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60" r:id="rId22"/>
    <p:sldId id="358" r:id="rId23"/>
    <p:sldId id="361" r:id="rId24"/>
    <p:sldId id="362" r:id="rId25"/>
    <p:sldId id="363" r:id="rId26"/>
    <p:sldId id="364" r:id="rId27"/>
    <p:sldId id="359" r:id="rId28"/>
    <p:sldId id="365" r:id="rId29"/>
    <p:sldId id="366" r:id="rId30"/>
    <p:sldId id="337" r:id="rId31"/>
  </p:sldIdLst>
  <p:sldSz cx="9144000" cy="6858000" type="screen4x3"/>
  <p:notesSz cx="7045325" cy="9345613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73" d="100"/>
          <a:sy n="73" d="100"/>
        </p:scale>
        <p:origin x="10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3209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lang="en-ID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Statistika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Bisnis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ID" sz="1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TATISTIKA BISNIS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1996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APLIKASI STATISTIK BISNIS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ED6288-8A60-4F94-9FCC-548F12EC30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55290" y="458112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DR. REFI ARIOEN, STP., MTA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30E56-E0E6-47CA-90F9-FFB4C676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316416" cy="287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08E5A-EB71-48AC-8595-A327C99B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16632"/>
            <a:ext cx="1457528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242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DD529-8D17-4DD9-99B4-06177731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4"/>
            <a:ext cx="4247720" cy="57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690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338C5-A84C-49E0-9986-1339A300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100392" cy="36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242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8EBF4-2885-43C0-A2EF-C45292A1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20688"/>
            <a:ext cx="3410153" cy="48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942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F1D22-517D-498E-A5DC-8B84746E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302231" cy="58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8010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23333-56C8-4113-A234-62FCD906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22706"/>
            <a:ext cx="6870732" cy="60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8140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D5233-CA4D-4723-8C56-375007CD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4024"/>
            <a:ext cx="8100392" cy="5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332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9B0FA-EEC0-42AD-81BA-6097A954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14326"/>
            <a:ext cx="8028384" cy="54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556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C8CF-E7C7-4F34-8F97-F4270E05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94889"/>
            <a:ext cx="7812360" cy="56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7468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43A45-38CB-4AEB-908A-DA8EE71D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405"/>
            <a:ext cx="7812360" cy="49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71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FEA5733-3F95-4AB3-9D1D-0967C2910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07494"/>
              </p:ext>
            </p:extLst>
          </p:nvPr>
        </p:nvGraphicFramePr>
        <p:xfrm>
          <a:off x="2508014" y="260648"/>
          <a:ext cx="4453864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6117423" imgH="8110438" progId="Word.Document.12">
                  <p:embed/>
                </p:oleObj>
              </mc:Choice>
              <mc:Fallback>
                <p:oleObj name="Document" r:id="rId3" imgW="6117423" imgH="8110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014" y="260648"/>
                        <a:ext cx="4453864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533045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>
            <a:extLst>
              <a:ext uri="{FF2B5EF4-FFF2-40B4-BE49-F238E27FC236}">
                <a16:creationId xmlns:a16="http://schemas.microsoft.com/office/drawing/2014/main" id="{77848598-5CE2-4E96-8A67-E71E7D09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4431804" cy="26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89FAA7BE-41D0-4980-BB10-023147922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/>
          <a:stretch/>
        </p:blipFill>
        <p:spPr bwMode="auto">
          <a:xfrm>
            <a:off x="4755333" y="1556792"/>
            <a:ext cx="4074361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813CEB-55E6-4767-9BB1-E6A50FC05A61}"/>
              </a:ext>
            </a:extLst>
          </p:cNvPr>
          <p:cNvSpPr/>
          <p:nvPr/>
        </p:nvSpPr>
        <p:spPr>
          <a:xfrm>
            <a:off x="683568" y="764704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Uji </a:t>
            </a:r>
            <a:r>
              <a:rPr lang="en-ID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Normalitas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3032153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EC23B-9DCD-4D67-96D3-AF5A8F12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6027584" cy="43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7531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7E177-768F-4761-AFC5-03D1C7EE8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020272" cy="46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378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4AC8D-4C28-4210-B317-13CA0CC0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476672"/>
            <a:ext cx="8676456" cy="61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592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964D1-7035-4218-A4BD-53536CF7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25144"/>
            <a:ext cx="6716062" cy="1028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8DC14-704E-4E09-BFB1-697A3389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98054"/>
            <a:ext cx="3448050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B5D67-59AF-484F-8730-61A8DDFE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3" y="1512044"/>
            <a:ext cx="573278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6218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5271CB-CC0C-477D-B5DB-6CC5CDE2C31E}"/>
              </a:ext>
            </a:extLst>
          </p:cNvPr>
          <p:cNvSpPr/>
          <p:nvPr/>
        </p:nvSpPr>
        <p:spPr>
          <a:xfrm>
            <a:off x="755576" y="62068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Uji </a:t>
            </a:r>
            <a:r>
              <a:rPr lang="en-ID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Multikolinieritas</a:t>
            </a:r>
            <a:r>
              <a:rPr lang="en-ID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A7F43-2463-40C6-9633-9FDBEEB84F39}"/>
              </a:ext>
            </a:extLst>
          </p:cNvPr>
          <p:cNvSpPr/>
          <p:nvPr/>
        </p:nvSpPr>
        <p:spPr>
          <a:xfrm>
            <a:off x="827584" y="119675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Uji </a:t>
            </a:r>
            <a:r>
              <a:rPr lang="en-ID" dirty="0" err="1"/>
              <a:t>multikolinearitas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data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multikolinearitas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. Cara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tidaknya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multikolinearitas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(VIF) dan tolerance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VIF &lt; 10 dan tolerance &gt; 0,1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multikolinearitas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DB42F-1C10-4EC2-A375-CF9AE433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02421"/>
            <a:ext cx="65055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6883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10C03-9C32-40CD-81C2-3C572D81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1"/>
            <a:ext cx="6984776" cy="2354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FCE67D-237E-4A00-AFE0-ACC34E3D981D}"/>
              </a:ext>
            </a:extLst>
          </p:cNvPr>
          <p:cNvSpPr/>
          <p:nvPr/>
        </p:nvSpPr>
        <p:spPr>
          <a:xfrm>
            <a:off x="1043608" y="355081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Terlihat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bahwa tidak</a:t>
            </a:r>
            <a:r>
              <a:rPr lang="id-ID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terjadi gejala multikolinearitas antara masing-masing variabel independen. Yang mana hasil perhitungan nilai tolerance lebih dari dari 0,10 dan nilai VIF kurang dari 10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06436088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AC6FDB-9156-4371-B672-1A8933F2C324}"/>
              </a:ext>
            </a:extLst>
          </p:cNvPr>
          <p:cNvSpPr/>
          <p:nvPr/>
        </p:nvSpPr>
        <p:spPr>
          <a:xfrm>
            <a:off x="899592" y="764704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Uji </a:t>
            </a:r>
            <a:r>
              <a:rPr lang="en-ID" dirty="0" err="1"/>
              <a:t>Heteroskedastisitas</a:t>
            </a:r>
            <a:r>
              <a:rPr lang="en-ID" dirty="0"/>
              <a:t> </a:t>
            </a:r>
          </a:p>
        </p:txBody>
      </p:sp>
      <p:pic>
        <p:nvPicPr>
          <p:cNvPr id="5122" name="Picture 6">
            <a:extLst>
              <a:ext uri="{FF2B5EF4-FFF2-40B4-BE49-F238E27FC236}">
                <a16:creationId xmlns:a16="http://schemas.microsoft.com/office/drawing/2014/main" id="{213AA430-1488-4AE9-9067-68D33294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79266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6C5E9-56A9-4DE5-B2AF-BD94FF22682F}"/>
              </a:ext>
            </a:extLst>
          </p:cNvPr>
          <p:cNvSpPr/>
          <p:nvPr/>
        </p:nvSpPr>
        <p:spPr>
          <a:xfrm>
            <a:off x="1591464" y="42244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/>
              <a:t>Berdasarkan</a:t>
            </a:r>
            <a:r>
              <a:rPr lang="en-ID" dirty="0"/>
              <a:t> diagram di </a:t>
            </a:r>
            <a:r>
              <a:rPr lang="en-ID" dirty="0" err="1"/>
              <a:t>atas</a:t>
            </a:r>
            <a:r>
              <a:rPr lang="en-ID" dirty="0"/>
              <a:t>, scatterplot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menyebar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dan </a:t>
            </a:r>
            <a:r>
              <a:rPr lang="en-ID" dirty="0" err="1"/>
              <a:t>dibawah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0 pada </a:t>
            </a:r>
            <a:r>
              <a:rPr lang="en-ID" dirty="0" err="1"/>
              <a:t>sumbu</a:t>
            </a:r>
            <a:r>
              <a:rPr lang="en-ID" dirty="0"/>
              <a:t> Y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membuktikan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heteroskedastisitas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4283873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8AD48-5B47-4594-BAC4-CE91C6E596A4}"/>
              </a:ext>
            </a:extLst>
          </p:cNvPr>
          <p:cNvSpPr/>
          <p:nvPr/>
        </p:nvSpPr>
        <p:spPr>
          <a:xfrm>
            <a:off x="1043608" y="692696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Uji </a:t>
            </a:r>
            <a:r>
              <a:rPr lang="en-ID" b="1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Linieritas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7DAB1-AA00-40BB-AF16-A26AC2422988}"/>
              </a:ext>
            </a:extLst>
          </p:cNvPr>
          <p:cNvSpPr/>
          <p:nvPr/>
        </p:nvSpPr>
        <p:spPr>
          <a:xfrm>
            <a:off x="827584" y="126876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Rumusan hipotesis:</a:t>
            </a:r>
          </a:p>
          <a:p>
            <a:r>
              <a:rPr lang="sv-SE" dirty="0"/>
              <a:t>H0 :   model regresi berbentuk linier.</a:t>
            </a:r>
          </a:p>
          <a:p>
            <a:r>
              <a:rPr lang="sv-SE" dirty="0"/>
              <a:t>H1 : model regresi tidak berbentuk linier </a:t>
            </a:r>
          </a:p>
          <a:p>
            <a:endParaRPr lang="sv-SE" dirty="0"/>
          </a:p>
          <a:p>
            <a:r>
              <a:rPr lang="sv-SE" dirty="0"/>
              <a:t>Dengan kriteria :</a:t>
            </a:r>
          </a:p>
          <a:p>
            <a:r>
              <a:rPr lang="sv-SE" dirty="0"/>
              <a:t>1. Jika probabilitas (sig) &gt; 0,05 (alpha) maka Ho diterima, Ha ditolak</a:t>
            </a:r>
          </a:p>
          <a:p>
            <a:r>
              <a:rPr lang="sv-SE" dirty="0"/>
              <a:t>2. Jika probabilitas (sig) &lt; 0,05 (alpha) maka Ho ditolak, Ha diterima . </a:t>
            </a:r>
          </a:p>
        </p:txBody>
      </p:sp>
    </p:spTree>
    <p:extLst>
      <p:ext uri="{BB962C8B-B14F-4D97-AF65-F5344CB8AC3E}">
        <p14:creationId xmlns:p14="http://schemas.microsoft.com/office/powerpoint/2010/main" val="3016046702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3EF44-1E7E-4A44-B556-96812C25D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84983"/>
            <a:ext cx="7920880" cy="2657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32364-949A-4943-978E-3AD9BEE1A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2937"/>
            <a:ext cx="6840760" cy="30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921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167C36-71B3-481D-9D7F-28E2F4B1D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56380"/>
              </p:ext>
            </p:extLst>
          </p:nvPr>
        </p:nvGraphicFramePr>
        <p:xfrm>
          <a:off x="467545" y="624033"/>
          <a:ext cx="4104455" cy="560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5991799" imgH="8189414" progId="Word.Document.12">
                  <p:embed/>
                </p:oleObj>
              </mc:Choice>
              <mc:Fallback>
                <p:oleObj name="Document" r:id="rId3" imgW="5991799" imgH="8189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624033"/>
                        <a:ext cx="4104455" cy="560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B526710-06C1-4FA3-B615-9CA989636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712766"/>
              </p:ext>
            </p:extLst>
          </p:nvPr>
        </p:nvGraphicFramePr>
        <p:xfrm>
          <a:off x="4716016" y="908720"/>
          <a:ext cx="4262885" cy="566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6081788" imgH="8076178" progId="Word.Document.12">
                  <p:embed/>
                </p:oleObj>
              </mc:Choice>
              <mc:Fallback>
                <p:oleObj name="Document" r:id="rId5" imgW="6081788" imgH="8076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908720"/>
                        <a:ext cx="4262885" cy="566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5505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723899-6C52-4786-B7EB-4636BA4CD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1752600"/>
          </a:xfrm>
        </p:spPr>
        <p:txBody>
          <a:bodyPr/>
          <a:lstStyle/>
          <a:p>
            <a:r>
              <a:rPr lang="en-US" dirty="0"/>
              <a:t>TERIMAKASIH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25573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03E53F-E093-487F-BC63-8FF6C1C25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45672"/>
              </p:ext>
            </p:extLst>
          </p:nvPr>
        </p:nvGraphicFramePr>
        <p:xfrm>
          <a:off x="179512" y="566909"/>
          <a:ext cx="3815602" cy="506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6081788" imgH="8076178" progId="Word.Document.12">
                  <p:embed/>
                </p:oleObj>
              </mc:Choice>
              <mc:Fallback>
                <p:oleObj name="Document" r:id="rId3" imgW="6081788" imgH="8076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566909"/>
                        <a:ext cx="3815602" cy="5066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696A2F-FFE7-444E-9D7D-F3AB483FB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27234"/>
              </p:ext>
            </p:extLst>
          </p:nvPr>
        </p:nvGraphicFramePr>
        <p:xfrm>
          <a:off x="4283968" y="476672"/>
          <a:ext cx="3963525" cy="415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5" imgW="6172136" imgH="6486547" progId="Word.Document.12">
                  <p:embed/>
                </p:oleObj>
              </mc:Choice>
              <mc:Fallback>
                <p:oleObj name="Document" r:id="rId5" imgW="6172136" imgH="64865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476672"/>
                        <a:ext cx="3963525" cy="415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7802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0BFD16-95AF-45B5-B98F-4E61C098DC4F}"/>
              </a:ext>
            </a:extLst>
          </p:cNvPr>
          <p:cNvSpPr/>
          <p:nvPr/>
        </p:nvSpPr>
        <p:spPr>
          <a:xfrm>
            <a:off x="251520" y="476672"/>
            <a:ext cx="3313728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 Persyaratan Instrumen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9899C-34C9-4687-BB3C-327BA4BADBA7}"/>
              </a:ext>
            </a:extLst>
          </p:cNvPr>
          <p:cNvSpPr/>
          <p:nvPr/>
        </p:nvSpPr>
        <p:spPr>
          <a:xfrm>
            <a:off x="251520" y="908720"/>
            <a:ext cx="2127505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ID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Uji </a:t>
            </a:r>
            <a:r>
              <a:rPr lang="en-ID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8D3B9-15A9-4419-8D07-801FA17C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70" y="2040213"/>
            <a:ext cx="5910059" cy="3888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730772-34D2-4ECB-B291-9D4E358B8A8A}"/>
              </a:ext>
            </a:extLst>
          </p:cNvPr>
          <p:cNvSpPr/>
          <p:nvPr/>
        </p:nvSpPr>
        <p:spPr>
          <a:xfrm>
            <a:off x="1691680" y="148739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Hasil Uji </a:t>
            </a:r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Validitas</a:t>
            </a:r>
            <a:r>
              <a:rPr lang="en-ID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Kuesioner</a:t>
            </a:r>
            <a:r>
              <a:rPr lang="en-ID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Gaya </a:t>
            </a:r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8093654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C84EEA-E38F-43CD-947F-61D04994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66" y="301956"/>
            <a:ext cx="6559517" cy="59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740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3B0EF-5476-4155-AC91-93F58E5F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527558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410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86C17-9946-41BC-AB50-9AA88F51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14057"/>
            <a:ext cx="6192688" cy="56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409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B4224-5456-4EAF-982F-CCE5C2C2B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72" b="41660"/>
          <a:stretch/>
        </p:blipFill>
        <p:spPr>
          <a:xfrm>
            <a:off x="797428" y="692696"/>
            <a:ext cx="3868255" cy="4248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C1454F-BC2B-4B8A-8193-1046BCEFD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39" r="34397"/>
          <a:stretch/>
        </p:blipFill>
        <p:spPr>
          <a:xfrm>
            <a:off x="4671917" y="1124744"/>
            <a:ext cx="475502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3154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203</Words>
  <Application>Microsoft Office PowerPoint</Application>
  <PresentationFormat>On-screen Show (4:3)</PresentationFormat>
  <Paragraphs>20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492</cp:revision>
  <cp:lastPrinted>2017-08-29T02:54:51Z</cp:lastPrinted>
  <dcterms:created xsi:type="dcterms:W3CDTF">2010-04-18T12:06:30Z</dcterms:created>
  <dcterms:modified xsi:type="dcterms:W3CDTF">2026-01-10T00:09:40Z</dcterms:modified>
</cp:coreProperties>
</file>