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6" r:id="rId13"/>
    <p:sldId id="288" r:id="rId14"/>
    <p:sldId id="289" r:id="rId15"/>
  </p:sldIdLst>
  <p:sldSz cx="9144000" cy="5143500" type="screen16x9"/>
  <p:notesSz cx="6858000" cy="9144000"/>
  <p:embeddedFontLst>
    <p:embeddedFont>
      <p:font typeface="Patrick Hand SC" panose="020B0604020202020204" charset="0"/>
      <p:regular r:id="rId17"/>
    </p:embeddedFont>
    <p:embeddedFont>
      <p:font typeface="Sniglet" panose="020B0604020202020204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7FE69DF-D11E-49BA-B546-6195E4E87960}">
  <a:tblStyle styleId="{F7FE69DF-D11E-49BA-B546-6195E4E87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D46E14-F3A6-45BD-AA53-69B63E3B44A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277623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6367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1184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5063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5740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ded16ffd99_0_8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ded16ffd99_0_8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07425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ded16ffd99_0_8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ded16ffd99_0_8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1824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1743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0237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906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8398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8974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7979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17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4791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15525" y="1991825"/>
            <a:ext cx="5585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821550" y="1507150"/>
            <a:ext cx="5500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821550" y="2535254"/>
            <a:ext cx="55008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441675" y="1628400"/>
            <a:ext cx="6260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ctr" rtl="0">
              <a:spcBef>
                <a:spcPts val="600"/>
              </a:spcBef>
              <a:spcAft>
                <a:spcPts val="0"/>
              </a:spcAft>
              <a:buSzPts val="2600"/>
              <a:buChar char="+"/>
              <a:defRPr sz="2600"/>
            </a:lvl1pPr>
            <a:lvl2pPr marL="914400" lvl="1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2pPr>
            <a:lvl3pPr marL="1371600" lvl="2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3pPr>
            <a:lvl4pPr marL="1828800" lvl="3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4pPr>
            <a:lvl5pPr marL="2286000" lvl="4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5pPr>
            <a:lvl6pPr marL="2743200" lvl="5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6pPr>
            <a:lvl7pPr marL="3200400" lvl="6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7pPr>
            <a:lvl8pPr marL="3657600" lvl="7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8pPr>
            <a:lvl9pPr marL="4114800" lvl="8" indent="-39370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9pPr>
          </a:lstStyle>
          <a:p>
            <a:endParaRPr/>
          </a:p>
        </p:txBody>
      </p:sp>
      <p:sp>
        <p:nvSpPr>
          <p:cNvPr id="17" name="Google Shape;17;p4"/>
          <p:cNvSpPr txBox="1"/>
          <p:nvPr/>
        </p:nvSpPr>
        <p:spPr>
          <a:xfrm>
            <a:off x="3593400" y="9337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96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+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049500" y="1459650"/>
            <a:ext cx="3417900" cy="27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+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4676725" y="1459650"/>
            <a:ext cx="3393600" cy="27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+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081850" y="1435525"/>
            <a:ext cx="2229300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3425300" y="1435525"/>
            <a:ext cx="2229300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5768751" y="1435525"/>
            <a:ext cx="2229300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LANK_1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ctrTitle"/>
          </p:nvPr>
        </p:nvSpPr>
        <p:spPr>
          <a:xfrm>
            <a:off x="855194" y="1985246"/>
            <a:ext cx="7367828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3600" dirty="0" smtClean="0"/>
              <a:t>PENDIDIKAN KARAKTER DAN ANTI KORUPSI</a:t>
            </a:r>
            <a:br>
              <a:rPr lang="id-ID" sz="3600" dirty="0" smtClean="0"/>
            </a:br>
            <a:r>
              <a:rPr lang="id-ID" sz="3600" dirty="0" smtClean="0"/>
              <a:t>“</a:t>
            </a:r>
            <a:r>
              <a:rPr lang="en-US" sz="2900" b="1" dirty="0" smtClean="0"/>
              <a:t>Service </a:t>
            </a:r>
            <a:r>
              <a:rPr lang="en-US" sz="2900" b="1" dirty="0"/>
              <a:t>Learning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b="1" dirty="0"/>
              <a:t>Experiential </a:t>
            </a:r>
            <a:r>
              <a:rPr lang="en-US" sz="2900" b="1" dirty="0" smtClean="0"/>
              <a:t>Learning</a:t>
            </a:r>
            <a:r>
              <a:rPr lang="id-ID" sz="2900" b="1" dirty="0" smtClean="0"/>
              <a:t>”</a:t>
            </a:r>
            <a:endParaRPr sz="2900" dirty="0"/>
          </a:p>
        </p:txBody>
      </p:sp>
      <p:sp>
        <p:nvSpPr>
          <p:cNvPr id="3" name="Google Shape;49;p12"/>
          <p:cNvSpPr txBox="1">
            <a:spLocks/>
          </p:cNvSpPr>
          <p:nvPr/>
        </p:nvSpPr>
        <p:spPr>
          <a:xfrm rot="21134389">
            <a:off x="677580" y="322003"/>
            <a:ext cx="2671934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3600" dirty="0">
                <a:solidFill>
                  <a:schemeClr val="tx1"/>
                </a:solidFill>
              </a:rPr>
              <a:t>LAST MEETING</a:t>
            </a:r>
            <a:endParaRPr lang="id-ID" sz="2900" dirty="0">
              <a:solidFill>
                <a:schemeClr val="tx1"/>
              </a:solidFill>
            </a:endParaRPr>
          </a:p>
        </p:txBody>
      </p:sp>
      <p:sp>
        <p:nvSpPr>
          <p:cNvPr id="6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>
            <a:spLocks noGrp="1"/>
          </p:cNvSpPr>
          <p:nvPr>
            <p:ph type="title"/>
          </p:nvPr>
        </p:nvSpPr>
        <p:spPr>
          <a:xfrm>
            <a:off x="648216" y="434362"/>
            <a:ext cx="564075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Contoh dalam Pengembangan Karier:</a:t>
            </a:r>
            <a:endParaRPr dirty="0"/>
          </a:p>
        </p:txBody>
      </p:sp>
      <p:sp>
        <p:nvSpPr>
          <p:cNvPr id="122" name="Google Shape;122;p21"/>
          <p:cNvSpPr txBox="1">
            <a:spLocks noGrp="1"/>
          </p:cNvSpPr>
          <p:nvPr>
            <p:ph type="body" idx="1"/>
          </p:nvPr>
        </p:nvSpPr>
        <p:spPr>
          <a:xfrm>
            <a:off x="819254" y="823216"/>
            <a:ext cx="7653747" cy="21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300" b="1" dirty="0">
                <a:solidFill>
                  <a:schemeClr val="tx1"/>
                </a:solidFill>
                <a:latin typeface="Arial" panose="020B0604020202020204" pitchFamily="34" charset="0"/>
              </a:rPr>
              <a:t>Magang</a:t>
            </a:r>
            <a:r>
              <a:rPr lang="id-ID" altLang="id-ID" sz="2300" dirty="0">
                <a:solidFill>
                  <a:schemeClr val="tx1"/>
                </a:solidFill>
                <a:latin typeface="Arial" panose="020B0604020202020204" pitchFamily="34" charset="0"/>
              </a:rPr>
              <a:t>: Mahasiswa jurusan teknik mengikuti program magang di perusahaan konstruksi untuk mempelajari proses proyek secara langsung.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300" b="1" dirty="0">
                <a:solidFill>
                  <a:schemeClr val="tx1"/>
                </a:solidFill>
                <a:latin typeface="Arial" panose="020B0604020202020204" pitchFamily="34" charset="0"/>
              </a:rPr>
              <a:t>Proyek Kewirausahaan</a:t>
            </a:r>
            <a:r>
              <a:rPr lang="id-ID" altLang="id-ID" sz="2300" dirty="0">
                <a:solidFill>
                  <a:schemeClr val="tx1"/>
                </a:solidFill>
                <a:latin typeface="Arial" panose="020B0604020202020204" pitchFamily="34" charset="0"/>
              </a:rPr>
              <a:t>: Mahasiswa bisnis mengelola usaha kecil sebagai bagian dari kurikulum untuk memahami dinamika dunia usaha.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300" b="1" dirty="0">
                <a:solidFill>
                  <a:schemeClr val="tx1"/>
                </a:solidFill>
                <a:latin typeface="Arial" panose="020B0604020202020204" pitchFamily="34" charset="0"/>
              </a:rPr>
              <a:t>Praktikum Lapangan</a:t>
            </a:r>
            <a:r>
              <a:rPr lang="id-ID" altLang="id-ID" sz="2300" dirty="0">
                <a:solidFill>
                  <a:schemeClr val="tx1"/>
                </a:solidFill>
                <a:latin typeface="Arial" panose="020B0604020202020204" pitchFamily="34" charset="0"/>
              </a:rPr>
              <a:t>: Mahasiswa geografi melakukan survei topografi di lapangan sebagai bentuk penerapan teori. </a:t>
            </a:r>
          </a:p>
        </p:txBody>
      </p:sp>
      <p:sp>
        <p:nvSpPr>
          <p:cNvPr id="124" name="Google Shape;124;p2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8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1"/>
          <p:cNvSpPr txBox="1">
            <a:spLocks noGrp="1"/>
          </p:cNvSpPr>
          <p:nvPr>
            <p:ph type="body" idx="4294967295"/>
          </p:nvPr>
        </p:nvSpPr>
        <p:spPr>
          <a:xfrm>
            <a:off x="1144645" y="529575"/>
            <a:ext cx="6854710" cy="393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id-ID" sz="2500" b="1" dirty="0"/>
              <a:t>Manfaat untuk </a:t>
            </a:r>
            <a:r>
              <a:rPr lang="id-ID" sz="2500" b="1" dirty="0" smtClean="0"/>
              <a:t>Mahasiswa </a:t>
            </a:r>
            <a:r>
              <a:rPr lang="id-ID" sz="2500" dirty="0" smtClean="0"/>
              <a:t>: </a:t>
            </a:r>
          </a:p>
          <a:p>
            <a:r>
              <a:rPr lang="id-ID" sz="2500" dirty="0"/>
              <a:t>Mengasah keterampilan profesional seperti pengambilan keputusan, pemecahan masalah, dan kepemimpinan.</a:t>
            </a:r>
          </a:p>
          <a:p>
            <a:r>
              <a:rPr lang="id-ID" sz="2500" dirty="0"/>
              <a:t>Meningkatkan kesiapan kerja dengan pengalaman nyata di lapangan.</a:t>
            </a:r>
          </a:p>
          <a:p>
            <a:r>
              <a:rPr lang="id-ID" sz="2500" dirty="0"/>
              <a:t>Memberikan peluang untuk membangun jaringan profesional.</a:t>
            </a:r>
          </a:p>
        </p:txBody>
      </p:sp>
      <p:sp>
        <p:nvSpPr>
          <p:cNvPr id="232" name="Google Shape;232;p3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11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>
            <a:spLocks noGrp="1"/>
          </p:cNvSpPr>
          <p:nvPr>
            <p:ph type="title" idx="4294967295"/>
          </p:nvPr>
        </p:nvSpPr>
        <p:spPr>
          <a:xfrm>
            <a:off x="611511" y="384126"/>
            <a:ext cx="7887804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id-ID" sz="2400" dirty="0"/>
              <a:t>"</a:t>
            </a:r>
            <a:r>
              <a:rPr lang="id-ID" sz="2800" dirty="0"/>
              <a:t>Ingat, keberhasilan bukan hanya tentang nilai, tetapi bagaimana kita terus tumbuh dan berbagi manfaat dari apa yang telah kita pelajari. Tetap rendah hati dan semangat!"</a:t>
            </a:r>
            <a:endParaRPr sz="2400" dirty="0">
              <a:solidFill>
                <a:srgbClr val="F3F3F3"/>
              </a:solidFill>
            </a:endParaRPr>
          </a:p>
        </p:txBody>
      </p:sp>
      <p:sp>
        <p:nvSpPr>
          <p:cNvPr id="130" name="Google Shape;130;p22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5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44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Terima Kasih </a:t>
            </a:r>
            <a:endParaRPr dirty="0"/>
          </a:p>
        </p:txBody>
      </p:sp>
      <p:sp>
        <p:nvSpPr>
          <p:cNvPr id="448" name="Google Shape;448;p44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450" name="Google Shape;450;p44"/>
          <p:cNvSpPr txBox="1"/>
          <p:nvPr/>
        </p:nvSpPr>
        <p:spPr>
          <a:xfrm>
            <a:off x="982502" y="1988582"/>
            <a:ext cx="2859294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200" b="1" dirty="0" smtClean="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M</a:t>
            </a:r>
            <a:r>
              <a:rPr lang="nl-NL" sz="2800" b="1" dirty="0" smtClean="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OHON MAAF LAHIR DAN BATHIN</a:t>
            </a:r>
            <a:endParaRPr lang="nl-NL" sz="3200" dirty="0" smtClean="0"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ctr" rtl="0">
              <a:spcBef>
                <a:spcPts val="400"/>
              </a:spcBef>
              <a:spcAft>
                <a:spcPts val="400"/>
              </a:spcAft>
              <a:buNone/>
            </a:pPr>
            <a:endParaRPr lang="nl-NL" dirty="0">
              <a:latin typeface="Sniglet"/>
              <a:ea typeface="Sniglet"/>
              <a:cs typeface="Sniglet"/>
              <a:sym typeface="Sniglet"/>
            </a:endParaRPr>
          </a:p>
        </p:txBody>
      </p:sp>
      <p:pic>
        <p:nvPicPr>
          <p:cNvPr id="5124" name="Picture 4" descr="https://i.pinimg.com/originals/00/3c/1b/003c1b687ddd2cbd9f8f4a1cdf4ba38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096" y="1041390"/>
            <a:ext cx="34671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6" descr="A celebratory and inspiring background for a university's final class meeting, featuring a clean and vibrant design. The backdrop includes a chalkboard with colorful writing saying 'Thank You &amp; Good Luck!' surrounded by festive elements like balloons, confetti, and streamers. The colors are bright and warm, creating an atmosphere of joy and accomplishment. The setting is a modern classroom with sunlight streaming through large window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" name="AutoShape 8" descr="A celebratory and inspiring background for a university's final class meeting, featuring a clean and vibrant design. The backdrop includes a chalkboard with colorful writing saying 'Thank You &amp; Good Luck!' surrounded by festive elements like balloons, confetti, and streamers. The colors are bright and warm, creating an atmosphere of joy and accomplishment. The setting is a modern classroom with sunlight streaming through large windows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" name="AutoShape 10" descr="A celebratory and inspiring background for a university's final class meeting, featuring a clean and vibrant design. The backdrop includes a chalkboard with colorful writing saying 'Thank You &amp; Good Luck!' surrounded by festive elements like balloons, confetti, and streamers. The colors are bright and warm, creating an atmosphere of joy and accomplishment. The setting is a modern classroom with sunlight streaming through large windows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8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44"/>
          <p:cNvSpPr txBox="1">
            <a:spLocks noGrp="1"/>
          </p:cNvSpPr>
          <p:nvPr>
            <p:ph type="title"/>
          </p:nvPr>
        </p:nvSpPr>
        <p:spPr>
          <a:xfrm>
            <a:off x="690734" y="859674"/>
            <a:ext cx="7379666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id-ID" sz="4400" dirty="0"/>
              <a:t>"Terima kasih telah menjadi bagian dari perjalanan ini. Jangan pernah ragu untuk melangkah lebih jauh dan menembus batas kemampuanmu!"</a:t>
            </a:r>
            <a:endParaRPr lang="nl-NL" sz="4800" dirty="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448" name="Google Shape;448;p44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450" name="Google Shape;450;p44"/>
          <p:cNvSpPr txBox="1"/>
          <p:nvPr/>
        </p:nvSpPr>
        <p:spPr>
          <a:xfrm>
            <a:off x="1049500" y="1466986"/>
            <a:ext cx="6865551" cy="1789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ctr"/>
            <a:endParaRPr lang="nl-NL" sz="3600" dirty="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" name="AutoShape 6" descr="A celebratory and inspiring background for a university's final class meeting, featuring a clean and vibrant design. The backdrop includes a chalkboard with colorful writing saying 'Thank You &amp; Good Luck!' surrounded by festive elements like balloons, confetti, and streamers. The colors are bright and warm, creating an atmosphere of joy and accomplishment. The setting is a modern classroom with sunlight streaming through large window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" name="AutoShape 8" descr="A celebratory and inspiring background for a university's final class meeting, featuring a clean and vibrant design. The backdrop includes a chalkboard with colorful writing saying 'Thank You &amp; Good Luck!' surrounded by festive elements like balloons, confetti, and streamers. The colors are bright and warm, creating an atmosphere of joy and accomplishment. The setting is a modern classroom with sunlight streaming through large windows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" name="AutoShape 10" descr="A celebratory and inspiring background for a university's final class meeting, featuring a clean and vibrant design. The backdrop includes a chalkboard with colorful writing saying 'Thank You &amp; Good Luck!' surrounded by festive elements like balloons, confetti, and streamers. The colors are bright and warm, creating an atmosphere of joy and accomplishment. The setting is a modern classroom with sunlight streaming through large windows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i.pinimg.com/originals/ff/72/5e/ff725ef3dbfb44710eef27ec89e47d77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836" y="2709343"/>
            <a:ext cx="1798214" cy="1783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79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body" idx="2"/>
          </p:nvPr>
        </p:nvSpPr>
        <p:spPr>
          <a:xfrm>
            <a:off x="1003450" y="795988"/>
            <a:ext cx="7272200" cy="3006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id-ID" sz="2400" b="1" dirty="0">
                <a:solidFill>
                  <a:schemeClr val="tx1">
                    <a:lumMod val="50000"/>
                  </a:schemeClr>
                </a:solidFill>
              </a:rPr>
              <a:t>Service Learning</a:t>
            </a:r>
            <a:r>
              <a:rPr lang="id-ID" sz="2400" dirty="0">
                <a:solidFill>
                  <a:schemeClr val="tx1">
                    <a:lumMod val="50000"/>
                  </a:schemeClr>
                </a:solidFill>
              </a:rPr>
              <a:t> dan </a:t>
            </a:r>
            <a:r>
              <a:rPr lang="id-ID" sz="2400" b="1" dirty="0">
                <a:solidFill>
                  <a:schemeClr val="tx1">
                    <a:lumMod val="50000"/>
                  </a:schemeClr>
                </a:solidFill>
              </a:rPr>
              <a:t>Experiential </a:t>
            </a:r>
            <a:r>
              <a:rPr lang="id-ID" sz="2400" b="1" dirty="0" smtClean="0">
                <a:solidFill>
                  <a:schemeClr val="tx1">
                    <a:lumMod val="50000"/>
                  </a:schemeClr>
                </a:solidFill>
              </a:rPr>
              <a:t>Learning</a:t>
            </a:r>
          </a:p>
          <a:p>
            <a:pPr marL="0" lvl="0" indent="0">
              <a:buNone/>
            </a:pPr>
            <a:r>
              <a:rPr lang="id-ID" sz="2400" dirty="0" smtClean="0"/>
              <a:t>adalah </a:t>
            </a:r>
            <a:r>
              <a:rPr lang="id-ID" sz="2400" dirty="0"/>
              <a:t>pendekatan pembelajaran yang menekankan pengalaman langsung sebagai metode utama untuk memahami konsep, mengembangkan keterampilan, dan memupuk nilai-nilai tertentu. Berikut adalah penjelasan, contoh, dan penerapannya dalam bentuk kerja sosial atau pengembangan karier.</a:t>
            </a:r>
            <a:r>
              <a:rPr lang="en" sz="2400" dirty="0" smtClean="0"/>
              <a:t>.</a:t>
            </a:r>
            <a:endParaRPr sz="24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050" dirty="0"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0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1717045" y="493565"/>
            <a:ext cx="5976300" cy="9631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6000" dirty="0" smtClean="0"/>
              <a:t>Service Learning</a:t>
            </a:r>
            <a:endParaRPr sz="6000" dirty="0"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930810" y="1434738"/>
            <a:ext cx="7233006" cy="21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d-ID" sz="2300" b="1" dirty="0" smtClean="0"/>
              <a:t>Definisi</a:t>
            </a:r>
            <a:r>
              <a:rPr lang="id-ID" sz="2300" dirty="0"/>
              <a:t>:</a:t>
            </a:r>
            <a:br>
              <a:rPr lang="id-ID" sz="2300" dirty="0"/>
            </a:br>
            <a:r>
              <a:rPr lang="id-ID" sz="2300" dirty="0"/>
              <a:t>Service learning adalah metode pembelajaran yang mengintegrasikan aktivitas layanan masyarakat dengan pembelajaran akademik. Tujuan utamanya adalah memberikan kontribusi nyata kepada masyarakat sekaligus meningkatkan pemahaman siswa terhadap materi pelajaran.</a:t>
            </a:r>
          </a:p>
        </p:txBody>
      </p:sp>
      <p:sp>
        <p:nvSpPr>
          <p:cNvPr id="65" name="Google Shape;65;p14"/>
          <p:cNvSpPr/>
          <p:nvPr/>
        </p:nvSpPr>
        <p:spPr>
          <a:xfrm rot="20536287" flipH="1">
            <a:off x="799241" y="614031"/>
            <a:ext cx="923990" cy="85136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7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ctrTitle"/>
          </p:nvPr>
        </p:nvSpPr>
        <p:spPr>
          <a:xfrm>
            <a:off x="1570465" y="272600"/>
            <a:ext cx="5500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id-ID" b="1" dirty="0"/>
              <a:t>Ciri-ciri</a:t>
            </a:r>
            <a:r>
              <a:rPr lang="id-ID" dirty="0"/>
              <a:t>:</a:t>
            </a:r>
            <a:endParaRPr dirty="0"/>
          </a:p>
        </p:txBody>
      </p:sp>
      <p:sp>
        <p:nvSpPr>
          <p:cNvPr id="72" name="Google Shape;72;p15"/>
          <p:cNvSpPr txBox="1">
            <a:spLocks noGrp="1"/>
          </p:cNvSpPr>
          <p:nvPr>
            <p:ph type="subTitle" idx="1"/>
          </p:nvPr>
        </p:nvSpPr>
        <p:spPr>
          <a:xfrm>
            <a:off x="852776" y="1432400"/>
            <a:ext cx="7742523" cy="22186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id-ID" altLang="id-ID" sz="25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500" dirty="0">
                <a:solidFill>
                  <a:schemeClr val="tx1"/>
                </a:solidFill>
                <a:latin typeface="Arial" panose="020B0604020202020204" pitchFamily="34" charset="0"/>
              </a:rPr>
              <a:t>Fokus pada pembelajaran dari pengalaman layanan.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500" dirty="0">
                <a:solidFill>
                  <a:schemeClr val="tx1"/>
                </a:solidFill>
                <a:latin typeface="Arial" panose="020B0604020202020204" pitchFamily="34" charset="0"/>
              </a:rPr>
              <a:t>Menjalin hubungan yang saling menguntungkan antara pelajar dan masyarakat.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500" dirty="0">
                <a:solidFill>
                  <a:schemeClr val="tx1"/>
                </a:solidFill>
                <a:latin typeface="Arial" panose="020B0604020202020204" pitchFamily="34" charset="0"/>
              </a:rPr>
              <a:t>Melibatkan refleksi sebagai bagian penting dari proses pembelajaran. </a:t>
            </a:r>
          </a:p>
        </p:txBody>
      </p:sp>
      <p:sp>
        <p:nvSpPr>
          <p:cNvPr id="73" name="Google Shape;73;p15"/>
          <p:cNvSpPr/>
          <p:nvPr/>
        </p:nvSpPr>
        <p:spPr>
          <a:xfrm>
            <a:off x="852776" y="644047"/>
            <a:ext cx="717689" cy="628875"/>
          </a:xfrm>
          <a:custGeom>
            <a:avLst/>
            <a:gdLst/>
            <a:ahLst/>
            <a:cxnLst/>
            <a:rect l="l" t="t" r="r" b="b"/>
            <a:pathLst>
              <a:path w="17495" h="15330" extrusionOk="0">
                <a:moveTo>
                  <a:pt x="4648" y="1412"/>
                </a:moveTo>
                <a:lnTo>
                  <a:pt x="4526" y="1485"/>
                </a:lnTo>
                <a:lnTo>
                  <a:pt x="4429" y="1558"/>
                </a:lnTo>
                <a:lnTo>
                  <a:pt x="4258" y="1728"/>
                </a:lnTo>
                <a:lnTo>
                  <a:pt x="4185" y="1825"/>
                </a:lnTo>
                <a:lnTo>
                  <a:pt x="4112" y="1947"/>
                </a:lnTo>
                <a:lnTo>
                  <a:pt x="3869" y="1947"/>
                </a:lnTo>
                <a:lnTo>
                  <a:pt x="3893" y="1898"/>
                </a:lnTo>
                <a:lnTo>
                  <a:pt x="4015" y="1679"/>
                </a:lnTo>
                <a:lnTo>
                  <a:pt x="4088" y="1436"/>
                </a:lnTo>
                <a:lnTo>
                  <a:pt x="4088" y="1412"/>
                </a:lnTo>
                <a:close/>
                <a:moveTo>
                  <a:pt x="4939" y="1412"/>
                </a:moveTo>
                <a:lnTo>
                  <a:pt x="4867" y="1509"/>
                </a:lnTo>
                <a:lnTo>
                  <a:pt x="4818" y="1631"/>
                </a:lnTo>
                <a:lnTo>
                  <a:pt x="4794" y="1752"/>
                </a:lnTo>
                <a:lnTo>
                  <a:pt x="4769" y="1898"/>
                </a:lnTo>
                <a:lnTo>
                  <a:pt x="4769" y="1947"/>
                </a:lnTo>
                <a:lnTo>
                  <a:pt x="4380" y="1947"/>
                </a:lnTo>
                <a:lnTo>
                  <a:pt x="4404" y="1898"/>
                </a:lnTo>
                <a:lnTo>
                  <a:pt x="4526" y="1679"/>
                </a:lnTo>
                <a:lnTo>
                  <a:pt x="4672" y="1436"/>
                </a:lnTo>
                <a:lnTo>
                  <a:pt x="4672" y="1412"/>
                </a:lnTo>
                <a:close/>
                <a:moveTo>
                  <a:pt x="5815" y="1387"/>
                </a:moveTo>
                <a:lnTo>
                  <a:pt x="5645" y="1558"/>
                </a:lnTo>
                <a:lnTo>
                  <a:pt x="5475" y="1704"/>
                </a:lnTo>
                <a:lnTo>
                  <a:pt x="5402" y="1825"/>
                </a:lnTo>
                <a:lnTo>
                  <a:pt x="5304" y="1947"/>
                </a:lnTo>
                <a:lnTo>
                  <a:pt x="5037" y="1947"/>
                </a:lnTo>
                <a:lnTo>
                  <a:pt x="5037" y="1898"/>
                </a:lnTo>
                <a:lnTo>
                  <a:pt x="5061" y="1777"/>
                </a:lnTo>
                <a:lnTo>
                  <a:pt x="5085" y="1631"/>
                </a:lnTo>
                <a:lnTo>
                  <a:pt x="5183" y="1387"/>
                </a:lnTo>
                <a:close/>
                <a:moveTo>
                  <a:pt x="3407" y="1412"/>
                </a:moveTo>
                <a:lnTo>
                  <a:pt x="3285" y="1533"/>
                </a:lnTo>
                <a:lnTo>
                  <a:pt x="3188" y="1679"/>
                </a:lnTo>
                <a:lnTo>
                  <a:pt x="3090" y="1825"/>
                </a:lnTo>
                <a:lnTo>
                  <a:pt x="3042" y="1971"/>
                </a:lnTo>
                <a:lnTo>
                  <a:pt x="2774" y="1971"/>
                </a:lnTo>
                <a:lnTo>
                  <a:pt x="2847" y="1801"/>
                </a:lnTo>
                <a:lnTo>
                  <a:pt x="3042" y="1412"/>
                </a:lnTo>
                <a:close/>
                <a:moveTo>
                  <a:pt x="4039" y="1412"/>
                </a:moveTo>
                <a:lnTo>
                  <a:pt x="3966" y="1509"/>
                </a:lnTo>
                <a:lnTo>
                  <a:pt x="3893" y="1606"/>
                </a:lnTo>
                <a:lnTo>
                  <a:pt x="3747" y="1801"/>
                </a:lnTo>
                <a:lnTo>
                  <a:pt x="3626" y="1947"/>
                </a:lnTo>
                <a:lnTo>
                  <a:pt x="3334" y="1971"/>
                </a:lnTo>
                <a:lnTo>
                  <a:pt x="3455" y="1679"/>
                </a:lnTo>
                <a:lnTo>
                  <a:pt x="3601" y="1412"/>
                </a:lnTo>
                <a:close/>
                <a:moveTo>
                  <a:pt x="2239" y="1412"/>
                </a:moveTo>
                <a:lnTo>
                  <a:pt x="2068" y="1533"/>
                </a:lnTo>
                <a:lnTo>
                  <a:pt x="1947" y="1679"/>
                </a:lnTo>
                <a:lnTo>
                  <a:pt x="1801" y="1825"/>
                </a:lnTo>
                <a:lnTo>
                  <a:pt x="1679" y="1971"/>
                </a:lnTo>
                <a:lnTo>
                  <a:pt x="1509" y="1996"/>
                </a:lnTo>
                <a:lnTo>
                  <a:pt x="1655" y="1704"/>
                </a:lnTo>
                <a:lnTo>
                  <a:pt x="1849" y="1436"/>
                </a:lnTo>
                <a:lnTo>
                  <a:pt x="2166" y="1412"/>
                </a:lnTo>
                <a:close/>
                <a:moveTo>
                  <a:pt x="2896" y="1412"/>
                </a:moveTo>
                <a:lnTo>
                  <a:pt x="2774" y="1558"/>
                </a:lnTo>
                <a:lnTo>
                  <a:pt x="2677" y="1704"/>
                </a:lnTo>
                <a:lnTo>
                  <a:pt x="2579" y="1850"/>
                </a:lnTo>
                <a:lnTo>
                  <a:pt x="2506" y="1996"/>
                </a:lnTo>
                <a:lnTo>
                  <a:pt x="2214" y="1971"/>
                </a:lnTo>
                <a:lnTo>
                  <a:pt x="1995" y="1971"/>
                </a:lnTo>
                <a:lnTo>
                  <a:pt x="2239" y="1679"/>
                </a:lnTo>
                <a:lnTo>
                  <a:pt x="2482" y="1412"/>
                </a:lnTo>
                <a:close/>
                <a:moveTo>
                  <a:pt x="7056" y="1387"/>
                </a:moveTo>
                <a:lnTo>
                  <a:pt x="6935" y="1558"/>
                </a:lnTo>
                <a:lnTo>
                  <a:pt x="6667" y="1898"/>
                </a:lnTo>
                <a:lnTo>
                  <a:pt x="6594" y="1996"/>
                </a:lnTo>
                <a:lnTo>
                  <a:pt x="6278" y="1971"/>
                </a:lnTo>
                <a:lnTo>
                  <a:pt x="6302" y="1898"/>
                </a:lnTo>
                <a:lnTo>
                  <a:pt x="6594" y="1436"/>
                </a:lnTo>
                <a:lnTo>
                  <a:pt x="6570" y="1412"/>
                </a:lnTo>
                <a:lnTo>
                  <a:pt x="6545" y="1412"/>
                </a:lnTo>
                <a:lnTo>
                  <a:pt x="6351" y="1582"/>
                </a:lnTo>
                <a:lnTo>
                  <a:pt x="6156" y="1777"/>
                </a:lnTo>
                <a:lnTo>
                  <a:pt x="6083" y="1874"/>
                </a:lnTo>
                <a:lnTo>
                  <a:pt x="6010" y="1971"/>
                </a:lnTo>
                <a:lnTo>
                  <a:pt x="5596" y="1971"/>
                </a:lnTo>
                <a:lnTo>
                  <a:pt x="5694" y="1801"/>
                </a:lnTo>
                <a:lnTo>
                  <a:pt x="5840" y="1606"/>
                </a:lnTo>
                <a:lnTo>
                  <a:pt x="5986" y="1387"/>
                </a:lnTo>
                <a:close/>
                <a:moveTo>
                  <a:pt x="7665" y="1387"/>
                </a:moveTo>
                <a:lnTo>
                  <a:pt x="7519" y="1509"/>
                </a:lnTo>
                <a:lnTo>
                  <a:pt x="7373" y="1655"/>
                </a:lnTo>
                <a:lnTo>
                  <a:pt x="7251" y="1825"/>
                </a:lnTo>
                <a:lnTo>
                  <a:pt x="7154" y="1996"/>
                </a:lnTo>
                <a:lnTo>
                  <a:pt x="6910" y="1996"/>
                </a:lnTo>
                <a:lnTo>
                  <a:pt x="7056" y="1777"/>
                </a:lnTo>
                <a:lnTo>
                  <a:pt x="7348" y="1387"/>
                </a:lnTo>
                <a:close/>
                <a:moveTo>
                  <a:pt x="15135" y="1412"/>
                </a:moveTo>
                <a:lnTo>
                  <a:pt x="15281" y="1436"/>
                </a:lnTo>
                <a:lnTo>
                  <a:pt x="15524" y="1436"/>
                </a:lnTo>
                <a:lnTo>
                  <a:pt x="15475" y="1509"/>
                </a:lnTo>
                <a:lnTo>
                  <a:pt x="15232" y="1728"/>
                </a:lnTo>
                <a:lnTo>
                  <a:pt x="15135" y="1874"/>
                </a:lnTo>
                <a:lnTo>
                  <a:pt x="15037" y="1996"/>
                </a:lnTo>
                <a:lnTo>
                  <a:pt x="14697" y="1996"/>
                </a:lnTo>
                <a:lnTo>
                  <a:pt x="14794" y="1898"/>
                </a:lnTo>
                <a:lnTo>
                  <a:pt x="14989" y="1655"/>
                </a:lnTo>
                <a:lnTo>
                  <a:pt x="15135" y="1412"/>
                </a:lnTo>
                <a:close/>
                <a:moveTo>
                  <a:pt x="15865" y="1436"/>
                </a:moveTo>
                <a:lnTo>
                  <a:pt x="16254" y="1460"/>
                </a:lnTo>
                <a:lnTo>
                  <a:pt x="16278" y="1460"/>
                </a:lnTo>
                <a:lnTo>
                  <a:pt x="16157" y="1606"/>
                </a:lnTo>
                <a:lnTo>
                  <a:pt x="16035" y="1801"/>
                </a:lnTo>
                <a:lnTo>
                  <a:pt x="15913" y="1996"/>
                </a:lnTo>
                <a:lnTo>
                  <a:pt x="15427" y="1996"/>
                </a:lnTo>
                <a:lnTo>
                  <a:pt x="15646" y="1728"/>
                </a:lnTo>
                <a:lnTo>
                  <a:pt x="15865" y="1436"/>
                </a:lnTo>
                <a:close/>
                <a:moveTo>
                  <a:pt x="8176" y="1387"/>
                </a:moveTo>
                <a:lnTo>
                  <a:pt x="8030" y="1533"/>
                </a:lnTo>
                <a:lnTo>
                  <a:pt x="7884" y="1679"/>
                </a:lnTo>
                <a:lnTo>
                  <a:pt x="7665" y="2020"/>
                </a:lnTo>
                <a:lnTo>
                  <a:pt x="7494" y="2020"/>
                </a:lnTo>
                <a:lnTo>
                  <a:pt x="7640" y="1704"/>
                </a:lnTo>
                <a:lnTo>
                  <a:pt x="7786" y="1387"/>
                </a:lnTo>
                <a:close/>
                <a:moveTo>
                  <a:pt x="8687" y="1387"/>
                </a:moveTo>
                <a:lnTo>
                  <a:pt x="8638" y="1436"/>
                </a:lnTo>
                <a:lnTo>
                  <a:pt x="8419" y="1679"/>
                </a:lnTo>
                <a:lnTo>
                  <a:pt x="8322" y="1825"/>
                </a:lnTo>
                <a:lnTo>
                  <a:pt x="8224" y="1971"/>
                </a:lnTo>
                <a:lnTo>
                  <a:pt x="8224" y="2020"/>
                </a:lnTo>
                <a:lnTo>
                  <a:pt x="8005" y="2020"/>
                </a:lnTo>
                <a:lnTo>
                  <a:pt x="8200" y="1704"/>
                </a:lnTo>
                <a:lnTo>
                  <a:pt x="8273" y="1558"/>
                </a:lnTo>
                <a:lnTo>
                  <a:pt x="8346" y="1387"/>
                </a:lnTo>
                <a:close/>
                <a:moveTo>
                  <a:pt x="9441" y="1387"/>
                </a:moveTo>
                <a:lnTo>
                  <a:pt x="9271" y="1558"/>
                </a:lnTo>
                <a:lnTo>
                  <a:pt x="9125" y="1752"/>
                </a:lnTo>
                <a:lnTo>
                  <a:pt x="9027" y="1874"/>
                </a:lnTo>
                <a:lnTo>
                  <a:pt x="8930" y="2020"/>
                </a:lnTo>
                <a:lnTo>
                  <a:pt x="8468" y="2020"/>
                </a:lnTo>
                <a:lnTo>
                  <a:pt x="8565" y="1923"/>
                </a:lnTo>
                <a:lnTo>
                  <a:pt x="8833" y="1631"/>
                </a:lnTo>
                <a:lnTo>
                  <a:pt x="8954" y="1509"/>
                </a:lnTo>
                <a:lnTo>
                  <a:pt x="9076" y="1387"/>
                </a:lnTo>
                <a:close/>
                <a:moveTo>
                  <a:pt x="10220" y="1363"/>
                </a:moveTo>
                <a:lnTo>
                  <a:pt x="10074" y="1436"/>
                </a:lnTo>
                <a:lnTo>
                  <a:pt x="9952" y="1558"/>
                </a:lnTo>
                <a:lnTo>
                  <a:pt x="9757" y="1801"/>
                </a:lnTo>
                <a:lnTo>
                  <a:pt x="9587" y="2020"/>
                </a:lnTo>
                <a:lnTo>
                  <a:pt x="9271" y="2020"/>
                </a:lnTo>
                <a:lnTo>
                  <a:pt x="9368" y="1874"/>
                </a:lnTo>
                <a:lnTo>
                  <a:pt x="9514" y="1631"/>
                </a:lnTo>
                <a:lnTo>
                  <a:pt x="9587" y="1509"/>
                </a:lnTo>
                <a:lnTo>
                  <a:pt x="9636" y="1387"/>
                </a:lnTo>
                <a:lnTo>
                  <a:pt x="10220" y="1363"/>
                </a:lnTo>
                <a:close/>
                <a:moveTo>
                  <a:pt x="11436" y="1339"/>
                </a:moveTo>
                <a:lnTo>
                  <a:pt x="11290" y="1558"/>
                </a:lnTo>
                <a:lnTo>
                  <a:pt x="11120" y="1777"/>
                </a:lnTo>
                <a:lnTo>
                  <a:pt x="11047" y="1898"/>
                </a:lnTo>
                <a:lnTo>
                  <a:pt x="10998" y="2020"/>
                </a:lnTo>
                <a:lnTo>
                  <a:pt x="10609" y="2020"/>
                </a:lnTo>
                <a:lnTo>
                  <a:pt x="10755" y="1874"/>
                </a:lnTo>
                <a:lnTo>
                  <a:pt x="10877" y="1728"/>
                </a:lnTo>
                <a:lnTo>
                  <a:pt x="10950" y="1582"/>
                </a:lnTo>
                <a:lnTo>
                  <a:pt x="11023" y="1412"/>
                </a:lnTo>
                <a:lnTo>
                  <a:pt x="10998" y="1363"/>
                </a:lnTo>
                <a:lnTo>
                  <a:pt x="10950" y="1363"/>
                </a:lnTo>
                <a:lnTo>
                  <a:pt x="10585" y="1679"/>
                </a:lnTo>
                <a:lnTo>
                  <a:pt x="10244" y="2020"/>
                </a:lnTo>
                <a:lnTo>
                  <a:pt x="9830" y="2020"/>
                </a:lnTo>
                <a:lnTo>
                  <a:pt x="9952" y="1850"/>
                </a:lnTo>
                <a:lnTo>
                  <a:pt x="10074" y="1704"/>
                </a:lnTo>
                <a:lnTo>
                  <a:pt x="10195" y="1533"/>
                </a:lnTo>
                <a:lnTo>
                  <a:pt x="10317" y="1363"/>
                </a:lnTo>
                <a:lnTo>
                  <a:pt x="11436" y="1339"/>
                </a:lnTo>
                <a:close/>
                <a:moveTo>
                  <a:pt x="11996" y="1339"/>
                </a:moveTo>
                <a:lnTo>
                  <a:pt x="11874" y="1485"/>
                </a:lnTo>
                <a:lnTo>
                  <a:pt x="11777" y="1655"/>
                </a:lnTo>
                <a:lnTo>
                  <a:pt x="11704" y="1850"/>
                </a:lnTo>
                <a:lnTo>
                  <a:pt x="11680" y="2020"/>
                </a:lnTo>
                <a:lnTo>
                  <a:pt x="11290" y="2020"/>
                </a:lnTo>
                <a:lnTo>
                  <a:pt x="11388" y="1850"/>
                </a:lnTo>
                <a:lnTo>
                  <a:pt x="11485" y="1679"/>
                </a:lnTo>
                <a:lnTo>
                  <a:pt x="11558" y="1509"/>
                </a:lnTo>
                <a:lnTo>
                  <a:pt x="11631" y="1339"/>
                </a:lnTo>
                <a:close/>
                <a:moveTo>
                  <a:pt x="12993" y="1314"/>
                </a:moveTo>
                <a:lnTo>
                  <a:pt x="12823" y="1485"/>
                </a:lnTo>
                <a:lnTo>
                  <a:pt x="12653" y="1655"/>
                </a:lnTo>
                <a:lnTo>
                  <a:pt x="12507" y="1801"/>
                </a:lnTo>
                <a:lnTo>
                  <a:pt x="12434" y="1898"/>
                </a:lnTo>
                <a:lnTo>
                  <a:pt x="12385" y="2020"/>
                </a:lnTo>
                <a:lnTo>
                  <a:pt x="11972" y="2020"/>
                </a:lnTo>
                <a:lnTo>
                  <a:pt x="12045" y="1801"/>
                </a:lnTo>
                <a:lnTo>
                  <a:pt x="12166" y="1582"/>
                </a:lnTo>
                <a:lnTo>
                  <a:pt x="12312" y="1314"/>
                </a:lnTo>
                <a:close/>
                <a:moveTo>
                  <a:pt x="13115" y="1314"/>
                </a:moveTo>
                <a:lnTo>
                  <a:pt x="13602" y="1339"/>
                </a:lnTo>
                <a:lnTo>
                  <a:pt x="13407" y="1582"/>
                </a:lnTo>
                <a:lnTo>
                  <a:pt x="13261" y="1777"/>
                </a:lnTo>
                <a:lnTo>
                  <a:pt x="13188" y="1898"/>
                </a:lnTo>
                <a:lnTo>
                  <a:pt x="13139" y="2020"/>
                </a:lnTo>
                <a:lnTo>
                  <a:pt x="12677" y="2020"/>
                </a:lnTo>
                <a:lnTo>
                  <a:pt x="12775" y="1825"/>
                </a:lnTo>
                <a:lnTo>
                  <a:pt x="13115" y="1314"/>
                </a:lnTo>
                <a:close/>
                <a:moveTo>
                  <a:pt x="13796" y="1339"/>
                </a:moveTo>
                <a:lnTo>
                  <a:pt x="14137" y="1363"/>
                </a:lnTo>
                <a:lnTo>
                  <a:pt x="13894" y="1631"/>
                </a:lnTo>
                <a:lnTo>
                  <a:pt x="13748" y="1801"/>
                </a:lnTo>
                <a:lnTo>
                  <a:pt x="13699" y="1898"/>
                </a:lnTo>
                <a:lnTo>
                  <a:pt x="13675" y="2020"/>
                </a:lnTo>
                <a:lnTo>
                  <a:pt x="13431" y="2020"/>
                </a:lnTo>
                <a:lnTo>
                  <a:pt x="13553" y="1752"/>
                </a:lnTo>
                <a:lnTo>
                  <a:pt x="13796" y="1339"/>
                </a:lnTo>
                <a:close/>
                <a:moveTo>
                  <a:pt x="14259" y="1387"/>
                </a:moveTo>
                <a:lnTo>
                  <a:pt x="15013" y="1412"/>
                </a:lnTo>
                <a:lnTo>
                  <a:pt x="14794" y="1606"/>
                </a:lnTo>
                <a:lnTo>
                  <a:pt x="14599" y="1801"/>
                </a:lnTo>
                <a:lnTo>
                  <a:pt x="14502" y="1898"/>
                </a:lnTo>
                <a:lnTo>
                  <a:pt x="14405" y="2020"/>
                </a:lnTo>
                <a:lnTo>
                  <a:pt x="13918" y="2020"/>
                </a:lnTo>
                <a:lnTo>
                  <a:pt x="14015" y="1850"/>
                </a:lnTo>
                <a:lnTo>
                  <a:pt x="14088" y="1704"/>
                </a:lnTo>
                <a:lnTo>
                  <a:pt x="14259" y="1387"/>
                </a:lnTo>
                <a:close/>
                <a:moveTo>
                  <a:pt x="16643" y="1412"/>
                </a:moveTo>
                <a:lnTo>
                  <a:pt x="16789" y="1436"/>
                </a:lnTo>
                <a:lnTo>
                  <a:pt x="16838" y="1460"/>
                </a:lnTo>
                <a:lnTo>
                  <a:pt x="16911" y="1485"/>
                </a:lnTo>
                <a:lnTo>
                  <a:pt x="16643" y="1679"/>
                </a:lnTo>
                <a:lnTo>
                  <a:pt x="16424" y="1898"/>
                </a:lnTo>
                <a:lnTo>
                  <a:pt x="16278" y="2044"/>
                </a:lnTo>
                <a:lnTo>
                  <a:pt x="16230" y="2020"/>
                </a:lnTo>
                <a:lnTo>
                  <a:pt x="16157" y="1996"/>
                </a:lnTo>
                <a:lnTo>
                  <a:pt x="16303" y="1728"/>
                </a:lnTo>
                <a:lnTo>
                  <a:pt x="16497" y="1436"/>
                </a:lnTo>
                <a:lnTo>
                  <a:pt x="16643" y="1412"/>
                </a:lnTo>
                <a:close/>
                <a:moveTo>
                  <a:pt x="389" y="1387"/>
                </a:moveTo>
                <a:lnTo>
                  <a:pt x="657" y="1436"/>
                </a:lnTo>
                <a:lnTo>
                  <a:pt x="973" y="1460"/>
                </a:lnTo>
                <a:lnTo>
                  <a:pt x="803" y="1606"/>
                </a:lnTo>
                <a:lnTo>
                  <a:pt x="657" y="1752"/>
                </a:lnTo>
                <a:lnTo>
                  <a:pt x="535" y="1923"/>
                </a:lnTo>
                <a:lnTo>
                  <a:pt x="487" y="1996"/>
                </a:lnTo>
                <a:lnTo>
                  <a:pt x="438" y="2069"/>
                </a:lnTo>
                <a:lnTo>
                  <a:pt x="438" y="1679"/>
                </a:lnTo>
                <a:lnTo>
                  <a:pt x="389" y="1387"/>
                </a:lnTo>
                <a:close/>
                <a:moveTo>
                  <a:pt x="1655" y="1436"/>
                </a:moveTo>
                <a:lnTo>
                  <a:pt x="1509" y="1558"/>
                </a:lnTo>
                <a:lnTo>
                  <a:pt x="1363" y="1728"/>
                </a:lnTo>
                <a:lnTo>
                  <a:pt x="1241" y="1898"/>
                </a:lnTo>
                <a:lnTo>
                  <a:pt x="1168" y="2093"/>
                </a:lnTo>
                <a:lnTo>
                  <a:pt x="1144" y="2093"/>
                </a:lnTo>
                <a:lnTo>
                  <a:pt x="1095" y="2142"/>
                </a:lnTo>
                <a:lnTo>
                  <a:pt x="1071" y="2190"/>
                </a:lnTo>
                <a:lnTo>
                  <a:pt x="1071" y="2239"/>
                </a:lnTo>
                <a:lnTo>
                  <a:pt x="1071" y="2288"/>
                </a:lnTo>
                <a:lnTo>
                  <a:pt x="1071" y="2409"/>
                </a:lnTo>
                <a:lnTo>
                  <a:pt x="1046" y="2409"/>
                </a:lnTo>
                <a:lnTo>
                  <a:pt x="925" y="2458"/>
                </a:lnTo>
                <a:lnTo>
                  <a:pt x="827" y="2531"/>
                </a:lnTo>
                <a:lnTo>
                  <a:pt x="633" y="2726"/>
                </a:lnTo>
                <a:lnTo>
                  <a:pt x="462" y="2872"/>
                </a:lnTo>
                <a:lnTo>
                  <a:pt x="462" y="2677"/>
                </a:lnTo>
                <a:lnTo>
                  <a:pt x="438" y="2263"/>
                </a:lnTo>
                <a:lnTo>
                  <a:pt x="462" y="2263"/>
                </a:lnTo>
                <a:lnTo>
                  <a:pt x="608" y="2215"/>
                </a:lnTo>
                <a:lnTo>
                  <a:pt x="657" y="2166"/>
                </a:lnTo>
                <a:lnTo>
                  <a:pt x="730" y="2117"/>
                </a:lnTo>
                <a:lnTo>
                  <a:pt x="973" y="1850"/>
                </a:lnTo>
                <a:lnTo>
                  <a:pt x="1168" y="1655"/>
                </a:lnTo>
                <a:lnTo>
                  <a:pt x="1387" y="1460"/>
                </a:lnTo>
                <a:lnTo>
                  <a:pt x="1655" y="1436"/>
                </a:lnTo>
                <a:close/>
                <a:moveTo>
                  <a:pt x="16935" y="1631"/>
                </a:moveTo>
                <a:lnTo>
                  <a:pt x="16960" y="1947"/>
                </a:lnTo>
                <a:lnTo>
                  <a:pt x="16960" y="2239"/>
                </a:lnTo>
                <a:lnTo>
                  <a:pt x="16935" y="2847"/>
                </a:lnTo>
                <a:lnTo>
                  <a:pt x="16814" y="2920"/>
                </a:lnTo>
                <a:lnTo>
                  <a:pt x="16692" y="2993"/>
                </a:lnTo>
                <a:lnTo>
                  <a:pt x="16473" y="3188"/>
                </a:lnTo>
                <a:lnTo>
                  <a:pt x="16376" y="3310"/>
                </a:lnTo>
                <a:lnTo>
                  <a:pt x="16424" y="2872"/>
                </a:lnTo>
                <a:lnTo>
                  <a:pt x="16619" y="2726"/>
                </a:lnTo>
                <a:lnTo>
                  <a:pt x="16765" y="2628"/>
                </a:lnTo>
                <a:lnTo>
                  <a:pt x="16838" y="2580"/>
                </a:lnTo>
                <a:lnTo>
                  <a:pt x="16911" y="2507"/>
                </a:lnTo>
                <a:lnTo>
                  <a:pt x="16911" y="2482"/>
                </a:lnTo>
                <a:lnTo>
                  <a:pt x="16911" y="2434"/>
                </a:lnTo>
                <a:lnTo>
                  <a:pt x="16887" y="2409"/>
                </a:lnTo>
                <a:lnTo>
                  <a:pt x="16838" y="2385"/>
                </a:lnTo>
                <a:lnTo>
                  <a:pt x="16765" y="2409"/>
                </a:lnTo>
                <a:lnTo>
                  <a:pt x="16692" y="2458"/>
                </a:lnTo>
                <a:lnTo>
                  <a:pt x="16570" y="2580"/>
                </a:lnTo>
                <a:lnTo>
                  <a:pt x="16400" y="2701"/>
                </a:lnTo>
                <a:lnTo>
                  <a:pt x="16376" y="2555"/>
                </a:lnTo>
                <a:lnTo>
                  <a:pt x="16327" y="2434"/>
                </a:lnTo>
                <a:lnTo>
                  <a:pt x="16424" y="2361"/>
                </a:lnTo>
                <a:lnTo>
                  <a:pt x="16497" y="2239"/>
                </a:lnTo>
                <a:lnTo>
                  <a:pt x="16643" y="2020"/>
                </a:lnTo>
                <a:lnTo>
                  <a:pt x="16935" y="1631"/>
                </a:lnTo>
                <a:close/>
                <a:moveTo>
                  <a:pt x="1022" y="2896"/>
                </a:moveTo>
                <a:lnTo>
                  <a:pt x="998" y="3237"/>
                </a:lnTo>
                <a:lnTo>
                  <a:pt x="900" y="3310"/>
                </a:lnTo>
                <a:lnTo>
                  <a:pt x="803" y="3407"/>
                </a:lnTo>
                <a:lnTo>
                  <a:pt x="657" y="3675"/>
                </a:lnTo>
                <a:lnTo>
                  <a:pt x="511" y="3966"/>
                </a:lnTo>
                <a:lnTo>
                  <a:pt x="487" y="3310"/>
                </a:lnTo>
                <a:lnTo>
                  <a:pt x="608" y="3261"/>
                </a:lnTo>
                <a:lnTo>
                  <a:pt x="706" y="3188"/>
                </a:lnTo>
                <a:lnTo>
                  <a:pt x="900" y="3018"/>
                </a:lnTo>
                <a:lnTo>
                  <a:pt x="1022" y="2896"/>
                </a:lnTo>
                <a:close/>
                <a:moveTo>
                  <a:pt x="16935" y="3139"/>
                </a:moveTo>
                <a:lnTo>
                  <a:pt x="16935" y="3504"/>
                </a:lnTo>
                <a:lnTo>
                  <a:pt x="16789" y="3577"/>
                </a:lnTo>
                <a:lnTo>
                  <a:pt x="16668" y="3675"/>
                </a:lnTo>
                <a:lnTo>
                  <a:pt x="16449" y="3893"/>
                </a:lnTo>
                <a:lnTo>
                  <a:pt x="16376" y="3991"/>
                </a:lnTo>
                <a:lnTo>
                  <a:pt x="16376" y="3723"/>
                </a:lnTo>
                <a:lnTo>
                  <a:pt x="16400" y="3675"/>
                </a:lnTo>
                <a:lnTo>
                  <a:pt x="16619" y="3407"/>
                </a:lnTo>
                <a:lnTo>
                  <a:pt x="16741" y="3310"/>
                </a:lnTo>
                <a:lnTo>
                  <a:pt x="16838" y="3212"/>
                </a:lnTo>
                <a:lnTo>
                  <a:pt x="16935" y="3139"/>
                </a:lnTo>
                <a:close/>
                <a:moveTo>
                  <a:pt x="16935" y="3723"/>
                </a:moveTo>
                <a:lnTo>
                  <a:pt x="16935" y="4258"/>
                </a:lnTo>
                <a:lnTo>
                  <a:pt x="16546" y="4599"/>
                </a:lnTo>
                <a:lnTo>
                  <a:pt x="16424" y="4721"/>
                </a:lnTo>
                <a:lnTo>
                  <a:pt x="16400" y="4429"/>
                </a:lnTo>
                <a:lnTo>
                  <a:pt x="16522" y="4210"/>
                </a:lnTo>
                <a:lnTo>
                  <a:pt x="16643" y="4015"/>
                </a:lnTo>
                <a:lnTo>
                  <a:pt x="16935" y="3723"/>
                </a:lnTo>
                <a:close/>
                <a:moveTo>
                  <a:pt x="998" y="3553"/>
                </a:moveTo>
                <a:lnTo>
                  <a:pt x="973" y="4210"/>
                </a:lnTo>
                <a:lnTo>
                  <a:pt x="949" y="4234"/>
                </a:lnTo>
                <a:lnTo>
                  <a:pt x="803" y="4429"/>
                </a:lnTo>
                <a:lnTo>
                  <a:pt x="657" y="4623"/>
                </a:lnTo>
                <a:lnTo>
                  <a:pt x="535" y="4769"/>
                </a:lnTo>
                <a:lnTo>
                  <a:pt x="535" y="4234"/>
                </a:lnTo>
                <a:lnTo>
                  <a:pt x="681" y="4039"/>
                </a:lnTo>
                <a:lnTo>
                  <a:pt x="803" y="3845"/>
                </a:lnTo>
                <a:lnTo>
                  <a:pt x="998" y="3553"/>
                </a:lnTo>
                <a:close/>
                <a:moveTo>
                  <a:pt x="16935" y="4599"/>
                </a:moveTo>
                <a:lnTo>
                  <a:pt x="16911" y="5256"/>
                </a:lnTo>
                <a:lnTo>
                  <a:pt x="16668" y="5426"/>
                </a:lnTo>
                <a:lnTo>
                  <a:pt x="16570" y="5524"/>
                </a:lnTo>
                <a:lnTo>
                  <a:pt x="16449" y="5621"/>
                </a:lnTo>
                <a:lnTo>
                  <a:pt x="16424" y="5670"/>
                </a:lnTo>
                <a:lnTo>
                  <a:pt x="16424" y="5207"/>
                </a:lnTo>
                <a:lnTo>
                  <a:pt x="16570" y="5037"/>
                </a:lnTo>
                <a:lnTo>
                  <a:pt x="16692" y="4891"/>
                </a:lnTo>
                <a:lnTo>
                  <a:pt x="16814" y="4745"/>
                </a:lnTo>
                <a:lnTo>
                  <a:pt x="16935" y="4599"/>
                </a:lnTo>
                <a:close/>
                <a:moveTo>
                  <a:pt x="973" y="4696"/>
                </a:moveTo>
                <a:lnTo>
                  <a:pt x="973" y="5280"/>
                </a:lnTo>
                <a:lnTo>
                  <a:pt x="730" y="5475"/>
                </a:lnTo>
                <a:lnTo>
                  <a:pt x="633" y="5597"/>
                </a:lnTo>
                <a:lnTo>
                  <a:pt x="535" y="5718"/>
                </a:lnTo>
                <a:lnTo>
                  <a:pt x="535" y="5159"/>
                </a:lnTo>
                <a:lnTo>
                  <a:pt x="584" y="5134"/>
                </a:lnTo>
                <a:lnTo>
                  <a:pt x="754" y="4964"/>
                </a:lnTo>
                <a:lnTo>
                  <a:pt x="900" y="4794"/>
                </a:lnTo>
                <a:lnTo>
                  <a:pt x="973" y="4696"/>
                </a:lnTo>
                <a:close/>
                <a:moveTo>
                  <a:pt x="16911" y="5378"/>
                </a:moveTo>
                <a:lnTo>
                  <a:pt x="16911" y="5962"/>
                </a:lnTo>
                <a:lnTo>
                  <a:pt x="16911" y="6132"/>
                </a:lnTo>
                <a:lnTo>
                  <a:pt x="16789" y="6181"/>
                </a:lnTo>
                <a:lnTo>
                  <a:pt x="16643" y="6278"/>
                </a:lnTo>
                <a:lnTo>
                  <a:pt x="16424" y="6473"/>
                </a:lnTo>
                <a:lnTo>
                  <a:pt x="16424" y="6108"/>
                </a:lnTo>
                <a:lnTo>
                  <a:pt x="16570" y="5937"/>
                </a:lnTo>
                <a:lnTo>
                  <a:pt x="16911" y="5378"/>
                </a:lnTo>
                <a:close/>
                <a:moveTo>
                  <a:pt x="973" y="5670"/>
                </a:moveTo>
                <a:lnTo>
                  <a:pt x="973" y="6156"/>
                </a:lnTo>
                <a:lnTo>
                  <a:pt x="876" y="6229"/>
                </a:lnTo>
                <a:lnTo>
                  <a:pt x="779" y="6278"/>
                </a:lnTo>
                <a:lnTo>
                  <a:pt x="633" y="6448"/>
                </a:lnTo>
                <a:lnTo>
                  <a:pt x="511" y="6619"/>
                </a:lnTo>
                <a:lnTo>
                  <a:pt x="511" y="6181"/>
                </a:lnTo>
                <a:lnTo>
                  <a:pt x="973" y="5670"/>
                </a:lnTo>
                <a:close/>
                <a:moveTo>
                  <a:pt x="16911" y="6351"/>
                </a:moveTo>
                <a:lnTo>
                  <a:pt x="16911" y="6765"/>
                </a:lnTo>
                <a:lnTo>
                  <a:pt x="16668" y="6935"/>
                </a:lnTo>
                <a:lnTo>
                  <a:pt x="16570" y="7032"/>
                </a:lnTo>
                <a:lnTo>
                  <a:pt x="16449" y="7130"/>
                </a:lnTo>
                <a:lnTo>
                  <a:pt x="16400" y="7203"/>
                </a:lnTo>
                <a:lnTo>
                  <a:pt x="16400" y="6838"/>
                </a:lnTo>
                <a:lnTo>
                  <a:pt x="16424" y="6813"/>
                </a:lnTo>
                <a:lnTo>
                  <a:pt x="16643" y="6594"/>
                </a:lnTo>
                <a:lnTo>
                  <a:pt x="16911" y="6351"/>
                </a:lnTo>
                <a:close/>
                <a:moveTo>
                  <a:pt x="949" y="6619"/>
                </a:moveTo>
                <a:lnTo>
                  <a:pt x="949" y="6789"/>
                </a:lnTo>
                <a:lnTo>
                  <a:pt x="949" y="7178"/>
                </a:lnTo>
                <a:lnTo>
                  <a:pt x="827" y="7227"/>
                </a:lnTo>
                <a:lnTo>
                  <a:pt x="706" y="7324"/>
                </a:lnTo>
                <a:lnTo>
                  <a:pt x="584" y="7446"/>
                </a:lnTo>
                <a:lnTo>
                  <a:pt x="487" y="7568"/>
                </a:lnTo>
                <a:lnTo>
                  <a:pt x="487" y="7130"/>
                </a:lnTo>
                <a:lnTo>
                  <a:pt x="584" y="7057"/>
                </a:lnTo>
                <a:lnTo>
                  <a:pt x="681" y="6959"/>
                </a:lnTo>
                <a:lnTo>
                  <a:pt x="852" y="6740"/>
                </a:lnTo>
                <a:lnTo>
                  <a:pt x="949" y="6619"/>
                </a:lnTo>
                <a:close/>
                <a:moveTo>
                  <a:pt x="16911" y="6886"/>
                </a:moveTo>
                <a:lnTo>
                  <a:pt x="16935" y="7519"/>
                </a:lnTo>
                <a:lnTo>
                  <a:pt x="16814" y="7616"/>
                </a:lnTo>
                <a:lnTo>
                  <a:pt x="16668" y="7714"/>
                </a:lnTo>
                <a:lnTo>
                  <a:pt x="16546" y="7835"/>
                </a:lnTo>
                <a:lnTo>
                  <a:pt x="16449" y="7957"/>
                </a:lnTo>
                <a:lnTo>
                  <a:pt x="16376" y="8030"/>
                </a:lnTo>
                <a:lnTo>
                  <a:pt x="16376" y="7665"/>
                </a:lnTo>
                <a:lnTo>
                  <a:pt x="16522" y="7495"/>
                </a:lnTo>
                <a:lnTo>
                  <a:pt x="16619" y="7324"/>
                </a:lnTo>
                <a:lnTo>
                  <a:pt x="16789" y="7105"/>
                </a:lnTo>
                <a:lnTo>
                  <a:pt x="16911" y="6886"/>
                </a:lnTo>
                <a:close/>
                <a:moveTo>
                  <a:pt x="949" y="7422"/>
                </a:moveTo>
                <a:lnTo>
                  <a:pt x="973" y="8006"/>
                </a:lnTo>
                <a:lnTo>
                  <a:pt x="852" y="8054"/>
                </a:lnTo>
                <a:lnTo>
                  <a:pt x="754" y="8103"/>
                </a:lnTo>
                <a:lnTo>
                  <a:pt x="560" y="8273"/>
                </a:lnTo>
                <a:lnTo>
                  <a:pt x="462" y="8371"/>
                </a:lnTo>
                <a:lnTo>
                  <a:pt x="462" y="7957"/>
                </a:lnTo>
                <a:lnTo>
                  <a:pt x="535" y="7957"/>
                </a:lnTo>
                <a:lnTo>
                  <a:pt x="584" y="7933"/>
                </a:lnTo>
                <a:lnTo>
                  <a:pt x="608" y="7884"/>
                </a:lnTo>
                <a:lnTo>
                  <a:pt x="730" y="7714"/>
                </a:lnTo>
                <a:lnTo>
                  <a:pt x="852" y="7543"/>
                </a:lnTo>
                <a:lnTo>
                  <a:pt x="949" y="7422"/>
                </a:lnTo>
                <a:close/>
                <a:moveTo>
                  <a:pt x="16935" y="7714"/>
                </a:moveTo>
                <a:lnTo>
                  <a:pt x="16935" y="8419"/>
                </a:lnTo>
                <a:lnTo>
                  <a:pt x="16716" y="8541"/>
                </a:lnTo>
                <a:lnTo>
                  <a:pt x="16497" y="8711"/>
                </a:lnTo>
                <a:lnTo>
                  <a:pt x="16351" y="8857"/>
                </a:lnTo>
                <a:lnTo>
                  <a:pt x="16376" y="8444"/>
                </a:lnTo>
                <a:lnTo>
                  <a:pt x="16449" y="8371"/>
                </a:lnTo>
                <a:lnTo>
                  <a:pt x="16522" y="8273"/>
                </a:lnTo>
                <a:lnTo>
                  <a:pt x="16668" y="8079"/>
                </a:lnTo>
                <a:lnTo>
                  <a:pt x="16862" y="7835"/>
                </a:lnTo>
                <a:lnTo>
                  <a:pt x="16935" y="7714"/>
                </a:lnTo>
                <a:close/>
                <a:moveTo>
                  <a:pt x="13042" y="3869"/>
                </a:moveTo>
                <a:lnTo>
                  <a:pt x="12872" y="3893"/>
                </a:lnTo>
                <a:lnTo>
                  <a:pt x="12702" y="3918"/>
                </a:lnTo>
                <a:lnTo>
                  <a:pt x="12239" y="3966"/>
                </a:lnTo>
                <a:lnTo>
                  <a:pt x="11777" y="3991"/>
                </a:lnTo>
                <a:lnTo>
                  <a:pt x="11388" y="3991"/>
                </a:lnTo>
                <a:lnTo>
                  <a:pt x="10974" y="3966"/>
                </a:lnTo>
                <a:lnTo>
                  <a:pt x="10755" y="3966"/>
                </a:lnTo>
                <a:lnTo>
                  <a:pt x="10560" y="4015"/>
                </a:lnTo>
                <a:lnTo>
                  <a:pt x="10366" y="4064"/>
                </a:lnTo>
                <a:lnTo>
                  <a:pt x="10220" y="4137"/>
                </a:lnTo>
                <a:lnTo>
                  <a:pt x="10171" y="4185"/>
                </a:lnTo>
                <a:lnTo>
                  <a:pt x="10122" y="4258"/>
                </a:lnTo>
                <a:lnTo>
                  <a:pt x="10147" y="4331"/>
                </a:lnTo>
                <a:lnTo>
                  <a:pt x="10171" y="4404"/>
                </a:lnTo>
                <a:lnTo>
                  <a:pt x="10341" y="4502"/>
                </a:lnTo>
                <a:lnTo>
                  <a:pt x="10536" y="4575"/>
                </a:lnTo>
                <a:lnTo>
                  <a:pt x="10731" y="4599"/>
                </a:lnTo>
                <a:lnTo>
                  <a:pt x="10950" y="4623"/>
                </a:lnTo>
                <a:lnTo>
                  <a:pt x="12142" y="4623"/>
                </a:lnTo>
                <a:lnTo>
                  <a:pt x="12580" y="4599"/>
                </a:lnTo>
                <a:lnTo>
                  <a:pt x="12458" y="4745"/>
                </a:lnTo>
                <a:lnTo>
                  <a:pt x="12312" y="4867"/>
                </a:lnTo>
                <a:lnTo>
                  <a:pt x="12020" y="5110"/>
                </a:lnTo>
                <a:lnTo>
                  <a:pt x="11461" y="5548"/>
                </a:lnTo>
                <a:lnTo>
                  <a:pt x="10901" y="5986"/>
                </a:lnTo>
                <a:lnTo>
                  <a:pt x="10633" y="6205"/>
                </a:lnTo>
                <a:lnTo>
                  <a:pt x="10366" y="6473"/>
                </a:lnTo>
                <a:lnTo>
                  <a:pt x="9879" y="7008"/>
                </a:lnTo>
                <a:lnTo>
                  <a:pt x="9392" y="7568"/>
                </a:lnTo>
                <a:lnTo>
                  <a:pt x="9149" y="7835"/>
                </a:lnTo>
                <a:lnTo>
                  <a:pt x="8881" y="8079"/>
                </a:lnTo>
                <a:lnTo>
                  <a:pt x="8760" y="7957"/>
                </a:lnTo>
                <a:lnTo>
                  <a:pt x="8614" y="7860"/>
                </a:lnTo>
                <a:lnTo>
                  <a:pt x="8346" y="7665"/>
                </a:lnTo>
                <a:lnTo>
                  <a:pt x="7957" y="7324"/>
                </a:lnTo>
                <a:lnTo>
                  <a:pt x="7567" y="6959"/>
                </a:lnTo>
                <a:lnTo>
                  <a:pt x="7300" y="6692"/>
                </a:lnTo>
                <a:lnTo>
                  <a:pt x="7008" y="6424"/>
                </a:lnTo>
                <a:lnTo>
                  <a:pt x="6837" y="6302"/>
                </a:lnTo>
                <a:lnTo>
                  <a:pt x="6667" y="6205"/>
                </a:lnTo>
                <a:lnTo>
                  <a:pt x="6497" y="6132"/>
                </a:lnTo>
                <a:lnTo>
                  <a:pt x="6302" y="6083"/>
                </a:lnTo>
                <a:lnTo>
                  <a:pt x="6253" y="6059"/>
                </a:lnTo>
                <a:lnTo>
                  <a:pt x="6107" y="6059"/>
                </a:lnTo>
                <a:lnTo>
                  <a:pt x="6034" y="6108"/>
                </a:lnTo>
                <a:lnTo>
                  <a:pt x="5864" y="6205"/>
                </a:lnTo>
                <a:lnTo>
                  <a:pt x="5718" y="6351"/>
                </a:lnTo>
                <a:lnTo>
                  <a:pt x="5450" y="6643"/>
                </a:lnTo>
                <a:lnTo>
                  <a:pt x="5207" y="6984"/>
                </a:lnTo>
                <a:lnTo>
                  <a:pt x="4964" y="7300"/>
                </a:lnTo>
                <a:lnTo>
                  <a:pt x="4818" y="7519"/>
                </a:lnTo>
                <a:lnTo>
                  <a:pt x="4623" y="7714"/>
                </a:lnTo>
                <a:lnTo>
                  <a:pt x="4258" y="8079"/>
                </a:lnTo>
                <a:lnTo>
                  <a:pt x="3918" y="8468"/>
                </a:lnTo>
                <a:lnTo>
                  <a:pt x="3747" y="8687"/>
                </a:lnTo>
                <a:lnTo>
                  <a:pt x="3626" y="8906"/>
                </a:lnTo>
                <a:lnTo>
                  <a:pt x="3601" y="8955"/>
                </a:lnTo>
                <a:lnTo>
                  <a:pt x="3601" y="9003"/>
                </a:lnTo>
                <a:lnTo>
                  <a:pt x="3626" y="9052"/>
                </a:lnTo>
                <a:lnTo>
                  <a:pt x="3650" y="9101"/>
                </a:lnTo>
                <a:lnTo>
                  <a:pt x="3699" y="9125"/>
                </a:lnTo>
                <a:lnTo>
                  <a:pt x="3747" y="9149"/>
                </a:lnTo>
                <a:lnTo>
                  <a:pt x="3796" y="9149"/>
                </a:lnTo>
                <a:lnTo>
                  <a:pt x="3869" y="9125"/>
                </a:lnTo>
                <a:lnTo>
                  <a:pt x="4064" y="9028"/>
                </a:lnTo>
                <a:lnTo>
                  <a:pt x="4283" y="8857"/>
                </a:lnTo>
                <a:lnTo>
                  <a:pt x="4477" y="8687"/>
                </a:lnTo>
                <a:lnTo>
                  <a:pt x="4672" y="8492"/>
                </a:lnTo>
                <a:lnTo>
                  <a:pt x="5037" y="8103"/>
                </a:lnTo>
                <a:lnTo>
                  <a:pt x="5353" y="7689"/>
                </a:lnTo>
                <a:lnTo>
                  <a:pt x="5669" y="7276"/>
                </a:lnTo>
                <a:lnTo>
                  <a:pt x="6010" y="6838"/>
                </a:lnTo>
                <a:lnTo>
                  <a:pt x="6156" y="6716"/>
                </a:lnTo>
                <a:lnTo>
                  <a:pt x="6302" y="6594"/>
                </a:lnTo>
                <a:lnTo>
                  <a:pt x="6594" y="6838"/>
                </a:lnTo>
                <a:lnTo>
                  <a:pt x="6910" y="7105"/>
                </a:lnTo>
                <a:lnTo>
                  <a:pt x="7470" y="7665"/>
                </a:lnTo>
                <a:lnTo>
                  <a:pt x="7762" y="7933"/>
                </a:lnTo>
                <a:lnTo>
                  <a:pt x="8078" y="8249"/>
                </a:lnTo>
                <a:lnTo>
                  <a:pt x="8249" y="8395"/>
                </a:lnTo>
                <a:lnTo>
                  <a:pt x="8443" y="8492"/>
                </a:lnTo>
                <a:lnTo>
                  <a:pt x="8614" y="8565"/>
                </a:lnTo>
                <a:lnTo>
                  <a:pt x="8808" y="8590"/>
                </a:lnTo>
                <a:lnTo>
                  <a:pt x="8906" y="8565"/>
                </a:lnTo>
                <a:lnTo>
                  <a:pt x="8979" y="8590"/>
                </a:lnTo>
                <a:lnTo>
                  <a:pt x="9076" y="8541"/>
                </a:lnTo>
                <a:lnTo>
                  <a:pt x="9392" y="8298"/>
                </a:lnTo>
                <a:lnTo>
                  <a:pt x="9684" y="8006"/>
                </a:lnTo>
                <a:lnTo>
                  <a:pt x="10244" y="7422"/>
                </a:lnTo>
                <a:lnTo>
                  <a:pt x="10779" y="6838"/>
                </a:lnTo>
                <a:lnTo>
                  <a:pt x="11071" y="6570"/>
                </a:lnTo>
                <a:lnTo>
                  <a:pt x="11388" y="6302"/>
                </a:lnTo>
                <a:lnTo>
                  <a:pt x="11996" y="5840"/>
                </a:lnTo>
                <a:lnTo>
                  <a:pt x="12604" y="5353"/>
                </a:lnTo>
                <a:lnTo>
                  <a:pt x="12847" y="5134"/>
                </a:lnTo>
                <a:lnTo>
                  <a:pt x="13066" y="4915"/>
                </a:lnTo>
                <a:lnTo>
                  <a:pt x="13139" y="5743"/>
                </a:lnTo>
                <a:lnTo>
                  <a:pt x="13115" y="6059"/>
                </a:lnTo>
                <a:lnTo>
                  <a:pt x="13091" y="6448"/>
                </a:lnTo>
                <a:lnTo>
                  <a:pt x="13091" y="6643"/>
                </a:lnTo>
                <a:lnTo>
                  <a:pt x="13115" y="6813"/>
                </a:lnTo>
                <a:lnTo>
                  <a:pt x="13164" y="6984"/>
                </a:lnTo>
                <a:lnTo>
                  <a:pt x="13261" y="7105"/>
                </a:lnTo>
                <a:lnTo>
                  <a:pt x="13310" y="7130"/>
                </a:lnTo>
                <a:lnTo>
                  <a:pt x="13383" y="7154"/>
                </a:lnTo>
                <a:lnTo>
                  <a:pt x="13456" y="7154"/>
                </a:lnTo>
                <a:lnTo>
                  <a:pt x="13504" y="7130"/>
                </a:lnTo>
                <a:lnTo>
                  <a:pt x="13626" y="7032"/>
                </a:lnTo>
                <a:lnTo>
                  <a:pt x="13699" y="6886"/>
                </a:lnTo>
                <a:lnTo>
                  <a:pt x="13723" y="6716"/>
                </a:lnTo>
                <a:lnTo>
                  <a:pt x="13748" y="6546"/>
                </a:lnTo>
                <a:lnTo>
                  <a:pt x="13723" y="6181"/>
                </a:lnTo>
                <a:lnTo>
                  <a:pt x="13699" y="5889"/>
                </a:lnTo>
                <a:lnTo>
                  <a:pt x="13675" y="5086"/>
                </a:lnTo>
                <a:lnTo>
                  <a:pt x="13650" y="4672"/>
                </a:lnTo>
                <a:lnTo>
                  <a:pt x="13602" y="4477"/>
                </a:lnTo>
                <a:lnTo>
                  <a:pt x="13529" y="4307"/>
                </a:lnTo>
                <a:lnTo>
                  <a:pt x="13504" y="4258"/>
                </a:lnTo>
                <a:lnTo>
                  <a:pt x="13456" y="4210"/>
                </a:lnTo>
                <a:lnTo>
                  <a:pt x="13456" y="4137"/>
                </a:lnTo>
                <a:lnTo>
                  <a:pt x="13456" y="4064"/>
                </a:lnTo>
                <a:lnTo>
                  <a:pt x="13407" y="4015"/>
                </a:lnTo>
                <a:lnTo>
                  <a:pt x="13358" y="3966"/>
                </a:lnTo>
                <a:lnTo>
                  <a:pt x="13285" y="3918"/>
                </a:lnTo>
                <a:lnTo>
                  <a:pt x="13188" y="3893"/>
                </a:lnTo>
                <a:lnTo>
                  <a:pt x="13042" y="3869"/>
                </a:lnTo>
                <a:close/>
                <a:moveTo>
                  <a:pt x="973" y="8298"/>
                </a:moveTo>
                <a:lnTo>
                  <a:pt x="998" y="8882"/>
                </a:lnTo>
                <a:lnTo>
                  <a:pt x="925" y="8906"/>
                </a:lnTo>
                <a:lnTo>
                  <a:pt x="827" y="8979"/>
                </a:lnTo>
                <a:lnTo>
                  <a:pt x="730" y="9052"/>
                </a:lnTo>
                <a:lnTo>
                  <a:pt x="487" y="9320"/>
                </a:lnTo>
                <a:lnTo>
                  <a:pt x="487" y="8955"/>
                </a:lnTo>
                <a:lnTo>
                  <a:pt x="560" y="8906"/>
                </a:lnTo>
                <a:lnTo>
                  <a:pt x="608" y="8809"/>
                </a:lnTo>
                <a:lnTo>
                  <a:pt x="803" y="8541"/>
                </a:lnTo>
                <a:lnTo>
                  <a:pt x="973" y="8298"/>
                </a:lnTo>
                <a:close/>
                <a:moveTo>
                  <a:pt x="16935" y="8541"/>
                </a:moveTo>
                <a:lnTo>
                  <a:pt x="16935" y="8979"/>
                </a:lnTo>
                <a:lnTo>
                  <a:pt x="16960" y="9247"/>
                </a:lnTo>
                <a:lnTo>
                  <a:pt x="16716" y="9393"/>
                </a:lnTo>
                <a:lnTo>
                  <a:pt x="16497" y="9539"/>
                </a:lnTo>
                <a:lnTo>
                  <a:pt x="16376" y="9660"/>
                </a:lnTo>
                <a:lnTo>
                  <a:pt x="16376" y="9198"/>
                </a:lnTo>
                <a:lnTo>
                  <a:pt x="16424" y="9149"/>
                </a:lnTo>
                <a:lnTo>
                  <a:pt x="16497" y="9076"/>
                </a:lnTo>
                <a:lnTo>
                  <a:pt x="16595" y="8930"/>
                </a:lnTo>
                <a:lnTo>
                  <a:pt x="16935" y="8541"/>
                </a:lnTo>
                <a:close/>
                <a:moveTo>
                  <a:pt x="998" y="9076"/>
                </a:moveTo>
                <a:lnTo>
                  <a:pt x="1022" y="9685"/>
                </a:lnTo>
                <a:lnTo>
                  <a:pt x="925" y="9709"/>
                </a:lnTo>
                <a:lnTo>
                  <a:pt x="827" y="9782"/>
                </a:lnTo>
                <a:lnTo>
                  <a:pt x="657" y="9904"/>
                </a:lnTo>
                <a:lnTo>
                  <a:pt x="535" y="10025"/>
                </a:lnTo>
                <a:lnTo>
                  <a:pt x="511" y="9636"/>
                </a:lnTo>
                <a:lnTo>
                  <a:pt x="584" y="9587"/>
                </a:lnTo>
                <a:lnTo>
                  <a:pt x="852" y="9247"/>
                </a:lnTo>
                <a:lnTo>
                  <a:pt x="998" y="9076"/>
                </a:lnTo>
                <a:close/>
                <a:moveTo>
                  <a:pt x="16960" y="9368"/>
                </a:moveTo>
                <a:lnTo>
                  <a:pt x="16935" y="9806"/>
                </a:lnTo>
                <a:lnTo>
                  <a:pt x="16741" y="9928"/>
                </a:lnTo>
                <a:lnTo>
                  <a:pt x="16546" y="10074"/>
                </a:lnTo>
                <a:lnTo>
                  <a:pt x="16400" y="10196"/>
                </a:lnTo>
                <a:lnTo>
                  <a:pt x="16376" y="9952"/>
                </a:lnTo>
                <a:lnTo>
                  <a:pt x="16449" y="9855"/>
                </a:lnTo>
                <a:lnTo>
                  <a:pt x="16668" y="9636"/>
                </a:lnTo>
                <a:lnTo>
                  <a:pt x="16960" y="9368"/>
                </a:lnTo>
                <a:close/>
                <a:moveTo>
                  <a:pt x="16935" y="10001"/>
                </a:moveTo>
                <a:lnTo>
                  <a:pt x="16935" y="10342"/>
                </a:lnTo>
                <a:lnTo>
                  <a:pt x="16814" y="10415"/>
                </a:lnTo>
                <a:lnTo>
                  <a:pt x="16668" y="10488"/>
                </a:lnTo>
                <a:lnTo>
                  <a:pt x="16424" y="10682"/>
                </a:lnTo>
                <a:lnTo>
                  <a:pt x="16400" y="10488"/>
                </a:lnTo>
                <a:lnTo>
                  <a:pt x="16546" y="10342"/>
                </a:lnTo>
                <a:lnTo>
                  <a:pt x="16692" y="10220"/>
                </a:lnTo>
                <a:lnTo>
                  <a:pt x="16935" y="10001"/>
                </a:lnTo>
                <a:close/>
                <a:moveTo>
                  <a:pt x="1046" y="10050"/>
                </a:moveTo>
                <a:lnTo>
                  <a:pt x="1046" y="10415"/>
                </a:lnTo>
                <a:lnTo>
                  <a:pt x="949" y="10463"/>
                </a:lnTo>
                <a:lnTo>
                  <a:pt x="852" y="10512"/>
                </a:lnTo>
                <a:lnTo>
                  <a:pt x="681" y="10682"/>
                </a:lnTo>
                <a:lnTo>
                  <a:pt x="584" y="10755"/>
                </a:lnTo>
                <a:lnTo>
                  <a:pt x="560" y="10536"/>
                </a:lnTo>
                <a:lnTo>
                  <a:pt x="657" y="10463"/>
                </a:lnTo>
                <a:lnTo>
                  <a:pt x="730" y="10390"/>
                </a:lnTo>
                <a:lnTo>
                  <a:pt x="876" y="10220"/>
                </a:lnTo>
                <a:lnTo>
                  <a:pt x="1046" y="10050"/>
                </a:lnTo>
                <a:close/>
                <a:moveTo>
                  <a:pt x="4185" y="2385"/>
                </a:moveTo>
                <a:lnTo>
                  <a:pt x="5158" y="2409"/>
                </a:lnTo>
                <a:lnTo>
                  <a:pt x="6132" y="2434"/>
                </a:lnTo>
                <a:lnTo>
                  <a:pt x="7129" y="2458"/>
                </a:lnTo>
                <a:lnTo>
                  <a:pt x="8103" y="2482"/>
                </a:lnTo>
                <a:lnTo>
                  <a:pt x="15938" y="2482"/>
                </a:lnTo>
                <a:lnTo>
                  <a:pt x="15938" y="2823"/>
                </a:lnTo>
                <a:lnTo>
                  <a:pt x="15913" y="3164"/>
                </a:lnTo>
                <a:lnTo>
                  <a:pt x="15889" y="3529"/>
                </a:lnTo>
                <a:lnTo>
                  <a:pt x="15913" y="3869"/>
                </a:lnTo>
                <a:lnTo>
                  <a:pt x="15938" y="5013"/>
                </a:lnTo>
                <a:lnTo>
                  <a:pt x="15938" y="5597"/>
                </a:lnTo>
                <a:lnTo>
                  <a:pt x="15938" y="6181"/>
                </a:lnTo>
                <a:lnTo>
                  <a:pt x="15913" y="7300"/>
                </a:lnTo>
                <a:lnTo>
                  <a:pt x="15889" y="8419"/>
                </a:lnTo>
                <a:lnTo>
                  <a:pt x="15889" y="9539"/>
                </a:lnTo>
                <a:lnTo>
                  <a:pt x="15913" y="10123"/>
                </a:lnTo>
                <a:lnTo>
                  <a:pt x="15938" y="10682"/>
                </a:lnTo>
                <a:lnTo>
                  <a:pt x="14161" y="10634"/>
                </a:lnTo>
                <a:lnTo>
                  <a:pt x="13285" y="10609"/>
                </a:lnTo>
                <a:lnTo>
                  <a:pt x="12385" y="10609"/>
                </a:lnTo>
                <a:lnTo>
                  <a:pt x="11315" y="10585"/>
                </a:lnTo>
                <a:lnTo>
                  <a:pt x="10220" y="10561"/>
                </a:lnTo>
                <a:lnTo>
                  <a:pt x="9149" y="10536"/>
                </a:lnTo>
                <a:lnTo>
                  <a:pt x="8614" y="10536"/>
                </a:lnTo>
                <a:lnTo>
                  <a:pt x="8054" y="10561"/>
                </a:lnTo>
                <a:lnTo>
                  <a:pt x="7056" y="10609"/>
                </a:lnTo>
                <a:lnTo>
                  <a:pt x="6059" y="10609"/>
                </a:lnTo>
                <a:lnTo>
                  <a:pt x="5037" y="10634"/>
                </a:lnTo>
                <a:lnTo>
                  <a:pt x="4039" y="10658"/>
                </a:lnTo>
                <a:lnTo>
                  <a:pt x="3334" y="10707"/>
                </a:lnTo>
                <a:lnTo>
                  <a:pt x="2604" y="10755"/>
                </a:lnTo>
                <a:lnTo>
                  <a:pt x="2068" y="10731"/>
                </a:lnTo>
                <a:lnTo>
                  <a:pt x="1533" y="10707"/>
                </a:lnTo>
                <a:lnTo>
                  <a:pt x="1460" y="8833"/>
                </a:lnTo>
                <a:lnTo>
                  <a:pt x="1436" y="7908"/>
                </a:lnTo>
                <a:lnTo>
                  <a:pt x="1411" y="6959"/>
                </a:lnTo>
                <a:lnTo>
                  <a:pt x="1460" y="5840"/>
                </a:lnTo>
                <a:lnTo>
                  <a:pt x="1509" y="4672"/>
                </a:lnTo>
                <a:lnTo>
                  <a:pt x="1533" y="3529"/>
                </a:lnTo>
                <a:lnTo>
                  <a:pt x="1509" y="2945"/>
                </a:lnTo>
                <a:lnTo>
                  <a:pt x="1484" y="2385"/>
                </a:lnTo>
                <a:lnTo>
                  <a:pt x="1703" y="2385"/>
                </a:lnTo>
                <a:lnTo>
                  <a:pt x="1947" y="2409"/>
                </a:lnTo>
                <a:lnTo>
                  <a:pt x="2409" y="2434"/>
                </a:lnTo>
                <a:lnTo>
                  <a:pt x="3285" y="2409"/>
                </a:lnTo>
                <a:lnTo>
                  <a:pt x="4185" y="2385"/>
                </a:lnTo>
                <a:close/>
                <a:moveTo>
                  <a:pt x="12288" y="11096"/>
                </a:moveTo>
                <a:lnTo>
                  <a:pt x="12531" y="11120"/>
                </a:lnTo>
                <a:lnTo>
                  <a:pt x="12434" y="11193"/>
                </a:lnTo>
                <a:lnTo>
                  <a:pt x="12191" y="11364"/>
                </a:lnTo>
                <a:lnTo>
                  <a:pt x="12118" y="11437"/>
                </a:lnTo>
                <a:lnTo>
                  <a:pt x="11874" y="11437"/>
                </a:lnTo>
                <a:lnTo>
                  <a:pt x="11923" y="11388"/>
                </a:lnTo>
                <a:lnTo>
                  <a:pt x="12118" y="11242"/>
                </a:lnTo>
                <a:lnTo>
                  <a:pt x="12288" y="11096"/>
                </a:lnTo>
                <a:close/>
                <a:moveTo>
                  <a:pt x="11290" y="11072"/>
                </a:moveTo>
                <a:lnTo>
                  <a:pt x="11972" y="11096"/>
                </a:lnTo>
                <a:lnTo>
                  <a:pt x="11753" y="11193"/>
                </a:lnTo>
                <a:lnTo>
                  <a:pt x="11534" y="11339"/>
                </a:lnTo>
                <a:lnTo>
                  <a:pt x="11388" y="11437"/>
                </a:lnTo>
                <a:lnTo>
                  <a:pt x="10877" y="11461"/>
                </a:lnTo>
                <a:lnTo>
                  <a:pt x="10925" y="11412"/>
                </a:lnTo>
                <a:lnTo>
                  <a:pt x="11120" y="11242"/>
                </a:lnTo>
                <a:lnTo>
                  <a:pt x="11217" y="11169"/>
                </a:lnTo>
                <a:lnTo>
                  <a:pt x="11290" y="11072"/>
                </a:lnTo>
                <a:close/>
                <a:moveTo>
                  <a:pt x="13115" y="11120"/>
                </a:moveTo>
                <a:lnTo>
                  <a:pt x="12920" y="11291"/>
                </a:lnTo>
                <a:lnTo>
                  <a:pt x="12775" y="11461"/>
                </a:lnTo>
                <a:lnTo>
                  <a:pt x="12604" y="11461"/>
                </a:lnTo>
                <a:lnTo>
                  <a:pt x="12945" y="11120"/>
                </a:lnTo>
                <a:close/>
                <a:moveTo>
                  <a:pt x="1509" y="11145"/>
                </a:moveTo>
                <a:lnTo>
                  <a:pt x="1776" y="11218"/>
                </a:lnTo>
                <a:lnTo>
                  <a:pt x="2044" y="11266"/>
                </a:lnTo>
                <a:lnTo>
                  <a:pt x="1849" y="11388"/>
                </a:lnTo>
                <a:lnTo>
                  <a:pt x="1679" y="11510"/>
                </a:lnTo>
                <a:lnTo>
                  <a:pt x="1095" y="11510"/>
                </a:lnTo>
                <a:lnTo>
                  <a:pt x="1241" y="11364"/>
                </a:lnTo>
                <a:lnTo>
                  <a:pt x="1387" y="11266"/>
                </a:lnTo>
                <a:lnTo>
                  <a:pt x="1509" y="11145"/>
                </a:lnTo>
                <a:close/>
                <a:moveTo>
                  <a:pt x="13504" y="11145"/>
                </a:moveTo>
                <a:lnTo>
                  <a:pt x="14234" y="11169"/>
                </a:lnTo>
                <a:lnTo>
                  <a:pt x="14088" y="11242"/>
                </a:lnTo>
                <a:lnTo>
                  <a:pt x="13942" y="11315"/>
                </a:lnTo>
                <a:lnTo>
                  <a:pt x="13821" y="11412"/>
                </a:lnTo>
                <a:lnTo>
                  <a:pt x="13723" y="11510"/>
                </a:lnTo>
                <a:lnTo>
                  <a:pt x="13139" y="11485"/>
                </a:lnTo>
                <a:lnTo>
                  <a:pt x="13285" y="11339"/>
                </a:lnTo>
                <a:lnTo>
                  <a:pt x="13504" y="11145"/>
                </a:lnTo>
                <a:close/>
                <a:moveTo>
                  <a:pt x="16960" y="10999"/>
                </a:moveTo>
                <a:lnTo>
                  <a:pt x="17008" y="11485"/>
                </a:lnTo>
                <a:lnTo>
                  <a:pt x="16935" y="11461"/>
                </a:lnTo>
                <a:lnTo>
                  <a:pt x="16887" y="11461"/>
                </a:lnTo>
                <a:lnTo>
                  <a:pt x="16570" y="11510"/>
                </a:lnTo>
                <a:lnTo>
                  <a:pt x="16765" y="11242"/>
                </a:lnTo>
                <a:lnTo>
                  <a:pt x="16960" y="10999"/>
                </a:lnTo>
                <a:close/>
                <a:moveTo>
                  <a:pt x="15037" y="11169"/>
                </a:moveTo>
                <a:lnTo>
                  <a:pt x="14818" y="11339"/>
                </a:lnTo>
                <a:lnTo>
                  <a:pt x="14697" y="11461"/>
                </a:lnTo>
                <a:lnTo>
                  <a:pt x="14624" y="11558"/>
                </a:lnTo>
                <a:lnTo>
                  <a:pt x="14259" y="11558"/>
                </a:lnTo>
                <a:lnTo>
                  <a:pt x="14551" y="11364"/>
                </a:lnTo>
                <a:lnTo>
                  <a:pt x="14697" y="11266"/>
                </a:lnTo>
                <a:lnTo>
                  <a:pt x="14818" y="11169"/>
                </a:lnTo>
                <a:close/>
                <a:moveTo>
                  <a:pt x="15962" y="11193"/>
                </a:moveTo>
                <a:lnTo>
                  <a:pt x="15913" y="11242"/>
                </a:lnTo>
                <a:lnTo>
                  <a:pt x="15743" y="11388"/>
                </a:lnTo>
                <a:lnTo>
                  <a:pt x="15621" y="11558"/>
                </a:lnTo>
                <a:lnTo>
                  <a:pt x="15037" y="11558"/>
                </a:lnTo>
                <a:lnTo>
                  <a:pt x="15183" y="11412"/>
                </a:lnTo>
                <a:lnTo>
                  <a:pt x="15329" y="11291"/>
                </a:lnTo>
                <a:lnTo>
                  <a:pt x="15500" y="11193"/>
                </a:lnTo>
                <a:close/>
                <a:moveTo>
                  <a:pt x="16935" y="10366"/>
                </a:moveTo>
                <a:lnTo>
                  <a:pt x="16960" y="10853"/>
                </a:lnTo>
                <a:lnTo>
                  <a:pt x="16765" y="10974"/>
                </a:lnTo>
                <a:lnTo>
                  <a:pt x="16570" y="11120"/>
                </a:lnTo>
                <a:lnTo>
                  <a:pt x="16400" y="11315"/>
                </a:lnTo>
                <a:lnTo>
                  <a:pt x="16230" y="11534"/>
                </a:lnTo>
                <a:lnTo>
                  <a:pt x="15962" y="11558"/>
                </a:lnTo>
                <a:lnTo>
                  <a:pt x="16084" y="11412"/>
                </a:lnTo>
                <a:lnTo>
                  <a:pt x="16181" y="11315"/>
                </a:lnTo>
                <a:lnTo>
                  <a:pt x="16230" y="11266"/>
                </a:lnTo>
                <a:lnTo>
                  <a:pt x="16278" y="11193"/>
                </a:lnTo>
                <a:lnTo>
                  <a:pt x="16376" y="11169"/>
                </a:lnTo>
                <a:lnTo>
                  <a:pt x="16449" y="11096"/>
                </a:lnTo>
                <a:lnTo>
                  <a:pt x="16497" y="11023"/>
                </a:lnTo>
                <a:lnTo>
                  <a:pt x="16497" y="10926"/>
                </a:lnTo>
                <a:lnTo>
                  <a:pt x="16570" y="10877"/>
                </a:lnTo>
                <a:lnTo>
                  <a:pt x="16789" y="10634"/>
                </a:lnTo>
                <a:lnTo>
                  <a:pt x="16887" y="10512"/>
                </a:lnTo>
                <a:lnTo>
                  <a:pt x="16935" y="10366"/>
                </a:lnTo>
                <a:close/>
                <a:moveTo>
                  <a:pt x="1071" y="10780"/>
                </a:moveTo>
                <a:lnTo>
                  <a:pt x="1071" y="10828"/>
                </a:lnTo>
                <a:lnTo>
                  <a:pt x="1071" y="10901"/>
                </a:lnTo>
                <a:lnTo>
                  <a:pt x="1119" y="10974"/>
                </a:lnTo>
                <a:lnTo>
                  <a:pt x="1144" y="10999"/>
                </a:lnTo>
                <a:lnTo>
                  <a:pt x="1192" y="11047"/>
                </a:lnTo>
                <a:lnTo>
                  <a:pt x="1022" y="11169"/>
                </a:lnTo>
                <a:lnTo>
                  <a:pt x="827" y="11339"/>
                </a:lnTo>
                <a:lnTo>
                  <a:pt x="730" y="11461"/>
                </a:lnTo>
                <a:lnTo>
                  <a:pt x="657" y="11558"/>
                </a:lnTo>
                <a:lnTo>
                  <a:pt x="608" y="11583"/>
                </a:lnTo>
                <a:lnTo>
                  <a:pt x="608" y="11266"/>
                </a:lnTo>
                <a:lnTo>
                  <a:pt x="681" y="11193"/>
                </a:lnTo>
                <a:lnTo>
                  <a:pt x="754" y="11120"/>
                </a:lnTo>
                <a:lnTo>
                  <a:pt x="949" y="10901"/>
                </a:lnTo>
                <a:lnTo>
                  <a:pt x="1071" y="10780"/>
                </a:lnTo>
                <a:close/>
                <a:moveTo>
                  <a:pt x="2750" y="11266"/>
                </a:moveTo>
                <a:lnTo>
                  <a:pt x="2604" y="11412"/>
                </a:lnTo>
                <a:lnTo>
                  <a:pt x="2458" y="11583"/>
                </a:lnTo>
                <a:lnTo>
                  <a:pt x="2117" y="11534"/>
                </a:lnTo>
                <a:lnTo>
                  <a:pt x="2141" y="11510"/>
                </a:lnTo>
                <a:lnTo>
                  <a:pt x="2287" y="11388"/>
                </a:lnTo>
                <a:lnTo>
                  <a:pt x="2385" y="11266"/>
                </a:lnTo>
                <a:close/>
                <a:moveTo>
                  <a:pt x="8176" y="11072"/>
                </a:moveTo>
                <a:lnTo>
                  <a:pt x="8127" y="11120"/>
                </a:lnTo>
                <a:lnTo>
                  <a:pt x="7884" y="11339"/>
                </a:lnTo>
                <a:lnTo>
                  <a:pt x="7665" y="11583"/>
                </a:lnTo>
                <a:lnTo>
                  <a:pt x="7251" y="11583"/>
                </a:lnTo>
                <a:lnTo>
                  <a:pt x="7373" y="11461"/>
                </a:lnTo>
                <a:lnTo>
                  <a:pt x="7738" y="11096"/>
                </a:lnTo>
                <a:lnTo>
                  <a:pt x="8176" y="11072"/>
                </a:lnTo>
                <a:close/>
                <a:moveTo>
                  <a:pt x="9125" y="11047"/>
                </a:moveTo>
                <a:lnTo>
                  <a:pt x="8979" y="11145"/>
                </a:lnTo>
                <a:lnTo>
                  <a:pt x="8735" y="11339"/>
                </a:lnTo>
                <a:lnTo>
                  <a:pt x="8614" y="11461"/>
                </a:lnTo>
                <a:lnTo>
                  <a:pt x="8541" y="11583"/>
                </a:lnTo>
                <a:lnTo>
                  <a:pt x="8030" y="11583"/>
                </a:lnTo>
                <a:lnTo>
                  <a:pt x="8224" y="11388"/>
                </a:lnTo>
                <a:lnTo>
                  <a:pt x="8468" y="11169"/>
                </a:lnTo>
                <a:lnTo>
                  <a:pt x="8614" y="11072"/>
                </a:lnTo>
                <a:lnTo>
                  <a:pt x="9125" y="11047"/>
                </a:lnTo>
                <a:close/>
                <a:moveTo>
                  <a:pt x="10317" y="11047"/>
                </a:moveTo>
                <a:lnTo>
                  <a:pt x="10828" y="11072"/>
                </a:lnTo>
                <a:lnTo>
                  <a:pt x="10731" y="11120"/>
                </a:lnTo>
                <a:lnTo>
                  <a:pt x="10512" y="11315"/>
                </a:lnTo>
                <a:lnTo>
                  <a:pt x="10414" y="11412"/>
                </a:lnTo>
                <a:lnTo>
                  <a:pt x="10341" y="11534"/>
                </a:lnTo>
                <a:lnTo>
                  <a:pt x="9733" y="11583"/>
                </a:lnTo>
                <a:lnTo>
                  <a:pt x="10001" y="11315"/>
                </a:lnTo>
                <a:lnTo>
                  <a:pt x="10317" y="11072"/>
                </a:lnTo>
                <a:lnTo>
                  <a:pt x="10317" y="11047"/>
                </a:lnTo>
                <a:close/>
                <a:moveTo>
                  <a:pt x="7446" y="11096"/>
                </a:moveTo>
                <a:lnTo>
                  <a:pt x="7227" y="11242"/>
                </a:lnTo>
                <a:lnTo>
                  <a:pt x="7032" y="11388"/>
                </a:lnTo>
                <a:lnTo>
                  <a:pt x="6935" y="11485"/>
                </a:lnTo>
                <a:lnTo>
                  <a:pt x="6862" y="11583"/>
                </a:lnTo>
                <a:lnTo>
                  <a:pt x="6618" y="11607"/>
                </a:lnTo>
                <a:lnTo>
                  <a:pt x="6156" y="11607"/>
                </a:lnTo>
                <a:lnTo>
                  <a:pt x="6424" y="11388"/>
                </a:lnTo>
                <a:lnTo>
                  <a:pt x="6594" y="11266"/>
                </a:lnTo>
                <a:lnTo>
                  <a:pt x="6667" y="11193"/>
                </a:lnTo>
                <a:lnTo>
                  <a:pt x="6740" y="11120"/>
                </a:lnTo>
                <a:lnTo>
                  <a:pt x="7446" y="11096"/>
                </a:lnTo>
                <a:close/>
                <a:moveTo>
                  <a:pt x="10122" y="11047"/>
                </a:moveTo>
                <a:lnTo>
                  <a:pt x="9928" y="11169"/>
                </a:lnTo>
                <a:lnTo>
                  <a:pt x="9733" y="11291"/>
                </a:lnTo>
                <a:lnTo>
                  <a:pt x="9563" y="11437"/>
                </a:lnTo>
                <a:lnTo>
                  <a:pt x="9392" y="11607"/>
                </a:lnTo>
                <a:lnTo>
                  <a:pt x="8906" y="11607"/>
                </a:lnTo>
                <a:lnTo>
                  <a:pt x="9149" y="11364"/>
                </a:lnTo>
                <a:lnTo>
                  <a:pt x="9490" y="11047"/>
                </a:lnTo>
                <a:close/>
                <a:moveTo>
                  <a:pt x="3650" y="11193"/>
                </a:moveTo>
                <a:lnTo>
                  <a:pt x="3382" y="11364"/>
                </a:lnTo>
                <a:lnTo>
                  <a:pt x="3261" y="11485"/>
                </a:lnTo>
                <a:lnTo>
                  <a:pt x="3139" y="11631"/>
                </a:lnTo>
                <a:lnTo>
                  <a:pt x="2798" y="11607"/>
                </a:lnTo>
                <a:lnTo>
                  <a:pt x="3066" y="11242"/>
                </a:lnTo>
                <a:lnTo>
                  <a:pt x="3650" y="11193"/>
                </a:lnTo>
                <a:close/>
                <a:moveTo>
                  <a:pt x="4331" y="11145"/>
                </a:moveTo>
                <a:lnTo>
                  <a:pt x="4112" y="11315"/>
                </a:lnTo>
                <a:lnTo>
                  <a:pt x="3966" y="11461"/>
                </a:lnTo>
                <a:lnTo>
                  <a:pt x="3869" y="11558"/>
                </a:lnTo>
                <a:lnTo>
                  <a:pt x="3772" y="11656"/>
                </a:lnTo>
                <a:lnTo>
                  <a:pt x="3407" y="11656"/>
                </a:lnTo>
                <a:lnTo>
                  <a:pt x="3577" y="11485"/>
                </a:lnTo>
                <a:lnTo>
                  <a:pt x="3699" y="11339"/>
                </a:lnTo>
                <a:lnTo>
                  <a:pt x="3820" y="11169"/>
                </a:lnTo>
                <a:lnTo>
                  <a:pt x="4331" y="11145"/>
                </a:lnTo>
                <a:close/>
                <a:moveTo>
                  <a:pt x="6375" y="11120"/>
                </a:moveTo>
                <a:lnTo>
                  <a:pt x="6205" y="11242"/>
                </a:lnTo>
                <a:lnTo>
                  <a:pt x="5986" y="11412"/>
                </a:lnTo>
                <a:lnTo>
                  <a:pt x="5888" y="11510"/>
                </a:lnTo>
                <a:lnTo>
                  <a:pt x="5815" y="11631"/>
                </a:lnTo>
                <a:lnTo>
                  <a:pt x="5037" y="11656"/>
                </a:lnTo>
                <a:lnTo>
                  <a:pt x="5353" y="11339"/>
                </a:lnTo>
                <a:lnTo>
                  <a:pt x="5572" y="11169"/>
                </a:lnTo>
                <a:lnTo>
                  <a:pt x="5596" y="11120"/>
                </a:lnTo>
                <a:close/>
                <a:moveTo>
                  <a:pt x="5134" y="11145"/>
                </a:moveTo>
                <a:lnTo>
                  <a:pt x="4964" y="11291"/>
                </a:lnTo>
                <a:lnTo>
                  <a:pt x="4794" y="11461"/>
                </a:lnTo>
                <a:lnTo>
                  <a:pt x="4769" y="11510"/>
                </a:lnTo>
                <a:lnTo>
                  <a:pt x="4769" y="11583"/>
                </a:lnTo>
                <a:lnTo>
                  <a:pt x="4769" y="11631"/>
                </a:lnTo>
                <a:lnTo>
                  <a:pt x="4794" y="11656"/>
                </a:lnTo>
                <a:lnTo>
                  <a:pt x="4137" y="11680"/>
                </a:lnTo>
                <a:lnTo>
                  <a:pt x="4137" y="11680"/>
                </a:lnTo>
                <a:lnTo>
                  <a:pt x="4258" y="11510"/>
                </a:lnTo>
                <a:lnTo>
                  <a:pt x="4404" y="11388"/>
                </a:lnTo>
                <a:lnTo>
                  <a:pt x="4575" y="11266"/>
                </a:lnTo>
                <a:lnTo>
                  <a:pt x="4672" y="11218"/>
                </a:lnTo>
                <a:lnTo>
                  <a:pt x="4721" y="11145"/>
                </a:lnTo>
                <a:close/>
                <a:moveTo>
                  <a:pt x="8541" y="0"/>
                </a:moveTo>
                <a:lnTo>
                  <a:pt x="8468" y="49"/>
                </a:lnTo>
                <a:lnTo>
                  <a:pt x="8395" y="146"/>
                </a:lnTo>
                <a:lnTo>
                  <a:pt x="8370" y="244"/>
                </a:lnTo>
                <a:lnTo>
                  <a:pt x="8346" y="463"/>
                </a:lnTo>
                <a:lnTo>
                  <a:pt x="8370" y="706"/>
                </a:lnTo>
                <a:lnTo>
                  <a:pt x="8419" y="949"/>
                </a:lnTo>
                <a:lnTo>
                  <a:pt x="4842" y="974"/>
                </a:lnTo>
                <a:lnTo>
                  <a:pt x="2555" y="998"/>
                </a:lnTo>
                <a:lnTo>
                  <a:pt x="1411" y="1022"/>
                </a:lnTo>
                <a:lnTo>
                  <a:pt x="827" y="1022"/>
                </a:lnTo>
                <a:lnTo>
                  <a:pt x="511" y="1047"/>
                </a:lnTo>
                <a:lnTo>
                  <a:pt x="243" y="1120"/>
                </a:lnTo>
                <a:lnTo>
                  <a:pt x="195" y="1144"/>
                </a:lnTo>
                <a:lnTo>
                  <a:pt x="170" y="1193"/>
                </a:lnTo>
                <a:lnTo>
                  <a:pt x="146" y="1241"/>
                </a:lnTo>
                <a:lnTo>
                  <a:pt x="170" y="1290"/>
                </a:lnTo>
                <a:lnTo>
                  <a:pt x="146" y="1314"/>
                </a:lnTo>
                <a:lnTo>
                  <a:pt x="73" y="1509"/>
                </a:lnTo>
                <a:lnTo>
                  <a:pt x="24" y="1704"/>
                </a:lnTo>
                <a:lnTo>
                  <a:pt x="0" y="1923"/>
                </a:lnTo>
                <a:lnTo>
                  <a:pt x="0" y="2142"/>
                </a:lnTo>
                <a:lnTo>
                  <a:pt x="24" y="2580"/>
                </a:lnTo>
                <a:lnTo>
                  <a:pt x="73" y="2993"/>
                </a:lnTo>
                <a:lnTo>
                  <a:pt x="97" y="3626"/>
                </a:lnTo>
                <a:lnTo>
                  <a:pt x="122" y="4234"/>
                </a:lnTo>
                <a:lnTo>
                  <a:pt x="122" y="5475"/>
                </a:lnTo>
                <a:lnTo>
                  <a:pt x="97" y="6302"/>
                </a:lnTo>
                <a:lnTo>
                  <a:pt x="73" y="7130"/>
                </a:lnTo>
                <a:lnTo>
                  <a:pt x="49" y="7957"/>
                </a:lnTo>
                <a:lnTo>
                  <a:pt x="49" y="8784"/>
                </a:lnTo>
                <a:lnTo>
                  <a:pt x="73" y="9563"/>
                </a:lnTo>
                <a:lnTo>
                  <a:pt x="97" y="10317"/>
                </a:lnTo>
                <a:lnTo>
                  <a:pt x="146" y="11072"/>
                </a:lnTo>
                <a:lnTo>
                  <a:pt x="170" y="11850"/>
                </a:lnTo>
                <a:lnTo>
                  <a:pt x="195" y="11923"/>
                </a:lnTo>
                <a:lnTo>
                  <a:pt x="219" y="11972"/>
                </a:lnTo>
                <a:lnTo>
                  <a:pt x="268" y="12020"/>
                </a:lnTo>
                <a:lnTo>
                  <a:pt x="316" y="12045"/>
                </a:lnTo>
                <a:lnTo>
                  <a:pt x="438" y="12045"/>
                </a:lnTo>
                <a:lnTo>
                  <a:pt x="511" y="12020"/>
                </a:lnTo>
                <a:lnTo>
                  <a:pt x="560" y="11996"/>
                </a:lnTo>
                <a:lnTo>
                  <a:pt x="560" y="11972"/>
                </a:lnTo>
                <a:lnTo>
                  <a:pt x="681" y="11923"/>
                </a:lnTo>
                <a:lnTo>
                  <a:pt x="803" y="11899"/>
                </a:lnTo>
                <a:lnTo>
                  <a:pt x="949" y="11874"/>
                </a:lnTo>
                <a:lnTo>
                  <a:pt x="1119" y="11874"/>
                </a:lnTo>
                <a:lnTo>
                  <a:pt x="1436" y="11899"/>
                </a:lnTo>
                <a:lnTo>
                  <a:pt x="1679" y="11923"/>
                </a:lnTo>
                <a:lnTo>
                  <a:pt x="2360" y="11972"/>
                </a:lnTo>
                <a:lnTo>
                  <a:pt x="3042" y="12045"/>
                </a:lnTo>
                <a:lnTo>
                  <a:pt x="3747" y="12093"/>
                </a:lnTo>
                <a:lnTo>
                  <a:pt x="4477" y="12118"/>
                </a:lnTo>
                <a:lnTo>
                  <a:pt x="4404" y="12215"/>
                </a:lnTo>
                <a:lnTo>
                  <a:pt x="4307" y="12337"/>
                </a:lnTo>
                <a:lnTo>
                  <a:pt x="4161" y="12580"/>
                </a:lnTo>
                <a:lnTo>
                  <a:pt x="3991" y="13018"/>
                </a:lnTo>
                <a:lnTo>
                  <a:pt x="3845" y="13334"/>
                </a:lnTo>
                <a:lnTo>
                  <a:pt x="3674" y="13651"/>
                </a:lnTo>
                <a:lnTo>
                  <a:pt x="3358" y="14283"/>
                </a:lnTo>
                <a:lnTo>
                  <a:pt x="3236" y="14502"/>
                </a:lnTo>
                <a:lnTo>
                  <a:pt x="3139" y="14746"/>
                </a:lnTo>
                <a:lnTo>
                  <a:pt x="3090" y="14843"/>
                </a:lnTo>
                <a:lnTo>
                  <a:pt x="3090" y="14965"/>
                </a:lnTo>
                <a:lnTo>
                  <a:pt x="3090" y="15086"/>
                </a:lnTo>
                <a:lnTo>
                  <a:pt x="3139" y="15232"/>
                </a:lnTo>
                <a:lnTo>
                  <a:pt x="3188" y="15281"/>
                </a:lnTo>
                <a:lnTo>
                  <a:pt x="3236" y="15305"/>
                </a:lnTo>
                <a:lnTo>
                  <a:pt x="3309" y="15330"/>
                </a:lnTo>
                <a:lnTo>
                  <a:pt x="3382" y="15305"/>
                </a:lnTo>
                <a:lnTo>
                  <a:pt x="3480" y="15281"/>
                </a:lnTo>
                <a:lnTo>
                  <a:pt x="3553" y="15208"/>
                </a:lnTo>
                <a:lnTo>
                  <a:pt x="3601" y="15159"/>
                </a:lnTo>
                <a:lnTo>
                  <a:pt x="3650" y="15086"/>
                </a:lnTo>
                <a:lnTo>
                  <a:pt x="3747" y="14916"/>
                </a:lnTo>
                <a:lnTo>
                  <a:pt x="3820" y="14721"/>
                </a:lnTo>
                <a:lnTo>
                  <a:pt x="4088" y="14210"/>
                </a:lnTo>
                <a:lnTo>
                  <a:pt x="4331" y="13699"/>
                </a:lnTo>
                <a:lnTo>
                  <a:pt x="4526" y="13237"/>
                </a:lnTo>
                <a:lnTo>
                  <a:pt x="4721" y="12750"/>
                </a:lnTo>
                <a:lnTo>
                  <a:pt x="4867" y="12434"/>
                </a:lnTo>
                <a:lnTo>
                  <a:pt x="4939" y="12264"/>
                </a:lnTo>
                <a:lnTo>
                  <a:pt x="4988" y="12118"/>
                </a:lnTo>
                <a:lnTo>
                  <a:pt x="6180" y="12045"/>
                </a:lnTo>
                <a:lnTo>
                  <a:pt x="7348" y="11996"/>
                </a:lnTo>
                <a:lnTo>
                  <a:pt x="7932" y="11996"/>
                </a:lnTo>
                <a:lnTo>
                  <a:pt x="8516" y="12020"/>
                </a:lnTo>
                <a:lnTo>
                  <a:pt x="9684" y="12020"/>
                </a:lnTo>
                <a:lnTo>
                  <a:pt x="10341" y="11996"/>
                </a:lnTo>
                <a:lnTo>
                  <a:pt x="10998" y="11947"/>
                </a:lnTo>
                <a:lnTo>
                  <a:pt x="11631" y="11874"/>
                </a:lnTo>
                <a:lnTo>
                  <a:pt x="12337" y="11874"/>
                </a:lnTo>
                <a:lnTo>
                  <a:pt x="12337" y="11996"/>
                </a:lnTo>
                <a:lnTo>
                  <a:pt x="12434" y="12410"/>
                </a:lnTo>
                <a:lnTo>
                  <a:pt x="12580" y="12799"/>
                </a:lnTo>
                <a:lnTo>
                  <a:pt x="12775" y="13188"/>
                </a:lnTo>
                <a:lnTo>
                  <a:pt x="12969" y="13578"/>
                </a:lnTo>
                <a:lnTo>
                  <a:pt x="13188" y="13943"/>
                </a:lnTo>
                <a:lnTo>
                  <a:pt x="13431" y="14308"/>
                </a:lnTo>
                <a:lnTo>
                  <a:pt x="13918" y="15013"/>
                </a:lnTo>
                <a:lnTo>
                  <a:pt x="14015" y="15111"/>
                </a:lnTo>
                <a:lnTo>
                  <a:pt x="14137" y="15159"/>
                </a:lnTo>
                <a:lnTo>
                  <a:pt x="14259" y="15135"/>
                </a:lnTo>
                <a:lnTo>
                  <a:pt x="14356" y="15111"/>
                </a:lnTo>
                <a:lnTo>
                  <a:pt x="14453" y="15038"/>
                </a:lnTo>
                <a:lnTo>
                  <a:pt x="14502" y="14940"/>
                </a:lnTo>
                <a:lnTo>
                  <a:pt x="14502" y="14819"/>
                </a:lnTo>
                <a:lnTo>
                  <a:pt x="14478" y="14770"/>
                </a:lnTo>
                <a:lnTo>
                  <a:pt x="14453" y="14697"/>
                </a:lnTo>
                <a:lnTo>
                  <a:pt x="13991" y="14040"/>
                </a:lnTo>
                <a:lnTo>
                  <a:pt x="13577" y="13359"/>
                </a:lnTo>
                <a:lnTo>
                  <a:pt x="13383" y="12994"/>
                </a:lnTo>
                <a:lnTo>
                  <a:pt x="13188" y="12653"/>
                </a:lnTo>
                <a:lnTo>
                  <a:pt x="13042" y="12288"/>
                </a:lnTo>
                <a:lnTo>
                  <a:pt x="12872" y="11899"/>
                </a:lnTo>
                <a:lnTo>
                  <a:pt x="13918" y="11947"/>
                </a:lnTo>
                <a:lnTo>
                  <a:pt x="14940" y="11996"/>
                </a:lnTo>
                <a:lnTo>
                  <a:pt x="15451" y="11996"/>
                </a:lnTo>
                <a:lnTo>
                  <a:pt x="15986" y="11972"/>
                </a:lnTo>
                <a:lnTo>
                  <a:pt x="16497" y="11947"/>
                </a:lnTo>
                <a:lnTo>
                  <a:pt x="17008" y="11899"/>
                </a:lnTo>
                <a:lnTo>
                  <a:pt x="17057" y="11874"/>
                </a:lnTo>
                <a:lnTo>
                  <a:pt x="17106" y="11947"/>
                </a:lnTo>
                <a:lnTo>
                  <a:pt x="17154" y="11996"/>
                </a:lnTo>
                <a:lnTo>
                  <a:pt x="17325" y="11996"/>
                </a:lnTo>
                <a:lnTo>
                  <a:pt x="17398" y="11947"/>
                </a:lnTo>
                <a:lnTo>
                  <a:pt x="17446" y="11899"/>
                </a:lnTo>
                <a:lnTo>
                  <a:pt x="17495" y="11802"/>
                </a:lnTo>
                <a:lnTo>
                  <a:pt x="17495" y="11704"/>
                </a:lnTo>
                <a:lnTo>
                  <a:pt x="17446" y="11339"/>
                </a:lnTo>
                <a:lnTo>
                  <a:pt x="17398" y="10950"/>
                </a:lnTo>
                <a:lnTo>
                  <a:pt x="17373" y="10171"/>
                </a:lnTo>
                <a:lnTo>
                  <a:pt x="17398" y="9393"/>
                </a:lnTo>
                <a:lnTo>
                  <a:pt x="17373" y="8614"/>
                </a:lnTo>
                <a:lnTo>
                  <a:pt x="17373" y="7008"/>
                </a:lnTo>
                <a:lnTo>
                  <a:pt x="17349" y="5402"/>
                </a:lnTo>
                <a:lnTo>
                  <a:pt x="17349" y="2507"/>
                </a:lnTo>
                <a:lnTo>
                  <a:pt x="17373" y="2239"/>
                </a:lnTo>
                <a:lnTo>
                  <a:pt x="17373" y="1898"/>
                </a:lnTo>
                <a:lnTo>
                  <a:pt x="17349" y="1728"/>
                </a:lnTo>
                <a:lnTo>
                  <a:pt x="17325" y="1558"/>
                </a:lnTo>
                <a:lnTo>
                  <a:pt x="17276" y="1436"/>
                </a:lnTo>
                <a:lnTo>
                  <a:pt x="17203" y="1314"/>
                </a:lnTo>
                <a:lnTo>
                  <a:pt x="17203" y="1241"/>
                </a:lnTo>
                <a:lnTo>
                  <a:pt x="17203" y="1193"/>
                </a:lnTo>
                <a:lnTo>
                  <a:pt x="17179" y="1144"/>
                </a:lnTo>
                <a:lnTo>
                  <a:pt x="17154" y="1095"/>
                </a:lnTo>
                <a:lnTo>
                  <a:pt x="17033" y="1047"/>
                </a:lnTo>
                <a:lnTo>
                  <a:pt x="16911" y="998"/>
                </a:lnTo>
                <a:lnTo>
                  <a:pt x="16789" y="974"/>
                </a:lnTo>
                <a:lnTo>
                  <a:pt x="16643" y="974"/>
                </a:lnTo>
                <a:lnTo>
                  <a:pt x="16351" y="998"/>
                </a:lnTo>
                <a:lnTo>
                  <a:pt x="16108" y="998"/>
                </a:lnTo>
                <a:lnTo>
                  <a:pt x="15062" y="974"/>
                </a:lnTo>
                <a:lnTo>
                  <a:pt x="14015" y="925"/>
                </a:lnTo>
                <a:lnTo>
                  <a:pt x="13456" y="901"/>
                </a:lnTo>
                <a:lnTo>
                  <a:pt x="12872" y="876"/>
                </a:lnTo>
                <a:lnTo>
                  <a:pt x="11704" y="901"/>
                </a:lnTo>
                <a:lnTo>
                  <a:pt x="9392" y="949"/>
                </a:lnTo>
                <a:lnTo>
                  <a:pt x="8930" y="949"/>
                </a:lnTo>
                <a:lnTo>
                  <a:pt x="8954" y="852"/>
                </a:lnTo>
                <a:lnTo>
                  <a:pt x="8954" y="779"/>
                </a:lnTo>
                <a:lnTo>
                  <a:pt x="8954" y="706"/>
                </a:lnTo>
                <a:lnTo>
                  <a:pt x="8906" y="609"/>
                </a:lnTo>
                <a:lnTo>
                  <a:pt x="8881" y="584"/>
                </a:lnTo>
                <a:lnTo>
                  <a:pt x="8857" y="463"/>
                </a:lnTo>
                <a:lnTo>
                  <a:pt x="8833" y="244"/>
                </a:lnTo>
                <a:lnTo>
                  <a:pt x="8808" y="146"/>
                </a:lnTo>
                <a:lnTo>
                  <a:pt x="8735" y="49"/>
                </a:lnTo>
                <a:lnTo>
                  <a:pt x="8662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8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796989" y="968459"/>
            <a:ext cx="7662855" cy="31903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100" b="1" dirty="0">
                <a:solidFill>
                  <a:schemeClr val="tx1"/>
                </a:solidFill>
                <a:latin typeface="Arial" panose="020B0604020202020204" pitchFamily="34" charset="0"/>
              </a:rPr>
              <a:t>Proyek Literasi</a:t>
            </a:r>
            <a:r>
              <a:rPr lang="id-ID" altLang="id-ID" sz="2100" dirty="0">
                <a:solidFill>
                  <a:schemeClr val="tx1"/>
                </a:solidFill>
                <a:latin typeface="Arial" panose="020B0604020202020204" pitchFamily="34" charset="0"/>
              </a:rPr>
              <a:t>: Mahasiswa jurusan pendidikan mengadakan program literasi bagi anak-anak di desa terpencil untuk meningkatkan kemampuan membaca mereka.</a:t>
            </a:r>
          </a:p>
          <a:p>
            <a:pPr marL="0" lvl="0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100" b="1" dirty="0">
                <a:solidFill>
                  <a:schemeClr val="tx1"/>
                </a:solidFill>
                <a:latin typeface="Arial" panose="020B0604020202020204" pitchFamily="34" charset="0"/>
              </a:rPr>
              <a:t>Kesehatan Masyarakat</a:t>
            </a:r>
            <a:r>
              <a:rPr lang="id-ID" altLang="id-ID" sz="2100" dirty="0">
                <a:solidFill>
                  <a:schemeClr val="tx1"/>
                </a:solidFill>
                <a:latin typeface="Arial" panose="020B0604020202020204" pitchFamily="34" charset="0"/>
              </a:rPr>
              <a:t>: Mahasiswa keperawatan melakukan program penyuluhan kesehatan atau pemeriksaan kesehatan gratis di komunitas tertentu.</a:t>
            </a:r>
          </a:p>
          <a:p>
            <a:pPr marL="0" lvl="0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100" b="1" dirty="0">
                <a:solidFill>
                  <a:schemeClr val="tx1"/>
                </a:solidFill>
                <a:latin typeface="Arial" panose="020B0604020202020204" pitchFamily="34" charset="0"/>
              </a:rPr>
              <a:t>Pengelolaan Sampah</a:t>
            </a:r>
            <a:r>
              <a:rPr lang="id-ID" altLang="id-ID" sz="2100" dirty="0">
                <a:solidFill>
                  <a:schemeClr val="tx1"/>
                </a:solidFill>
                <a:latin typeface="Arial" panose="020B0604020202020204" pitchFamily="34" charset="0"/>
              </a:rPr>
              <a:t>: Mahasiswa teknik lingkungan bekerja sama dengan warga untuk mengembangkan sistem pengelolaan sampah yang ramah lingkungan.</a:t>
            </a:r>
            <a:r>
              <a:rPr lang="id-ID" altLang="id-ID" sz="23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5" name="Google Shape;71;p15"/>
          <p:cNvSpPr txBox="1">
            <a:spLocks/>
          </p:cNvSpPr>
          <p:nvPr/>
        </p:nvSpPr>
        <p:spPr>
          <a:xfrm>
            <a:off x="702114" y="610794"/>
            <a:ext cx="6014450" cy="35766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id-ID" sz="2100" b="1" dirty="0"/>
              <a:t>Contoh dalam Kerja Sosial</a:t>
            </a:r>
            <a:r>
              <a:rPr lang="id-ID" sz="2100" dirty="0"/>
              <a:t>:</a:t>
            </a:r>
          </a:p>
        </p:txBody>
      </p:sp>
      <p:sp>
        <p:nvSpPr>
          <p:cNvPr id="8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Manfaat untuk Mahasiswa:</a:t>
            </a:r>
            <a:endParaRPr dirty="0"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d-ID" dirty="0"/>
              <a:t>Mengembangkan keterampilan praktis seperti komunikasi, manajemen, dan kerja tim.</a:t>
            </a:r>
          </a:p>
          <a:p>
            <a:r>
              <a:rPr lang="id-ID" dirty="0"/>
              <a:t>Memahami kebutuhan masyarakat secara langsung.</a:t>
            </a:r>
          </a:p>
          <a:p>
            <a:r>
              <a:rPr lang="id-ID" dirty="0"/>
              <a:t>Menumbuhkan rasa empati dan tanggung jawab sosial.</a:t>
            </a:r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6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ctrTitle" idx="4294967295"/>
          </p:nvPr>
        </p:nvSpPr>
        <p:spPr>
          <a:xfrm>
            <a:off x="624950" y="2573950"/>
            <a:ext cx="7663856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id-ID" sz="6000" dirty="0"/>
              <a:t>2. Experiential Learning</a:t>
            </a:r>
            <a:endParaRPr sz="6000" dirty="0"/>
          </a:p>
        </p:txBody>
      </p:sp>
      <p:sp>
        <p:nvSpPr>
          <p:cNvPr id="95" name="Google Shape;95;p18"/>
          <p:cNvSpPr/>
          <p:nvPr/>
        </p:nvSpPr>
        <p:spPr>
          <a:xfrm>
            <a:off x="4469317" y="914747"/>
            <a:ext cx="1404621" cy="1423364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6" name="Google Shape;96;p18"/>
          <p:cNvSpPr/>
          <p:nvPr/>
        </p:nvSpPr>
        <p:spPr>
          <a:xfrm rot="1472950">
            <a:off x="3192176" y="1625407"/>
            <a:ext cx="821233" cy="799967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7" name="Google Shape;97;p18"/>
          <p:cNvSpPr/>
          <p:nvPr/>
        </p:nvSpPr>
        <p:spPr>
          <a:xfrm>
            <a:off x="4197645" y="778725"/>
            <a:ext cx="359546" cy="349386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8" name="Google Shape;98;p18"/>
          <p:cNvSpPr/>
          <p:nvPr/>
        </p:nvSpPr>
        <p:spPr>
          <a:xfrm rot="2487373">
            <a:off x="3966417" y="2364057"/>
            <a:ext cx="255795" cy="248567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9" name="Google Shape;99;p18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0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1154754" y="966268"/>
            <a:ext cx="6943277" cy="27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id-ID" sz="2700" b="1" dirty="0"/>
              <a:t>Definisi</a:t>
            </a:r>
            <a:r>
              <a:rPr lang="id-ID" sz="2700" dirty="0"/>
              <a:t>:</a:t>
            </a:r>
            <a:br>
              <a:rPr lang="id-ID" sz="2700" dirty="0"/>
            </a:br>
            <a:r>
              <a:rPr lang="id-ID" sz="2700" dirty="0"/>
              <a:t>Experiential learning adalah pendekatan belajar melalui pengalaman langsung yang melibatkan refleksi mendalam. Metode ini sering kali diterapkan untuk mengembangkan keterampilan praktis yang relevan dengan karier.</a:t>
            </a:r>
            <a:endParaRPr sz="2700" dirty="0"/>
          </a:p>
        </p:txBody>
      </p:sp>
      <p:sp>
        <p:nvSpPr>
          <p:cNvPr id="107" name="Google Shape;107;p19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9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Ciri-ciri:</a:t>
            </a:r>
            <a:endParaRPr dirty="0"/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953871" y="1435525"/>
            <a:ext cx="7427033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id-ID" altLang="id-ID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500" dirty="0">
                <a:solidFill>
                  <a:schemeClr val="tx1"/>
                </a:solidFill>
                <a:latin typeface="Arial" panose="020B0604020202020204" pitchFamily="34" charset="0"/>
              </a:rPr>
              <a:t>Berbasis pada pengalaman nyata.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500" dirty="0">
                <a:solidFill>
                  <a:schemeClr val="tx1"/>
                </a:solidFill>
                <a:latin typeface="Arial" panose="020B0604020202020204" pitchFamily="34" charset="0"/>
              </a:rPr>
              <a:t>Menekankan siklus refleksi, observasi, dan pengujian konsep baru.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d-ID" altLang="id-ID" sz="2500" dirty="0">
                <a:solidFill>
                  <a:schemeClr val="tx1"/>
                </a:solidFill>
                <a:latin typeface="Arial" panose="020B0604020202020204" pitchFamily="34" charset="0"/>
              </a:rPr>
              <a:t>Dapat diterapkan dalam berbagai setting seperti magang, proyek lapangan, atau simulasi. </a:t>
            </a:r>
          </a:p>
        </p:txBody>
      </p:sp>
      <p:sp>
        <p:nvSpPr>
          <p:cNvPr id="116" name="Google Shape;116;p20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11" name="Google Shape;49;p12"/>
          <p:cNvSpPr txBox="1">
            <a:spLocks/>
          </p:cNvSpPr>
          <p:nvPr/>
        </p:nvSpPr>
        <p:spPr>
          <a:xfrm>
            <a:off x="611512" y="4349091"/>
            <a:ext cx="1150123" cy="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Patrick Hand SC"/>
              <a:buNone/>
              <a:defRPr sz="6000" b="0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id-ID" sz="700" dirty="0" smtClean="0">
                <a:solidFill>
                  <a:schemeClr val="tx1"/>
                </a:solidFill>
              </a:rPr>
              <a:t>Ayu Firdhayanti S.Kom.,M.T.I</a:t>
            </a:r>
            <a:endParaRPr lang="id-ID" sz="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Seyton template">
  <a:themeElements>
    <a:clrScheme name="Custom 347">
      <a:dk1>
        <a:srgbClr val="434343"/>
      </a:dk1>
      <a:lt1>
        <a:srgbClr val="FFFFFF"/>
      </a:lt1>
      <a:dk2>
        <a:srgbClr val="7B8486"/>
      </a:dk2>
      <a:lt2>
        <a:srgbClr val="E3E9EB"/>
      </a:lt2>
      <a:accent1>
        <a:srgbClr val="2A95B7"/>
      </a:accent1>
      <a:accent2>
        <a:srgbClr val="80D5CC"/>
      </a:accent2>
      <a:accent3>
        <a:srgbClr val="E9CB74"/>
      </a:accent3>
      <a:accent4>
        <a:srgbClr val="D19E9E"/>
      </a:accent4>
      <a:accent5>
        <a:srgbClr val="E47474"/>
      </a:accent5>
      <a:accent6>
        <a:srgbClr val="9DAFB4"/>
      </a:accent6>
      <a:hlink>
        <a:srgbClr val="43434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443</Words>
  <Application>Microsoft Office PowerPoint</Application>
  <PresentationFormat>On-screen Show (16:9)</PresentationFormat>
  <Paragraphs>65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Patrick Hand SC</vt:lpstr>
      <vt:lpstr>Sniglet</vt:lpstr>
      <vt:lpstr>Arial</vt:lpstr>
      <vt:lpstr>Seyton template</vt:lpstr>
      <vt:lpstr>PENDIDIKAN KARAKTER DAN ANTI KORUPSI “Service Learning dan Experiential Learning”</vt:lpstr>
      <vt:lpstr>PowerPoint Presentation</vt:lpstr>
      <vt:lpstr>Service Learning</vt:lpstr>
      <vt:lpstr>Ciri-ciri:</vt:lpstr>
      <vt:lpstr>PowerPoint Presentation</vt:lpstr>
      <vt:lpstr>Manfaat untuk Mahasiswa:</vt:lpstr>
      <vt:lpstr>2. Experiential Learning</vt:lpstr>
      <vt:lpstr>PowerPoint Presentation</vt:lpstr>
      <vt:lpstr>Ciri-ciri:</vt:lpstr>
      <vt:lpstr>Contoh dalam Pengembangan Karier:</vt:lpstr>
      <vt:lpstr>PowerPoint Presentation</vt:lpstr>
      <vt:lpstr>"Ingat, keberhasilan bukan hanya tentang nilai, tetapi bagaimana kita terus tumbuh dan berbagi manfaat dari apa yang telah kita pelajari. Tetap rendah hati dan semangat!"</vt:lpstr>
      <vt:lpstr>Terima Kasih </vt:lpstr>
      <vt:lpstr>"Terima kasih telah menjadi bagian dari perjalanan ini. Jangan pernah ragu untuk melangkah lebih jauh dan menembus batas kemampuanmu!"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Ayu</dc:creator>
  <cp:lastModifiedBy>Windows User</cp:lastModifiedBy>
  <cp:revision>7</cp:revision>
  <dcterms:modified xsi:type="dcterms:W3CDTF">2025-01-07T03:16:31Z</dcterms:modified>
</cp:coreProperties>
</file>