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9"/>
  </p:handoutMasterIdLst>
  <p:sldIdLst>
    <p:sldId id="256" r:id="rId3"/>
    <p:sldId id="376" r:id="rId5"/>
    <p:sldId id="332" r:id="rId6"/>
    <p:sldId id="365" r:id="rId7"/>
    <p:sldId id="377" r:id="rId8"/>
    <p:sldId id="378" r:id="rId9"/>
    <p:sldId id="379" r:id="rId10"/>
    <p:sldId id="333" r:id="rId11"/>
    <p:sldId id="367" r:id="rId12"/>
    <p:sldId id="368" r:id="rId13"/>
    <p:sldId id="369" r:id="rId14"/>
    <p:sldId id="360" r:id="rId15"/>
    <p:sldId id="361" r:id="rId16"/>
    <p:sldId id="362" r:id="rId17"/>
    <p:sldId id="318" r:id="rId18"/>
  </p:sldIdLst>
  <p:sldSz cx="9144000" cy="6858000" type="screen4x3"/>
  <p:notesSz cx="7045325" cy="9345295"/>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3" userDrawn="1">
          <p15:clr>
            <a:srgbClr val="A4A3A4"/>
          </p15:clr>
        </p15:guide>
        <p15:guide id="2" pos="283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showGuides="1">
      <p:cViewPr varScale="1">
        <p:scale>
          <a:sx n="80" d="100"/>
          <a:sy n="80" d="100"/>
        </p:scale>
        <p:origin x="1092" y="96"/>
      </p:cViewPr>
      <p:guideLst>
        <p:guide orient="horz" pos="2133"/>
        <p:guide pos="283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07"/>
        <p:guide pos="218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4" Type="http://schemas.openxmlformats.org/officeDocument/2006/relationships/tags" Target="tags/tag7.xml"/><Relationship Id="rId23" Type="http://schemas.openxmlformats.org/officeDocument/2006/relationships/commentAuthors" Target="commentAuthors.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handoutMaster" Target="handoutMasters/handoutMaster1.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795" y="112395"/>
            <a:ext cx="7615555" cy="435610"/>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t>
            </a: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HKB24225: -HUKUM AGRARIA</a:t>
            </a: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HAK TANGGUNGAN -</a:t>
            </a:r>
            <a:endPar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69950" y="226695"/>
            <a:ext cx="7659370" cy="354965"/>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HKB24225</a:t>
            </a: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AGRARIA</a:t>
            </a: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Pendaftaran Tanah -</a:t>
            </a:r>
            <a:endPar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522000" y="1153054"/>
            <a:ext cx="8100000" cy="594000"/>
          </a:xfrm>
        </p:spPr>
        <p:txBody>
          <a:bodyPr wrap="square" lIns="0" tIns="0" rIns="0" bIns="0">
            <a:normAutofit/>
          </a:bodyPr>
          <a:lstStyle>
            <a:lvl1pPr algn="ctr" fontAlgn="base">
              <a:defRPr sz="2400">
                <a:solidFill>
                  <a:schemeClr val="tx1">
                    <a:lumMod val="85000"/>
                    <a:lumOff val="15000"/>
                  </a:schemeClr>
                </a:solidFill>
                <a:latin typeface="+mj-lt"/>
              </a:defRPr>
            </a:lvl1pPr>
          </a:lstStyle>
          <a:p>
            <a:r>
              <a:rPr lang="en-US"/>
              <a:t>Click to add title</a:t>
            </a:r>
            <a:endParaRPr lang="en-US"/>
          </a:p>
        </p:txBody>
      </p:sp>
      <p:sp>
        <p:nvSpPr>
          <p:cNvPr id="3" name="日期占位符 2"/>
          <p:cNvSpPr>
            <a:spLocks noGrp="1"/>
          </p:cNvSpPr>
          <p:nvPr>
            <p:ph type="dt" sz="half" idx="10"/>
            <p:custDataLst>
              <p:tags r:id="rId3"/>
            </p:custDataLst>
          </p:nvPr>
        </p:nvSpPr>
        <p:spPr>
          <a:xfrm>
            <a:off x="459000" y="5593050"/>
            <a:ext cx="2025000" cy="237600"/>
          </a:xfrm>
        </p:spPr>
        <p:txBody>
          <a:bodyPr wrap="square">
            <a:normAutofit/>
          </a:bodyPr>
          <a:lstStyle>
            <a:lvl1pPr>
              <a:defRPr>
                <a:latin typeface="Arial" panose="020B0604020202020204" pitchFamily="34" charset="0"/>
                <a:sym typeface="Arial" panose="020B0604020202020204" pitchFamily="34" charset="0"/>
              </a:defRPr>
            </a:lvl1pPr>
          </a:lstStyle>
          <a:p>
            <a:r>
              <a:rPr lang="en-US"/>
              <a:t>Date Area</a:t>
            </a:r>
            <a:endParaRPr lang="en-US"/>
          </a:p>
        </p:txBody>
      </p:sp>
      <p:sp>
        <p:nvSpPr>
          <p:cNvPr id="4" name="页脚占位符 3"/>
          <p:cNvSpPr>
            <a:spLocks noGrp="1"/>
          </p:cNvSpPr>
          <p:nvPr>
            <p:ph type="ftr" sz="quarter" idx="11"/>
            <p:custDataLst>
              <p:tags r:id="rId4"/>
            </p:custDataLst>
          </p:nvPr>
        </p:nvSpPr>
        <p:spPr>
          <a:xfrm>
            <a:off x="3087000" y="5593050"/>
            <a:ext cx="2970000" cy="237600"/>
          </a:xfrm>
        </p:spPr>
        <p:txBody>
          <a:bodyPr/>
          <a:lstStyle>
            <a:lvl1pPr>
              <a:defRPr>
                <a:latin typeface="Arial" panose="020B0604020202020204" pitchFamily="34" charset="0"/>
                <a:sym typeface="Arial" panose="020B0604020202020204" pitchFamily="34" charset="0"/>
              </a:defRPr>
            </a:lvl1pPr>
          </a:lstStyle>
          <a:p>
            <a:endParaRPr lang="en-US" dirty="0"/>
          </a:p>
        </p:txBody>
      </p:sp>
      <p:sp>
        <p:nvSpPr>
          <p:cNvPr id="5" name="灯片编号占位符 4"/>
          <p:cNvSpPr>
            <a:spLocks noGrp="1"/>
          </p:cNvSpPr>
          <p:nvPr>
            <p:ph type="sldNum" sz="quarter" idx="12"/>
            <p:custDataLst>
              <p:tags r:id="rId5"/>
            </p:custDataLst>
          </p:nvPr>
        </p:nvSpPr>
        <p:spPr>
          <a:xfrm>
            <a:off x="6658200" y="5593050"/>
            <a:ext cx="2025000" cy="237600"/>
          </a:xfrm>
        </p:spPr>
        <p:txBody>
          <a:bodyPr wrap="square">
            <a:normAutofit/>
          </a:bodyPr>
          <a:lstStyle>
            <a:lvl1pPr>
              <a:defRPr>
                <a:latin typeface="Arial" panose="020B0604020202020204" pitchFamily="34" charset="0"/>
                <a:sym typeface="Arial" panose="020B0604020202020204" pitchFamily="34" charset="0"/>
              </a:defRPr>
            </a:lvl1pPr>
          </a:lstStyle>
          <a:p>
            <a:fld id="{49AE70B2-8BF9-45C0-BB95-33D1B9D3A854}" type="slidenum">
              <a:rPr lang="en-US" smtClean="0"/>
            </a:fld>
            <a:endParaRPr lang="en-US" dirty="0"/>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image" Target="../media/image1.jpeg"/><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tags" Target="../tags/tag6.xml"/><Relationship Id="rId3" Type="http://schemas.openxmlformats.org/officeDocument/2006/relationships/image" Target="../media/image3.png"/><Relationship Id="rId2" Type="http://schemas.openxmlformats.org/officeDocument/2006/relationships/tags" Target="../tags/tag5.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2199635"/>
            <a:ext cx="9144000" cy="1260475"/>
          </a:xfrm>
          <a:prstGeom prst="rect">
            <a:avLst/>
          </a:prstGeom>
          <a:noFill/>
        </p:spPr>
        <p:txBody>
          <a:bodyPr wrap="square" lIns="91440" tIns="45720" rIns="91440" bIns="45720">
            <a:spAutoFit/>
          </a:bodyPr>
          <a:lstStyle/>
          <a:p>
            <a:pPr algn="ctr"/>
            <a:r>
              <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HAK TANGGUNGAN ATAS TANAH</a:t>
            </a:r>
            <a:endPar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15</a:t>
            </a:r>
            <a:endPar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8" name="Rectangle 7"/>
          <p:cNvSpPr/>
          <p:nvPr>
            <p:custDataLst>
              <p:tags r:id="rId4"/>
            </p:custDataLst>
          </p:nvPr>
        </p:nvSpPr>
        <p:spPr>
          <a:xfrm>
            <a:off x="-55290" y="5085318"/>
            <a:ext cx="9144000" cy="645160"/>
          </a:xfrm>
          <a:prstGeom prst="rect">
            <a:avLst/>
          </a:prstGeom>
          <a:noFill/>
        </p:spPr>
        <p:txBody>
          <a:bodyPr wrap="square" lIns="91440" tIns="45720" rIns="91440" bIns="45720">
            <a:spAutoFit/>
          </a:bodyPr>
          <a:lstStyle/>
          <a:p>
            <a:pPr algn="ctr"/>
            <a:r>
              <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Eka Chandre Pratiwi, S.H.,M.Kn</a:t>
            </a:r>
            <a:endPar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16216" y="2854052"/>
            <a:ext cx="2590614" cy="1727076"/>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xit" presetSubtype="4" fill="hold" grpId="0" nodeType="withEffect">
                                  <p:stCondLst>
                                    <p:cond delay="0"/>
                                  </p:stCondLst>
                                  <p:childTnLst>
                                    <p:anim calcmode="lin" valueType="num">
                                      <p:cBhvr additive="base">
                                        <p:cTn id="6" dur="5000"/>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7" dur="5000"/>
                                        <p:tgtEl>
                                          <p:spTgt spid="6">
                                            <p:txEl>
                                              <p:pRg st="0" end="0"/>
                                            </p:txEl>
                                          </p:spTgt>
                                        </p:tgtEl>
                                        <p:attrNameLst>
                                          <p:attrName>ppt_y</p:attrName>
                                        </p:attrNameLst>
                                      </p:cBhvr>
                                      <p:tavLst>
                                        <p:tav tm="0">
                                          <p:val>
                                            <p:strVal val="ppt_y"/>
                                          </p:val>
                                        </p:tav>
                                        <p:tav tm="100000">
                                          <p:val>
                                            <p:strVal val="1+ppt_h/2"/>
                                          </p:val>
                                        </p:tav>
                                      </p:tavLst>
                                    </p:anim>
                                    <p:set>
                                      <p:cBhvr>
                                        <p:cTn id="8" dur="1" fill="hold">
                                          <p:stCondLst>
                                            <p:cond delay="4999"/>
                                          </p:stCondLst>
                                        </p:cTn>
                                        <p:tgtEl>
                                          <p:spTgt spid="6">
                                            <p:txEl>
                                              <p:pRg st="0" end="0"/>
                                            </p:txEl>
                                          </p:spTgt>
                                        </p:tgtEl>
                                        <p:attrNameLst>
                                          <p:attrName>style.visibility</p:attrName>
                                        </p:attrNameLst>
                                      </p:cBhvr>
                                      <p:to>
                                        <p:strVal val="hidden"/>
                                      </p:to>
                                    </p:set>
                                  </p:childTnLst>
                                </p:cTn>
                              </p:par>
                              <p:par>
                                <p:cTn id="9" presetID="7" presetClass="exit" presetSubtype="4" fill="hold" grpId="0" nodeType="withEffect">
                                  <p:stCondLst>
                                    <p:cond delay="0"/>
                                  </p:stCondLst>
                                  <p:childTnLst>
                                    <p:anim calcmode="lin" valueType="num">
                                      <p:cBhvr additive="base">
                                        <p:cTn id="10" dur="5000"/>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1" dur="5000"/>
                                        <p:tgtEl>
                                          <p:spTgt spid="6">
                                            <p:txEl>
                                              <p:pRg st="1" end="1"/>
                                            </p:txEl>
                                          </p:spTgt>
                                        </p:tgtEl>
                                        <p:attrNameLst>
                                          <p:attrName>ppt_y</p:attrName>
                                        </p:attrNameLst>
                                      </p:cBhvr>
                                      <p:tavLst>
                                        <p:tav tm="0">
                                          <p:val>
                                            <p:strVal val="ppt_y"/>
                                          </p:val>
                                        </p:tav>
                                        <p:tav tm="100000">
                                          <p:val>
                                            <p:strVal val="1+ppt_h/2"/>
                                          </p:val>
                                        </p:tav>
                                      </p:tavLst>
                                    </p:anim>
                                    <p:set>
                                      <p:cBhvr>
                                        <p:cTn id="12" dur="1" fill="hold">
                                          <p:stCondLst>
                                            <p:cond delay="4999"/>
                                          </p:stCondLst>
                                        </p:cTn>
                                        <p:tgtEl>
                                          <p:spTgt spid="6">
                                            <p:txEl>
                                              <p:pRg st="1" end="1"/>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7" presetClass="exit" presetSubtype="4" fill="hold" grpId="0" nodeType="clickEffect">
                                  <p:stCondLst>
                                    <p:cond delay="0"/>
                                  </p:stCondLst>
                                  <p:childTnLst>
                                    <p:anim calcmode="lin" valueType="num">
                                      <p:cBhvr additive="base">
                                        <p:cTn id="16" dur="5000"/>
                                        <p:tgtEl>
                                          <p:spTgt spid="8"/>
                                        </p:tgtEl>
                                        <p:attrNameLst>
                                          <p:attrName>ppt_x</p:attrName>
                                        </p:attrNameLst>
                                      </p:cBhvr>
                                      <p:tavLst>
                                        <p:tav tm="0">
                                          <p:val>
                                            <p:strVal val="ppt_x"/>
                                          </p:val>
                                        </p:tav>
                                        <p:tav tm="100000">
                                          <p:val>
                                            <p:strVal val="ppt_x"/>
                                          </p:val>
                                        </p:tav>
                                      </p:tavLst>
                                    </p:anim>
                                    <p:anim calcmode="lin" valueType="num">
                                      <p:cBhvr additive="base">
                                        <p:cTn id="17" dur="5000"/>
                                        <p:tgtEl>
                                          <p:spTgt spid="8"/>
                                        </p:tgtEl>
                                        <p:attrNameLst>
                                          <p:attrName>ppt_y</p:attrName>
                                        </p:attrNameLst>
                                      </p:cBhvr>
                                      <p:tavLst>
                                        <p:tav tm="0">
                                          <p:val>
                                            <p:strVal val="ppt_y"/>
                                          </p:val>
                                        </p:tav>
                                        <p:tav tm="100000">
                                          <p:val>
                                            <p:strVal val="1+ppt_h/2"/>
                                          </p:val>
                                        </p:tav>
                                      </p:tavLst>
                                    </p:anim>
                                    <p:set>
                                      <p:cBhvr>
                                        <p:cTn id="18" dur="1" fill="hold">
                                          <p:stCondLst>
                                            <p:cond delay="4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build="allAtOnce"/>
      <p:bldP spid="6" grpId="1"/>
      <p:bldP spid="8" grpId="0"/>
      <p:bldP spid="8"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13030" y="544195"/>
            <a:ext cx="8757920" cy="5686425"/>
          </a:xfrm>
        </p:spPr>
        <p:txBody>
          <a:bodyPr>
            <a:normAutofit fontScale="70000"/>
          </a:bodyPr>
          <a:p>
            <a:pPr algn="just"/>
            <a:endParaRPr lang="en-US" dirty="0" smtClean="0">
              <a:ln/>
              <a:solidFill>
                <a:schemeClr val="tx1"/>
              </a:solidFill>
              <a:effectLst/>
              <a:latin typeface="Bookman Old Style" panose="02050604050505020204" charset="0"/>
              <a:cs typeface="Bookman Old Style" panose="02050604050505020204" charset="0"/>
            </a:endParaRPr>
          </a:p>
          <a:p>
            <a:pPr marL="514350" indent="-514350" algn="just">
              <a:buAutoNum type="arabicPeriod" startAt="5"/>
            </a:pPr>
            <a:r>
              <a:rPr lang="en-US" dirty="0" err="1" smtClean="0">
                <a:ln/>
                <a:solidFill>
                  <a:schemeClr val="tx1"/>
                </a:solidFill>
                <a:effectLst/>
                <a:latin typeface="Bookman Old Style" panose="02050604050505020204" charset="0"/>
                <a:cs typeface="Bookman Old Style" panose="02050604050505020204" charset="0"/>
                <a:sym typeface="+mn-ea"/>
              </a:rPr>
              <a:t>Karena</a:t>
            </a:r>
            <a:r>
              <a:rPr lang="en-US" dirty="0" smtClean="0">
                <a:ln/>
                <a:solidFill>
                  <a:schemeClr val="tx1"/>
                </a:solidFill>
                <a:effectLst/>
                <a:latin typeface="Bookman Old Style" panose="02050604050505020204" charset="0"/>
                <a:cs typeface="Bookman Old Style" panose="02050604050505020204" charset="0"/>
                <a:sym typeface="+mn-ea"/>
              </a:rPr>
              <a:t> </a:t>
            </a:r>
            <a:r>
              <a:rPr lang="en-US" dirty="0" err="1" smtClean="0">
                <a:ln/>
                <a:solidFill>
                  <a:schemeClr val="tx1"/>
                </a:solidFill>
                <a:effectLst/>
                <a:latin typeface="Bookman Old Style" panose="02050604050505020204" charset="0"/>
                <a:cs typeface="Bookman Old Style" panose="02050604050505020204" charset="0"/>
                <a:sym typeface="+mn-ea"/>
              </a:rPr>
              <a:t>kreditor</a:t>
            </a:r>
            <a:r>
              <a:rPr lang="en-US" dirty="0" smtClean="0">
                <a:ln/>
                <a:solidFill>
                  <a:schemeClr val="tx1"/>
                </a:solidFill>
                <a:effectLst/>
                <a:latin typeface="Bookman Old Style" panose="02050604050505020204" charset="0"/>
                <a:cs typeface="Bookman Old Style" panose="02050604050505020204" charset="0"/>
                <a:sym typeface="+mn-ea"/>
              </a:rPr>
              <a:t> </a:t>
            </a:r>
            <a:r>
              <a:rPr lang="en-US" dirty="0" err="1" smtClean="0">
                <a:ln/>
                <a:solidFill>
                  <a:schemeClr val="tx1"/>
                </a:solidFill>
                <a:effectLst/>
                <a:latin typeface="Bookman Old Style" panose="02050604050505020204" charset="0"/>
                <a:cs typeface="Bookman Old Style" panose="02050604050505020204" charset="0"/>
                <a:sym typeface="+mn-ea"/>
              </a:rPr>
              <a:t>melepaskan</a:t>
            </a:r>
            <a:r>
              <a:rPr lang="en-US" dirty="0" smtClean="0">
                <a:ln/>
                <a:solidFill>
                  <a:schemeClr val="tx1"/>
                </a:solidFill>
                <a:effectLst/>
                <a:latin typeface="Bookman Old Style" panose="02050604050505020204" charset="0"/>
                <a:cs typeface="Bookman Old Style" panose="02050604050505020204" charset="0"/>
                <a:sym typeface="+mn-ea"/>
              </a:rPr>
              <a:t> </a:t>
            </a:r>
            <a:r>
              <a:rPr lang="en-US" dirty="0" err="1" smtClean="0">
                <a:ln/>
                <a:solidFill>
                  <a:schemeClr val="tx1"/>
                </a:solidFill>
                <a:effectLst/>
                <a:latin typeface="Bookman Old Style" panose="02050604050505020204" charset="0"/>
                <a:cs typeface="Bookman Old Style" panose="02050604050505020204" charset="0"/>
                <a:sym typeface="+mn-ea"/>
              </a:rPr>
              <a:t>hak</a:t>
            </a:r>
            <a:r>
              <a:rPr lang="en-US" dirty="0" smtClean="0">
                <a:ln/>
                <a:solidFill>
                  <a:schemeClr val="tx1"/>
                </a:solidFill>
                <a:effectLst/>
                <a:latin typeface="Bookman Old Style" panose="02050604050505020204" charset="0"/>
                <a:cs typeface="Bookman Old Style" panose="02050604050505020204" charset="0"/>
                <a:sym typeface="+mn-ea"/>
              </a:rPr>
              <a:t> secara </a:t>
            </a:r>
            <a:r>
              <a:rPr lang="en-US" dirty="0" err="1" smtClean="0">
                <a:ln/>
                <a:solidFill>
                  <a:schemeClr val="tx1"/>
                </a:solidFill>
                <a:effectLst/>
                <a:latin typeface="Bookman Old Style" panose="02050604050505020204" charset="0"/>
                <a:cs typeface="Bookman Old Style" panose="02050604050505020204" charset="0"/>
                <a:sym typeface="+mn-ea"/>
              </a:rPr>
              <a:t>sukarela. Pasal</a:t>
            </a:r>
            <a:r>
              <a:rPr lang="en-US" dirty="0" smtClean="0">
                <a:ln/>
                <a:solidFill>
                  <a:schemeClr val="tx1"/>
                </a:solidFill>
                <a:effectLst/>
                <a:latin typeface="Bookman Old Style" panose="02050604050505020204" charset="0"/>
                <a:cs typeface="Bookman Old Style" panose="02050604050505020204" charset="0"/>
                <a:sym typeface="+mn-ea"/>
              </a:rPr>
              <a:t> 1152 </a:t>
            </a:r>
            <a:r>
              <a:rPr lang="en-US" dirty="0" err="1" smtClean="0">
                <a:ln/>
                <a:solidFill>
                  <a:schemeClr val="tx1"/>
                </a:solidFill>
                <a:effectLst/>
                <a:latin typeface="Bookman Old Style" panose="02050604050505020204" charset="0"/>
                <a:cs typeface="Bookman Old Style" panose="02050604050505020204" charset="0"/>
                <a:sym typeface="+mn-ea"/>
              </a:rPr>
              <a:t>Ayat</a:t>
            </a:r>
            <a:r>
              <a:rPr lang="en-US" dirty="0" smtClean="0">
                <a:ln/>
                <a:solidFill>
                  <a:schemeClr val="tx1"/>
                </a:solidFill>
                <a:effectLst/>
                <a:latin typeface="Bookman Old Style" panose="02050604050505020204" charset="0"/>
                <a:cs typeface="Bookman Old Style" panose="02050604050505020204" charset="0"/>
                <a:sym typeface="+mn-ea"/>
              </a:rPr>
              <a:t> (2) KUH </a:t>
            </a:r>
            <a:r>
              <a:rPr lang="en-US" dirty="0" err="1" smtClean="0">
                <a:ln/>
                <a:solidFill>
                  <a:schemeClr val="tx1"/>
                </a:solidFill>
                <a:effectLst/>
                <a:latin typeface="Bookman Old Style" panose="02050604050505020204" charset="0"/>
                <a:cs typeface="Bookman Old Style" panose="02050604050505020204" charset="0"/>
                <a:sym typeface="+mn-ea"/>
              </a:rPr>
              <a:t>perdata</a:t>
            </a:r>
            <a:endParaRPr lang="en-US" dirty="0" err="1" smtClean="0">
              <a:ln/>
              <a:solidFill>
                <a:schemeClr val="tx1"/>
              </a:solidFill>
              <a:effectLst/>
              <a:latin typeface="Bookman Old Style" panose="02050604050505020204" charset="0"/>
              <a:cs typeface="Bookman Old Style" panose="02050604050505020204" charset="0"/>
              <a:sym typeface="+mn-ea"/>
            </a:endParaRPr>
          </a:p>
          <a:p>
            <a:pPr marL="514350" indent="-514350" algn="just">
              <a:buAutoNum type="arabicPeriod" startAt="5"/>
            </a:pPr>
            <a:r>
              <a:rPr lang="en-US" altLang="en-US" dirty="0" smtClean="0">
                <a:ln/>
                <a:solidFill>
                  <a:schemeClr val="tx1"/>
                </a:solidFill>
                <a:effectLst/>
                <a:latin typeface="Bookman Old Style" panose="02050604050505020204" charset="0"/>
                <a:cs typeface="Bookman Old Style" panose="02050604050505020204" charset="0"/>
                <a:sym typeface="+mn-ea"/>
              </a:rPr>
              <a:t>Karena pelaksanaan Eksekusi. Pembersihan Hak Tanggungan oleh Pengadilan: Dalam kasus di mana objek hak tanggungan dijual, pembeli dapat meminta pemegang hak tanggungan untuk menghapus hak tanggungan yang melebihi harga pembelian. Jika tidak ada kesepakatan, pembeli dapat mengajukan permohonan kepada Ketua Pengadilan Negeri untuk menetapkan pembersihan hak tanggungan. </a:t>
            </a:r>
            <a:endParaRPr lang="en-US" altLang="en-US" dirty="0" smtClean="0">
              <a:ln/>
              <a:solidFill>
                <a:schemeClr val="tx1"/>
              </a:solidFill>
              <a:effectLst/>
              <a:latin typeface="Bookman Old Style" panose="02050604050505020204" charset="0"/>
              <a:cs typeface="Bookman Old Style" panose="02050604050505020204" charset="0"/>
              <a:sym typeface="+mn-ea"/>
            </a:endParaRPr>
          </a:p>
          <a:p>
            <a:pPr marL="514350" indent="-514350" algn="just">
              <a:buAutoNum type="arabicPeriod" startAt="5"/>
            </a:pPr>
            <a:r>
              <a:rPr lang="en-US" altLang="en-US" dirty="0" smtClean="0">
                <a:ln/>
                <a:solidFill>
                  <a:schemeClr val="tx1"/>
                </a:solidFill>
                <a:effectLst/>
                <a:latin typeface="Bookman Old Style" panose="02050604050505020204" charset="0"/>
                <a:cs typeface="Bookman Old Style" panose="02050604050505020204" charset="0"/>
                <a:sym typeface="+mn-ea"/>
              </a:rPr>
              <a:t>Hapusnya Hak atas Tanah: Hak atas tanah yang dibebani hak tanggungan dapat dihapus karena beberapa alasan, seperti pencabutan hak, pelepasan secara sukarela oleh pemilik tanah, atau musnahnya tanah tersebut. Namun, hapusnya hak tanggungan tidak menghapus kewajiban debitur untuk melunasi utangnya</a:t>
            </a:r>
            <a:endParaRPr lang="en-US" altLang="en-US" dirty="0" smtClean="0">
              <a:ln/>
              <a:solidFill>
                <a:schemeClr val="tx1"/>
              </a:solidFill>
              <a:effectLst/>
              <a:latin typeface="Bookman Old Style" panose="02050604050505020204" charset="0"/>
              <a:cs typeface="Bookman Old Style" panose="02050604050505020204" charset="0"/>
              <a:sym typeface="+mn-ea"/>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69545" y="640080"/>
            <a:ext cx="8846185" cy="5589905"/>
          </a:xfrm>
        </p:spPr>
        <p:txBody>
          <a:bodyPr>
            <a:normAutofit fontScale="70000"/>
          </a:bodyPr>
          <a:p>
            <a:pPr algn="just"/>
            <a:r>
              <a:rPr lang="en-US" altLang="en-US">
                <a:solidFill>
                  <a:schemeClr val="tx1"/>
                </a:solidFill>
                <a:latin typeface="Bookman Old Style" panose="02050604050505020204" charset="0"/>
                <a:cs typeface="Bookman Old Style" panose="02050604050505020204" charset="0"/>
              </a:rPr>
              <a:t>Pasal 18 Undang-undang Nomor 4 Tahun 1996 tentang Hak Tanggungan menegaskan bahwa apabila piutang yang dijamin dengan Hak Tanggungan beralih kepada pihak lain, maka Hak Tanggungan otomatis ikut beralih kepada kreditor baru. Peralihan ini bisa terjadi karena beberapa sebab, seperti Cessie (pengalihan piutang melalui perjanjian), Subrogatie (penggantian kreditor akibat pembayaran oleh pihak ketiga), pewarisan, atau sebab lainnya. Hal ini menunjukkan sifat Hak Tanggungan sebagai hak jaminan yang bersifat accessoir, yakni keberadaannya selalu mengikuti piutang yang dijaminnya.</a:t>
            </a:r>
            <a:endParaRPr lang="en-US" altLang="en-US">
              <a:solidFill>
                <a:schemeClr val="tx1"/>
              </a:solidFill>
              <a:latin typeface="Bookman Old Style" panose="02050604050505020204" charset="0"/>
              <a:cs typeface="Bookman Old Style" panose="02050604050505020204" charset="0"/>
            </a:endParaRPr>
          </a:p>
          <a:p>
            <a:pPr algn="just"/>
            <a:endParaRPr lang="en-US" altLang="en-US">
              <a:solidFill>
                <a:schemeClr val="tx1"/>
              </a:solidFill>
              <a:latin typeface="Bookman Old Style" panose="02050604050505020204" charset="0"/>
              <a:cs typeface="Bookman Old Style" panose="02050604050505020204" charset="0"/>
            </a:endParaRPr>
          </a:p>
          <a:p>
            <a:pPr algn="just"/>
            <a:r>
              <a:rPr lang="en-US" altLang="en-US">
                <a:solidFill>
                  <a:schemeClr val="tx1"/>
                </a:solidFill>
                <a:latin typeface="Bookman Old Style" panose="02050604050505020204" charset="0"/>
                <a:cs typeface="Bookman Old Style" panose="02050604050505020204" charset="0"/>
              </a:rPr>
              <a:t>Meskipun peralihan Hak Tanggungan terjadi secara otomatis karena hukum, kreditor baru tetap memiliki kewajiban untuk mendaftarkan peralihan tersebut di Kantor Pertanahan. Pendaftaran ini bertujuan untuk memberikan kepastian hukum dan memperkuat posisi kreditor baru agar diakui secara resmi dalam administrasi pertanahan.</a:t>
            </a:r>
            <a:endParaRPr lang="en-US" altLang="en-US">
              <a:solidFill>
                <a:schemeClr val="tx1"/>
              </a:solidFill>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7175" y="600075"/>
            <a:ext cx="8686165" cy="5574030"/>
          </a:xfrm>
        </p:spPr>
        <p:txBody>
          <a:bodyPr>
            <a:normAutofit lnSpcReduction="20000"/>
          </a:bodyPr>
          <a:p>
            <a:pPr algn="just" eaLnBrk="1" hangingPunct="1">
              <a:lnSpc>
                <a:spcPct val="80000"/>
              </a:lnSpc>
              <a:buNone/>
            </a:pPr>
            <a:endParaRPr lang="en-US" altLang="en-US" sz="2400" dirty="0">
              <a:solidFill>
                <a:schemeClr val="tx1"/>
              </a:solidFill>
              <a:effectLst/>
              <a:latin typeface="Bookman Old Style" panose="02050604050505020204" charset="0"/>
              <a:cs typeface="Bookman Old Style" panose="02050604050505020204" charset="0"/>
              <a:sym typeface="+mn-ea"/>
            </a:endParaRPr>
          </a:p>
          <a:p>
            <a:pPr algn="just" eaLnBrk="1" hangingPunct="1">
              <a:lnSpc>
                <a:spcPct val="80000"/>
              </a:lnSpc>
              <a:buNone/>
            </a:pPr>
            <a:r>
              <a:rPr lang="en-US" altLang="en-US" sz="2400" dirty="0">
                <a:solidFill>
                  <a:schemeClr val="tx1"/>
                </a:solidFill>
                <a:effectLst/>
                <a:latin typeface="Bookman Old Style" panose="02050604050505020204" charset="0"/>
                <a:cs typeface="Bookman Old Style" panose="02050604050505020204" charset="0"/>
                <a:sym typeface="+mn-ea"/>
              </a:rPr>
              <a:t>Pasal 18 Undang-undang Nomor 4 Tahun 1996 tentang Hak Tanggungan menegaskan bahwa apabila piutang yang dijamin dengan Hak Tanggungan beralih kepada pihak lain, maka Hak Tanggungan otomatis ikut beralih kepada kreditor baru. Peralihan ini bisa terjadi karena beberapa sebab, seperti Cessie (pengalihan piutang melalui perjanjian), Subrogatie (penggantian kreditor akibat pembayaran oleh pihak ketiga), pewarisan, atau sebab lainnya. Hal ini menunjukkan sifat Hak Tanggungan sebagai hak jaminan yang bersifat accessoir, yakni keberadaannya selalu mengikuti piutang yang dijaminnya.</a:t>
            </a:r>
            <a:endParaRPr lang="en-US" altLang="en-US" sz="2400" dirty="0">
              <a:solidFill>
                <a:schemeClr val="tx1"/>
              </a:solidFill>
              <a:effectLst/>
              <a:latin typeface="Bookman Old Style" panose="02050604050505020204" charset="0"/>
              <a:cs typeface="Bookman Old Style" panose="02050604050505020204" charset="0"/>
              <a:sym typeface="+mn-ea"/>
            </a:endParaRPr>
          </a:p>
          <a:p>
            <a:pPr algn="just" eaLnBrk="1" hangingPunct="1">
              <a:lnSpc>
                <a:spcPct val="80000"/>
              </a:lnSpc>
              <a:buNone/>
            </a:pPr>
            <a:endParaRPr lang="en-US" altLang="en-US" sz="2400" dirty="0">
              <a:solidFill>
                <a:schemeClr val="tx1"/>
              </a:solidFill>
              <a:effectLst/>
              <a:latin typeface="Bookman Old Style" panose="02050604050505020204" charset="0"/>
              <a:cs typeface="Bookman Old Style" panose="02050604050505020204" charset="0"/>
              <a:sym typeface="+mn-ea"/>
            </a:endParaRPr>
          </a:p>
          <a:p>
            <a:pPr algn="just" eaLnBrk="1" hangingPunct="1">
              <a:lnSpc>
                <a:spcPct val="80000"/>
              </a:lnSpc>
              <a:buNone/>
            </a:pPr>
            <a:r>
              <a:rPr lang="en-US" altLang="en-US" sz="2400" dirty="0">
                <a:solidFill>
                  <a:schemeClr val="tx1"/>
                </a:solidFill>
                <a:effectLst/>
                <a:latin typeface="Bookman Old Style" panose="02050604050505020204" charset="0"/>
                <a:cs typeface="Bookman Old Style" panose="02050604050505020204" charset="0"/>
                <a:sym typeface="+mn-ea"/>
              </a:rPr>
              <a:t>Meskipun peralihan Hak Tanggungan terjadi secara otomatis karena hukum, kreditor baru tetap memiliki kewajiban untuk mendaftarkan peralihan tersebut di Kantor Pertanahan. Pendaftaran ini bertujuan untuk memberikan kepastian hukum dan memperkuat posisi kreditor baru agar diakui secara resmi dalam administrasi pertanahan.</a:t>
            </a:r>
            <a:endParaRPr lang="en-US" altLang="en-US" sz="2400" dirty="0">
              <a:solidFill>
                <a:schemeClr val="tx1"/>
              </a:solidFill>
              <a:effectLst/>
              <a:latin typeface="Bookman Old Style" panose="02050604050505020204" charset="0"/>
              <a:cs typeface="Bookman Old Style" panose="02050604050505020204" charset="0"/>
              <a:sym typeface="+mn-ea"/>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45415" y="647700"/>
            <a:ext cx="8717280" cy="5614670"/>
          </a:xfrm>
        </p:spPr>
        <p:txBody>
          <a:bodyPr>
            <a:normAutofit fontScale="90000" lnSpcReduction="10000"/>
          </a:bodyPr>
          <a:p>
            <a:pPr algn="just" eaLnBrk="1" hangingPunct="1">
              <a:buNone/>
            </a:pPr>
            <a:r>
              <a:rPr lang="en-US" altLang="en-US" sz="2700" dirty="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sym typeface="+mn-ea"/>
              </a:rPr>
              <a:t>PENYELESAIAN SENGKETA HAK TANGGUNGAN</a:t>
            </a:r>
            <a:endParaRPr lang="en-US" altLang="en-US" sz="2700" dirty="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sym typeface="+mn-ea"/>
            </a:endParaRPr>
          </a:p>
          <a:p>
            <a:pPr algn="just" eaLnBrk="1" hangingPunct="1">
              <a:buNone/>
            </a:pPr>
            <a:endParaRPr lang="en-US" altLang="en-US" dirty="0">
              <a:solidFill>
                <a:schemeClr val="tx1"/>
              </a:solidFill>
              <a:effectLst/>
              <a:latin typeface="Bookman Old Style" panose="02050604050505020204" charset="0"/>
              <a:cs typeface="Bookman Old Style" panose="02050604050505020204" charset="0"/>
              <a:sym typeface="+mn-ea"/>
            </a:endParaRPr>
          </a:p>
          <a:p>
            <a:pPr algn="just" eaLnBrk="1" hangingPunct="1">
              <a:buNone/>
            </a:pPr>
            <a:r>
              <a:rPr lang="en-US" altLang="en-US" dirty="0">
                <a:solidFill>
                  <a:schemeClr val="tx1"/>
                </a:solidFill>
                <a:effectLst/>
                <a:latin typeface="Bookman Old Style" panose="02050604050505020204" charset="0"/>
                <a:cs typeface="Bookman Old Style" panose="02050604050505020204" charset="0"/>
                <a:sym typeface="+mn-ea"/>
              </a:rPr>
              <a:t>Dalam sebuah hutang piutang sebagai kreditur yang memberikan kredit pada debitur tentu saja memiliki perlindungan hukum dimana dalam pembebanan hak tanggungan jika telah dilaksanakan dihadapan PPAT dan terdapat 2 saksi maka dalam hal ini asas publisitas telah terpenuh. </a:t>
            </a:r>
            <a:endParaRPr lang="en-US" altLang="en-US" dirty="0">
              <a:solidFill>
                <a:schemeClr val="tx1"/>
              </a:solidFill>
              <a:effectLst/>
              <a:latin typeface="Bookman Old Style" panose="02050604050505020204" charset="0"/>
              <a:cs typeface="Bookman Old Style" panose="02050604050505020204" charset="0"/>
              <a:sym typeface="+mn-ea"/>
            </a:endParaRPr>
          </a:p>
          <a:p>
            <a:pPr algn="just" eaLnBrk="1" hangingPunct="1">
              <a:buNone/>
            </a:pPr>
            <a:endParaRPr lang="en-US" altLang="en-US" dirty="0">
              <a:solidFill>
                <a:schemeClr val="tx1"/>
              </a:solidFill>
              <a:effectLst/>
              <a:latin typeface="Bookman Old Style" panose="02050604050505020204" charset="0"/>
              <a:cs typeface="Bookman Old Style" panose="02050604050505020204" charset="0"/>
              <a:sym typeface="+mn-ea"/>
            </a:endParaRPr>
          </a:p>
          <a:p>
            <a:pPr algn="just" eaLnBrk="1" hangingPunct="1">
              <a:buNone/>
            </a:pPr>
            <a:r>
              <a:rPr lang="en-US" altLang="en-US" dirty="0">
                <a:solidFill>
                  <a:schemeClr val="tx1"/>
                </a:solidFill>
                <a:effectLst/>
                <a:latin typeface="Bookman Old Style" panose="02050604050505020204" charset="0"/>
                <a:cs typeface="Bookman Old Style" panose="02050604050505020204" charset="0"/>
                <a:sym typeface="+mn-ea"/>
              </a:rPr>
              <a:t>Dengan ini maka pihak yang berketerkaitan dengan tanggungan tersebut memiliki perlindungan hukum, dimana dijelaskan dalam Undang-Undang Hak Tanggungan yang pembuktiannya berupa Sertifikat Hak Tanggungan</a:t>
            </a:r>
            <a:endParaRPr lang="en-US" altLang="en-US" dirty="0">
              <a:solidFill>
                <a:schemeClr val="tx1"/>
              </a:solidFill>
              <a:effectLst/>
              <a:latin typeface="Bookman Old Style" panose="02050604050505020204" charset="0"/>
              <a:cs typeface="Bookman Old Style" panose="02050604050505020204" charset="0"/>
              <a:sym typeface="+mn-ea"/>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86055" y="720090"/>
            <a:ext cx="8573135" cy="5478145"/>
          </a:xfrm>
        </p:spPr>
        <p:txBody>
          <a:bodyPr>
            <a:noAutofit/>
          </a:bodyPr>
          <a:p>
            <a:pPr algn="just"/>
            <a:endParaRPr lang="en-US" altLang="en-US" sz="2400">
              <a:solidFill>
                <a:schemeClr val="tx1"/>
              </a:solidFill>
              <a:effectLst/>
              <a:latin typeface="Bookman Old Style" panose="02050604050505020204" charset="0"/>
              <a:cs typeface="Bookman Old Style" panose="02050604050505020204" charset="0"/>
            </a:endParaRPr>
          </a:p>
          <a:p>
            <a:pPr algn="just"/>
            <a:r>
              <a:rPr lang="en-US" altLang="en-US" sz="2400">
                <a:solidFill>
                  <a:schemeClr val="tx1"/>
                </a:solidFill>
                <a:effectLst/>
                <a:latin typeface="Bookman Old Style" panose="02050604050505020204" charset="0"/>
                <a:cs typeface="Bookman Old Style" panose="02050604050505020204" charset="0"/>
              </a:rPr>
              <a:t>Dijelaskan dalam UUHT yang diatur dalam pasal 20 ayat (1) bahwa Pasal tersebut isinya menegaskan perlindungan bagi kreditur jika dalam suatu kasus debitur tidak memenuhi prestasinya maka kreditur sebagai pemegang hak tanggungan dapat menjual Objek dari Hak Tanggungan dengan kekuasaanya sendiri.</a:t>
            </a:r>
            <a:endParaRPr lang="en-US" altLang="en-US" sz="2400">
              <a:solidFill>
                <a:schemeClr val="tx1"/>
              </a:solidFill>
              <a:effectLst/>
              <a:latin typeface="Bookman Old Style" panose="02050604050505020204" charset="0"/>
              <a:cs typeface="Bookman Old Style" panose="02050604050505020204" charset="0"/>
            </a:endParaRPr>
          </a:p>
          <a:p>
            <a:pPr algn="just"/>
            <a:endParaRPr lang="en-US" altLang="en-US" sz="2400">
              <a:solidFill>
                <a:schemeClr val="tx1"/>
              </a:solidFill>
              <a:effectLst/>
              <a:latin typeface="Bookman Old Style" panose="02050604050505020204" charset="0"/>
              <a:cs typeface="Bookman Old Style" panose="02050604050505020204" charset="0"/>
            </a:endParaRPr>
          </a:p>
          <a:p>
            <a:pPr algn="just"/>
            <a:r>
              <a:rPr lang="en-US" altLang="en-US" sz="2400">
                <a:solidFill>
                  <a:schemeClr val="tx1"/>
                </a:solidFill>
                <a:effectLst/>
                <a:latin typeface="Bookman Old Style" panose="02050604050505020204" charset="0"/>
                <a:cs typeface="Bookman Old Style" panose="02050604050505020204" charset="0"/>
              </a:rPr>
              <a:t>Seringkali, sengketa muncul terkait dengan hak tanggungan, baik antara pihak debitur dan kreditur maupun di antara pihak ketiga yang memiliki kepentingan atas benda yang menjadi jaminan. Sengketa semacam ini dapat memperlambat proses pelunasan utang.</a:t>
            </a: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altLang="id-ID" sz="4000" b="1">
                <a:sym typeface="Wingdings" panose="05000000000000000000" pitchFamily="2" charset="2"/>
              </a:rPr>
              <a:t>D.O.N.E</a:t>
            </a:r>
            <a:r>
              <a:rPr lang="id-ID" sz="4000" b="1"/>
              <a:t> </a:t>
            </a:r>
            <a:r>
              <a:rPr lang="id-ID" sz="4000" b="1">
                <a:sym typeface="Wingdings" panose="05000000000000000000" pitchFamily="2" charset="2"/>
              </a:rPr>
              <a:t></a:t>
            </a:r>
            <a:endParaRPr lang="id-ID" sz="4000" b="1">
              <a:sym typeface="Wingdings" panose="05000000000000000000" pitchFamily="2" charset="2"/>
            </a:endParaRPr>
          </a:p>
          <a:p>
            <a:r>
              <a:rPr lang="en-US" sz="4000" b="1" dirty="0"/>
              <a:t>TERIMA KASIIII</a:t>
            </a:r>
            <a:endParaRPr lang="en-US" sz="4000" b="1" dirty="0"/>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43865" y="541020"/>
            <a:ext cx="8049260" cy="5522595"/>
          </a:xfrm>
        </p:spPr>
        <p:txBody>
          <a:bodyPr>
            <a:normAutofit/>
          </a:bodyPr>
          <a:lstStyle/>
          <a:p>
            <a:pPr algn="ctr">
              <a:buNone/>
            </a:pPr>
            <a:endParaRPr lang="en-US" dirty="0" err="1" smtClean="0"/>
          </a:p>
          <a:p>
            <a:pPr algn="ctr">
              <a:buNone/>
            </a:pPr>
            <a:r>
              <a:rPr lang="en-US" dirty="0" err="1" smtClean="0"/>
              <a:t>      Perjanjian</a:t>
            </a:r>
            <a:r>
              <a:rPr lang="en-US" dirty="0" smtClean="0"/>
              <a:t> </a:t>
            </a:r>
            <a:r>
              <a:rPr lang="en-US" dirty="0" err="1" smtClean="0"/>
              <a:t>Utang</a:t>
            </a:r>
            <a:r>
              <a:rPr lang="en-US" dirty="0" smtClean="0"/>
              <a:t> </a:t>
            </a:r>
            <a:r>
              <a:rPr lang="en-US" dirty="0" err="1" smtClean="0"/>
              <a:t>Piutang</a:t>
            </a:r>
            <a:endParaRPr lang="en-US" dirty="0" err="1" smtClean="0"/>
          </a:p>
          <a:p>
            <a:pPr algn="ctr">
              <a:buNone/>
            </a:pPr>
            <a:r>
              <a:rPr lang="en-US" dirty="0" smtClean="0"/>
              <a:t>(</a:t>
            </a:r>
            <a:r>
              <a:rPr lang="en-US" dirty="0" err="1" smtClean="0"/>
              <a:t>Perjanjian</a:t>
            </a:r>
            <a:r>
              <a:rPr lang="en-US" dirty="0" smtClean="0"/>
              <a:t> </a:t>
            </a:r>
            <a:r>
              <a:rPr lang="en-US" dirty="0" err="1" smtClean="0"/>
              <a:t>Pokok</a:t>
            </a:r>
            <a:r>
              <a:rPr lang="en-US" dirty="0" smtClean="0"/>
              <a:t>)</a:t>
            </a:r>
            <a:endParaRPr lang="en-US" dirty="0" smtClean="0"/>
          </a:p>
          <a:p>
            <a:pPr>
              <a:buNone/>
            </a:pPr>
            <a:endParaRPr lang="en-US" dirty="0" smtClean="0"/>
          </a:p>
          <a:p>
            <a:pPr>
              <a:buNone/>
            </a:pPr>
            <a:endParaRPr lang="en-US" dirty="0" smtClean="0"/>
          </a:p>
          <a:p>
            <a:pPr algn="ctr">
              <a:buNone/>
            </a:pPr>
            <a:endParaRPr lang="en-US" dirty="0" err="1" smtClean="0"/>
          </a:p>
          <a:p>
            <a:pPr algn="ctr">
              <a:buNone/>
            </a:pPr>
            <a:r>
              <a:rPr lang="en-US" dirty="0" err="1" smtClean="0"/>
              <a:t>Perjanjian</a:t>
            </a:r>
            <a:r>
              <a:rPr lang="en-US" dirty="0" smtClean="0"/>
              <a:t> </a:t>
            </a:r>
            <a:r>
              <a:rPr lang="en-US" dirty="0" err="1" smtClean="0"/>
              <a:t>Jaminan</a:t>
            </a:r>
            <a:r>
              <a:rPr lang="en-US" dirty="0" smtClean="0"/>
              <a:t> </a:t>
            </a:r>
            <a:endParaRPr lang="en-US" dirty="0" smtClean="0"/>
          </a:p>
          <a:p>
            <a:pPr algn="ctr">
              <a:buNone/>
            </a:pPr>
            <a:r>
              <a:rPr lang="en-US" dirty="0" smtClean="0"/>
              <a:t>(</a:t>
            </a:r>
            <a:r>
              <a:rPr lang="en-US" dirty="0" err="1" smtClean="0"/>
              <a:t>Perjanjian</a:t>
            </a:r>
            <a:r>
              <a:rPr lang="en-US" dirty="0" smtClean="0"/>
              <a:t> </a:t>
            </a:r>
            <a:r>
              <a:rPr lang="en-US" dirty="0" err="1" smtClean="0"/>
              <a:t>Accesoir</a:t>
            </a:r>
            <a:r>
              <a:rPr lang="en-US" dirty="0" smtClean="0"/>
              <a:t>)</a:t>
            </a:r>
            <a:endParaRPr lang="en-US" dirty="0"/>
          </a:p>
        </p:txBody>
      </p:sp>
      <p:sp>
        <p:nvSpPr>
          <p:cNvPr id="4" name="Up-Down Arrow 3"/>
          <p:cNvSpPr/>
          <p:nvPr/>
        </p:nvSpPr>
        <p:spPr>
          <a:xfrm>
            <a:off x="4140200" y="2132965"/>
            <a:ext cx="485775" cy="1216660"/>
          </a:xfrm>
          <a:prstGeom prst="upDownArrow">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57835" y="640080"/>
            <a:ext cx="8101330" cy="5589905"/>
          </a:xfrm>
        </p:spPr>
        <p:txBody>
          <a:bodyPr>
            <a:noAutofit/>
          </a:bodyPr>
          <a:p>
            <a:pPr algn="just">
              <a:buFont typeface="Wingdings" panose="05000000000000000000" charset="0"/>
            </a:pPr>
            <a:r>
              <a:rPr lang="en-US" sz="2500"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PROSEDUR PEMBEBANAN HAK TANGGUNGAN</a:t>
            </a:r>
            <a:endParaRPr lang="en-US" sz="2500"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Wingdings" panose="05000000000000000000" charset="0"/>
            </a:pPr>
            <a:endParaRPr lang="en-US" sz="2500"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Wingdings" panose="05000000000000000000" charset="0"/>
            </a:pPr>
            <a:r>
              <a:rPr lang="en-US" altLang="en-US" sz="2500">
                <a:solidFill>
                  <a:schemeClr val="tx1"/>
                </a:solidFill>
                <a:effectLst/>
                <a:latin typeface="Bookman Old Style" panose="02050604050505020204" charset="0"/>
                <a:cs typeface="Bookman Old Style" panose="02050604050505020204" charset="0"/>
              </a:rPr>
              <a:t>Syarat Sahnya Pemberian Hak Tanggungan Pembebanan Hak Tanggungan terdiri dari dua tahap, yaitu Pemberian Hak Tanggungan dan Pendaftaran Hak Tanggungan. Tata cara pembebanannya wajib memenuhi syarat yang ditetapkan dalam Pasal 10 ayat 1; Pasal 11 ayat 1; Pasal 12; Pasal 13 dan Pasal 14 UUHT.</a:t>
            </a:r>
            <a:endParaRPr lang="en-US" altLang="en-US" sz="2500">
              <a:solidFill>
                <a:schemeClr val="tx1"/>
              </a:solidFill>
              <a:effectLst/>
              <a:latin typeface="Bookman Old Style" panose="02050604050505020204" charset="0"/>
              <a:cs typeface="Bookman Old Style" panose="02050604050505020204" charset="0"/>
            </a:endParaRPr>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xit" presetSubtype="4" fill="hold" grpId="0" nodeType="clickEffect">
                                  <p:stCondLst>
                                    <p:cond delay="0"/>
                                  </p:stCondLst>
                                  <p:childTnLst>
                                    <p:anim calcmode="lin" valueType="num">
                                      <p:cBhvr additive="base">
                                        <p:cTn id="6" dur="5000"/>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7" dur="5000"/>
                                        <p:tgtEl>
                                          <p:spTgt spid="2">
                                            <p:txEl>
                                              <p:pRg st="0" end="0"/>
                                            </p:txEl>
                                          </p:spTgt>
                                        </p:tgtEl>
                                        <p:attrNameLst>
                                          <p:attrName>ppt_y</p:attrName>
                                        </p:attrNameLst>
                                      </p:cBhvr>
                                      <p:tavLst>
                                        <p:tav tm="0">
                                          <p:val>
                                            <p:strVal val="ppt_y"/>
                                          </p:val>
                                        </p:tav>
                                        <p:tav tm="100000">
                                          <p:val>
                                            <p:strVal val="1+ppt_h/2"/>
                                          </p:val>
                                        </p:tav>
                                      </p:tavLst>
                                    </p:anim>
                                    <p:set>
                                      <p:cBhvr>
                                        <p:cTn id="8" dur="1" fill="hold">
                                          <p:stCondLst>
                                            <p:cond delay="4999"/>
                                          </p:stCondLst>
                                        </p:cTn>
                                        <p:tgtEl>
                                          <p:spTgt spid="2">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7" presetClass="exit" presetSubtype="4" fill="hold" grpId="0" nodeType="clickEffect">
                                  <p:stCondLst>
                                    <p:cond delay="0"/>
                                  </p:stCondLst>
                                  <p:childTnLst>
                                    <p:anim calcmode="lin" valueType="num">
                                      <p:cBhvr additive="base">
                                        <p:cTn id="12" dur="5000"/>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3" dur="5000"/>
                                        <p:tgtEl>
                                          <p:spTgt spid="2">
                                            <p:txEl>
                                              <p:pRg st="2" end="2"/>
                                            </p:txEl>
                                          </p:spTgt>
                                        </p:tgtEl>
                                        <p:attrNameLst>
                                          <p:attrName>ppt_y</p:attrName>
                                        </p:attrNameLst>
                                      </p:cBhvr>
                                      <p:tavLst>
                                        <p:tav tm="0">
                                          <p:val>
                                            <p:strVal val="ppt_y"/>
                                          </p:val>
                                        </p:tav>
                                        <p:tav tm="100000">
                                          <p:val>
                                            <p:strVal val="1+ppt_h/2"/>
                                          </p:val>
                                        </p:tav>
                                      </p:tavLst>
                                    </p:anim>
                                    <p:set>
                                      <p:cBhvr>
                                        <p:cTn id="14" dur="1" fill="hold">
                                          <p:stCondLst>
                                            <p:cond delay="4999"/>
                                          </p:stCondLst>
                                        </p:cTn>
                                        <p:tgtEl>
                                          <p:spTgt spid="2">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2" grpI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0185" y="640080"/>
            <a:ext cx="8717280" cy="5557520"/>
          </a:xfrm>
        </p:spPr>
        <p:txBody>
          <a:bodyPr>
            <a:normAutofit fontScale="60000"/>
          </a:bodyPr>
          <a:p>
            <a:pPr algn="just"/>
            <a:r>
              <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1. Didahului Dengan Perjanjian Utang Piutang</a:t>
            </a:r>
            <a:endPar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Untuk membebankan hak tanggungan terhadap suatu tanah/objek yang menjadi jaminan maka harus didahului dengan adanya Perjanjian utang piutang antara debitur dan kreditur. Perjanjian utang piutang tersebut bisa dibuat dengan akta notaris bisa juga hanya dengan akta dibawah tangan (tanpa akta notaris);</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2. Dibuatnya Akta Pemberian Hak Tanggungan</a:t>
            </a:r>
            <a:endPar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Setelah dibuat perjanjian utang piutang, baru kemudian harus dibuat Akta Pemberian Hak Tanggungan (APHT) oleh Pejabat Pembuat Akta Tanah (PPAT). Pada umumnya APHT berisi nama dan identitas pemegang dan pemberi hak tanggungan (jaminan), nilai jaminan, jenis objek yang dijadikan jaminan oleh si debitur, misalnya tanah atau bangunan atau objek lainnya, dan lain sebagainya. Sehingga jelas objek yang menjadi jaminan di dalam utang-piutang tersebut;</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04800" y="703580"/>
            <a:ext cx="8613775" cy="5527040"/>
          </a:xfrm>
        </p:spPr>
        <p:txBody>
          <a:bodyPr>
            <a:noAutofit/>
          </a:bodyPr>
          <a:p>
            <a:pPr algn="just"/>
            <a:r>
              <a:rPr lang="en-US" altLang="en-US" sz="19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3. Pendaftaran Akta Pemberian Hak Tanggungan</a:t>
            </a:r>
            <a:endParaRPr lang="en-US" altLang="en-US" sz="19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endParaRPr lang="en-US" altLang="en-US" sz="1900">
              <a:ln/>
              <a:solidFill>
                <a:schemeClr val="tx1"/>
              </a:solidFill>
              <a:effectLst/>
              <a:latin typeface="Bookman Old Style" panose="02050604050505020204" charset="0"/>
              <a:cs typeface="Bookman Old Style" panose="02050604050505020204" charset="0"/>
            </a:endParaRPr>
          </a:p>
          <a:p>
            <a:pPr algn="just"/>
            <a:r>
              <a:rPr lang="en-US" altLang="en-US" sz="1900">
                <a:ln/>
                <a:solidFill>
                  <a:schemeClr val="tx1"/>
                </a:solidFill>
                <a:effectLst/>
                <a:latin typeface="Bookman Old Style" panose="02050604050505020204" charset="0"/>
                <a:cs typeface="Bookman Old Style" panose="02050604050505020204" charset="0"/>
              </a:rPr>
              <a:t>Dalam waktu paling lama 7 (tujuh) hari kerja setelah Akta Pemberian Hak Tanggungan yang sudah dibuat ditandatangani, PPAT wajib mendaftarkan akta tersebut kepada Kantor Pertanahan Kabupaten/Kota setempat. Maksud pendaftaran pembebanan Hak Tanggungan tersebut adalah untuk dibuatkan Buku Tanah Hak Tanggungan dan mencatatkan dalam Buku Tanah hak atas tanah yang menjadi objek hak tanggungan/jaminan serta menyalin catatan tersebut pada sertifikat hak atas tanah yang bersangkutan.</a:t>
            </a:r>
            <a:endParaRPr lang="en-US" altLang="en-US" sz="1900">
              <a:ln/>
              <a:solidFill>
                <a:schemeClr val="tx1"/>
              </a:solidFill>
              <a:effectLst/>
              <a:latin typeface="Bookman Old Style" panose="02050604050505020204" charset="0"/>
              <a:cs typeface="Bookman Old Style" panose="02050604050505020204" charset="0"/>
            </a:endParaRPr>
          </a:p>
          <a:p>
            <a:pPr algn="just"/>
            <a:endParaRPr lang="en-US" altLang="en-US" sz="1900">
              <a:ln/>
              <a:solidFill>
                <a:schemeClr val="tx1"/>
              </a:solidFill>
              <a:effectLst/>
              <a:latin typeface="Bookman Old Style" panose="02050604050505020204" charset="0"/>
              <a:cs typeface="Bookman Old Style" panose="02050604050505020204" charset="0"/>
            </a:endParaRPr>
          </a:p>
          <a:p>
            <a:pPr algn="just"/>
            <a:r>
              <a:rPr lang="en-US" altLang="en-US" sz="1900">
                <a:ln/>
                <a:solidFill>
                  <a:schemeClr val="tx1"/>
                </a:solidFill>
                <a:effectLst/>
                <a:latin typeface="Bookman Old Style" panose="02050604050505020204" charset="0"/>
                <a:cs typeface="Bookman Old Style" panose="02050604050505020204" charset="0"/>
              </a:rPr>
              <a:t>Sebagai tanda bukti adanya Hak Tanggungan atas tanah atau objek, Kepala Kantor Pertanahan Kabupaten/kota setempat menerbitkan sertifikat Hak Tanggungan yang di dalamnya memuat irah-irah dengan kata-kata “DEMI KEADILAN BERDASARKAN KETUHANAN YANG MAHA ESA”. Sertifikat Hak Tanggungan diserahkan kepada pemohon pendaftaran yaitu PPAT dan/atau kepada Pemegang Hak Tangungan.</a:t>
            </a:r>
            <a:endParaRPr lang="en-US" altLang="en-US" sz="19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7175" y="1016635"/>
            <a:ext cx="8645525" cy="5125720"/>
          </a:xfrm>
        </p:spPr>
        <p:txBody>
          <a:bodyPr>
            <a:normAutofit/>
          </a:bodyPr>
          <a:p>
            <a:endParaRPr lang="en-US" altLang="en-US">
              <a:ln/>
              <a:solidFill>
                <a:schemeClr val="tx1"/>
              </a:solidFill>
              <a:effectLst/>
              <a:latin typeface="Bookman Old Style" panose="02050604050505020204" charset="0"/>
              <a:cs typeface="Bookman Old Style" panose="02050604050505020204" charset="0"/>
            </a:endParaRPr>
          </a:p>
          <a:p>
            <a:r>
              <a:rPr lang="en-US" altLang="en-US">
                <a:ln/>
                <a:solidFill>
                  <a:schemeClr val="tx1"/>
                </a:solidFill>
                <a:effectLst/>
                <a:latin typeface="Bookman Old Style" panose="02050604050505020204" charset="0"/>
                <a:cs typeface="Bookman Old Style" panose="02050604050505020204" charset="0"/>
              </a:rPr>
              <a:t>Irah-irah “DEMI KEADILAN BERDASARKAN KETUHANAN YANG MAHA ESA” yang dicantumkan di dalam sertifikat hak tanggungan menegaskan adanya kekuatan eksekutorial apabila debitur ingkar janji/wanprestasi. Dengan kata lain, bila Debitur cidera janji, maka kreditur dapat langsung melakukan eksekusi objek jaminan tanpa harus mengajukan gugatan ke pengadilan (parate exercutie).</a:t>
            </a:r>
            <a:endParaRPr lang="en-US" altLang="en-US">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73050" y="615315"/>
            <a:ext cx="8446135" cy="5662295"/>
          </a:xfrm>
        </p:spPr>
        <p:txBody>
          <a:bodyPr>
            <a:noAutofit/>
          </a:bodyPr>
          <a:p>
            <a:r>
              <a:rPr lang="en-US" altLang="en-US" sz="1900">
                <a:ln/>
                <a:solidFill>
                  <a:schemeClr val="tx1"/>
                </a:solidFill>
                <a:effectLst/>
                <a:latin typeface="Bookman Old Style" panose="02050604050505020204" charset="0"/>
                <a:cs typeface="Bookman Old Style" panose="02050604050505020204" charset="0"/>
              </a:rPr>
              <a:t>Pembebanan Hak Tanggungan didahului dengan perjanjian yang menimbulkan hubungan hukum hutang piutang yang dijamin pelunasannya, yang merupakan perjanjian pokoknya. Hal ini adalah sebagai mana tersebut dalam Pasal 10 ayat (1) Undang-Undang Nomor 4 Tahun 1996 tentang Hak Tanggungan (UUHT) yang menyatakan bahwa pemberian Hak Tanggungan didahului dengan janji untuk memberikan Hak Tanggungan sebagai mana jaminan pelunasan hutang tertentu, yang dituangkan di dalam dan merupakan bagian tidak terpisahkan dari perjanjian hutang piutang yang bersangkutan.</a:t>
            </a:r>
            <a:endParaRPr lang="en-US" altLang="en-US" sz="1900">
              <a:ln/>
              <a:solidFill>
                <a:schemeClr val="tx1"/>
              </a:solidFill>
              <a:effectLst/>
              <a:latin typeface="Bookman Old Style" panose="02050604050505020204" charset="0"/>
              <a:cs typeface="Bookman Old Style" panose="02050604050505020204" charset="0"/>
            </a:endParaRPr>
          </a:p>
          <a:p>
            <a:endParaRPr lang="en-US" altLang="en-US" sz="1900">
              <a:ln/>
              <a:solidFill>
                <a:schemeClr val="tx1"/>
              </a:solidFill>
              <a:effectLst/>
              <a:latin typeface="Bookman Old Style" panose="02050604050505020204" charset="0"/>
              <a:cs typeface="Bookman Old Style" panose="02050604050505020204" charset="0"/>
            </a:endParaRPr>
          </a:p>
          <a:p>
            <a:r>
              <a:rPr lang="en-US" altLang="en-US" sz="1900">
                <a:ln/>
                <a:solidFill>
                  <a:schemeClr val="tx1"/>
                </a:solidFill>
                <a:effectLst/>
                <a:latin typeface="Bookman Old Style" panose="02050604050505020204" charset="0"/>
                <a:cs typeface="Bookman Old Style" panose="02050604050505020204" charset="0"/>
              </a:rPr>
              <a:t>Menurut ketentuan Pasal 10 ayat (2) UUHT pemberian Hak Tanggungan yang wajib dihadiri oleh pemberi Hak Tanggungan, pemegang Hak Tanggungan dan dua orang saksi, dilakukan dengan pembuatan Akta Pemberian Hak Tanggungan (APHT) yang dibuat oleh Pejabat Pembuat Akta Tanah (PPAT) sesuai peraturan Perundang-undangan yang berlaku. APHT yang dibuat oleh PPAT tersebut merupakan akta otentik (Penjelasan Umum angka 7 UUHT).</a:t>
            </a:r>
            <a:endParaRPr lang="en-US" altLang="en-US" sz="19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30200" y="615950"/>
            <a:ext cx="8386445" cy="5731510"/>
          </a:xfrm>
        </p:spPr>
        <p:txBody>
          <a:bodyPr>
            <a:noAutofit/>
          </a:bodyPr>
          <a:p>
            <a:pPr algn="just"/>
            <a:endPar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TANAH YANG DAPAT DIJADIKAN OBJEK HAK TANGGUNGAN</a:t>
            </a:r>
            <a:endPar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a:pPr>
            <a:r>
              <a:rPr lang="id-ID" sz="2400" dirty="0" smtClean="0">
                <a:ln/>
                <a:solidFill>
                  <a:schemeClr val="tx1"/>
                </a:solidFill>
                <a:effectLst/>
                <a:latin typeface="Bookman Old Style" panose="02050604050505020204" charset="0"/>
                <a:cs typeface="Bookman Old Style" panose="02050604050505020204" charset="0"/>
                <a:sym typeface="+mn-ea"/>
              </a:rPr>
              <a:t>Hak tersebut sesuai ketentuan yang berlaku wajib didaftar dalam daftar umum, dalam gal ini Kantor Pertanahan. Unsur ini berkaitan dengan kedudukan diutamakan (Preferent) yang diberikan kepada kreditor pemegang HT. </a:t>
            </a:r>
            <a:endParaRPr lang="id-ID" sz="2400" dirty="0" smtClean="0">
              <a:ln/>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eriod"/>
            </a:pPr>
            <a:r>
              <a:rPr lang="id-ID" sz="2400" dirty="0" smtClean="0">
                <a:ln/>
                <a:solidFill>
                  <a:schemeClr val="tx1"/>
                </a:solidFill>
                <a:effectLst/>
                <a:latin typeface="Bookman Old Style" panose="02050604050505020204" charset="0"/>
                <a:cs typeface="Bookman Old Style" panose="02050604050505020204" charset="0"/>
                <a:sym typeface="+mn-ea"/>
              </a:rPr>
              <a:t>Hak tersebut menurut sifatnya harus dipindahtangankan, sehingga apabila diperlukan dapat segera direalisasi untuk membayar utang yang dijamin pelunasannya.</a:t>
            </a:r>
            <a:endParaRPr lang="en-US" altLang="en-US" sz="2400">
              <a:ln/>
              <a:solidFill>
                <a:schemeClr val="tx1"/>
              </a:solidFill>
              <a:effectLst/>
              <a:latin typeface="Bookman Old Style" panose="02050604050505020204" charset="0"/>
              <a:cs typeface="Bookman Old Style" panose="02050604050505020204" charset="0"/>
            </a:endParaRPr>
          </a:p>
          <a:p>
            <a:pPr algn="just"/>
            <a:endParaRPr lang="en-US" altLang="en-US" sz="2400">
              <a:solidFill>
                <a:schemeClr val="tx1"/>
              </a:solidFill>
              <a:effectLst/>
              <a:latin typeface="Bookman Old Style" panose="02050604050505020204" charset="0"/>
              <a:cs typeface="Bookman Old Style" panose="02050604050505020204" charset="0"/>
            </a:endParaRPr>
          </a:p>
          <a:p>
            <a:pPr algn="just"/>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69545" y="576580"/>
            <a:ext cx="8702040" cy="5709920"/>
          </a:xfrm>
        </p:spPr>
        <p:txBody>
          <a:bodyPr>
            <a:normAutofit fontScale="80000"/>
          </a:bodyPr>
          <a:p>
            <a:pPr algn="just">
              <a:buFont typeface="+mj-lt"/>
            </a:pPr>
            <a:r>
              <a:rPr lang="en-US" dirty="0" err="1" smtClean="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sym typeface="+mn-ea"/>
              </a:rPr>
              <a:t>HAPUSNYA HAK TANGGUNGAN</a:t>
            </a:r>
            <a:endParaRPr lang="en-US" dirty="0" err="1" smtClean="0">
              <a:ln/>
              <a:solidFill>
                <a:schemeClr val="tx1"/>
              </a:solidFill>
              <a:effectLst/>
              <a:latin typeface="Bookman Old Style" panose="02050604050505020204" charset="0"/>
              <a:cs typeface="Bookman Old Style" panose="02050604050505020204" charset="0"/>
              <a:sym typeface="+mn-ea"/>
            </a:endParaRPr>
          </a:p>
          <a:p>
            <a:pPr marL="514350" indent="-514350" algn="just">
              <a:buFont typeface="+mj-lt"/>
              <a:buAutoNum type="arabicPeriod"/>
            </a:pPr>
            <a:endParaRPr lang="en-US" dirty="0" err="1" smtClean="0">
              <a:ln/>
              <a:solidFill>
                <a:schemeClr val="tx1"/>
              </a:solidFill>
              <a:effectLst/>
              <a:latin typeface="Bookman Old Style" panose="02050604050505020204" charset="0"/>
              <a:cs typeface="Bookman Old Style" panose="02050604050505020204" charset="0"/>
              <a:sym typeface="+mn-ea"/>
            </a:endParaRPr>
          </a:p>
          <a:p>
            <a:pPr marL="514350" indent="-514350" algn="just">
              <a:buFont typeface="+mj-lt"/>
              <a:buAutoNum type="arabicPeriod"/>
            </a:pPr>
            <a:r>
              <a:rPr lang="en-US" dirty="0" err="1" smtClean="0">
                <a:ln/>
                <a:solidFill>
                  <a:schemeClr val="tx1"/>
                </a:solidFill>
                <a:effectLst/>
                <a:latin typeface="Bookman Old Style" panose="02050604050505020204" charset="0"/>
                <a:cs typeface="Bookman Old Style" panose="02050604050505020204" charset="0"/>
                <a:sym typeface="+mn-ea"/>
              </a:rPr>
              <a:t>Hapusnya</a:t>
            </a:r>
            <a:r>
              <a:rPr lang="en-US" dirty="0" smtClean="0">
                <a:ln/>
                <a:solidFill>
                  <a:schemeClr val="tx1"/>
                </a:solidFill>
                <a:effectLst/>
                <a:latin typeface="Bookman Old Style" panose="02050604050505020204" charset="0"/>
                <a:cs typeface="Bookman Old Style" panose="02050604050505020204" charset="0"/>
                <a:sym typeface="+mn-ea"/>
              </a:rPr>
              <a:t> </a:t>
            </a:r>
            <a:r>
              <a:rPr lang="en-US" dirty="0" err="1" smtClean="0">
                <a:ln/>
                <a:solidFill>
                  <a:schemeClr val="tx1"/>
                </a:solidFill>
                <a:effectLst/>
                <a:latin typeface="Bookman Old Style" panose="02050604050505020204" charset="0"/>
                <a:cs typeface="Bookman Old Style" panose="02050604050505020204" charset="0"/>
                <a:sym typeface="+mn-ea"/>
              </a:rPr>
              <a:t>perikatan</a:t>
            </a:r>
            <a:r>
              <a:rPr lang="en-US" dirty="0" smtClean="0">
                <a:ln/>
                <a:solidFill>
                  <a:schemeClr val="tx1"/>
                </a:solidFill>
                <a:effectLst/>
                <a:latin typeface="Bookman Old Style" panose="02050604050505020204" charset="0"/>
                <a:cs typeface="Bookman Old Style" panose="02050604050505020204" charset="0"/>
                <a:sym typeface="+mn-ea"/>
              </a:rPr>
              <a:t> </a:t>
            </a:r>
            <a:r>
              <a:rPr lang="en-US" dirty="0" err="1" smtClean="0">
                <a:ln/>
                <a:solidFill>
                  <a:schemeClr val="tx1"/>
                </a:solidFill>
                <a:effectLst/>
                <a:latin typeface="Bookman Old Style" panose="02050604050505020204" charset="0"/>
                <a:cs typeface="Bookman Old Style" panose="02050604050505020204" charset="0"/>
                <a:sym typeface="+mn-ea"/>
              </a:rPr>
              <a:t>pokok</a:t>
            </a:r>
            <a:r>
              <a:rPr lang="en-US" dirty="0" smtClean="0">
                <a:ln/>
                <a:solidFill>
                  <a:schemeClr val="tx1"/>
                </a:solidFill>
                <a:effectLst/>
                <a:latin typeface="Bookman Old Style" panose="02050604050505020204" charset="0"/>
                <a:cs typeface="Bookman Old Style" panose="02050604050505020204" charset="0"/>
                <a:sym typeface="+mn-ea"/>
              </a:rPr>
              <a:t>.</a:t>
            </a:r>
            <a:r>
              <a:rPr lang="en-US" altLang="en-US" dirty="0" smtClean="0">
                <a:solidFill>
                  <a:schemeClr val="tx1"/>
                </a:solidFill>
                <a:effectLst/>
                <a:latin typeface="Bookman Old Style" panose="02050604050505020204" charset="0"/>
                <a:cs typeface="Bookman Old Style" panose="02050604050505020204" charset="0"/>
                <a:sym typeface="+mn-ea"/>
              </a:rPr>
              <a:t>Hapusnya Utang yang Dijamin: Hak tanggungan bersifat aksesori, yang berarti keberadaannya tergantung pada utang yang dijamin. Jika utang tersebut dilunasi atau dihapus karena alasan lain, maka hak tanggungan juga akan hapus. </a:t>
            </a:r>
            <a:endParaRPr lang="en-US" altLang="en-US" dirty="0" smtClean="0">
              <a:solidFill>
                <a:schemeClr val="tx1"/>
              </a:solidFill>
              <a:effectLst/>
              <a:latin typeface="Bookman Old Style" panose="02050604050505020204" charset="0"/>
              <a:cs typeface="Bookman Old Style" panose="02050604050505020204" charset="0"/>
              <a:sym typeface="+mn-ea"/>
            </a:endParaRPr>
          </a:p>
          <a:p>
            <a:pPr marL="514350" indent="-514350" algn="just">
              <a:buFont typeface="+mj-lt"/>
              <a:buAutoNum type="arabicPeriod"/>
            </a:pPr>
            <a:r>
              <a:rPr lang="en-US" dirty="0" err="1" smtClean="0">
                <a:ln/>
                <a:solidFill>
                  <a:schemeClr val="tx1"/>
                </a:solidFill>
                <a:effectLst/>
                <a:latin typeface="Bookman Old Style" panose="02050604050505020204" charset="0"/>
                <a:cs typeface="Bookman Old Style" panose="02050604050505020204" charset="0"/>
                <a:sym typeface="+mn-ea"/>
              </a:rPr>
              <a:t>Karena</a:t>
            </a:r>
            <a:r>
              <a:rPr lang="en-US" dirty="0" smtClean="0">
                <a:ln/>
                <a:solidFill>
                  <a:schemeClr val="tx1"/>
                </a:solidFill>
                <a:effectLst/>
                <a:latin typeface="Bookman Old Style" panose="02050604050505020204" charset="0"/>
                <a:cs typeface="Bookman Old Style" panose="02050604050505020204" charset="0"/>
                <a:sym typeface="+mn-ea"/>
              </a:rPr>
              <a:t> </a:t>
            </a:r>
            <a:r>
              <a:rPr lang="en-US" dirty="0" err="1" smtClean="0">
                <a:ln/>
                <a:solidFill>
                  <a:schemeClr val="tx1"/>
                </a:solidFill>
                <a:effectLst/>
                <a:latin typeface="Bookman Old Style" panose="02050604050505020204" charset="0"/>
                <a:cs typeface="Bookman Old Style" panose="02050604050505020204" charset="0"/>
                <a:sym typeface="+mn-ea"/>
              </a:rPr>
              <a:t>musnahnya</a:t>
            </a:r>
            <a:r>
              <a:rPr lang="en-US" dirty="0" smtClean="0">
                <a:ln/>
                <a:solidFill>
                  <a:schemeClr val="tx1"/>
                </a:solidFill>
                <a:effectLst/>
                <a:latin typeface="Bookman Old Style" panose="02050604050505020204" charset="0"/>
                <a:cs typeface="Bookman Old Style" panose="02050604050505020204" charset="0"/>
                <a:sym typeface="+mn-ea"/>
              </a:rPr>
              <a:t> tanah karena Force Majure.</a:t>
            </a:r>
            <a:endParaRPr lang="en-US" dirty="0" smtClean="0">
              <a:ln/>
              <a:solidFill>
                <a:schemeClr val="tx1"/>
              </a:solidFill>
              <a:effectLst/>
              <a:latin typeface="Bookman Old Style" panose="02050604050505020204" charset="0"/>
              <a:cs typeface="Bookman Old Style" panose="02050604050505020204" charset="0"/>
            </a:endParaRPr>
          </a:p>
          <a:p>
            <a:pPr marL="514350" indent="-514350" algn="just">
              <a:buAutoNum type="arabicPeriod" startAt="3"/>
            </a:pPr>
            <a:r>
              <a:rPr lang="en-US" dirty="0" err="1" smtClean="0">
                <a:ln/>
                <a:solidFill>
                  <a:schemeClr val="tx1"/>
                </a:solidFill>
                <a:effectLst/>
                <a:latin typeface="Bookman Old Style" panose="02050604050505020204" charset="0"/>
                <a:cs typeface="Bookman Old Style" panose="02050604050505020204" charset="0"/>
                <a:sym typeface="+mn-ea"/>
              </a:rPr>
              <a:t>Penyalahgunaan</a:t>
            </a:r>
            <a:r>
              <a:rPr lang="en-US" dirty="0" smtClean="0">
                <a:ln/>
                <a:solidFill>
                  <a:schemeClr val="tx1"/>
                </a:solidFill>
                <a:effectLst/>
                <a:latin typeface="Bookman Old Style" panose="02050604050505020204" charset="0"/>
                <a:cs typeface="Bookman Old Style" panose="02050604050505020204" charset="0"/>
                <a:sym typeface="+mn-ea"/>
              </a:rPr>
              <a:t> objek hak tanggungan.</a:t>
            </a:r>
            <a:endParaRPr lang="en-US" dirty="0" smtClean="0">
              <a:ln/>
              <a:solidFill>
                <a:schemeClr val="tx1"/>
              </a:solidFill>
              <a:effectLst/>
              <a:latin typeface="Bookman Old Style" panose="02050604050505020204" charset="0"/>
              <a:cs typeface="Bookman Old Style" panose="02050604050505020204" charset="0"/>
              <a:sym typeface="+mn-ea"/>
            </a:endParaRPr>
          </a:p>
          <a:p>
            <a:pPr marL="514350" indent="-514350" algn="just">
              <a:buAutoNum type="arabicPeriod" startAt="3"/>
            </a:pPr>
            <a:r>
              <a:rPr lang="en-US" altLang="en-US" dirty="0" smtClean="0">
                <a:ln/>
                <a:solidFill>
                  <a:schemeClr val="tx1"/>
                </a:solidFill>
                <a:effectLst/>
                <a:latin typeface="Bookman Old Style" panose="02050604050505020204" charset="0"/>
                <a:cs typeface="Bookman Old Style" panose="02050604050505020204" charset="0"/>
              </a:rPr>
              <a:t>Pelepasan oleh Pemegang Hak Tanggungan: Pemegang hak tanggungan dapat secara sukarela melepaskan haknya, baik sebagian maupun seluruhnya. Pelepasan ini harus dilakukan dengan pernyataan tertulis kepada pemberi hak tanggungan. </a:t>
            </a:r>
            <a:endParaRPr lang="en-US" altLang="en-US" dirty="0" smtClean="0">
              <a:ln/>
              <a:solidFill>
                <a:schemeClr val="tx1"/>
              </a:solidFill>
              <a:effectLst/>
              <a:latin typeface="Bookman Old Style" panose="02050604050505020204" charset="0"/>
              <a:cs typeface="Bookman Old Style" panose="02050604050505020204" charset="0"/>
            </a:endParaRPr>
          </a:p>
          <a:p>
            <a:pPr marL="514350" indent="-514350" algn="just">
              <a:buAutoNum type="arabicPeriod" startAt="3"/>
            </a:pPr>
            <a:endParaRPr lang="en-US" altLang="en-US" dirty="0" smtClean="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5.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6.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7.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8166</Words>
  <Application>WPS Presentation</Application>
  <PresentationFormat>On-screen Show (4:3)</PresentationFormat>
  <Paragraphs>80</Paragraphs>
  <Slides>15</Slides>
  <Notes>5</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15</vt:i4>
      </vt:variant>
    </vt:vector>
  </HeadingPairs>
  <TitlesOfParts>
    <vt:vector size="27" baseType="lpstr">
      <vt:lpstr>Arial</vt:lpstr>
      <vt:lpstr>SimSun</vt:lpstr>
      <vt:lpstr>Wingdings</vt:lpstr>
      <vt:lpstr>Calibri</vt:lpstr>
      <vt:lpstr>Times New Roman</vt:lpstr>
      <vt:lpstr>Cambria</vt:lpstr>
      <vt:lpstr>Bookman Old Style</vt:lpstr>
      <vt:lpstr>Wingdings</vt:lpstr>
      <vt:lpstr>Microsoft YaHei</vt:lpstr>
      <vt:lpstr>Arial Unicode MS</vt:lpstr>
      <vt:lpstr>Book Antiqua</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ines septia</cp:lastModifiedBy>
  <cp:revision>772</cp:revision>
  <cp:lastPrinted>2017-08-29T02:54:00Z</cp:lastPrinted>
  <dcterms:created xsi:type="dcterms:W3CDTF">2010-04-18T12:06:00Z</dcterms:created>
  <dcterms:modified xsi:type="dcterms:W3CDTF">2026-01-04T15:28:07Z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D43F698B73E349759D2FC07D25A067B1_12</vt:lpwstr>
  </property>
  <property fmtid="{D5CDD505-2E9C-101B-9397-08002B2CF9AE}" pid="3" name="KSOProductBuildVer">
    <vt:lpwstr>1033-12.2.0.23196</vt:lpwstr>
  </property>
</Properties>
</file>