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comments/comment1.xml" ContentType="application/vnd.openxmlformats-officedocument.presentationml.comment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handoutMasterIdLst>
    <p:handoutMasterId r:id="rId20"/>
  </p:handoutMasterIdLst>
  <p:sldIdLst>
    <p:sldId id="256" r:id="rId3"/>
    <p:sldId id="332" r:id="rId5"/>
    <p:sldId id="333" r:id="rId6"/>
    <p:sldId id="348" r:id="rId7"/>
    <p:sldId id="360" r:id="rId8"/>
    <p:sldId id="361" r:id="rId9"/>
    <p:sldId id="362" r:id="rId10"/>
    <p:sldId id="363" r:id="rId11"/>
    <p:sldId id="349" r:id="rId12"/>
    <p:sldId id="357" r:id="rId13"/>
    <p:sldId id="350" r:id="rId14"/>
    <p:sldId id="356" r:id="rId15"/>
    <p:sldId id="358" r:id="rId16"/>
    <p:sldId id="364" r:id="rId17"/>
    <p:sldId id="351" r:id="rId18"/>
    <p:sldId id="318" r:id="rId19"/>
  </p:sldIdLst>
  <p:sldSz cx="9144000" cy="6858000" type="screen4x3"/>
  <p:notesSz cx="7045325" cy="9345295"/>
  <p:custDataLst>
    <p:tags r:id="rId2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3" userDrawn="1">
          <p15:clr>
            <a:srgbClr val="A4A3A4"/>
          </p15:clr>
        </p15:guide>
        <p15:guide id="2" pos="2868"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cmAuthor id="2" name="user" initials="u"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172" autoAdjust="0"/>
    <p:restoredTop sz="94580" autoAdjust="0"/>
  </p:normalViewPr>
  <p:slideViewPr>
    <p:cSldViewPr showGuides="1">
      <p:cViewPr varScale="1">
        <p:scale>
          <a:sx n="80" d="100"/>
          <a:sy n="80" d="100"/>
        </p:scale>
        <p:origin x="1092" y="96"/>
      </p:cViewPr>
      <p:guideLst>
        <p:guide orient="horz" pos="2163"/>
        <p:guide pos="2868"/>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8"/>
        <p:guide pos="2209"/>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5" Type="http://schemas.openxmlformats.org/officeDocument/2006/relationships/tags" Target="tags/tag7.xml"/><Relationship Id="rId24" Type="http://schemas.openxmlformats.org/officeDocument/2006/relationships/commentAuthors" Target="commentAuthors.xml"/><Relationship Id="rId23" Type="http://schemas.openxmlformats.org/officeDocument/2006/relationships/tableStyles" Target="tableStyles.xml"/><Relationship Id="rId22" Type="http://schemas.openxmlformats.org/officeDocument/2006/relationships/viewProps" Target="viewProps.xml"/><Relationship Id="rId21" Type="http://schemas.openxmlformats.org/officeDocument/2006/relationships/presProps" Target="presProps.xml"/><Relationship Id="rId20" Type="http://schemas.openxmlformats.org/officeDocument/2006/relationships/handoutMaster" Target="handoutMasters/handoutMaster1.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fld>
            <a:endParaRPr lang="en-US"/>
          </a:p>
        </p:txBody>
      </p:sp>
    </p:spTree>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fld>
            <a:endParaRPr lang="en-US"/>
          </a:p>
        </p:txBody>
      </p:sp>
    </p:spTree>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showMasterSp="0"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a:p>
        </p:txBody>
      </p:sp>
      <p:sp>
        <p:nvSpPr>
          <p:cNvPr id="4" name="Rectangle 1"/>
          <p:cNvSpPr>
            <a:spLocks noChangeArrowheads="1"/>
          </p:cNvSpPr>
          <p:nvPr userDrawn="1"/>
        </p:nvSpPr>
        <p:spPr bwMode="auto">
          <a:xfrm>
            <a:off x="899795" y="112395"/>
            <a:ext cx="7615555" cy="435610"/>
          </a:xfrm>
          <a:prstGeom prst="rect">
            <a:avLst/>
          </a:prstGeom>
          <a:noFill/>
          <a:ln w="9525">
            <a:noFill/>
            <a:miter lim="800000"/>
          </a:ln>
          <a:effectLst/>
        </p:spPr>
        <p:txBody>
          <a:bodyPr vert="horz" wrap="square" lIns="91440" tIns="45720" rIns="91440" bIns="45720" numCol="1" anchor="ctr" anchorCtr="0" compatLnSpc="1">
            <a:no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a:t>
            </a:r>
            <a:r>
              <a:rPr kumimoji="0" lang="en-US" altLang="en-US" sz="1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HKB24225: -HUKUM AGRARIA</a:t>
            </a:r>
            <a:r>
              <a:rPr kumimoji="0" lang="id-ID" sz="1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altLang="id-ID" sz="1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LANDREFORM-</a:t>
            </a:r>
            <a:endParaRPr kumimoji="0" lang="en-US" altLang="en-US" sz="1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showMasterSp="0"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a:p>
        </p:txBody>
      </p:sp>
      <p:sp>
        <p:nvSpPr>
          <p:cNvPr id="4" name="Rectangle 1"/>
          <p:cNvSpPr>
            <a:spLocks noChangeArrowheads="1"/>
          </p:cNvSpPr>
          <p:nvPr userDrawn="1"/>
        </p:nvSpPr>
        <p:spPr bwMode="auto">
          <a:xfrm>
            <a:off x="869950" y="226695"/>
            <a:ext cx="7659370" cy="354965"/>
          </a:xfrm>
          <a:prstGeom prst="rect">
            <a:avLst/>
          </a:prstGeom>
          <a:noFill/>
          <a:ln w="9525">
            <a:noFill/>
            <a:miter lim="800000"/>
          </a:ln>
          <a:effectLst/>
        </p:spPr>
        <p:txBody>
          <a:bodyPr vert="horz" wrap="square" lIns="91440" tIns="45720" rIns="91440" bIns="45720" numCol="1" anchor="ctr" anchorCtr="0" compatLnSpc="1">
            <a:no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en-US" altLang="en-US" sz="1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HKB24225</a:t>
            </a:r>
            <a:r>
              <a:rPr kumimoji="0" lang="id-ID" sz="1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altLang="id-ID" sz="1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HUKUM AGRARIA</a:t>
            </a:r>
            <a:r>
              <a:rPr kumimoji="0" lang="id-ID" sz="1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a:t>
            </a:r>
            <a:r>
              <a:rPr kumimoji="0" lang="en-US" altLang="id-ID" sz="1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Pendaftaran Tanah -</a:t>
            </a:r>
            <a:endParaRPr kumimoji="0" lang="en-US" altLang="id-ID" sz="1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showMasterSp="0"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6"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Tree>
  </p:cSld>
  <p:clrMapOvr>
    <a:masterClrMapping/>
  </p:clrMapOvr>
  <p:transition spd="slow">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仅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522000" y="1153054"/>
            <a:ext cx="8100000" cy="594000"/>
          </a:xfrm>
        </p:spPr>
        <p:txBody>
          <a:bodyPr wrap="square" lIns="0" tIns="0" rIns="0" bIns="0">
            <a:normAutofit/>
          </a:bodyPr>
          <a:lstStyle>
            <a:lvl1pPr algn="ctr" fontAlgn="base">
              <a:defRPr sz="2400">
                <a:solidFill>
                  <a:schemeClr val="tx1">
                    <a:lumMod val="85000"/>
                    <a:lumOff val="15000"/>
                  </a:schemeClr>
                </a:solidFill>
                <a:latin typeface="+mj-lt"/>
              </a:defRPr>
            </a:lvl1pPr>
          </a:lstStyle>
          <a:p>
            <a:r>
              <a:rPr lang="en-US"/>
              <a:t>Click to add title</a:t>
            </a:r>
            <a:endParaRPr lang="en-US"/>
          </a:p>
        </p:txBody>
      </p:sp>
      <p:sp>
        <p:nvSpPr>
          <p:cNvPr id="3" name="日期占位符 2"/>
          <p:cNvSpPr>
            <a:spLocks noGrp="1"/>
          </p:cNvSpPr>
          <p:nvPr>
            <p:ph type="dt" sz="half" idx="10"/>
            <p:custDataLst>
              <p:tags r:id="rId3"/>
            </p:custDataLst>
          </p:nvPr>
        </p:nvSpPr>
        <p:spPr>
          <a:xfrm>
            <a:off x="459000" y="5593050"/>
            <a:ext cx="2025000" cy="237600"/>
          </a:xfrm>
        </p:spPr>
        <p:txBody>
          <a:bodyPr wrap="square">
            <a:normAutofit/>
          </a:bodyPr>
          <a:lstStyle>
            <a:lvl1pPr>
              <a:defRPr>
                <a:latin typeface="Arial" panose="020B0604020202020204" pitchFamily="34" charset="0"/>
                <a:sym typeface="Arial" panose="020B0604020202020204" pitchFamily="34" charset="0"/>
              </a:defRPr>
            </a:lvl1pPr>
          </a:lstStyle>
          <a:p>
            <a:r>
              <a:rPr lang="en-US"/>
              <a:t>Date Area</a:t>
            </a:r>
            <a:endParaRPr lang="en-US"/>
          </a:p>
        </p:txBody>
      </p:sp>
      <p:sp>
        <p:nvSpPr>
          <p:cNvPr id="4" name="页脚占位符 3"/>
          <p:cNvSpPr>
            <a:spLocks noGrp="1"/>
          </p:cNvSpPr>
          <p:nvPr>
            <p:ph type="ftr" sz="quarter" idx="11"/>
            <p:custDataLst>
              <p:tags r:id="rId4"/>
            </p:custDataLst>
          </p:nvPr>
        </p:nvSpPr>
        <p:spPr>
          <a:xfrm>
            <a:off x="3087000" y="5593050"/>
            <a:ext cx="2970000" cy="237600"/>
          </a:xfrm>
        </p:spPr>
        <p:txBody>
          <a:bodyPr/>
          <a:lstStyle>
            <a:lvl1pPr>
              <a:defRPr>
                <a:latin typeface="Arial" panose="020B0604020202020204" pitchFamily="34" charset="0"/>
                <a:sym typeface="Arial" panose="020B0604020202020204" pitchFamily="34" charset="0"/>
              </a:defRPr>
            </a:lvl1pPr>
          </a:lstStyle>
          <a:p>
            <a:endParaRPr lang="en-US" dirty="0"/>
          </a:p>
        </p:txBody>
      </p:sp>
      <p:sp>
        <p:nvSpPr>
          <p:cNvPr id="5" name="灯片编号占位符 4"/>
          <p:cNvSpPr>
            <a:spLocks noGrp="1"/>
          </p:cNvSpPr>
          <p:nvPr>
            <p:ph type="sldNum" sz="quarter" idx="12"/>
            <p:custDataLst>
              <p:tags r:id="rId5"/>
            </p:custDataLst>
          </p:nvPr>
        </p:nvSpPr>
        <p:spPr>
          <a:xfrm>
            <a:off x="6658200" y="5593050"/>
            <a:ext cx="2025000" cy="237600"/>
          </a:xfrm>
        </p:spPr>
        <p:txBody>
          <a:bodyPr wrap="square">
            <a:normAutofit/>
          </a:bodyPr>
          <a:lstStyle>
            <a:lvl1pPr>
              <a:defRPr>
                <a:latin typeface="Arial" panose="020B0604020202020204" pitchFamily="34" charset="0"/>
                <a:sym typeface="Arial" panose="020B0604020202020204" pitchFamily="34" charset="0"/>
              </a:defRPr>
            </a:lvl1pPr>
          </a:lstStyle>
          <a:p>
            <a:fld id="{49AE70B2-8BF9-45C0-BB95-33D1B9D3A854}" type="slidenum">
              <a:rPr lang="en-US" smtClean="0"/>
            </a:fld>
            <a:endParaRPr lang="en-US" dirty="0"/>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7" Type="http://schemas.openxmlformats.org/officeDocument/2006/relationships/theme" Target="../theme/theme1.xml"/><Relationship Id="rId6" Type="http://schemas.openxmlformats.org/officeDocument/2006/relationships/image" Target="../media/image1.jpeg"/><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8"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comments" Target="../comments/comment1.xml"/><Relationship Id="rId7" Type="http://schemas.openxmlformats.org/officeDocument/2006/relationships/notesSlide" Target="../notesSlides/notesSlide1.xml"/><Relationship Id="rId6"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tags" Target="../tags/tag6.xml"/><Relationship Id="rId3" Type="http://schemas.openxmlformats.org/officeDocument/2006/relationships/image" Target="../media/image3.png"/><Relationship Id="rId2" Type="http://schemas.openxmlformats.org/officeDocument/2006/relationships/tags" Target="../tags/tag5.xml"/><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1"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2"/>
            </p:custDataLst>
          </p:nvPr>
        </p:nvSpPr>
        <p:spPr>
          <a:xfrm>
            <a:off x="0" y="2199635"/>
            <a:ext cx="9144000" cy="1876425"/>
          </a:xfrm>
          <a:prstGeom prst="rect">
            <a:avLst/>
          </a:prstGeom>
          <a:noFill/>
        </p:spPr>
        <p:txBody>
          <a:bodyPr wrap="square" lIns="91440" tIns="45720" rIns="91440" bIns="45720">
            <a:spAutoFit/>
          </a:bodyPr>
          <a:lstStyle/>
          <a:p>
            <a:pPr algn="ctr"/>
            <a:r>
              <a:rPr lang="en-US" alt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LANDREFORM</a:t>
            </a:r>
            <a:endParaRPr lang="en-US" alt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en-US" alt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(REFORMA AGRARIA)</a:t>
            </a:r>
            <a:endParaRPr lang="en-US" alt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a:t>
            </a:r>
            <a:r>
              <a:rPr lang="en-US" alt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13</a:t>
            </a:r>
            <a:endParaRPr lang="en-US" alt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3">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
        <p:nvSpPr>
          <p:cNvPr id="8" name="Rectangle 7"/>
          <p:cNvSpPr/>
          <p:nvPr>
            <p:custDataLst>
              <p:tags r:id="rId4"/>
            </p:custDataLst>
          </p:nvPr>
        </p:nvSpPr>
        <p:spPr>
          <a:xfrm>
            <a:off x="-55290" y="5085318"/>
            <a:ext cx="9144000" cy="645160"/>
          </a:xfrm>
          <a:prstGeom prst="rect">
            <a:avLst/>
          </a:prstGeom>
          <a:noFill/>
        </p:spPr>
        <p:txBody>
          <a:bodyPr wrap="square" lIns="91440" tIns="45720" rIns="91440" bIns="45720">
            <a:spAutoFit/>
          </a:bodyPr>
          <a:lstStyle/>
          <a:p>
            <a:pPr algn="ctr"/>
            <a:r>
              <a:rPr lang="en-US" sz="3600" dirty="0">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rPr>
              <a:t>Eka Chandre Pratiwi, S.H.,M.Kn</a:t>
            </a:r>
            <a:endParaRPr lang="en-US" sz="3600" dirty="0">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endParaRPr>
          </a:p>
        </p:txBody>
      </p:sp>
      <p:pic>
        <p:nvPicPr>
          <p:cNvPr id="10" name="Picture 9"/>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516216" y="2854052"/>
            <a:ext cx="2590614" cy="1727076"/>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200">
        <p14:ripp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7" presetClass="exit" presetSubtype="4" fill="hold" grpId="0" nodeType="withEffect">
                                  <p:stCondLst>
                                    <p:cond delay="0"/>
                                  </p:stCondLst>
                                  <p:childTnLst>
                                    <p:anim calcmode="lin" valueType="num">
                                      <p:cBhvr additive="base">
                                        <p:cTn id="6" dur="5000"/>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7" dur="5000"/>
                                        <p:tgtEl>
                                          <p:spTgt spid="6">
                                            <p:txEl>
                                              <p:pRg st="0" end="0"/>
                                            </p:txEl>
                                          </p:spTgt>
                                        </p:tgtEl>
                                        <p:attrNameLst>
                                          <p:attrName>ppt_y</p:attrName>
                                        </p:attrNameLst>
                                      </p:cBhvr>
                                      <p:tavLst>
                                        <p:tav tm="0">
                                          <p:val>
                                            <p:strVal val="ppt_y"/>
                                          </p:val>
                                        </p:tav>
                                        <p:tav tm="100000">
                                          <p:val>
                                            <p:strVal val="1+ppt_h/2"/>
                                          </p:val>
                                        </p:tav>
                                      </p:tavLst>
                                    </p:anim>
                                    <p:set>
                                      <p:cBhvr>
                                        <p:cTn id="8" dur="1" fill="hold">
                                          <p:stCondLst>
                                            <p:cond delay="4999"/>
                                          </p:stCondLst>
                                        </p:cTn>
                                        <p:tgtEl>
                                          <p:spTgt spid="6">
                                            <p:txEl>
                                              <p:pRg st="0" end="0"/>
                                            </p:txEl>
                                          </p:spTgt>
                                        </p:tgtEl>
                                        <p:attrNameLst>
                                          <p:attrName>style.visibility</p:attrName>
                                        </p:attrNameLst>
                                      </p:cBhvr>
                                      <p:to>
                                        <p:strVal val="hidden"/>
                                      </p:to>
                                    </p:set>
                                  </p:childTnLst>
                                </p:cTn>
                              </p:par>
                              <p:par>
                                <p:cTn id="9" presetID="7" presetClass="exit" presetSubtype="4" fill="hold" grpId="0" nodeType="withEffect">
                                  <p:stCondLst>
                                    <p:cond delay="0"/>
                                  </p:stCondLst>
                                  <p:childTnLst>
                                    <p:anim calcmode="lin" valueType="num">
                                      <p:cBhvr additive="base">
                                        <p:cTn id="10" dur="5000"/>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1" dur="5000"/>
                                        <p:tgtEl>
                                          <p:spTgt spid="6">
                                            <p:txEl>
                                              <p:pRg st="1" end="1"/>
                                            </p:txEl>
                                          </p:spTgt>
                                        </p:tgtEl>
                                        <p:attrNameLst>
                                          <p:attrName>ppt_y</p:attrName>
                                        </p:attrNameLst>
                                      </p:cBhvr>
                                      <p:tavLst>
                                        <p:tav tm="0">
                                          <p:val>
                                            <p:strVal val="ppt_y"/>
                                          </p:val>
                                        </p:tav>
                                        <p:tav tm="100000">
                                          <p:val>
                                            <p:strVal val="1+ppt_h/2"/>
                                          </p:val>
                                        </p:tav>
                                      </p:tavLst>
                                    </p:anim>
                                    <p:set>
                                      <p:cBhvr>
                                        <p:cTn id="12" dur="1" fill="hold">
                                          <p:stCondLst>
                                            <p:cond delay="4999"/>
                                          </p:stCondLst>
                                        </p:cTn>
                                        <p:tgtEl>
                                          <p:spTgt spid="6">
                                            <p:txEl>
                                              <p:pRg st="1" end="1"/>
                                            </p:txEl>
                                          </p:spTgt>
                                        </p:tgtEl>
                                        <p:attrNameLst>
                                          <p:attrName>style.visibility</p:attrName>
                                        </p:attrNameLst>
                                      </p:cBhvr>
                                      <p:to>
                                        <p:strVal val="hidden"/>
                                      </p:to>
                                    </p:set>
                                  </p:childTnLst>
                                </p:cTn>
                              </p:par>
                              <p:par>
                                <p:cTn id="13" presetID="7" presetClass="exit" presetSubtype="4" fill="hold" grpId="0" nodeType="withEffect">
                                  <p:stCondLst>
                                    <p:cond delay="0"/>
                                  </p:stCondLst>
                                  <p:childTnLst>
                                    <p:anim calcmode="lin" valueType="num">
                                      <p:cBhvr additive="base">
                                        <p:cTn id="14" dur="5000"/>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15" dur="5000"/>
                                        <p:tgtEl>
                                          <p:spTgt spid="6">
                                            <p:txEl>
                                              <p:pRg st="2" end="2"/>
                                            </p:txEl>
                                          </p:spTgt>
                                        </p:tgtEl>
                                        <p:attrNameLst>
                                          <p:attrName>ppt_y</p:attrName>
                                        </p:attrNameLst>
                                      </p:cBhvr>
                                      <p:tavLst>
                                        <p:tav tm="0">
                                          <p:val>
                                            <p:strVal val="ppt_y"/>
                                          </p:val>
                                        </p:tav>
                                        <p:tav tm="100000">
                                          <p:val>
                                            <p:strVal val="1+ppt_h/2"/>
                                          </p:val>
                                        </p:tav>
                                      </p:tavLst>
                                    </p:anim>
                                    <p:set>
                                      <p:cBhvr>
                                        <p:cTn id="16" dur="1" fill="hold">
                                          <p:stCondLst>
                                            <p:cond delay="4999"/>
                                          </p:stCondLst>
                                        </p:cTn>
                                        <p:tgtEl>
                                          <p:spTgt spid="6">
                                            <p:txEl>
                                              <p:pRg st="2" end="2"/>
                                            </p:txEl>
                                          </p:spTgt>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7" presetClass="exit" presetSubtype="4" fill="hold" grpId="0" nodeType="clickEffect">
                                  <p:stCondLst>
                                    <p:cond delay="0"/>
                                  </p:stCondLst>
                                  <p:childTnLst>
                                    <p:anim calcmode="lin" valueType="num">
                                      <p:cBhvr additive="base">
                                        <p:cTn id="20" dur="5000"/>
                                        <p:tgtEl>
                                          <p:spTgt spid="8"/>
                                        </p:tgtEl>
                                        <p:attrNameLst>
                                          <p:attrName>ppt_x</p:attrName>
                                        </p:attrNameLst>
                                      </p:cBhvr>
                                      <p:tavLst>
                                        <p:tav tm="0">
                                          <p:val>
                                            <p:strVal val="ppt_x"/>
                                          </p:val>
                                        </p:tav>
                                        <p:tav tm="100000">
                                          <p:val>
                                            <p:strVal val="ppt_x"/>
                                          </p:val>
                                        </p:tav>
                                      </p:tavLst>
                                    </p:anim>
                                    <p:anim calcmode="lin" valueType="num">
                                      <p:cBhvr additive="base">
                                        <p:cTn id="21" dur="5000"/>
                                        <p:tgtEl>
                                          <p:spTgt spid="8"/>
                                        </p:tgtEl>
                                        <p:attrNameLst>
                                          <p:attrName>ppt_y</p:attrName>
                                        </p:attrNameLst>
                                      </p:cBhvr>
                                      <p:tavLst>
                                        <p:tav tm="0">
                                          <p:val>
                                            <p:strVal val="ppt_y"/>
                                          </p:val>
                                        </p:tav>
                                        <p:tav tm="100000">
                                          <p:val>
                                            <p:strVal val="1+ppt_h/2"/>
                                          </p:val>
                                        </p:tav>
                                      </p:tavLst>
                                    </p:anim>
                                    <p:set>
                                      <p:cBhvr>
                                        <p:cTn id="22" dur="1" fill="hold">
                                          <p:stCondLst>
                                            <p:cond delay="4999"/>
                                          </p:stCondLst>
                                        </p:cTn>
                                        <p:tgtEl>
                                          <p:spTgt spid="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ldLvl="0" build="allAtOnce"/>
      <p:bldP spid="6" grpId="1"/>
      <p:bldP spid="8" grpId="0"/>
      <p:bldP spid="8" grpId="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176530" y="567690"/>
            <a:ext cx="8742680" cy="5726430"/>
          </a:xfrm>
        </p:spPr>
        <p:txBody>
          <a:bodyPr>
            <a:normAutofit/>
          </a:bodyPr>
          <a:p>
            <a:pPr algn="just"/>
            <a:r>
              <a:rPr lang="en-US" sz="2400">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rPr>
              <a:t>Ganti Kerugian</a:t>
            </a:r>
            <a:endParaRPr lang="en-US" sz="2400">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endParaRPr>
          </a:p>
          <a:p>
            <a:pPr algn="just"/>
            <a:endParaRPr lang="en-US" sz="2400">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endParaRPr>
          </a:p>
          <a:p>
            <a:pPr algn="just"/>
            <a:r>
              <a:rPr lang="en-US" sz="2400">
                <a:ln/>
                <a:solidFill>
                  <a:schemeClr val="tx1"/>
                </a:solidFill>
                <a:effectLst/>
                <a:latin typeface="Bookman Old Style" panose="02050604050505020204" charset="0"/>
                <a:cs typeface="Bookman Old Style" panose="02050604050505020204" charset="0"/>
              </a:rPr>
              <a:t>Ganti kerugian ini akan diberikan kepada para pemilik tanah objek Landreform yang terkena ketentuan kelebihan maksimum dan larangan absente yang tanahnya di ambil alih oleh negara untuk redistribusi tanah. </a:t>
            </a:r>
            <a:endParaRPr lang="en-US" sz="2400">
              <a:ln/>
              <a:solidFill>
                <a:schemeClr val="tx1"/>
              </a:solidFill>
              <a:effectLst/>
              <a:latin typeface="Bookman Old Style" panose="02050604050505020204" charset="0"/>
              <a:cs typeface="Bookman Old Style" panose="02050604050505020204" charset="0"/>
            </a:endParaRPr>
          </a:p>
          <a:p>
            <a:pPr algn="just"/>
            <a:endParaRPr lang="en-US" sz="2400">
              <a:ln/>
              <a:solidFill>
                <a:schemeClr val="tx1"/>
              </a:solidFill>
              <a:effectLst/>
              <a:latin typeface="Bookman Old Style" panose="02050604050505020204" charset="0"/>
              <a:cs typeface="Bookman Old Style" panose="02050604050505020204" charset="0"/>
            </a:endParaRPr>
          </a:p>
          <a:p>
            <a:pPr algn="just"/>
            <a:r>
              <a:rPr lang="en-US" sz="2400">
                <a:ln/>
                <a:solidFill>
                  <a:schemeClr val="tx1"/>
                </a:solidFill>
                <a:effectLst/>
                <a:latin typeface="Bookman Old Style" panose="02050604050505020204" charset="0"/>
                <a:cs typeface="Bookman Old Style" panose="02050604050505020204" charset="0"/>
              </a:rPr>
              <a:t>Perhitungan ganti kerugian diatur dalam Pasal 6 PP no. 24 tahun 1961 dan Peraturan Dirjen Agraria No. 4 tahun 1967. Apabila dari perhitungan itu ternyata hasilnya lebih besar daripada harga umum, harga yang dipakai untuk penetapan adalah harga umum.</a:t>
            </a:r>
            <a:endParaRPr lang="en-US" sz="2400">
              <a:ln/>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338455" y="487680"/>
            <a:ext cx="8507730" cy="5750560"/>
          </a:xfrm>
        </p:spPr>
        <p:txBody>
          <a:bodyPr>
            <a:normAutofit/>
          </a:bodyPr>
          <a:p>
            <a:pPr algn="just"/>
            <a:r>
              <a:rPr lang="en-US" altLang="en-US">
                <a:solidFill>
                  <a:schemeClr val="tx1"/>
                </a:solidFill>
                <a:effectLst/>
                <a:latin typeface="Bookman Old Style" panose="02050604050505020204" charset="0"/>
                <a:cs typeface="Bookman Old Style" panose="02050604050505020204" charset="0"/>
              </a:rPr>
              <a:t>Cara pembayaran ganti kerugian:</a:t>
            </a:r>
            <a:endParaRPr lang="en-US" altLang="en-US">
              <a:solidFill>
                <a:schemeClr val="tx1"/>
              </a:solidFill>
              <a:effectLst/>
              <a:latin typeface="Bookman Old Style" panose="02050604050505020204" charset="0"/>
              <a:cs typeface="Bookman Old Style" panose="02050604050505020204" charset="0"/>
            </a:endParaRPr>
          </a:p>
          <a:p>
            <a:pPr marL="514350" indent="-514350" algn="just">
              <a:buFont typeface="+mj-lt"/>
              <a:buAutoNum type="arabicPeriod"/>
            </a:pPr>
            <a:r>
              <a:rPr lang="en-US" altLang="en-US">
                <a:solidFill>
                  <a:schemeClr val="tx1"/>
                </a:solidFill>
                <a:effectLst/>
                <a:latin typeface="Bookman Old Style" panose="02050604050505020204" charset="0"/>
                <a:cs typeface="Bookman Old Style" panose="02050604050505020204" charset="0"/>
              </a:rPr>
              <a:t>Berdasarkan PP no. 24 tahun 1961 tentang Pelaksanaan Pembagian Tanah dan Pemberian Ganti Kerugian yang intinya 10% dari jumlah ganti kerugian yang diberikan secarai tunai. Sisanya sebesar 90% diberikan dalam bentuk surat utang landreform.</a:t>
            </a:r>
            <a:endParaRPr lang="en-US" altLang="en-US">
              <a:solidFill>
                <a:schemeClr val="tx1"/>
              </a:solidFill>
              <a:effectLst/>
              <a:latin typeface="Bookman Old Style" panose="02050604050505020204" charset="0"/>
              <a:cs typeface="Bookman Old Style" panose="02050604050505020204" charset="0"/>
            </a:endParaRPr>
          </a:p>
          <a:p>
            <a:pPr marL="514350" indent="-514350" algn="just">
              <a:buFont typeface="+mj-lt"/>
              <a:buAutoNum type="arabicPeriod"/>
            </a:pPr>
            <a:r>
              <a:rPr lang="en-US" altLang="en-US">
                <a:solidFill>
                  <a:schemeClr val="tx1"/>
                </a:solidFill>
                <a:effectLst/>
                <a:latin typeface="Bookman Old Style" panose="02050604050505020204" charset="0"/>
                <a:cs typeface="Bookman Old Style" panose="02050604050505020204" charset="0"/>
              </a:rPr>
              <a:t>Keputusan Kepala BPN No. 4 tahun 1992, besarnya ganti kerugian disesuaikan dengan nilai Maksimal Rp. 3.500.000,-/Ha</a:t>
            </a:r>
            <a:endParaRPr lang="en-US" altLang="en-US">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189865" y="569595"/>
            <a:ext cx="8681085" cy="5572125"/>
          </a:xfrm>
        </p:spPr>
        <p:txBody>
          <a:bodyPr>
            <a:normAutofit/>
          </a:bodyPr>
          <a:p>
            <a:pPr algn="just">
              <a:buFont typeface="Wingdings" panose="05000000000000000000" charset="0"/>
            </a:pPr>
            <a:endParaRPr lang="en-US" altLang="en-US">
              <a:solidFill>
                <a:schemeClr val="tx1"/>
              </a:solidFill>
              <a:effectLst/>
              <a:latin typeface="Bookman Old Style" panose="02050604050505020204" charset="0"/>
              <a:cs typeface="Bookman Old Style" panose="02050604050505020204" charset="0"/>
            </a:endParaRPr>
          </a:p>
          <a:p>
            <a:pPr algn="just">
              <a:buFont typeface="Wingdings" panose="05000000000000000000" charset="0"/>
            </a:pPr>
            <a:r>
              <a:rPr lang="en-US" altLang="en-US">
                <a:solidFill>
                  <a:schemeClr val="tx1"/>
                </a:solidFill>
                <a:effectLst/>
                <a:latin typeface="Bookman Old Style" panose="02050604050505020204" charset="0"/>
                <a:cs typeface="Bookman Old Style" panose="02050604050505020204" charset="0"/>
              </a:rPr>
              <a:t>Ganti kerugian tanah pertanian di Indonesia dilakukan melalui mekanisme hukum yang diatur dalam Undang-Undang Pokok Agraria (UU No. 5 Tahun 1960) dan peraturan turunannya. Prosesnya melibatkan penilaian independen oleh appraisal, musyawarah dengan pemilik tanah, serta pembayaran kompensasi berupa uang, tanah pengganti, atau bentuk lain sesuai kesepakatan.</a:t>
            </a:r>
            <a:endParaRPr lang="en-US" altLang="en-US">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17170" y="544195"/>
            <a:ext cx="8670290" cy="5574665"/>
          </a:xfrm>
        </p:spPr>
        <p:txBody>
          <a:bodyPr>
            <a:noAutofit/>
          </a:bodyPr>
          <a:p>
            <a:pPr algn="just">
              <a:buFont typeface="+mj-lt"/>
            </a:pPr>
            <a:r>
              <a:rPr lang="en-US" altLang="en-US" sz="1800">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rPr>
              <a:t>Dasar Hukum Ganti Kerugian Tanah Pertanian</a:t>
            </a:r>
            <a:endParaRPr lang="en-US" altLang="en-US" sz="1800">
              <a:solidFill>
                <a:schemeClr val="tx1"/>
              </a:solidFill>
              <a:effectLst/>
              <a:latin typeface="Bookman Old Style" panose="02050604050505020204" charset="0"/>
              <a:cs typeface="Bookman Old Style" panose="02050604050505020204" charset="0"/>
            </a:endParaRPr>
          </a:p>
          <a:p>
            <a:pPr algn="just">
              <a:buFont typeface="+mj-lt"/>
            </a:pPr>
            <a:r>
              <a:rPr lang="en-US" altLang="en-US" sz="1800">
                <a:solidFill>
                  <a:schemeClr val="tx1"/>
                </a:solidFill>
                <a:effectLst/>
                <a:latin typeface="Bookman Old Style" panose="02050604050505020204" charset="0"/>
                <a:cs typeface="Bookman Old Style" panose="02050604050505020204" charset="0"/>
              </a:rPr>
              <a:t>-UU No. 5 Tahun 1960 (UUPA) → Menjadi dasar penguasaan dan penggunaan tanah di Indonesia.</a:t>
            </a:r>
            <a:endParaRPr lang="en-US" altLang="en-US" sz="1800">
              <a:solidFill>
                <a:schemeClr val="tx1"/>
              </a:solidFill>
              <a:effectLst/>
              <a:latin typeface="Bookman Old Style" panose="02050604050505020204" charset="0"/>
              <a:cs typeface="Bookman Old Style" panose="02050604050505020204" charset="0"/>
            </a:endParaRPr>
          </a:p>
          <a:p>
            <a:pPr algn="just">
              <a:buFont typeface="+mj-lt"/>
            </a:pPr>
            <a:r>
              <a:rPr lang="en-US" altLang="en-US" sz="1800">
                <a:solidFill>
                  <a:schemeClr val="tx1"/>
                </a:solidFill>
                <a:effectLst/>
                <a:latin typeface="Bookman Old Style" panose="02050604050505020204" charset="0"/>
                <a:cs typeface="Bookman Old Style" panose="02050604050505020204" charset="0"/>
              </a:rPr>
              <a:t>-PP No. 224 Tahun 1961 → Mengatur pelaksanaan pembagian tanah dan pemberian ganti kerugian atas tanah pertanian yang diambil negara.</a:t>
            </a:r>
            <a:endParaRPr lang="en-US" altLang="en-US" sz="1800">
              <a:solidFill>
                <a:schemeClr val="tx1"/>
              </a:solidFill>
              <a:effectLst/>
              <a:latin typeface="Bookman Old Style" panose="02050604050505020204" charset="0"/>
              <a:cs typeface="Bookman Old Style" panose="02050604050505020204" charset="0"/>
            </a:endParaRPr>
          </a:p>
          <a:p>
            <a:pPr algn="just">
              <a:buFont typeface="+mj-lt"/>
            </a:pPr>
            <a:r>
              <a:rPr lang="en-US" altLang="en-US" sz="1800">
                <a:solidFill>
                  <a:schemeClr val="tx1"/>
                </a:solidFill>
                <a:effectLst/>
                <a:latin typeface="Bookman Old Style" panose="02050604050505020204" charset="0"/>
                <a:cs typeface="Bookman Old Style" panose="02050604050505020204" charset="0"/>
              </a:rPr>
              <a:t>-Permen ATR/BPN No. 18 Tahun 2016 → Mengatur pengendalian penguasaan tanah pertanian, termasuk mekanisme ganti rugi bila tanah diambil alih negara.</a:t>
            </a:r>
            <a:endParaRPr lang="en-US" altLang="en-US" sz="1800">
              <a:solidFill>
                <a:schemeClr val="tx1"/>
              </a:solidFill>
              <a:effectLst/>
              <a:latin typeface="Bookman Old Style" panose="02050604050505020204" charset="0"/>
              <a:cs typeface="Bookman Old Style" panose="02050604050505020204" charset="0"/>
            </a:endParaRPr>
          </a:p>
          <a:p>
            <a:pPr algn="just">
              <a:buFont typeface="+mj-lt"/>
            </a:pPr>
            <a:r>
              <a:rPr lang="en-US" altLang="en-US" sz="1800">
                <a:solidFill>
                  <a:schemeClr val="tx1"/>
                </a:solidFill>
                <a:effectLst/>
                <a:latin typeface="Bookman Old Style" panose="02050604050505020204" charset="0"/>
                <a:cs typeface="Bookman Old Style" panose="02050604050505020204" charset="0"/>
              </a:rPr>
              <a:t>-UU No. 2 Tahun 2012 tentang Pengadaan Tanah untuk Kepentingan Umum → Menjadi acuan utama dalam proyek pembangunan infrastruktur.</a:t>
            </a:r>
            <a:endParaRPr lang="en-US" altLang="en-US" sz="1800">
              <a:solidFill>
                <a:schemeClr val="tx1"/>
              </a:solidFill>
              <a:effectLst/>
              <a:latin typeface="Bookman Old Style" panose="02050604050505020204" charset="0"/>
              <a:cs typeface="Bookman Old Style" panose="02050604050505020204" charset="0"/>
            </a:endParaRPr>
          </a:p>
          <a:p>
            <a:pPr algn="just">
              <a:buFont typeface="+mj-lt"/>
            </a:pPr>
            <a:endParaRPr lang="en-US" altLang="en-US" sz="1800">
              <a:solidFill>
                <a:schemeClr val="tx1"/>
              </a:solidFill>
              <a:effectLst/>
              <a:latin typeface="Bookman Old Style" panose="02050604050505020204" charset="0"/>
              <a:cs typeface="Bookman Old Style" panose="02050604050505020204" charset="0"/>
            </a:endParaRPr>
          </a:p>
          <a:p>
            <a:pPr algn="just">
              <a:buFont typeface="+mj-lt"/>
            </a:pPr>
            <a:r>
              <a:rPr lang="en-US" altLang="en-US" sz="1800">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rPr>
              <a:t>Bentuk Ganti Kerugian</a:t>
            </a:r>
            <a:endParaRPr lang="en-US" altLang="en-US" sz="1800">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endParaRPr>
          </a:p>
          <a:p>
            <a:pPr algn="just">
              <a:buFont typeface="+mj-lt"/>
            </a:pPr>
            <a:r>
              <a:rPr lang="en-US" altLang="en-US" sz="1800">
                <a:solidFill>
                  <a:schemeClr val="tx1"/>
                </a:solidFill>
                <a:effectLst/>
                <a:latin typeface="Bookman Old Style" panose="02050604050505020204" charset="0"/>
                <a:cs typeface="Bookman Old Style" panose="02050604050505020204" charset="0"/>
              </a:rPr>
              <a:t>Menurut ketentuan, ganti kerugian dapat diberikan dalam:</a:t>
            </a:r>
            <a:endParaRPr lang="en-US" altLang="en-US" sz="1800">
              <a:solidFill>
                <a:schemeClr val="tx1"/>
              </a:solidFill>
              <a:effectLst/>
              <a:latin typeface="Bookman Old Style" panose="02050604050505020204" charset="0"/>
              <a:cs typeface="Bookman Old Style" panose="02050604050505020204" charset="0"/>
            </a:endParaRPr>
          </a:p>
          <a:p>
            <a:pPr marL="285750" indent="-285750" algn="just">
              <a:buFont typeface="Wingdings" panose="05000000000000000000" charset="0"/>
              <a:buChar char="Ø"/>
            </a:pPr>
            <a:r>
              <a:rPr lang="en-US" altLang="en-US" sz="1800">
                <a:solidFill>
                  <a:schemeClr val="tx1"/>
                </a:solidFill>
                <a:effectLst/>
                <a:latin typeface="Bookman Old Style" panose="02050604050505020204" charset="0"/>
                <a:cs typeface="Bookman Old Style" panose="02050604050505020204" charset="0"/>
              </a:rPr>
              <a:t>Uang tunai → Nilai ditentukan berdasarkan appraisal independen.</a:t>
            </a:r>
            <a:endParaRPr lang="en-US" altLang="en-US" sz="1800">
              <a:solidFill>
                <a:schemeClr val="tx1"/>
              </a:solidFill>
              <a:effectLst/>
              <a:latin typeface="Bookman Old Style" panose="02050604050505020204" charset="0"/>
              <a:cs typeface="Bookman Old Style" panose="02050604050505020204" charset="0"/>
            </a:endParaRPr>
          </a:p>
          <a:p>
            <a:pPr marL="285750" indent="-285750" algn="just">
              <a:buFont typeface="Wingdings" panose="05000000000000000000" charset="0"/>
              <a:buChar char="Ø"/>
            </a:pPr>
            <a:r>
              <a:rPr lang="en-US" altLang="en-US" sz="1800">
                <a:solidFill>
                  <a:schemeClr val="tx1"/>
                </a:solidFill>
                <a:effectLst/>
                <a:latin typeface="Bookman Old Style" panose="02050604050505020204" charset="0"/>
                <a:cs typeface="Bookman Old Style" panose="02050604050505020204" charset="0"/>
              </a:rPr>
              <a:t>Tanah pengganti → Pemerintah memberikan tanah lain dng nilai setara.</a:t>
            </a:r>
            <a:endParaRPr lang="en-US" altLang="en-US" sz="1800">
              <a:solidFill>
                <a:schemeClr val="tx1"/>
              </a:solidFill>
              <a:effectLst/>
              <a:latin typeface="Bookman Old Style" panose="02050604050505020204" charset="0"/>
              <a:cs typeface="Bookman Old Style" panose="02050604050505020204" charset="0"/>
            </a:endParaRPr>
          </a:p>
          <a:p>
            <a:pPr marL="285750" indent="-285750" algn="just">
              <a:buFont typeface="Wingdings" panose="05000000000000000000" charset="0"/>
              <a:buChar char="Ø"/>
            </a:pPr>
            <a:r>
              <a:rPr lang="en-US" altLang="en-US" sz="1800">
                <a:solidFill>
                  <a:schemeClr val="tx1"/>
                </a:solidFill>
                <a:effectLst/>
                <a:latin typeface="Bookman Old Style" panose="02050604050505020204" charset="0"/>
                <a:cs typeface="Bookman Old Style" panose="02050604050505020204" charset="0"/>
              </a:rPr>
              <a:t>Relokasi → Pemilik dipindahkan ke lokasi baru dengan fasilitas tertentu.</a:t>
            </a:r>
            <a:endParaRPr lang="en-US" altLang="en-US" sz="1800">
              <a:solidFill>
                <a:schemeClr val="tx1"/>
              </a:solidFill>
              <a:effectLst/>
              <a:latin typeface="Bookman Old Style" panose="02050604050505020204" charset="0"/>
              <a:cs typeface="Bookman Old Style" panose="02050604050505020204" charset="0"/>
            </a:endParaRPr>
          </a:p>
          <a:p>
            <a:pPr marL="285750" indent="-285750" algn="just">
              <a:buFont typeface="Wingdings" panose="05000000000000000000" charset="0"/>
              <a:buChar char="Ø"/>
            </a:pPr>
            <a:r>
              <a:rPr lang="en-US" altLang="en-US" sz="1800">
                <a:solidFill>
                  <a:schemeClr val="tx1"/>
                </a:solidFill>
                <a:effectLst/>
                <a:latin typeface="Bookman Old Style" panose="02050604050505020204" charset="0"/>
                <a:cs typeface="Bookman Old Style" panose="02050604050505020204" charset="0"/>
              </a:rPr>
              <a:t>Kombinasi → Bisa berupa uang + tanah pengganti.</a:t>
            </a:r>
            <a:endParaRPr lang="en-US" altLang="en-US" sz="1800">
              <a:solidFill>
                <a:schemeClr val="tx1"/>
              </a:solidFill>
              <a:effectLst/>
              <a:latin typeface="Bookman Old Style" panose="02050604050505020204" charset="0"/>
              <a:cs typeface="Bookman Old Style" panose="02050604050505020204" charset="0"/>
            </a:endParaRPr>
          </a:p>
          <a:p>
            <a:pPr marL="285750" indent="-285750" algn="just">
              <a:buFont typeface="Wingdings" panose="05000000000000000000" charset="0"/>
              <a:buChar char="Ø"/>
            </a:pPr>
            <a:r>
              <a:rPr lang="en-US" altLang="en-US" sz="1800">
                <a:solidFill>
                  <a:schemeClr val="tx1"/>
                </a:solidFill>
                <a:effectLst/>
                <a:latin typeface="Bookman Old Style" panose="02050604050505020204" charset="0"/>
                <a:cs typeface="Bookman Old Style" panose="02050604050505020204" charset="0"/>
              </a:rPr>
              <a:t>Bentuk lain → Misalnya saham atau kompensasi sesuai kesepakatan</a:t>
            </a:r>
            <a:endParaRPr lang="en-US" altLang="en-US" sz="1800">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25425" y="640080"/>
            <a:ext cx="8645525" cy="5622290"/>
          </a:xfrm>
        </p:spPr>
        <p:txBody>
          <a:bodyPr>
            <a:noAutofit/>
          </a:bodyPr>
          <a:p>
            <a:pPr algn="just"/>
            <a:r>
              <a:rPr lang="en-US" altLang="en-US" sz="2300">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rPr>
              <a:t>Tahapan Proses Ganti Kerugian</a:t>
            </a:r>
            <a:endParaRPr lang="en-US" altLang="en-US" sz="2300">
              <a:ln/>
              <a:solidFill>
                <a:schemeClr val="tx1"/>
              </a:solidFill>
              <a:effectLst/>
              <a:latin typeface="Bookman Old Style" panose="02050604050505020204" charset="0"/>
              <a:cs typeface="Bookman Old Style" panose="02050604050505020204" charset="0"/>
            </a:endParaRPr>
          </a:p>
          <a:p>
            <a:pPr marL="342900" indent="-342900" algn="just">
              <a:buFont typeface="+mj-lt"/>
              <a:buAutoNum type="alphaLcParenR"/>
            </a:pPr>
            <a:r>
              <a:rPr lang="en-US" altLang="en-US" sz="2300">
                <a:ln/>
                <a:solidFill>
                  <a:schemeClr val="tx1"/>
                </a:solidFill>
                <a:effectLst/>
                <a:latin typeface="Bookman Old Style" panose="02050604050505020204" charset="0"/>
                <a:cs typeface="Bookman Old Style" panose="02050604050505020204" charset="0"/>
              </a:rPr>
              <a:t>Inventarisasi dan Identifikasi :Pemerintah mendata tanah pertanian yang akan digunakan untuk kepentingan umum.</a:t>
            </a:r>
            <a:endParaRPr lang="en-US" altLang="en-US" sz="2300">
              <a:ln/>
              <a:solidFill>
                <a:schemeClr val="tx1"/>
              </a:solidFill>
              <a:effectLst/>
              <a:latin typeface="Bookman Old Style" panose="02050604050505020204" charset="0"/>
              <a:cs typeface="Bookman Old Style" panose="02050604050505020204" charset="0"/>
            </a:endParaRPr>
          </a:p>
          <a:p>
            <a:pPr marL="342900" indent="-342900" algn="just">
              <a:buFont typeface="+mj-lt"/>
              <a:buAutoNum type="alphaLcParenR"/>
            </a:pPr>
            <a:r>
              <a:rPr lang="en-US" altLang="en-US" sz="2300">
                <a:ln/>
                <a:solidFill>
                  <a:schemeClr val="tx1"/>
                </a:solidFill>
                <a:effectLst/>
                <a:latin typeface="Bookman Old Style" panose="02050604050505020204" charset="0"/>
                <a:cs typeface="Bookman Old Style" panose="02050604050505020204" charset="0"/>
              </a:rPr>
              <a:t>Penilaian oleh Appraisal: Penilai independen menentukan nilai tanah, bangunan, tanaman, dan objek lain di atas tanah.</a:t>
            </a:r>
            <a:endParaRPr lang="en-US" altLang="en-US" sz="2300">
              <a:ln/>
              <a:solidFill>
                <a:schemeClr val="tx1"/>
              </a:solidFill>
              <a:effectLst/>
              <a:latin typeface="Bookman Old Style" panose="02050604050505020204" charset="0"/>
              <a:cs typeface="Bookman Old Style" panose="02050604050505020204" charset="0"/>
            </a:endParaRPr>
          </a:p>
          <a:p>
            <a:pPr marL="342900" indent="-342900" algn="just">
              <a:buFont typeface="+mj-lt"/>
              <a:buAutoNum type="alphaLcParenR"/>
            </a:pPr>
            <a:r>
              <a:rPr lang="en-US" altLang="en-US" sz="2300">
                <a:ln/>
                <a:solidFill>
                  <a:schemeClr val="tx1"/>
                </a:solidFill>
                <a:effectLst/>
                <a:latin typeface="Bookman Old Style" panose="02050604050505020204" charset="0"/>
                <a:cs typeface="Bookman Old Style" panose="02050604050505020204" charset="0"/>
              </a:rPr>
              <a:t>Musyawarah dengan Pemilik Tanah: Pemilik tanah diajak berdiskusi untuk menyepakati bentuk dan besaran ganti rugi.</a:t>
            </a:r>
            <a:endParaRPr lang="en-US" altLang="en-US" sz="2300">
              <a:ln/>
              <a:solidFill>
                <a:schemeClr val="tx1"/>
              </a:solidFill>
              <a:effectLst/>
              <a:latin typeface="Bookman Old Style" panose="02050604050505020204" charset="0"/>
              <a:cs typeface="Bookman Old Style" panose="02050604050505020204" charset="0"/>
            </a:endParaRPr>
          </a:p>
          <a:p>
            <a:pPr marL="342900" indent="-342900" algn="just">
              <a:buFont typeface="+mj-lt"/>
              <a:buAutoNum type="alphaLcParenR"/>
            </a:pPr>
            <a:r>
              <a:rPr lang="en-US" altLang="en-US" sz="2300">
                <a:ln/>
                <a:solidFill>
                  <a:schemeClr val="tx1"/>
                </a:solidFill>
                <a:effectLst/>
                <a:latin typeface="Bookman Old Style" panose="02050604050505020204" charset="0"/>
                <a:cs typeface="Bookman Old Style" panose="02050604050505020204" charset="0"/>
              </a:rPr>
              <a:t>Pembayaran Ganti Rugi: Dilakukan setelah kesepakatan tercapai, bisa melalui transfer atau pemberian tanah pengganti.</a:t>
            </a:r>
            <a:endParaRPr lang="en-US" altLang="en-US" sz="2300">
              <a:ln/>
              <a:solidFill>
                <a:schemeClr val="tx1"/>
              </a:solidFill>
              <a:effectLst/>
              <a:latin typeface="Bookman Old Style" panose="02050604050505020204" charset="0"/>
              <a:cs typeface="Bookman Old Style" panose="02050604050505020204" charset="0"/>
            </a:endParaRPr>
          </a:p>
          <a:p>
            <a:pPr marL="342900" indent="-342900" algn="just">
              <a:buFont typeface="+mj-lt"/>
              <a:buAutoNum type="alphaLcParenR"/>
            </a:pPr>
            <a:r>
              <a:rPr lang="en-US" altLang="en-US" sz="2300">
                <a:ln/>
                <a:solidFill>
                  <a:schemeClr val="tx1"/>
                </a:solidFill>
                <a:effectLst/>
                <a:latin typeface="Bookman Old Style" panose="02050604050505020204" charset="0"/>
                <a:cs typeface="Bookman Old Style" panose="02050604050505020204" charset="0"/>
              </a:rPr>
              <a:t>Pelepasan Hak: Pemilik menyerahkan hak atas tanah kepada negara setelah menerima kompensasi</a:t>
            </a:r>
            <a:endParaRPr lang="en-US" altLang="en-US" sz="2300">
              <a:ln/>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17170" y="487680"/>
            <a:ext cx="8822055" cy="5750560"/>
          </a:xfrm>
        </p:spPr>
        <p:txBody>
          <a:bodyPr>
            <a:normAutofit/>
          </a:bodyPr>
          <a:p>
            <a:pPr algn="just"/>
            <a:r>
              <a:rPr lang="en-US" altLang="en-US" sz="3100">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rPr>
              <a:t>Faktor Penentu Besaran Ganti Rugi:</a:t>
            </a:r>
            <a:endParaRPr lang="en-US" altLang="en-US" sz="3100">
              <a:solidFill>
                <a:schemeClr val="tx1"/>
              </a:solidFill>
              <a:effectLst/>
              <a:latin typeface="Bookman Old Style" panose="02050604050505020204" charset="0"/>
              <a:cs typeface="Bookman Old Style" panose="02050604050505020204" charset="0"/>
            </a:endParaRPr>
          </a:p>
          <a:p>
            <a:pPr marL="457200" indent="-457200" algn="just">
              <a:buFont typeface="Wingdings" panose="05000000000000000000" charset="0"/>
              <a:buChar char="Ø"/>
            </a:pPr>
            <a:r>
              <a:rPr lang="en-US" altLang="en-US" sz="3100">
                <a:solidFill>
                  <a:schemeClr val="tx1"/>
                </a:solidFill>
                <a:effectLst/>
                <a:latin typeface="Bookman Old Style" panose="02050604050505020204" charset="0"/>
                <a:cs typeface="Bookman Old Style" panose="02050604050505020204" charset="0"/>
              </a:rPr>
              <a:t>Nilai tanah berdasarkan NJOP (Nilai Jual Objek Pajak).</a:t>
            </a:r>
            <a:endParaRPr lang="en-US" altLang="en-US" sz="3100">
              <a:solidFill>
                <a:schemeClr val="tx1"/>
              </a:solidFill>
              <a:effectLst/>
              <a:latin typeface="Bookman Old Style" panose="02050604050505020204" charset="0"/>
              <a:cs typeface="Bookman Old Style" panose="02050604050505020204" charset="0"/>
            </a:endParaRPr>
          </a:p>
          <a:p>
            <a:pPr marL="457200" indent="-457200" algn="just">
              <a:buFont typeface="Wingdings" panose="05000000000000000000" charset="0"/>
              <a:buChar char="Ø"/>
            </a:pPr>
            <a:r>
              <a:rPr lang="en-US" altLang="en-US" sz="3100">
                <a:solidFill>
                  <a:schemeClr val="tx1"/>
                </a:solidFill>
                <a:effectLst/>
                <a:latin typeface="Bookman Old Style" panose="02050604050505020204" charset="0"/>
                <a:cs typeface="Bookman Old Style" panose="02050604050505020204" charset="0"/>
              </a:rPr>
              <a:t>Harga pasar tanah di lokasi tersebut.</a:t>
            </a:r>
            <a:endParaRPr lang="en-US" altLang="en-US" sz="3100">
              <a:solidFill>
                <a:schemeClr val="tx1"/>
              </a:solidFill>
              <a:effectLst/>
              <a:latin typeface="Bookman Old Style" panose="02050604050505020204" charset="0"/>
              <a:cs typeface="Bookman Old Style" panose="02050604050505020204" charset="0"/>
            </a:endParaRPr>
          </a:p>
          <a:p>
            <a:pPr marL="457200" indent="-457200" algn="just">
              <a:buFont typeface="Wingdings" panose="05000000000000000000" charset="0"/>
              <a:buChar char="Ø"/>
            </a:pPr>
            <a:r>
              <a:rPr lang="en-US" altLang="en-US" sz="3100">
                <a:solidFill>
                  <a:schemeClr val="tx1"/>
                </a:solidFill>
                <a:effectLst/>
                <a:latin typeface="Bookman Old Style" panose="02050604050505020204" charset="0"/>
                <a:cs typeface="Bookman Old Style" panose="02050604050505020204" charset="0"/>
              </a:rPr>
              <a:t>Nilai tanaman, bangunan, dan fasilitas lain di atas tanah.</a:t>
            </a:r>
            <a:endParaRPr lang="en-US" altLang="en-US" sz="3100">
              <a:solidFill>
                <a:schemeClr val="tx1"/>
              </a:solidFill>
              <a:effectLst/>
              <a:latin typeface="Bookman Old Style" panose="02050604050505020204" charset="0"/>
              <a:cs typeface="Bookman Old Style" panose="02050604050505020204" charset="0"/>
            </a:endParaRPr>
          </a:p>
          <a:p>
            <a:pPr marL="457200" indent="-457200" algn="just">
              <a:buFont typeface="Wingdings" panose="05000000000000000000" charset="0"/>
              <a:buChar char="Ø"/>
            </a:pPr>
            <a:r>
              <a:rPr lang="en-US" altLang="en-US" sz="3100">
                <a:solidFill>
                  <a:schemeClr val="tx1"/>
                </a:solidFill>
                <a:effectLst/>
                <a:latin typeface="Bookman Old Style" panose="02050604050505020204" charset="0"/>
                <a:cs typeface="Bookman Old Style" panose="02050604050505020204" charset="0"/>
              </a:rPr>
              <a:t>Kerugian non-fisik seperti kehilangan mata pencaharian atau biaya relok</a:t>
            </a:r>
            <a:endParaRPr lang="en-US" altLang="en-US" sz="3100">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sz="4000" b="1"/>
              <a:t>	</a:t>
            </a:r>
            <a:endParaRPr lang="en-US" sz="4000" b="1"/>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altLang="id-ID" sz="4000" b="1">
                <a:sym typeface="Wingdings" panose="05000000000000000000" pitchFamily="2" charset="2"/>
              </a:rPr>
              <a:t>D.O.N.E</a:t>
            </a:r>
            <a:r>
              <a:rPr lang="id-ID" sz="4000" b="1"/>
              <a:t> </a:t>
            </a:r>
            <a:r>
              <a:rPr lang="id-ID" sz="4000" b="1">
                <a:sym typeface="Wingdings" panose="05000000000000000000" pitchFamily="2" charset="2"/>
              </a:rPr>
              <a:t></a:t>
            </a:r>
            <a:endParaRPr lang="id-ID" sz="4000" b="1">
              <a:sym typeface="Wingdings" panose="05000000000000000000" pitchFamily="2" charset="2"/>
            </a:endParaRPr>
          </a:p>
          <a:p>
            <a:r>
              <a:rPr lang="en-US" sz="4000" b="1" dirty="0"/>
              <a:t>TERIMA KASIIII</a:t>
            </a:r>
            <a:endParaRPr lang="en-US" sz="4000" b="1" dirty="0"/>
          </a:p>
        </p:txBody>
      </p:sp>
    </p:spTree>
  </p:cSld>
  <p:clrMapOvr>
    <a:masterClrMapping/>
  </p:clrMapOvr>
  <mc:AlternateContent xmlns:mc="http://schemas.openxmlformats.org/markup-compatibility/2006">
    <mc:Choice xmlns:p14="http://schemas.microsoft.com/office/powerpoint/2010/main" Requires="p14">
      <p:transition spd="slow" p14:dur="1000">
        <p:wipe/>
      </p:transition>
    </mc:Choice>
    <mc:Fallback>
      <p:transition spd="slow">
        <p:wip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457835" y="640080"/>
            <a:ext cx="8101330" cy="5589905"/>
          </a:xfrm>
        </p:spPr>
        <p:txBody>
          <a:bodyPr>
            <a:noAutofit/>
          </a:bodyPr>
          <a:p>
            <a:pPr algn="just">
              <a:buFont typeface="Wingdings" panose="05000000000000000000" charset="0"/>
            </a:pPr>
            <a:r>
              <a:rPr lang="en-US" sz="2200" b="1">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rPr>
              <a:t>PROGRAM LANDREFORM</a:t>
            </a:r>
            <a:endParaRPr lang="en-US" sz="2200" b="1">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endParaRPr>
          </a:p>
          <a:p>
            <a:pPr algn="just">
              <a:buFont typeface="Wingdings" panose="05000000000000000000" charset="0"/>
            </a:pPr>
            <a:endParaRPr lang="en-US" sz="2200" b="1">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endParaRPr>
          </a:p>
          <a:p>
            <a:pPr algn="just">
              <a:buFont typeface="Wingdings" panose="05000000000000000000" charset="0"/>
            </a:pPr>
            <a:r>
              <a:rPr lang="en-US" altLang="en-US" sz="2200">
                <a:solidFill>
                  <a:schemeClr val="tx1"/>
                </a:solidFill>
                <a:effectLst/>
                <a:latin typeface="Bookman Old Style" panose="02050604050505020204" charset="0"/>
                <a:cs typeface="Bookman Old Style" panose="02050604050505020204" charset="0"/>
              </a:rPr>
              <a:t>Ada beberapa program utama Landreform di Indonesia:</a:t>
            </a:r>
            <a:endParaRPr lang="en-US" altLang="en-US" sz="2200">
              <a:solidFill>
                <a:schemeClr val="tx1"/>
              </a:solidFill>
              <a:effectLst/>
              <a:latin typeface="Bookman Old Style" panose="02050604050505020204" charset="0"/>
              <a:cs typeface="Bookman Old Style" panose="02050604050505020204" charset="0"/>
            </a:endParaRPr>
          </a:p>
          <a:p>
            <a:pPr marL="457200" indent="-457200" algn="just">
              <a:buFont typeface="+mj-lt"/>
              <a:buAutoNum type="arabicPeriod"/>
            </a:pPr>
            <a:r>
              <a:rPr lang="en-US" altLang="en-US" sz="2200">
                <a:solidFill>
                  <a:schemeClr val="tx1"/>
                </a:solidFill>
                <a:effectLst/>
                <a:latin typeface="Bookman Old Style" panose="02050604050505020204" charset="0"/>
                <a:cs typeface="Bookman Old Style" panose="02050604050505020204" charset="0"/>
              </a:rPr>
              <a:t>Larangan pemilikan dan penguasaan tanah pertanian melampaui batas</a:t>
            </a:r>
            <a:endParaRPr lang="en-US" altLang="en-US" sz="2200">
              <a:solidFill>
                <a:schemeClr val="tx1"/>
              </a:solidFill>
              <a:effectLst/>
              <a:latin typeface="Bookman Old Style" panose="02050604050505020204" charset="0"/>
              <a:cs typeface="Bookman Old Style" panose="02050604050505020204" charset="0"/>
            </a:endParaRPr>
          </a:p>
          <a:p>
            <a:pPr marL="457200" indent="-457200" algn="just">
              <a:buFont typeface="+mj-lt"/>
              <a:buAutoNum type="arabicPeriod"/>
            </a:pPr>
            <a:r>
              <a:rPr lang="en-US" altLang="en-US" sz="2200">
                <a:solidFill>
                  <a:schemeClr val="tx1"/>
                </a:solidFill>
                <a:effectLst/>
                <a:latin typeface="Bookman Old Style" panose="02050604050505020204" charset="0"/>
                <a:cs typeface="Bookman Old Style" panose="02050604050505020204" charset="0"/>
              </a:rPr>
              <a:t>Larangan penguasaan tanah pertanian secara absente/guntai</a:t>
            </a:r>
            <a:endParaRPr lang="en-US" altLang="en-US" sz="2200">
              <a:solidFill>
                <a:schemeClr val="tx1"/>
              </a:solidFill>
              <a:effectLst/>
              <a:latin typeface="Bookman Old Style" panose="02050604050505020204" charset="0"/>
              <a:cs typeface="Bookman Old Style" panose="02050604050505020204" charset="0"/>
            </a:endParaRPr>
          </a:p>
          <a:p>
            <a:pPr marL="457200" indent="-457200" algn="just">
              <a:buFont typeface="+mj-lt"/>
              <a:buAutoNum type="arabicPeriod"/>
            </a:pPr>
            <a:r>
              <a:rPr lang="en-US" altLang="en-US" sz="2200">
                <a:solidFill>
                  <a:schemeClr val="tx1"/>
                </a:solidFill>
                <a:effectLst/>
                <a:latin typeface="Bookman Old Style" panose="02050604050505020204" charset="0"/>
                <a:cs typeface="Bookman Old Style" panose="02050604050505020204" charset="0"/>
              </a:rPr>
              <a:t>Redistribusi tanah-tanah pertanian</a:t>
            </a:r>
            <a:endParaRPr lang="en-US" altLang="en-US" sz="2200">
              <a:solidFill>
                <a:schemeClr val="tx1"/>
              </a:solidFill>
              <a:effectLst/>
              <a:latin typeface="Bookman Old Style" panose="02050604050505020204" charset="0"/>
              <a:cs typeface="Bookman Old Style" panose="02050604050505020204" charset="0"/>
            </a:endParaRPr>
          </a:p>
          <a:p>
            <a:pPr marL="457200" indent="-457200" algn="just">
              <a:buFont typeface="+mj-lt"/>
              <a:buAutoNum type="arabicPeriod"/>
            </a:pPr>
            <a:r>
              <a:rPr lang="en-US" altLang="en-US" sz="2200">
                <a:solidFill>
                  <a:schemeClr val="tx1"/>
                </a:solidFill>
                <a:effectLst/>
                <a:latin typeface="Bookman Old Style" panose="02050604050505020204" charset="0"/>
                <a:cs typeface="Bookman Old Style" panose="02050604050505020204" charset="0"/>
              </a:rPr>
              <a:t>Pengaturan tentang hak gadai tanah pertanian</a:t>
            </a:r>
            <a:endParaRPr lang="en-US" altLang="en-US" sz="2200">
              <a:solidFill>
                <a:schemeClr val="tx1"/>
              </a:solidFill>
              <a:effectLst/>
              <a:latin typeface="Bookman Old Style" panose="02050604050505020204" charset="0"/>
              <a:cs typeface="Bookman Old Style" panose="02050604050505020204" charset="0"/>
            </a:endParaRPr>
          </a:p>
          <a:p>
            <a:pPr marL="457200" indent="-457200" algn="just">
              <a:buFont typeface="+mj-lt"/>
              <a:buAutoNum type="arabicPeriod"/>
            </a:pPr>
            <a:r>
              <a:rPr lang="en-US" altLang="en-US" sz="2200">
                <a:solidFill>
                  <a:schemeClr val="tx1"/>
                </a:solidFill>
                <a:effectLst/>
                <a:latin typeface="Bookman Old Style" panose="02050604050505020204" charset="0"/>
                <a:cs typeface="Bookman Old Style" panose="02050604050505020204" charset="0"/>
              </a:rPr>
              <a:t>Pengaturan tentang bagi hasil tanah pertanian</a:t>
            </a:r>
            <a:endParaRPr lang="en-US" altLang="en-US" sz="2200">
              <a:solidFill>
                <a:schemeClr val="tx1"/>
              </a:solidFill>
              <a:effectLst/>
              <a:latin typeface="Bookman Old Style" panose="02050604050505020204" charset="0"/>
              <a:cs typeface="Bookman Old Style" panose="02050604050505020204" charset="0"/>
            </a:endParaRPr>
          </a:p>
          <a:p>
            <a:pPr marL="457200" indent="-457200" algn="just">
              <a:buFont typeface="+mj-lt"/>
              <a:buAutoNum type="arabicPeriod"/>
            </a:pPr>
            <a:r>
              <a:rPr lang="en-US" altLang="en-US" sz="2200">
                <a:solidFill>
                  <a:schemeClr val="tx1"/>
                </a:solidFill>
                <a:effectLst/>
                <a:latin typeface="Bookman Old Style" panose="02050604050505020204" charset="0"/>
                <a:cs typeface="Bookman Old Style" panose="02050604050505020204" charset="0"/>
              </a:rPr>
              <a:t>Penetapan batas minimum pemilikan tanah pertanian</a:t>
            </a:r>
            <a:endParaRPr lang="en-US" altLang="en-US" sz="2200">
              <a:solidFill>
                <a:schemeClr val="tx1"/>
              </a:solidFill>
              <a:effectLst/>
              <a:latin typeface="Bookman Old Style" panose="02050604050505020204" charset="0"/>
              <a:cs typeface="Bookman Old Style" panose="02050604050505020204" charset="0"/>
            </a:endParaRPr>
          </a:p>
        </p:txBody>
      </p:sp>
    </p:spTree>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xit" presetSubtype="4" fill="hold" grpId="0" nodeType="clickEffect">
                                  <p:stCondLst>
                                    <p:cond delay="0"/>
                                  </p:stCondLst>
                                  <p:childTnLst>
                                    <p:anim calcmode="lin" valueType="num">
                                      <p:cBhvr additive="base">
                                        <p:cTn id="6" dur="5000"/>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7" dur="5000"/>
                                        <p:tgtEl>
                                          <p:spTgt spid="2">
                                            <p:txEl>
                                              <p:pRg st="0" end="0"/>
                                            </p:txEl>
                                          </p:spTgt>
                                        </p:tgtEl>
                                        <p:attrNameLst>
                                          <p:attrName>ppt_y</p:attrName>
                                        </p:attrNameLst>
                                      </p:cBhvr>
                                      <p:tavLst>
                                        <p:tav tm="0">
                                          <p:val>
                                            <p:strVal val="ppt_y"/>
                                          </p:val>
                                        </p:tav>
                                        <p:tav tm="100000">
                                          <p:val>
                                            <p:strVal val="1+ppt_h/2"/>
                                          </p:val>
                                        </p:tav>
                                      </p:tavLst>
                                    </p:anim>
                                    <p:set>
                                      <p:cBhvr>
                                        <p:cTn id="8" dur="1" fill="hold">
                                          <p:stCondLst>
                                            <p:cond delay="4999"/>
                                          </p:stCondLst>
                                        </p:cTn>
                                        <p:tgtEl>
                                          <p:spTgt spid="2">
                                            <p:txEl>
                                              <p:pRg st="0" end="0"/>
                                            </p:txEl>
                                          </p:spTgt>
                                        </p:tgtEl>
                                        <p:attrNameLst>
                                          <p:attrName>style.visibility</p:attrName>
                                        </p:attrNameLst>
                                      </p:cBhvr>
                                      <p:to>
                                        <p:strVal val="hidden"/>
                                      </p:to>
                                    </p:set>
                                  </p:childTnLst>
                                </p:cTn>
                              </p:par>
                            </p:childTnLst>
                          </p:cTn>
                        </p:par>
                      </p:childTnLst>
                    </p:cTn>
                  </p:par>
                  <p:par>
                    <p:cTn id="9" fill="hold">
                      <p:stCondLst>
                        <p:cond delay="indefinite"/>
                      </p:stCondLst>
                      <p:childTnLst>
                        <p:par>
                          <p:cTn id="10" fill="hold">
                            <p:stCondLst>
                              <p:cond delay="0"/>
                            </p:stCondLst>
                            <p:childTnLst>
                              <p:par>
                                <p:cTn id="11" presetID="7" presetClass="exit" presetSubtype="4" fill="hold" grpId="0" nodeType="clickEffect">
                                  <p:stCondLst>
                                    <p:cond delay="0"/>
                                  </p:stCondLst>
                                  <p:childTnLst>
                                    <p:anim calcmode="lin" valueType="num">
                                      <p:cBhvr additive="base">
                                        <p:cTn id="12" dur="5000"/>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3" dur="5000"/>
                                        <p:tgtEl>
                                          <p:spTgt spid="2">
                                            <p:txEl>
                                              <p:pRg st="2" end="2"/>
                                            </p:txEl>
                                          </p:spTgt>
                                        </p:tgtEl>
                                        <p:attrNameLst>
                                          <p:attrName>ppt_y</p:attrName>
                                        </p:attrNameLst>
                                      </p:cBhvr>
                                      <p:tavLst>
                                        <p:tav tm="0">
                                          <p:val>
                                            <p:strVal val="ppt_y"/>
                                          </p:val>
                                        </p:tav>
                                        <p:tav tm="100000">
                                          <p:val>
                                            <p:strVal val="1+ppt_h/2"/>
                                          </p:val>
                                        </p:tav>
                                      </p:tavLst>
                                    </p:anim>
                                    <p:set>
                                      <p:cBhvr>
                                        <p:cTn id="14" dur="1" fill="hold">
                                          <p:stCondLst>
                                            <p:cond delay="4999"/>
                                          </p:stCondLst>
                                        </p:cTn>
                                        <p:tgtEl>
                                          <p:spTgt spid="2">
                                            <p:txEl>
                                              <p:pRg st="2" end="2"/>
                                            </p:txEl>
                                          </p:spTgt>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7" presetClass="exit" presetSubtype="4" fill="hold" grpId="0" nodeType="clickEffect">
                                  <p:stCondLst>
                                    <p:cond delay="0"/>
                                  </p:stCondLst>
                                  <p:childTnLst>
                                    <p:anim calcmode="lin" valueType="num">
                                      <p:cBhvr additive="base">
                                        <p:cTn id="18" dur="5000"/>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9" dur="5000"/>
                                        <p:tgtEl>
                                          <p:spTgt spid="2">
                                            <p:txEl>
                                              <p:pRg st="3" end="3"/>
                                            </p:txEl>
                                          </p:spTgt>
                                        </p:tgtEl>
                                        <p:attrNameLst>
                                          <p:attrName>ppt_y</p:attrName>
                                        </p:attrNameLst>
                                      </p:cBhvr>
                                      <p:tavLst>
                                        <p:tav tm="0">
                                          <p:val>
                                            <p:strVal val="ppt_y"/>
                                          </p:val>
                                        </p:tav>
                                        <p:tav tm="100000">
                                          <p:val>
                                            <p:strVal val="1+ppt_h/2"/>
                                          </p:val>
                                        </p:tav>
                                      </p:tavLst>
                                    </p:anim>
                                    <p:set>
                                      <p:cBhvr>
                                        <p:cTn id="20" dur="1" fill="hold">
                                          <p:stCondLst>
                                            <p:cond delay="4999"/>
                                          </p:stCondLst>
                                        </p:cTn>
                                        <p:tgtEl>
                                          <p:spTgt spid="2">
                                            <p:txEl>
                                              <p:pRg st="3" end="3"/>
                                            </p:txEl>
                                          </p:spTgt>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7" presetClass="exit" presetSubtype="4" fill="hold" grpId="0" nodeType="clickEffect">
                                  <p:stCondLst>
                                    <p:cond delay="0"/>
                                  </p:stCondLst>
                                  <p:childTnLst>
                                    <p:anim calcmode="lin" valueType="num">
                                      <p:cBhvr additive="base">
                                        <p:cTn id="24" dur="5000"/>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5" dur="5000"/>
                                        <p:tgtEl>
                                          <p:spTgt spid="2">
                                            <p:txEl>
                                              <p:pRg st="4" end="4"/>
                                            </p:txEl>
                                          </p:spTgt>
                                        </p:tgtEl>
                                        <p:attrNameLst>
                                          <p:attrName>ppt_y</p:attrName>
                                        </p:attrNameLst>
                                      </p:cBhvr>
                                      <p:tavLst>
                                        <p:tav tm="0">
                                          <p:val>
                                            <p:strVal val="ppt_y"/>
                                          </p:val>
                                        </p:tav>
                                        <p:tav tm="100000">
                                          <p:val>
                                            <p:strVal val="1+ppt_h/2"/>
                                          </p:val>
                                        </p:tav>
                                      </p:tavLst>
                                    </p:anim>
                                    <p:set>
                                      <p:cBhvr>
                                        <p:cTn id="26" dur="1" fill="hold">
                                          <p:stCondLst>
                                            <p:cond delay="4999"/>
                                          </p:stCondLst>
                                        </p:cTn>
                                        <p:tgtEl>
                                          <p:spTgt spid="2">
                                            <p:txEl>
                                              <p:pRg st="4" end="4"/>
                                            </p:txEl>
                                          </p:spTgt>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7" presetClass="exit" presetSubtype="4" fill="hold" grpId="0" nodeType="clickEffect">
                                  <p:stCondLst>
                                    <p:cond delay="0"/>
                                  </p:stCondLst>
                                  <p:childTnLst>
                                    <p:anim calcmode="lin" valueType="num">
                                      <p:cBhvr additive="base">
                                        <p:cTn id="30" dur="5000"/>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1" dur="5000"/>
                                        <p:tgtEl>
                                          <p:spTgt spid="2">
                                            <p:txEl>
                                              <p:pRg st="5" end="5"/>
                                            </p:txEl>
                                          </p:spTgt>
                                        </p:tgtEl>
                                        <p:attrNameLst>
                                          <p:attrName>ppt_y</p:attrName>
                                        </p:attrNameLst>
                                      </p:cBhvr>
                                      <p:tavLst>
                                        <p:tav tm="0">
                                          <p:val>
                                            <p:strVal val="ppt_y"/>
                                          </p:val>
                                        </p:tav>
                                        <p:tav tm="100000">
                                          <p:val>
                                            <p:strVal val="1+ppt_h/2"/>
                                          </p:val>
                                        </p:tav>
                                      </p:tavLst>
                                    </p:anim>
                                    <p:set>
                                      <p:cBhvr>
                                        <p:cTn id="32" dur="1" fill="hold">
                                          <p:stCondLst>
                                            <p:cond delay="4999"/>
                                          </p:stCondLst>
                                        </p:cTn>
                                        <p:tgtEl>
                                          <p:spTgt spid="2">
                                            <p:txEl>
                                              <p:pRg st="5" end="5"/>
                                            </p:txEl>
                                          </p:spTgt>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7" presetClass="exit" presetSubtype="4" fill="hold" grpId="0" nodeType="clickEffect">
                                  <p:stCondLst>
                                    <p:cond delay="0"/>
                                  </p:stCondLst>
                                  <p:childTnLst>
                                    <p:anim calcmode="lin" valueType="num">
                                      <p:cBhvr additive="base">
                                        <p:cTn id="36" dur="5000"/>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7" dur="5000"/>
                                        <p:tgtEl>
                                          <p:spTgt spid="2">
                                            <p:txEl>
                                              <p:pRg st="6" end="6"/>
                                            </p:txEl>
                                          </p:spTgt>
                                        </p:tgtEl>
                                        <p:attrNameLst>
                                          <p:attrName>ppt_y</p:attrName>
                                        </p:attrNameLst>
                                      </p:cBhvr>
                                      <p:tavLst>
                                        <p:tav tm="0">
                                          <p:val>
                                            <p:strVal val="ppt_y"/>
                                          </p:val>
                                        </p:tav>
                                        <p:tav tm="100000">
                                          <p:val>
                                            <p:strVal val="1+ppt_h/2"/>
                                          </p:val>
                                        </p:tav>
                                      </p:tavLst>
                                    </p:anim>
                                    <p:set>
                                      <p:cBhvr>
                                        <p:cTn id="38" dur="1" fill="hold">
                                          <p:stCondLst>
                                            <p:cond delay="4999"/>
                                          </p:stCondLst>
                                        </p:cTn>
                                        <p:tgtEl>
                                          <p:spTgt spid="2">
                                            <p:txEl>
                                              <p:pRg st="6" end="6"/>
                                            </p:txEl>
                                          </p:spTgt>
                                        </p:tgtEl>
                                        <p:attrNameLst>
                                          <p:attrName>style.visibility</p:attrName>
                                        </p:attrNameLst>
                                      </p:cBhvr>
                                      <p:to>
                                        <p:strVal val="hidden"/>
                                      </p:to>
                                    </p:set>
                                  </p:childTnLst>
                                </p:cTn>
                              </p:par>
                            </p:childTnLst>
                          </p:cTn>
                        </p:par>
                      </p:childTnLst>
                    </p:cTn>
                  </p:par>
                  <p:par>
                    <p:cTn id="39" fill="hold">
                      <p:stCondLst>
                        <p:cond delay="indefinite"/>
                      </p:stCondLst>
                      <p:childTnLst>
                        <p:par>
                          <p:cTn id="40" fill="hold">
                            <p:stCondLst>
                              <p:cond delay="0"/>
                            </p:stCondLst>
                            <p:childTnLst>
                              <p:par>
                                <p:cTn id="41" presetID="7" presetClass="exit" presetSubtype="4" fill="hold" grpId="0" nodeType="clickEffect">
                                  <p:stCondLst>
                                    <p:cond delay="0"/>
                                  </p:stCondLst>
                                  <p:childTnLst>
                                    <p:anim calcmode="lin" valueType="num">
                                      <p:cBhvr additive="base">
                                        <p:cTn id="42" dur="5000"/>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3" dur="5000"/>
                                        <p:tgtEl>
                                          <p:spTgt spid="2">
                                            <p:txEl>
                                              <p:pRg st="7" end="7"/>
                                            </p:txEl>
                                          </p:spTgt>
                                        </p:tgtEl>
                                        <p:attrNameLst>
                                          <p:attrName>ppt_y</p:attrName>
                                        </p:attrNameLst>
                                      </p:cBhvr>
                                      <p:tavLst>
                                        <p:tav tm="0">
                                          <p:val>
                                            <p:strVal val="ppt_y"/>
                                          </p:val>
                                        </p:tav>
                                        <p:tav tm="100000">
                                          <p:val>
                                            <p:strVal val="1+ppt_h/2"/>
                                          </p:val>
                                        </p:tav>
                                      </p:tavLst>
                                    </p:anim>
                                    <p:set>
                                      <p:cBhvr>
                                        <p:cTn id="44" dur="1" fill="hold">
                                          <p:stCondLst>
                                            <p:cond delay="4999"/>
                                          </p:stCondLst>
                                        </p:cTn>
                                        <p:tgtEl>
                                          <p:spTgt spid="2">
                                            <p:txEl>
                                              <p:pRg st="7" end="7"/>
                                            </p:txEl>
                                          </p:spTgt>
                                        </p:tgtEl>
                                        <p:attrNameLst>
                                          <p:attrName>style.visibility</p:attrName>
                                        </p:attrNameLst>
                                      </p:cBhvr>
                                      <p:to>
                                        <p:strVal val="hidden"/>
                                      </p:to>
                                    </p:set>
                                  </p:childTnLst>
                                </p:cTn>
                              </p:par>
                            </p:childTnLst>
                          </p:cTn>
                        </p:par>
                      </p:childTnLst>
                    </p:cTn>
                  </p:par>
                  <p:par>
                    <p:cTn id="45" fill="hold">
                      <p:stCondLst>
                        <p:cond delay="indefinite"/>
                      </p:stCondLst>
                      <p:childTnLst>
                        <p:par>
                          <p:cTn id="46" fill="hold">
                            <p:stCondLst>
                              <p:cond delay="0"/>
                            </p:stCondLst>
                            <p:childTnLst>
                              <p:par>
                                <p:cTn id="47" presetID="7" presetClass="exit" presetSubtype="4" fill="hold" grpId="0" nodeType="clickEffect">
                                  <p:stCondLst>
                                    <p:cond delay="0"/>
                                  </p:stCondLst>
                                  <p:childTnLst>
                                    <p:anim calcmode="lin" valueType="num">
                                      <p:cBhvr additive="base">
                                        <p:cTn id="48" dur="5000"/>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9" dur="5000"/>
                                        <p:tgtEl>
                                          <p:spTgt spid="2">
                                            <p:txEl>
                                              <p:pRg st="8" end="8"/>
                                            </p:txEl>
                                          </p:spTgt>
                                        </p:tgtEl>
                                        <p:attrNameLst>
                                          <p:attrName>ppt_y</p:attrName>
                                        </p:attrNameLst>
                                      </p:cBhvr>
                                      <p:tavLst>
                                        <p:tav tm="0">
                                          <p:val>
                                            <p:strVal val="ppt_y"/>
                                          </p:val>
                                        </p:tav>
                                        <p:tav tm="100000">
                                          <p:val>
                                            <p:strVal val="1+ppt_h/2"/>
                                          </p:val>
                                        </p:tav>
                                      </p:tavLst>
                                    </p:anim>
                                    <p:set>
                                      <p:cBhvr>
                                        <p:cTn id="50" dur="1" fill="hold">
                                          <p:stCondLst>
                                            <p:cond delay="4999"/>
                                          </p:stCondLst>
                                        </p:cTn>
                                        <p:tgtEl>
                                          <p:spTgt spid="2">
                                            <p:txEl>
                                              <p:pRg st="8" end="8"/>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2" grpI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330200" y="615950"/>
            <a:ext cx="8386445" cy="5731510"/>
          </a:xfrm>
        </p:spPr>
        <p:txBody>
          <a:bodyPr>
            <a:noAutofit/>
          </a:bodyPr>
          <a:p>
            <a:pPr algn="just"/>
            <a:r>
              <a:rPr lang="en-US" altLang="en-US" sz="2000">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rPr>
              <a:t>1. Larangan Memiliki dan Menguasai Tanah Pertanian yang Melampaui Batas</a:t>
            </a:r>
            <a:endParaRPr lang="en-US" altLang="en-US" sz="2000">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endParaRPr>
          </a:p>
          <a:p>
            <a:pPr algn="just"/>
            <a:r>
              <a:rPr lang="en-US" altLang="en-US" sz="2000">
                <a:solidFill>
                  <a:schemeClr val="tx1"/>
                </a:solidFill>
                <a:effectLst/>
                <a:latin typeface="Bookman Old Style" panose="02050604050505020204" charset="0"/>
                <a:cs typeface="Bookman Old Style" panose="02050604050505020204" charset="0"/>
              </a:rPr>
              <a:t>Ketentuan ini merupakan salah satu asas dalam Pasal 7 UUPA. Pelaksanaan lebih lanjut dari ketentaun penetapan batas maksimum dirinci dalam Pasal 17 UUPA. Semula di bentuk dalam Perpu (Peraturan Pemerintah Pengganti Undang-undang) tanggal 1 Januari 1961.</a:t>
            </a:r>
            <a:endParaRPr lang="en-US" altLang="en-US" sz="2000">
              <a:solidFill>
                <a:schemeClr val="tx1"/>
              </a:solidFill>
              <a:effectLst/>
              <a:latin typeface="Bookman Old Style" panose="02050604050505020204" charset="0"/>
              <a:cs typeface="Bookman Old Style" panose="02050604050505020204" charset="0"/>
            </a:endParaRPr>
          </a:p>
          <a:p>
            <a:pPr algn="just"/>
            <a:endParaRPr lang="en-US" altLang="en-US" sz="2000">
              <a:solidFill>
                <a:schemeClr val="tx1"/>
              </a:solidFill>
              <a:effectLst/>
              <a:latin typeface="Bookman Old Style" panose="02050604050505020204" charset="0"/>
              <a:cs typeface="Bookman Old Style" panose="02050604050505020204" charset="0"/>
            </a:endParaRPr>
          </a:p>
          <a:p>
            <a:pPr algn="just"/>
            <a:r>
              <a:rPr lang="en-US" altLang="en-US" sz="2000">
                <a:solidFill>
                  <a:schemeClr val="tx1"/>
                </a:solidFill>
                <a:effectLst/>
                <a:latin typeface="Bookman Old Style" panose="02050604050505020204" charset="0"/>
                <a:cs typeface="Bookman Old Style" panose="02050604050505020204" charset="0"/>
              </a:rPr>
              <a:t>Kesimpulannya:</a:t>
            </a:r>
            <a:endParaRPr lang="en-US" altLang="en-US" sz="2000">
              <a:solidFill>
                <a:schemeClr val="tx1"/>
              </a:solidFill>
              <a:effectLst/>
              <a:latin typeface="Bookman Old Style" panose="02050604050505020204" charset="0"/>
              <a:cs typeface="Bookman Old Style" panose="02050604050505020204" charset="0"/>
            </a:endParaRPr>
          </a:p>
          <a:p>
            <a:pPr marL="342900" indent="-342900" algn="just">
              <a:buFont typeface="Wingdings" panose="05000000000000000000" charset="0"/>
              <a:buChar char="v"/>
            </a:pPr>
            <a:r>
              <a:rPr lang="en-US" altLang="en-US" sz="2000">
                <a:solidFill>
                  <a:schemeClr val="tx1"/>
                </a:solidFill>
                <a:effectLst/>
                <a:latin typeface="Bookman Old Style" panose="02050604050505020204" charset="0"/>
                <a:cs typeface="Bookman Old Style" panose="02050604050505020204" charset="0"/>
              </a:rPr>
              <a:t>Tujuan dari pemberian rasio larangan pemilikan dan penguasaan tanah pertanian yang melampaui batas adalah agar tidak merugikan kepentingan umum. Sehubungan dengan terbatas nya persediaan tanah.</a:t>
            </a:r>
            <a:endParaRPr lang="en-US" altLang="en-US" sz="2000">
              <a:solidFill>
                <a:schemeClr val="tx1"/>
              </a:solidFill>
              <a:effectLst/>
              <a:latin typeface="Bookman Old Style" panose="02050604050505020204" charset="0"/>
              <a:cs typeface="Bookman Old Style" panose="02050604050505020204" charset="0"/>
            </a:endParaRPr>
          </a:p>
          <a:p>
            <a:pPr marL="342900" indent="-342900" algn="just">
              <a:buFont typeface="Wingdings" panose="05000000000000000000" charset="0"/>
              <a:buChar char="v"/>
            </a:pPr>
            <a:r>
              <a:rPr lang="en-US" altLang="en-US" sz="2000">
                <a:solidFill>
                  <a:schemeClr val="tx1"/>
                </a:solidFill>
                <a:effectLst/>
                <a:latin typeface="Bookman Old Style" panose="02050604050505020204" charset="0"/>
                <a:cs typeface="Bookman Old Style" panose="02050604050505020204" charset="0"/>
              </a:rPr>
              <a:t>Bukan hanya pemilikan, terdapat larangan berupa penguasaan. Artinya selain hak milik larangan melampaui batas, berlaku juga hak lain. Seperti hak gadai dan hak usaha bagi hasil.</a:t>
            </a:r>
            <a:endParaRPr lang="en-US" altLang="en-US" sz="2000">
              <a:solidFill>
                <a:schemeClr val="tx1"/>
              </a:solidFill>
              <a:effectLst/>
              <a:latin typeface="Bookman Old Style" panose="02050604050505020204" charset="0"/>
              <a:cs typeface="Bookman Old Style" panose="02050604050505020204" charset="0"/>
            </a:endParaRPr>
          </a:p>
        </p:txBody>
      </p:sp>
    </p:spTree>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51460" y="692785"/>
            <a:ext cx="8606790" cy="5607050"/>
          </a:xfrm>
        </p:spPr>
        <p:txBody>
          <a:bodyPr>
            <a:normAutofit/>
          </a:bodyPr>
          <a:p>
            <a:pPr marL="342900" indent="-342900" algn="just">
              <a:buFont typeface="Wingdings" panose="05000000000000000000" charset="0"/>
              <a:buChar char="v"/>
            </a:pPr>
            <a:r>
              <a:rPr lang="en-US" altLang="en-US" sz="2400">
                <a:solidFill>
                  <a:schemeClr val="tx1"/>
                </a:solidFill>
                <a:effectLst/>
                <a:latin typeface="Bookman Old Style" panose="02050604050505020204" charset="0"/>
                <a:cs typeface="Bookman Old Style" panose="02050604050505020204" charset="0"/>
              </a:rPr>
              <a:t>Dasar yang digunakan u/ ukuran penetapan batas maksimum adalah keluarga dan badan hukum.</a:t>
            </a:r>
            <a:endParaRPr lang="en-US" altLang="en-US" sz="2400">
              <a:solidFill>
                <a:schemeClr val="tx1"/>
              </a:solidFill>
              <a:effectLst/>
              <a:latin typeface="Bookman Old Style" panose="02050604050505020204" charset="0"/>
              <a:cs typeface="Bookman Old Style" panose="02050604050505020204" charset="0"/>
            </a:endParaRPr>
          </a:p>
          <a:p>
            <a:pPr marL="342900" indent="-342900" algn="just">
              <a:buFont typeface="Wingdings" panose="05000000000000000000" charset="0"/>
              <a:buChar char="v"/>
            </a:pPr>
            <a:r>
              <a:rPr lang="en-US" altLang="en-US" sz="2400">
                <a:solidFill>
                  <a:schemeClr val="tx1"/>
                </a:solidFill>
                <a:effectLst/>
                <a:latin typeface="Bookman Old Style" panose="02050604050505020204" charset="0"/>
                <a:cs typeface="Bookman Old Style" panose="02050604050505020204" charset="0"/>
              </a:rPr>
              <a:t>Pengembalian tanah kelebihan dengan memberikan ganti kerugian tanah kelebihan dari batas maksimum diambil alih oleh pemerintah dan disertai dengan pemberian ganti kerugian.</a:t>
            </a:r>
            <a:endParaRPr lang="en-US" altLang="en-US" sz="2400">
              <a:solidFill>
                <a:schemeClr val="tx1"/>
              </a:solidFill>
              <a:effectLst/>
              <a:latin typeface="Bookman Old Style" panose="02050604050505020204" charset="0"/>
              <a:cs typeface="Bookman Old Style" panose="02050604050505020204" charset="0"/>
            </a:endParaRPr>
          </a:p>
          <a:p>
            <a:pPr marL="342900" indent="-342900" algn="just">
              <a:buFont typeface="Wingdings" panose="05000000000000000000" charset="0"/>
              <a:buChar char="v"/>
            </a:pPr>
            <a:r>
              <a:rPr lang="en-US" altLang="en-US" sz="2400">
                <a:solidFill>
                  <a:schemeClr val="tx1"/>
                </a:solidFill>
                <a:effectLst/>
                <a:latin typeface="Bookman Old Style" panose="02050604050505020204" charset="0"/>
                <a:cs typeface="Bookman Old Style" panose="02050604050505020204" charset="0"/>
              </a:rPr>
              <a:t>Tanah yang diambil pemerintah itu selanjutnya dibagikan kepada petani yang membutuhkan.</a:t>
            </a:r>
            <a:endParaRPr lang="en-US" altLang="en-US" sz="2400">
              <a:solidFill>
                <a:schemeClr val="tx1"/>
              </a:solidFill>
              <a:effectLst/>
              <a:latin typeface="Bookman Old Style" panose="02050604050505020204" charset="0"/>
              <a:cs typeface="Bookman Old Style" panose="02050604050505020204" charset="0"/>
            </a:endParaRPr>
          </a:p>
          <a:p>
            <a:pPr marL="342900" indent="-342900" algn="just">
              <a:buFont typeface="Wingdings" panose="05000000000000000000" charset="0"/>
              <a:buChar char="v"/>
            </a:pPr>
            <a:r>
              <a:rPr lang="en-US" altLang="en-US" sz="2400">
                <a:solidFill>
                  <a:schemeClr val="tx1"/>
                </a:solidFill>
                <a:effectLst/>
                <a:latin typeface="Bookman Old Style" panose="02050604050505020204" charset="0"/>
                <a:cs typeface="Bookman Old Style" panose="02050604050505020204" charset="0"/>
              </a:rPr>
              <a:t>Pembatasan tidak hanya berkaitan tanah pertanian, tapi juga tanah perumahan (bangunan). Namun sampai saat ini belum ada aturan yang tegas dan jelas mengenai pembatasan tanah pemukiman ini.</a:t>
            </a:r>
            <a:endParaRPr lang="en-US" altLang="en-US" sz="2400">
              <a:solidFill>
                <a:schemeClr val="tx1"/>
              </a:solidFill>
              <a:effectLst/>
              <a:latin typeface="Bookman Old Style" panose="02050604050505020204" charset="0"/>
              <a:cs typeface="Bookman Old Style" panose="02050604050505020204" charset="0"/>
            </a:endParaRPr>
          </a:p>
          <a:p>
            <a:pPr marL="342900" indent="-342900" algn="just">
              <a:buFont typeface="Wingdings" panose="05000000000000000000" charset="0"/>
              <a:buChar char="v"/>
            </a:pPr>
            <a:r>
              <a:rPr lang="en-US" altLang="en-US" sz="2400">
                <a:solidFill>
                  <a:schemeClr val="tx1"/>
                </a:solidFill>
                <a:effectLst/>
                <a:latin typeface="Bookman Old Style" panose="02050604050505020204" charset="0"/>
                <a:cs typeface="Bookman Old Style" panose="02050604050505020204" charset="0"/>
              </a:rPr>
              <a:t>Penetapan batas maksimum dan wajib lapor bagi pemilik tanah yang luasnya diluar aturan.</a:t>
            </a:r>
            <a:endParaRPr lang="en-US" altLang="en-US" sz="2400">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57175" y="600075"/>
            <a:ext cx="8686165" cy="5574030"/>
          </a:xfrm>
        </p:spPr>
        <p:txBody>
          <a:bodyPr/>
          <a:p>
            <a:pPr algn="just"/>
            <a:r>
              <a:rPr lang="en-US" sz="2300">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rPr>
              <a:t>2. Larangan Pemilikan Tanah Absente</a:t>
            </a:r>
            <a:endParaRPr lang="en-US" sz="2300">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endParaRPr>
          </a:p>
          <a:p>
            <a:pPr algn="just"/>
            <a:endParaRPr lang="en-US" sz="2300">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endParaRPr>
          </a:p>
          <a:p>
            <a:pPr algn="just"/>
            <a:r>
              <a:rPr lang="en-US" sz="2300">
                <a:solidFill>
                  <a:schemeClr val="tx1"/>
                </a:solidFill>
                <a:effectLst/>
                <a:latin typeface="Bookman Old Style" panose="02050604050505020204" charset="0"/>
                <a:cs typeface="Bookman Old Style" panose="02050604050505020204" charset="0"/>
              </a:rPr>
              <a:t>Tanah absente disebut juga dengan tanah guntai, merupakan tanah pertanian yang terletak di luar kecamatan tempat tinggal pemiliknya. Hal ini berkaitan dengan asas pertanahan yang harus dikerjakan sendiri secara aktif oleh pemiliknya (Pasal 10 UUPA).</a:t>
            </a:r>
            <a:endParaRPr lang="en-US" sz="2300">
              <a:solidFill>
                <a:schemeClr val="tx1"/>
              </a:solidFill>
              <a:effectLst/>
              <a:latin typeface="Bookman Old Style" panose="02050604050505020204" charset="0"/>
              <a:cs typeface="Bookman Old Style" panose="02050604050505020204" charset="0"/>
            </a:endParaRPr>
          </a:p>
          <a:p>
            <a:pPr algn="just"/>
            <a:endParaRPr lang="en-US" sz="2300">
              <a:solidFill>
                <a:schemeClr val="tx1"/>
              </a:solidFill>
              <a:effectLst/>
              <a:latin typeface="Bookman Old Style" panose="02050604050505020204" charset="0"/>
              <a:cs typeface="Bookman Old Style" panose="02050604050505020204" charset="0"/>
            </a:endParaRPr>
          </a:p>
          <a:p>
            <a:pPr algn="just"/>
            <a:r>
              <a:rPr lang="en-US" sz="2300">
                <a:solidFill>
                  <a:schemeClr val="tx1"/>
                </a:solidFill>
                <a:effectLst/>
                <a:latin typeface="Bookman Old Style" panose="02050604050505020204" charset="0"/>
                <a:cs typeface="Bookman Old Style" panose="02050604050505020204" charset="0"/>
              </a:rPr>
              <a:t>Maksud dari mengerjakan sendiri secara aktif adalah mereka yang memiliki atau menguasai tanah pertanian tidak harus mengerjakan atau mengusahakan tanahnya dengan tenaga sendiri, tetapi dapat meminta bantuan kepada buruh tani dengan memberi upah layak.</a:t>
            </a:r>
            <a:endParaRPr lang="en-US" sz="2300">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145415" y="647700"/>
            <a:ext cx="8717280" cy="5614670"/>
          </a:xfrm>
        </p:spPr>
        <p:txBody>
          <a:bodyPr>
            <a:normAutofit lnSpcReduction="10000"/>
            <a:scene3d>
              <a:camera prst="orthographicFront"/>
              <a:lightRig rig="threePt" dir="t"/>
            </a:scene3d>
          </a:bodyPr>
          <a:p>
            <a:pPr algn="just"/>
            <a:r>
              <a:rPr lang="en-US">
                <a:solidFill>
                  <a:schemeClr val="tx1"/>
                </a:solidFill>
                <a:effectLst/>
                <a:latin typeface="Bookman Old Style" panose="02050604050505020204" charset="0"/>
                <a:cs typeface="Bookman Old Style" panose="02050604050505020204" charset="0"/>
              </a:rPr>
              <a:t>Larangan pemilikan tanah pertanian secara absente diatur dalam:</a:t>
            </a:r>
            <a:endParaRPr lang="en-US">
              <a:solidFill>
                <a:schemeClr val="tx1"/>
              </a:solidFill>
              <a:effectLst/>
              <a:latin typeface="Bookman Old Style" panose="02050604050505020204" charset="0"/>
              <a:cs typeface="Bookman Old Style" panose="02050604050505020204" charset="0"/>
            </a:endParaRPr>
          </a:p>
          <a:p>
            <a:pPr marL="457200" indent="-457200" algn="just">
              <a:buFont typeface="Wingdings" panose="05000000000000000000" charset="0"/>
              <a:buChar char="ü"/>
            </a:pPr>
            <a:r>
              <a:rPr lang="en-US">
                <a:solidFill>
                  <a:schemeClr val="tx1"/>
                </a:solidFill>
                <a:effectLst/>
                <a:latin typeface="Bookman Old Style" panose="02050604050505020204" charset="0"/>
                <a:cs typeface="Bookman Old Style" panose="02050604050505020204" charset="0"/>
              </a:rPr>
              <a:t>Pasal 10 UUPA</a:t>
            </a:r>
            <a:endParaRPr lang="en-US">
              <a:solidFill>
                <a:schemeClr val="tx1"/>
              </a:solidFill>
              <a:effectLst/>
              <a:latin typeface="Bookman Old Style" panose="02050604050505020204" charset="0"/>
              <a:cs typeface="Bookman Old Style" panose="02050604050505020204" charset="0"/>
            </a:endParaRPr>
          </a:p>
          <a:p>
            <a:pPr marL="457200" indent="-457200" algn="just">
              <a:buFont typeface="Wingdings" panose="05000000000000000000" charset="0"/>
              <a:buChar char="ü"/>
            </a:pPr>
            <a:r>
              <a:rPr lang="en-US">
                <a:solidFill>
                  <a:schemeClr val="tx1"/>
                </a:solidFill>
                <a:effectLst/>
                <a:latin typeface="Bookman Old Style" panose="02050604050505020204" charset="0"/>
                <a:cs typeface="Bookman Old Style" panose="02050604050505020204" charset="0"/>
              </a:rPr>
              <a:t>PP No. 41 tahun 1964 tentang Perubahan dan Tambahan Peraturan Pemerintah No. 224 tahun 1961 tentang Pelaksanaan Pembagian Tanah dan Pemberian Ganti Kerugian</a:t>
            </a:r>
            <a:endParaRPr lang="en-US">
              <a:solidFill>
                <a:schemeClr val="tx1"/>
              </a:solidFill>
              <a:effectLst/>
              <a:latin typeface="Bookman Old Style" panose="02050604050505020204" charset="0"/>
              <a:cs typeface="Bookman Old Style" panose="02050604050505020204" charset="0"/>
            </a:endParaRPr>
          </a:p>
          <a:p>
            <a:pPr marL="457200" indent="-457200" algn="just">
              <a:buFont typeface="Wingdings" panose="05000000000000000000" charset="0"/>
              <a:buChar char="ü"/>
            </a:pPr>
            <a:r>
              <a:rPr lang="en-US">
                <a:solidFill>
                  <a:schemeClr val="tx1"/>
                </a:solidFill>
                <a:effectLst/>
                <a:latin typeface="Bookman Old Style" panose="02050604050505020204" charset="0"/>
                <a:cs typeface="Bookman Old Style" panose="02050604050505020204" charset="0"/>
              </a:rPr>
              <a:t>PP No. 4 tahun 1977 Pemilikan Tanah Pertanian secara Guntai (Absente) bagi para Pensiunan Pegawai Negeri </a:t>
            </a:r>
            <a:endParaRPr lang="en-US">
              <a:solidFill>
                <a:schemeClr val="tx1"/>
              </a:solidFill>
              <a:effectLst/>
              <a:latin typeface="Bookman Old Style" panose="02050604050505020204" charset="0"/>
              <a:cs typeface="Bookman Old Style" panose="02050604050505020204" charset="0"/>
            </a:endParaRPr>
          </a:p>
          <a:p>
            <a:pPr marL="457200" indent="-457200" algn="just">
              <a:buFont typeface="Wingdings" panose="05000000000000000000" charset="0"/>
              <a:buChar char="ü"/>
            </a:pPr>
            <a:r>
              <a:rPr lang="en-US">
                <a:solidFill>
                  <a:schemeClr val="tx1"/>
                </a:solidFill>
                <a:effectLst/>
                <a:latin typeface="Bookman Old Style" panose="02050604050505020204" charset="0"/>
                <a:cs typeface="Bookman Old Style" panose="02050604050505020204" charset="0"/>
              </a:rPr>
              <a:t>Permendagri No. 15 tahun 1974 tentang Pedoman Tindak Lanjut Pelaksanaan Landreform.</a:t>
            </a:r>
            <a:endParaRPr lang="en-US">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186055" y="720090"/>
            <a:ext cx="8573135" cy="5478145"/>
          </a:xfrm>
        </p:spPr>
        <p:txBody>
          <a:bodyPr>
            <a:scene3d>
              <a:camera prst="orthographicFront"/>
              <a:lightRig rig="threePt" dir="t"/>
            </a:scene3d>
          </a:bodyPr>
          <a:p>
            <a:pPr algn="just"/>
            <a:r>
              <a:rPr lang="en-US" sz="2000">
                <a:solidFill>
                  <a:schemeClr val="tx1"/>
                </a:solidFill>
                <a:effectLst/>
                <a:latin typeface="Bookman Old Style" panose="02050604050505020204" charset="0"/>
                <a:cs typeface="Bookman Old Style" panose="02050604050505020204" charset="0"/>
              </a:rPr>
              <a:t>Tanah absente dapat terjadi karena:</a:t>
            </a:r>
            <a:endParaRPr lang="en-US" sz="2000">
              <a:solidFill>
                <a:schemeClr val="tx1"/>
              </a:solidFill>
              <a:effectLst/>
              <a:latin typeface="Bookman Old Style" panose="02050604050505020204" charset="0"/>
              <a:cs typeface="Bookman Old Style" panose="02050604050505020204" charset="0"/>
            </a:endParaRPr>
          </a:p>
          <a:p>
            <a:pPr marL="514350" indent="-514350" algn="just">
              <a:buFont typeface="+mj-lt"/>
              <a:buAutoNum type="arabicParenR"/>
            </a:pPr>
            <a:r>
              <a:rPr lang="en-US" sz="2000">
                <a:solidFill>
                  <a:schemeClr val="tx1"/>
                </a:solidFill>
                <a:effectLst/>
                <a:latin typeface="Bookman Old Style" panose="02050604050505020204" charset="0"/>
                <a:cs typeface="Bookman Old Style" panose="02050604050505020204" charset="0"/>
              </a:rPr>
              <a:t>Apabila seorang pemilik tanah pertanian meninggalkan kecamatan tempat tanah pertanian miliknya itu.</a:t>
            </a:r>
            <a:endParaRPr lang="en-US" sz="2000">
              <a:solidFill>
                <a:schemeClr val="tx1"/>
              </a:solidFill>
              <a:effectLst/>
              <a:latin typeface="Bookman Old Style" panose="02050604050505020204" charset="0"/>
              <a:cs typeface="Bookman Old Style" panose="02050604050505020204" charset="0"/>
            </a:endParaRPr>
          </a:p>
          <a:p>
            <a:pPr marL="514350" indent="-514350" algn="just">
              <a:buFont typeface="+mj-lt"/>
              <a:buAutoNum type="arabicParenR"/>
            </a:pPr>
            <a:r>
              <a:rPr lang="en-US" sz="2000">
                <a:solidFill>
                  <a:schemeClr val="tx1"/>
                </a:solidFill>
                <a:effectLst/>
                <a:latin typeface="Bookman Old Style" panose="02050604050505020204" charset="0"/>
                <a:cs typeface="Bookman Old Style" panose="02050604050505020204" charset="0"/>
              </a:rPr>
              <a:t>Apabila pemilik tanah pertanian itu meninggal dunia sedangkan ahli warisnya berdomisili di kecamatan lain.</a:t>
            </a:r>
            <a:endParaRPr lang="en-US" sz="2000">
              <a:solidFill>
                <a:schemeClr val="tx1"/>
              </a:solidFill>
              <a:effectLst/>
              <a:latin typeface="Bookman Old Style" panose="02050604050505020204" charset="0"/>
              <a:cs typeface="Bookman Old Style" panose="02050604050505020204" charset="0"/>
            </a:endParaRPr>
          </a:p>
          <a:p>
            <a:pPr marL="514350" indent="-514350" algn="just">
              <a:buFont typeface="+mj-lt"/>
              <a:buAutoNum type="arabicParenR"/>
            </a:pPr>
            <a:endParaRPr lang="en-US" sz="2000">
              <a:solidFill>
                <a:schemeClr val="tx1"/>
              </a:solidFill>
              <a:effectLst/>
              <a:latin typeface="Bookman Old Style" panose="02050604050505020204" charset="0"/>
              <a:cs typeface="Bookman Old Style" panose="02050604050505020204" charset="0"/>
            </a:endParaRPr>
          </a:p>
          <a:p>
            <a:pPr algn="just">
              <a:buFont typeface="+mj-lt"/>
            </a:pPr>
            <a:r>
              <a:rPr lang="en-US" sz="2000">
                <a:solidFill>
                  <a:schemeClr val="tx1"/>
                </a:solidFill>
                <a:effectLst/>
                <a:latin typeface="Bookman Old Style" panose="02050604050505020204" charset="0"/>
                <a:cs typeface="Bookman Old Style" panose="02050604050505020204" charset="0"/>
              </a:rPr>
              <a:t>Kewajiban pemilik tanah Absente:</a:t>
            </a:r>
            <a:endParaRPr lang="en-US" sz="2000">
              <a:solidFill>
                <a:schemeClr val="tx1"/>
              </a:solidFill>
              <a:effectLst/>
              <a:latin typeface="Bookman Old Style" panose="02050604050505020204" charset="0"/>
              <a:cs typeface="Bookman Old Style" panose="02050604050505020204" charset="0"/>
            </a:endParaRPr>
          </a:p>
          <a:p>
            <a:pPr marL="457200" indent="-457200" algn="just">
              <a:buFont typeface="+mj-lt"/>
              <a:buAutoNum type="arabicParenR"/>
            </a:pPr>
            <a:r>
              <a:rPr lang="en-US" sz="2000">
                <a:solidFill>
                  <a:schemeClr val="tx1"/>
                </a:solidFill>
                <a:effectLst/>
                <a:latin typeface="Bookman Old Style" panose="02050604050505020204" charset="0"/>
                <a:cs typeface="Bookman Old Style" panose="02050604050505020204" charset="0"/>
              </a:rPr>
              <a:t>Memindahkan kepemilikan tanah. Pemilik mengalihkan kepada orang lain yang bertempat tinggal dikecamatan itu.</a:t>
            </a:r>
            <a:endParaRPr lang="en-US" sz="2000">
              <a:solidFill>
                <a:schemeClr val="tx1"/>
              </a:solidFill>
              <a:effectLst/>
              <a:latin typeface="Bookman Old Style" panose="02050604050505020204" charset="0"/>
              <a:cs typeface="Bookman Old Style" panose="02050604050505020204" charset="0"/>
            </a:endParaRPr>
          </a:p>
          <a:p>
            <a:pPr marL="457200" indent="-457200" algn="just">
              <a:buFont typeface="+mj-lt"/>
              <a:buAutoNum type="arabicParenR"/>
            </a:pPr>
            <a:r>
              <a:rPr lang="en-US" sz="2000">
                <a:solidFill>
                  <a:schemeClr val="tx1"/>
                </a:solidFill>
                <a:effectLst/>
                <a:latin typeface="Bookman Old Style" panose="02050604050505020204" charset="0"/>
                <a:cs typeface="Bookman Old Style" panose="02050604050505020204" charset="0"/>
              </a:rPr>
              <a:t>Pengajuan Hak Baru. Wajib melaporkan kepada Panitia Pertimbangan Landreform kabupaten/kota</a:t>
            </a:r>
            <a:endParaRPr lang="en-US" sz="2000">
              <a:solidFill>
                <a:schemeClr val="tx1"/>
              </a:solidFill>
              <a:effectLst/>
              <a:latin typeface="Bookman Old Style" panose="02050604050505020204" charset="0"/>
              <a:cs typeface="Bookman Old Style" panose="02050604050505020204" charset="0"/>
            </a:endParaRPr>
          </a:p>
          <a:p>
            <a:pPr marL="457200" indent="-457200" algn="just">
              <a:buFont typeface="+mj-lt"/>
              <a:buAutoNum type="arabicParenR"/>
            </a:pPr>
            <a:r>
              <a:rPr lang="en-US" sz="2000">
                <a:solidFill>
                  <a:schemeClr val="tx1"/>
                </a:solidFill>
                <a:effectLst/>
                <a:latin typeface="Bookman Old Style" panose="02050604050505020204" charset="0"/>
                <a:cs typeface="Bookman Old Style" panose="02050604050505020204" charset="0"/>
              </a:rPr>
              <a:t>Pengecualian larangan pemilikan tanah secara absente. Orang yang dikecualikan dari larangan pemilikan tanah yaitu orang yang berdomisili di kecamatan tempat letak tanah yang oleh Panitia masi di mungkinkan, PNS dan Anggota TNI serta yang disamakan dengannya.</a:t>
            </a:r>
            <a:endParaRPr lang="en-US" sz="2000">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73050" y="584200"/>
            <a:ext cx="8494395" cy="5557520"/>
          </a:xfrm>
        </p:spPr>
        <p:txBody>
          <a:bodyPr>
            <a:scene3d>
              <a:camera prst="orthographicFront"/>
              <a:lightRig rig="threePt" dir="t"/>
            </a:scene3d>
          </a:bodyPr>
          <a:p>
            <a:pPr algn="just"/>
            <a:r>
              <a:rPr lang="en-US">
                <a:solidFill>
                  <a:schemeClr val="tx1"/>
                </a:solidFill>
                <a:effectLst/>
                <a:latin typeface="Bookman Old Style" panose="02050604050505020204" charset="0"/>
                <a:cs typeface="Bookman Old Style" panose="02050604050505020204" charset="0"/>
              </a:rPr>
              <a:t>c. Mereka yang sedang menunaikan kewajiban agama</a:t>
            </a:r>
            <a:endParaRPr lang="en-US">
              <a:solidFill>
                <a:schemeClr val="tx1"/>
              </a:solidFill>
              <a:effectLst/>
              <a:latin typeface="Bookman Old Style" panose="02050604050505020204" charset="0"/>
              <a:cs typeface="Bookman Old Style" panose="02050604050505020204" charset="0"/>
            </a:endParaRPr>
          </a:p>
          <a:p>
            <a:pPr algn="just"/>
            <a:r>
              <a:rPr lang="en-US">
                <a:solidFill>
                  <a:schemeClr val="tx1"/>
                </a:solidFill>
                <a:effectLst/>
                <a:latin typeface="Bookman Old Style" panose="02050604050505020204" charset="0"/>
                <a:cs typeface="Bookman Old Style" panose="02050604050505020204" charset="0"/>
              </a:rPr>
              <a:t>d. Mereka yang mempunyai alasan khusus lainnya yang diterima oleh Direktur Jenderal Agaria (BPN).</a:t>
            </a:r>
            <a:endParaRPr lang="en-US">
              <a:solidFill>
                <a:schemeClr val="tx1"/>
              </a:solidFill>
              <a:effectLst/>
              <a:latin typeface="Bookman Old Style" panose="02050604050505020204" charset="0"/>
              <a:cs typeface="Bookman Old Style" panose="02050604050505020204" charset="0"/>
            </a:endParaRPr>
          </a:p>
          <a:p>
            <a:pPr algn="just"/>
            <a:endParaRPr lang="en-US">
              <a:solidFill>
                <a:schemeClr val="tx1"/>
              </a:solidFill>
              <a:effectLst/>
              <a:latin typeface="Bookman Old Style" panose="02050604050505020204" charset="0"/>
              <a:cs typeface="Bookman Old Style" panose="02050604050505020204" charset="0"/>
            </a:endParaRPr>
          </a:p>
          <a:p>
            <a:pPr algn="just"/>
            <a:r>
              <a:rPr lang="en-US">
                <a:solidFill>
                  <a:schemeClr val="tx1"/>
                </a:solidFill>
                <a:effectLst/>
                <a:latin typeface="Bookman Old Style" panose="02050604050505020204" charset="0"/>
                <a:cs typeface="Bookman Old Style" panose="02050604050505020204" charset="0"/>
              </a:rPr>
              <a:t>Secara umum pemilikan tanah pertanian secara absente dilarang namun ada pengecualian bagi pensiunan dalam waktu 2 tahun dengan batas tertentu.</a:t>
            </a:r>
            <a:endParaRPr lang="en-US">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169545" y="600075"/>
            <a:ext cx="8789035" cy="5629910"/>
          </a:xfrm>
        </p:spPr>
        <p:txBody>
          <a:bodyPr>
            <a:normAutofit/>
          </a:bodyPr>
          <a:p>
            <a:pPr algn="just"/>
            <a:r>
              <a:rPr lang="en-US" altLang="en-US" sz="2400">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rPr>
              <a:t>PENGADILAN LANDREFORM</a:t>
            </a:r>
            <a:endParaRPr lang="en-US" altLang="en-US" sz="2400">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endParaRPr>
          </a:p>
          <a:p>
            <a:pPr algn="just"/>
            <a:endParaRPr lang="en-US" altLang="en-US" sz="2400">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endParaRPr>
          </a:p>
          <a:p>
            <a:pPr algn="just"/>
            <a:r>
              <a:rPr lang="en-US" altLang="en-US" sz="2400">
                <a:solidFill>
                  <a:schemeClr val="tx1"/>
                </a:solidFill>
                <a:effectLst/>
                <a:latin typeface="Bookman Old Style" panose="02050604050505020204" charset="0"/>
                <a:cs typeface="Bookman Old Style" panose="02050604050505020204" charset="0"/>
              </a:rPr>
              <a:t>Berdasarkan UU No. 7 tahun 1970 tentang Penghapusan Pengadilan Landreform, pengadilan landrefom ini dihapus. Apabila terjadi sengketa, penyelesaian dilakukan melalui cara-cara berikut:</a:t>
            </a:r>
            <a:endParaRPr lang="en-US" altLang="en-US" sz="2400">
              <a:solidFill>
                <a:schemeClr val="tx1"/>
              </a:solidFill>
              <a:effectLst/>
              <a:latin typeface="Bookman Old Style" panose="02050604050505020204" charset="0"/>
              <a:cs typeface="Bookman Old Style" panose="02050604050505020204" charset="0"/>
            </a:endParaRPr>
          </a:p>
          <a:p>
            <a:pPr marL="457200" indent="-457200" algn="just">
              <a:buFont typeface="+mj-lt"/>
              <a:buAutoNum type="arabicPeriod"/>
            </a:pPr>
            <a:r>
              <a:rPr lang="en-US" altLang="en-US" sz="2400">
                <a:solidFill>
                  <a:schemeClr val="tx1"/>
                </a:solidFill>
                <a:effectLst/>
                <a:latin typeface="Bookman Old Style" panose="02050604050505020204" charset="0"/>
                <a:cs typeface="Bookman Old Style" panose="02050604050505020204" charset="0"/>
              </a:rPr>
              <a:t>Peradilan umum, berdasarkan UU No. 14 tahun 1970 tentang Kekuasaan Kehakiman yang diganti UU No. 48 tahun 2009 tentang Kekuasaan Kehakiman apabila sengketa itu bersifat perdata atau pidana</a:t>
            </a:r>
            <a:endParaRPr lang="en-US" altLang="en-US" sz="2400">
              <a:solidFill>
                <a:schemeClr val="tx1"/>
              </a:solidFill>
              <a:effectLst/>
              <a:latin typeface="Bookman Old Style" panose="02050604050505020204" charset="0"/>
              <a:cs typeface="Bookman Old Style" panose="02050604050505020204" charset="0"/>
            </a:endParaRPr>
          </a:p>
          <a:p>
            <a:pPr marL="457200" indent="-457200" algn="just">
              <a:buFont typeface="+mj-lt"/>
              <a:buAutoNum type="arabicPeriod"/>
            </a:pPr>
            <a:r>
              <a:rPr lang="en-US" altLang="en-US" sz="2400">
                <a:solidFill>
                  <a:schemeClr val="tx1"/>
                </a:solidFill>
                <a:effectLst/>
                <a:latin typeface="Bookman Old Style" panose="02050604050505020204" charset="0"/>
                <a:cs typeface="Bookman Old Style" panose="02050604050505020204" charset="0"/>
              </a:rPr>
              <a:t>Aparat pelaksanaan landreform apabila mengenai sengketa adiministrasi.</a:t>
            </a:r>
            <a:endParaRPr lang="en-US" altLang="en-US" sz="2400">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3.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3.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3.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3.0"/>
  <p:tag name="KSO_WM_BEAUTIFY_FLAG" val="#wm#"/>
</p:tagLst>
</file>

<file path=ppt/tags/tag5.xml><?xml version="1.0" encoding="utf-8"?>
<p:tagLst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ags/tag6.xml><?xml version="1.0" encoding="utf-8"?>
<p:tagLst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ags/tag7.xml><?xml version="1.0" encoding="utf-8"?>
<p:tagLst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7194</Words>
  <Application>WPS Presentation</Application>
  <PresentationFormat>On-screen Show (4:3)</PresentationFormat>
  <Paragraphs>106</Paragraphs>
  <Slides>16</Slides>
  <Notes>5</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16</vt:i4>
      </vt:variant>
    </vt:vector>
  </HeadingPairs>
  <TitlesOfParts>
    <vt:vector size="27" baseType="lpstr">
      <vt:lpstr>Arial</vt:lpstr>
      <vt:lpstr>SimSun</vt:lpstr>
      <vt:lpstr>Wingdings</vt:lpstr>
      <vt:lpstr>Calibri</vt:lpstr>
      <vt:lpstr>Times New Roman</vt:lpstr>
      <vt:lpstr>Cambria</vt:lpstr>
      <vt:lpstr>Bookman Old Style</vt:lpstr>
      <vt:lpstr>Wingdings</vt:lpstr>
      <vt:lpstr>Microsoft YaHei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IBI Darmajaya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ines septia</cp:lastModifiedBy>
  <cp:revision>719</cp:revision>
  <cp:lastPrinted>2017-08-29T02:54:00Z</cp:lastPrinted>
  <dcterms:created xsi:type="dcterms:W3CDTF">2010-04-18T12:06:00Z</dcterms:created>
  <dcterms:modified xsi:type="dcterms:W3CDTF">2025-12-22T05:57:07Z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D43F698B73E349759D2FC07D25A067B1_12</vt:lpwstr>
  </property>
  <property fmtid="{D5CDD505-2E9C-101B-9397-08002B2CF9AE}" pid="3" name="KSOProductBuildVer">
    <vt:lpwstr>1033-12.2.0.23155</vt:lpwstr>
  </property>
</Properties>
</file>