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8"/>
  </p:handoutMasterIdLst>
  <p:sldIdLst>
    <p:sldId id="256" r:id="rId3"/>
    <p:sldId id="332" r:id="rId5"/>
    <p:sldId id="365" r:id="rId6"/>
    <p:sldId id="333" r:id="rId7"/>
    <p:sldId id="348" r:id="rId8"/>
    <p:sldId id="367" r:id="rId9"/>
    <p:sldId id="368" r:id="rId10"/>
    <p:sldId id="369" r:id="rId11"/>
    <p:sldId id="360" r:id="rId12"/>
    <p:sldId id="361" r:id="rId13"/>
    <p:sldId id="362" r:id="rId14"/>
    <p:sldId id="363" r:id="rId15"/>
    <p:sldId id="371" r:id="rId16"/>
    <p:sldId id="372" r:id="rId17"/>
    <p:sldId id="375" r:id="rId18"/>
    <p:sldId id="374" r:id="rId19"/>
    <p:sldId id="349" r:id="rId20"/>
    <p:sldId id="350" r:id="rId21"/>
    <p:sldId id="356" r:id="rId22"/>
    <p:sldId id="358" r:id="rId23"/>
    <p:sldId id="364" r:id="rId24"/>
    <p:sldId id="351" r:id="rId25"/>
    <p:sldId id="376" r:id="rId26"/>
    <p:sldId id="318" r:id="rId27"/>
  </p:sldIdLst>
  <p:sldSz cx="9144000" cy="6858000" type="screen4x3"/>
  <p:notesSz cx="7045325" cy="9345295"/>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3" userDrawn="1">
          <p15:clr>
            <a:srgbClr val="A4A3A4"/>
          </p15:clr>
        </p15:guide>
        <p15:guide id="2" pos="28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63"/>
        <p:guide pos="2868"/>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8"/>
        <p:guide pos="2209"/>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3" Type="http://schemas.openxmlformats.org/officeDocument/2006/relationships/tags" Target="tags/tag7.xml"/><Relationship Id="rId32" Type="http://schemas.openxmlformats.org/officeDocument/2006/relationships/commentAuthors" Target="commentAuthors.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handoutMaster" Target="handoutMasters/handoutMaster1.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12395"/>
            <a:ext cx="7615555" cy="435610"/>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 -HUKUM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HAK TANGGUNGAN -</a:t>
            </a:r>
            <a:endPar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69950" y="226695"/>
            <a:ext cx="7659370" cy="35496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Pendaftaran Tanah -</a:t>
            </a:r>
            <a:endPar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522000" y="1153054"/>
            <a:ext cx="8100000" cy="594000"/>
          </a:xfrm>
        </p:spPr>
        <p:txBody>
          <a:bodyPr wrap="square" lIns="0" tIns="0" rIns="0" bIns="0">
            <a:normAutofit/>
          </a:bodyPr>
          <a:lstStyle>
            <a:lvl1pPr algn="ctr" fontAlgn="base">
              <a:defRPr sz="2400">
                <a:solidFill>
                  <a:schemeClr val="tx1">
                    <a:lumMod val="85000"/>
                    <a:lumOff val="15000"/>
                  </a:schemeClr>
                </a:solidFill>
                <a:latin typeface="+mj-lt"/>
              </a:defRPr>
            </a:lvl1pPr>
          </a:lstStyle>
          <a:p>
            <a:r>
              <a:rPr lang="en-US"/>
              <a:t>Click to add title</a:t>
            </a:r>
            <a:endParaRPr lang="en-US"/>
          </a:p>
        </p:txBody>
      </p:sp>
      <p:sp>
        <p:nvSpPr>
          <p:cNvPr id="3" name="日期占位符 2"/>
          <p:cNvSpPr>
            <a:spLocks noGrp="1"/>
          </p:cNvSpPr>
          <p:nvPr>
            <p:ph type="dt" sz="half" idx="10"/>
            <p:custDataLst>
              <p:tags r:id="rId3"/>
            </p:custDataLst>
          </p:nvPr>
        </p:nvSpPr>
        <p:spPr>
          <a:xfrm>
            <a:off x="4590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r>
              <a:rPr lang="en-US"/>
              <a:t>Date Area</a:t>
            </a:r>
            <a:endParaRPr lang="en-US"/>
          </a:p>
        </p:txBody>
      </p:sp>
      <p:sp>
        <p:nvSpPr>
          <p:cNvPr id="4" name="页脚占位符 3"/>
          <p:cNvSpPr>
            <a:spLocks noGrp="1"/>
          </p:cNvSpPr>
          <p:nvPr>
            <p:ph type="ftr" sz="quarter" idx="11"/>
            <p:custDataLst>
              <p:tags r:id="rId4"/>
            </p:custDataLst>
          </p:nvPr>
        </p:nvSpPr>
        <p:spPr>
          <a:xfrm>
            <a:off x="3087000" y="5593050"/>
            <a:ext cx="2970000" cy="237600"/>
          </a:xfrm>
        </p:spPr>
        <p:txBody>
          <a:bodyPr/>
          <a:lstStyle>
            <a:lvl1pPr>
              <a:defRPr>
                <a:latin typeface="Arial" panose="020B0604020202020204" pitchFamily="34" charset="0"/>
                <a:sym typeface="Arial" panose="020B0604020202020204" pitchFamily="34" charset="0"/>
              </a:defRPr>
            </a:lvl1pPr>
          </a:lstStyle>
          <a:p>
            <a:endParaRPr lang="en-US" dirty="0"/>
          </a:p>
        </p:txBody>
      </p:sp>
      <p:sp>
        <p:nvSpPr>
          <p:cNvPr id="5" name="灯片编号占位符 4"/>
          <p:cNvSpPr>
            <a:spLocks noGrp="1"/>
          </p:cNvSpPr>
          <p:nvPr>
            <p:ph type="sldNum" sz="quarter" idx="12"/>
            <p:custDataLst>
              <p:tags r:id="rId5"/>
            </p:custDataLst>
          </p:nvPr>
        </p:nvSpPr>
        <p:spPr>
          <a:xfrm>
            <a:off x="66582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fld id="{49AE70B2-8BF9-45C0-BB95-33D1B9D3A854}" type="slidenum">
              <a:rPr lang="en-US" smtClean="0"/>
            </a:fld>
            <a:endParaRPr 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jpe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6.xml"/><Relationship Id="rId3" Type="http://schemas.openxmlformats.org/officeDocument/2006/relationships/image" Target="../media/image3.png"/><Relationship Id="rId2" Type="http://schemas.openxmlformats.org/officeDocument/2006/relationships/tags" Target="../tags/tag5.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199635"/>
            <a:ext cx="9144000" cy="1260475"/>
          </a:xfrm>
          <a:prstGeom prst="rect">
            <a:avLst/>
          </a:prstGeom>
          <a:noFill/>
        </p:spPr>
        <p:txBody>
          <a:bodyPr wrap="square" lIns="91440" tIns="45720" rIns="91440" bIns="45720">
            <a:spAutoFit/>
          </a:bodyPr>
          <a:lstStyle/>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HAK TANGGUNGAN ATAS TANAH</a:t>
            </a:r>
            <a:endPar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14</a:t>
            </a:r>
            <a:endPar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508531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16216" y="2854052"/>
            <a:ext cx="2590614" cy="1727076"/>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xit" presetSubtype="4" fill="hold" grpId="0" nodeType="withEffect">
                                  <p:stCondLst>
                                    <p:cond delay="0"/>
                                  </p:stCondLst>
                                  <p:childTnLst>
                                    <p:anim calcmode="lin" valueType="num">
                                      <p:cBhvr additive="base">
                                        <p:cTn id="6" dur="5000"/>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6">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6">
                                            <p:txEl>
                                              <p:pRg st="0" end="0"/>
                                            </p:txEl>
                                          </p:spTgt>
                                        </p:tgtEl>
                                        <p:attrNameLst>
                                          <p:attrName>style.visibility</p:attrName>
                                        </p:attrNameLst>
                                      </p:cBhvr>
                                      <p:to>
                                        <p:strVal val="hidden"/>
                                      </p:to>
                                    </p:set>
                                  </p:childTnLst>
                                </p:cTn>
                              </p:par>
                              <p:par>
                                <p:cTn id="9" presetID="7" presetClass="exit" presetSubtype="4" fill="hold" grpId="0" nodeType="withEffect">
                                  <p:stCondLst>
                                    <p:cond delay="0"/>
                                  </p:stCondLst>
                                  <p:childTnLst>
                                    <p:anim calcmode="lin" valueType="num">
                                      <p:cBhvr additive="base">
                                        <p:cTn id="10" dur="5000"/>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1" dur="5000"/>
                                        <p:tgtEl>
                                          <p:spTgt spid="6">
                                            <p:txEl>
                                              <p:pRg st="1" end="1"/>
                                            </p:txEl>
                                          </p:spTgt>
                                        </p:tgtEl>
                                        <p:attrNameLst>
                                          <p:attrName>ppt_y</p:attrName>
                                        </p:attrNameLst>
                                      </p:cBhvr>
                                      <p:tavLst>
                                        <p:tav tm="0">
                                          <p:val>
                                            <p:strVal val="ppt_y"/>
                                          </p:val>
                                        </p:tav>
                                        <p:tav tm="100000">
                                          <p:val>
                                            <p:strVal val="1+ppt_h/2"/>
                                          </p:val>
                                        </p:tav>
                                      </p:tavLst>
                                    </p:anim>
                                    <p:set>
                                      <p:cBhvr>
                                        <p:cTn id="12" dur="1" fill="hold">
                                          <p:stCondLst>
                                            <p:cond delay="4999"/>
                                          </p:stCondLst>
                                        </p:cTn>
                                        <p:tgtEl>
                                          <p:spTgt spid="6">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7" presetClass="exit" presetSubtype="4" fill="hold" grpId="0" nodeType="clickEffect">
                                  <p:stCondLst>
                                    <p:cond delay="0"/>
                                  </p:stCondLst>
                                  <p:childTnLst>
                                    <p:anim calcmode="lin" valueType="num">
                                      <p:cBhvr additive="base">
                                        <p:cTn id="16" dur="5000"/>
                                        <p:tgtEl>
                                          <p:spTgt spid="8"/>
                                        </p:tgtEl>
                                        <p:attrNameLst>
                                          <p:attrName>ppt_x</p:attrName>
                                        </p:attrNameLst>
                                      </p:cBhvr>
                                      <p:tavLst>
                                        <p:tav tm="0">
                                          <p:val>
                                            <p:strVal val="ppt_x"/>
                                          </p:val>
                                        </p:tav>
                                        <p:tav tm="100000">
                                          <p:val>
                                            <p:strVal val="ppt_x"/>
                                          </p:val>
                                        </p:tav>
                                      </p:tavLst>
                                    </p:anim>
                                    <p:anim calcmode="lin" valueType="num">
                                      <p:cBhvr additive="base">
                                        <p:cTn id="17" dur="5000"/>
                                        <p:tgtEl>
                                          <p:spTgt spid="8"/>
                                        </p:tgtEl>
                                        <p:attrNameLst>
                                          <p:attrName>ppt_y</p:attrName>
                                        </p:attrNameLst>
                                      </p:cBhvr>
                                      <p:tavLst>
                                        <p:tav tm="0">
                                          <p:val>
                                            <p:strVal val="ppt_y"/>
                                          </p:val>
                                        </p:tav>
                                        <p:tav tm="100000">
                                          <p:val>
                                            <p:strVal val="1+ppt_h/2"/>
                                          </p:val>
                                        </p:tav>
                                      </p:tavLst>
                                    </p:anim>
                                    <p:set>
                                      <p:cBhvr>
                                        <p:cTn id="18"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build="allAtOnce"/>
      <p:bldP spid="6" grpId="1"/>
      <p:bldP spid="8" grpId="0"/>
      <p:bldP spid="8"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45415" y="647700"/>
            <a:ext cx="8717280" cy="5614670"/>
          </a:xfrm>
        </p:spPr>
        <p:txBody>
          <a:bodyPr>
            <a:normAutofit lnSpcReduction="20000"/>
          </a:bodyPr>
          <a:p>
            <a:pPr algn="just" eaLnBrk="1" hangingPunct="1">
              <a:buNone/>
            </a:pPr>
            <a:r>
              <a:rPr dirty="0">
                <a:solidFill>
                  <a:schemeClr val="tx1"/>
                </a:solidFill>
                <a:effectLst/>
                <a:latin typeface="Bookman Old Style" panose="02050604050505020204" charset="0"/>
                <a:cs typeface="Bookman Old Style" panose="02050604050505020204" charset="0"/>
                <a:sym typeface="+mn-ea"/>
              </a:rPr>
              <a:t>KEWAJIBAN PEME</a:t>
            </a:r>
            <a:r>
              <a:rPr lang="en-US" dirty="0">
                <a:solidFill>
                  <a:schemeClr val="tx1"/>
                </a:solidFill>
                <a:effectLst/>
                <a:latin typeface="Bookman Old Style" panose="02050604050505020204" charset="0"/>
                <a:cs typeface="Bookman Old Style" panose="02050604050505020204" charset="0"/>
                <a:sym typeface="+mn-ea"/>
              </a:rPr>
              <a:t>GANG HAK TANGGUNGAN</a:t>
            </a:r>
            <a:endParaRPr dirty="0">
              <a:solidFill>
                <a:schemeClr val="tx1"/>
              </a:solidFill>
              <a:effectLst/>
              <a:latin typeface="Bookman Old Style" panose="02050604050505020204" charset="0"/>
              <a:cs typeface="Bookman Old Style" panose="02050604050505020204" charset="0"/>
            </a:endParaRPr>
          </a:p>
          <a:p>
            <a:pPr algn="just" eaLnBrk="1" hangingPunct="1">
              <a:buNone/>
            </a:pPr>
            <a:endParaRPr dirty="0">
              <a:solidFill>
                <a:schemeClr val="tx1"/>
              </a:solidFill>
              <a:effectLst/>
              <a:latin typeface="Bookman Old Style" panose="02050604050505020204" charset="0"/>
              <a:cs typeface="Bookman Old Style" panose="02050604050505020204" charset="0"/>
            </a:endParaRPr>
          </a:p>
          <a:p>
            <a:pPr algn="just" eaLnBrk="1" hangingPunct="1">
              <a:buNone/>
            </a:pPr>
            <a:r>
              <a:rPr dirty="0">
                <a:solidFill>
                  <a:schemeClr val="tx1"/>
                </a:solidFill>
                <a:effectLst/>
                <a:latin typeface="Bookman Old Style" panose="02050604050505020204" charset="0"/>
                <a:cs typeface="Bookman Old Style" panose="02050604050505020204" charset="0"/>
                <a:sym typeface="+mn-ea"/>
              </a:rPr>
              <a:t>1.Memberitahukan kepada pemberi gadai jika barang gadai dijual.</a:t>
            </a:r>
            <a:endParaRPr dirty="0">
              <a:solidFill>
                <a:schemeClr val="tx1"/>
              </a:solidFill>
              <a:effectLst/>
              <a:latin typeface="Bookman Old Style" panose="02050604050505020204" charset="0"/>
              <a:cs typeface="Bookman Old Style" panose="02050604050505020204" charset="0"/>
            </a:endParaRPr>
          </a:p>
          <a:p>
            <a:pPr algn="just" eaLnBrk="1" hangingPunct="1">
              <a:buNone/>
            </a:pPr>
            <a:r>
              <a:rPr dirty="0">
                <a:solidFill>
                  <a:schemeClr val="tx1"/>
                </a:solidFill>
                <a:effectLst/>
                <a:latin typeface="Bookman Old Style" panose="02050604050505020204" charset="0"/>
                <a:cs typeface="Bookman Old Style" panose="02050604050505020204" charset="0"/>
                <a:sym typeface="+mn-ea"/>
              </a:rPr>
              <a:t>2.Memelihara benda gadai.</a:t>
            </a:r>
            <a:endParaRPr dirty="0">
              <a:solidFill>
                <a:schemeClr val="tx1"/>
              </a:solidFill>
              <a:effectLst/>
              <a:latin typeface="Bookman Old Style" panose="02050604050505020204" charset="0"/>
              <a:cs typeface="Bookman Old Style" panose="02050604050505020204" charset="0"/>
            </a:endParaRPr>
          </a:p>
          <a:p>
            <a:pPr algn="just" eaLnBrk="1" hangingPunct="1">
              <a:buNone/>
            </a:pPr>
            <a:r>
              <a:rPr dirty="0">
                <a:solidFill>
                  <a:schemeClr val="tx1"/>
                </a:solidFill>
                <a:effectLst/>
                <a:latin typeface="Bookman Old Style" panose="02050604050505020204" charset="0"/>
                <a:cs typeface="Bookman Old Style" panose="02050604050505020204" charset="0"/>
                <a:sym typeface="+mn-ea"/>
              </a:rPr>
              <a:t>3.Memberikan perhitungan antara hasil penjualan brg gadai dg piutang.</a:t>
            </a:r>
            <a:endParaRPr dirty="0">
              <a:solidFill>
                <a:schemeClr val="tx1"/>
              </a:solidFill>
              <a:effectLst/>
              <a:latin typeface="Bookman Old Style" panose="02050604050505020204" charset="0"/>
              <a:cs typeface="Bookman Old Style" panose="02050604050505020204" charset="0"/>
            </a:endParaRPr>
          </a:p>
          <a:p>
            <a:pPr algn="just" eaLnBrk="1" hangingPunct="1">
              <a:buNone/>
            </a:pPr>
            <a:r>
              <a:rPr dirty="0">
                <a:solidFill>
                  <a:schemeClr val="tx1"/>
                </a:solidFill>
                <a:effectLst/>
                <a:latin typeface="Bookman Old Style" panose="02050604050505020204" charset="0"/>
                <a:cs typeface="Bookman Old Style" panose="02050604050505020204" charset="0"/>
                <a:sym typeface="+mn-ea"/>
              </a:rPr>
              <a:t>4.Mengembalikan barang gadai Psl.1159 ayat 1 KUHPdt.</a:t>
            </a:r>
            <a:endParaRPr dirty="0">
              <a:solidFill>
                <a:schemeClr val="tx1"/>
              </a:solidFill>
              <a:effectLst/>
              <a:latin typeface="Bookman Old Style" panose="02050604050505020204" charset="0"/>
              <a:cs typeface="Bookman Old Style" panose="02050604050505020204" charset="0"/>
            </a:endParaRPr>
          </a:p>
          <a:p>
            <a:pPr algn="just" eaLnBrk="1" hangingPunct="1">
              <a:buNone/>
            </a:pPr>
            <a:r>
              <a:rPr dirty="0">
                <a:solidFill>
                  <a:schemeClr val="tx1"/>
                </a:solidFill>
                <a:effectLst/>
                <a:latin typeface="Bookman Old Style" panose="02050604050505020204" charset="0"/>
                <a:cs typeface="Bookman Old Style" panose="02050604050505020204" charset="0"/>
                <a:sym typeface="+mn-ea"/>
              </a:rPr>
              <a:t>5.Memperhitungkan hasil penagihan bunga piutang.</a:t>
            </a:r>
            <a:endParaRPr dirty="0">
              <a:solidFill>
                <a:schemeClr val="tx1"/>
              </a:solidFill>
              <a:effectLst/>
              <a:latin typeface="Bookman Old Style" panose="02050604050505020204" charset="0"/>
              <a:cs typeface="Bookman Old Style" panose="02050604050505020204" charset="0"/>
            </a:endParaRPr>
          </a:p>
          <a:p>
            <a:pPr algn="just" eaLnBrk="1" hangingPunct="1">
              <a:buNone/>
            </a:pPr>
            <a:r>
              <a:rPr dirty="0">
                <a:solidFill>
                  <a:schemeClr val="tx1"/>
                </a:solidFill>
                <a:effectLst/>
                <a:latin typeface="Bookman Old Style" panose="02050604050505020204" charset="0"/>
                <a:cs typeface="Bookman Old Style" panose="02050604050505020204" charset="0"/>
                <a:sym typeface="+mn-ea"/>
              </a:rPr>
              <a:t>6.Mengembalikan sisa hasil penagihan piutang gadai kepada pemberi gadai</a:t>
            </a:r>
            <a:endParaRPr lang="en-US" dirty="0">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055" y="720090"/>
            <a:ext cx="8573135" cy="5478145"/>
          </a:xfrm>
        </p:spPr>
        <p:txBody>
          <a:bodyPr>
            <a:noAutofit/>
          </a:bodyPr>
          <a:p>
            <a:pPr algn="just"/>
            <a:r>
              <a:rPr lang="en-US" altLang="en-US" sz="21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Dasar Hukum Hak Tanggungan</a:t>
            </a:r>
            <a:endParaRPr lang="en-US" altLang="en-US" sz="21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sz="2100">
              <a:solidFill>
                <a:schemeClr val="tx1"/>
              </a:solidFill>
              <a:effectLst/>
              <a:latin typeface="Bookman Old Style" panose="02050604050505020204" charset="0"/>
              <a:cs typeface="Bookman Old Style" panose="02050604050505020204" charset="0"/>
            </a:endParaRPr>
          </a:p>
          <a:p>
            <a:pPr algn="just"/>
            <a:r>
              <a:rPr lang="en-US" altLang="en-US" sz="21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1. Undang-Undang Nomor 4 Tahun 1996 tentang Hak Tanggungan atas Tanah Beserta Benda-Benda yang Berkaitan dengan Tanah (UUHT)</a:t>
            </a:r>
            <a:endParaRPr lang="en-US" altLang="en-US" sz="21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endParaRPr lang="en-US" altLang="en-US" sz="2100">
              <a:solidFill>
                <a:schemeClr val="tx1"/>
              </a:solidFill>
              <a:effectLst/>
              <a:latin typeface="Bookman Old Style" panose="02050604050505020204" charset="0"/>
              <a:cs typeface="Bookman Old Style" panose="02050604050505020204" charset="0"/>
            </a:endParaRPr>
          </a:p>
          <a:p>
            <a:pPr algn="just"/>
            <a:r>
              <a:rPr lang="en-US" altLang="en-US" sz="2100">
                <a:solidFill>
                  <a:schemeClr val="tx1"/>
                </a:solidFill>
                <a:effectLst/>
                <a:latin typeface="Bookman Old Style" panose="02050604050505020204" charset="0"/>
                <a:cs typeface="Bookman Old Style" panose="02050604050505020204" charset="0"/>
              </a:rPr>
              <a:t>UUHT adalah payung hukum utama yang mengatur secara komprehensif mengenai Hak Tanggungan di Indonesia. Undang-undang ini merupakan wujud unifikasi hukum jaminan atas tanah, menggantikan ketentuan-ketentuan yang sebelumnya tersebar dan tidak terkoordinasi. UUHT mengatur berbagai aspek, mulai dari definisi, karakteristik, objek, subjek, tata cara pemberian, pendaftaran, peralihan, penghapusan, hingga mekanisme eksekusi Hak Tanggungan. </a:t>
            </a:r>
            <a:endParaRPr lang="en-US" altLang="en-US" sz="21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73050" y="584200"/>
            <a:ext cx="8494395" cy="5557520"/>
          </a:xfrm>
        </p:spPr>
        <p:txBody>
          <a:bodyPr>
            <a:scene3d>
              <a:camera prst="orthographicFront"/>
              <a:lightRig rig="threePt" dir="t"/>
            </a:scene3d>
          </a:bodyPr>
          <a:p>
            <a:pPr algn="just"/>
            <a:r>
              <a:rPr lang="en-US" altLang="en-US">
                <a:solidFill>
                  <a:schemeClr val="tx1"/>
                </a:solidFill>
                <a:effectLst/>
                <a:latin typeface="Bookman Old Style" panose="02050604050505020204" charset="0"/>
                <a:cs typeface="Bookman Old Style" panose="02050604050505020204" charset="0"/>
                <a:sym typeface="+mn-ea"/>
              </a:rPr>
              <a:t>UU ini menggantikan sistem sebelumnya seperti hipotek dan credietverband, dan memberikan pengaturan yang lebih spesifik, modern, dan mengikat secara hukum.</a:t>
            </a:r>
            <a:endParaRPr lang="en-US" altLang="en-US">
              <a:solidFill>
                <a:schemeClr val="tx1"/>
              </a:solidFill>
              <a:effectLst/>
              <a:latin typeface="Bookman Old Style" panose="02050604050505020204" charset="0"/>
              <a:cs typeface="Bookman Old Style" panose="02050604050505020204" charset="0"/>
              <a:sym typeface="+mn-ea"/>
            </a:endParaRPr>
          </a:p>
          <a:p>
            <a:pPr algn="just"/>
            <a:endParaRPr 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Tujuan utama UUHT adalah menciptakan kepastian hukum yang kuat bagi para pihak yang terlibat dalam transaksi kredit dengan jaminan tanah, sehingga mendorong iklim investasi dan pertumbuhan ekonomi.</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93040" y="487680"/>
            <a:ext cx="8653145" cy="5790565"/>
          </a:xfrm>
        </p:spPr>
        <p:txBody>
          <a:bodyPr>
            <a:normAutofit fontScale="70000"/>
          </a:bodyPr>
          <a:p>
            <a:pPr algn="just"/>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2. Keterkaitan dengan Undang-Undang Pokok Agraria (UUPA) Nomor 5 Tahun 1960</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UUHT tidak dapat dilepaskan dari UUPA Nomor 5 Tahun 1960. Hak Tanggungan dibebankan pada hak atas tanah sebagaimana dimaksud dalam UUPA. UUPA adalah dasar hukum agraria di Indonesia yang mengatur jenis-jenis hak atas tanah, seperti Hak Milik, Hak Guna Usaha (HGU), Hak Guna Bangunan (HGB), dan Hak Pakai. UUHT mengidentifikasi hak-hak atas tanah ini sebagai objek yang dapat dibebani Hak Tanggungan, terutama Hak Milik, HGU, dan HGB yang wajib didaftar dan dapat dipindahtangankan. Dalam perkembangannya, Hak Pakai yang wajib didaftarkan dan dapat dipindahtangankan juga dapat dijadikan objek Hak Tanggungan, menyesuaikan kebutuhan masyarakat dan perkembangan hak itu sendiri. Keterkaitan ini memastikan bahwa pengaturan Hak Tanggungan selaras dengan sistem hukum pertanahan nasional.</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25425" y="615315"/>
            <a:ext cx="8726170" cy="5662295"/>
          </a:xfrm>
        </p:spPr>
        <p:txBody>
          <a:bodyPr>
            <a:noAutofit/>
          </a:bodyPr>
          <a:p>
            <a:pPr algn="just"/>
            <a:endPar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3. Peraturan Pemerintah dan Peraturan Menteri Terkait (Fokus pada Pembaruan Regulasi)</a:t>
            </a:r>
            <a:endPar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Peraturan Menteri Agraria dan Tata Ruang/Kepala Badan Pertanahan Nasional Republik Indonesia Nomor 5 Tahun 2020 tentang Pelayanan Hak Tanggungan Terintegrasi Secara Elektronik (Permen ATR/Kepala BPN No. 5 Tahun 2020) Peraturan ini mencabut Permen Agraria/Kepala BPN No. 9 Tahun 2019 dan mulai berlaku pada tanggal 8 April 2020. Tujuannya adalah untuk menerapkan pelayanan hak tanggungan terintegrasi secara elektronik (Sistem HT-el) guna meningkatkan pelayanan yang memenuhi asas keterbukaan, ketepatan waktu, kecepatan, kemudahan, dan keterjangkauan. </a:t>
            </a:r>
            <a:endParaRPr lang="en-US" alt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055" y="591820"/>
            <a:ext cx="8772525" cy="5670550"/>
          </a:xfrm>
        </p:spPr>
        <p:txBody>
          <a:bodyPr/>
          <a:p>
            <a:pPr algn="just"/>
            <a:r>
              <a:rPr lang="en-US" altLang="en-US">
                <a:solidFill>
                  <a:schemeClr val="tx1"/>
                </a:solidFill>
                <a:effectLst/>
                <a:latin typeface="Bookman Old Style" panose="02050604050505020204" charset="0"/>
                <a:cs typeface="Bookman Old Style" panose="02050604050505020204" charset="0"/>
                <a:sym typeface="+mn-ea"/>
              </a:rPr>
              <a:t>Permen ini merupakan respons terhadap perkembangan hukum, teknologi, dan kebutuhan masyarakat akan layanan yang lebih efisien. Pelayanan Hak Tanggungan, sebagaimana dimaksud dalam Permen ini, dilaksanakan secara elektronik melalui Sistem HT-el. Ini menandai pergeseran besar dari proses manual ke digital, yang diharapkan dapat mempercepat dan menyederhanakan prosedur bagi semua pihak yang terlibat.</a:t>
            </a:r>
            <a:endParaRPr lang="en-US"/>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600075"/>
            <a:ext cx="8526145" cy="5509895"/>
          </a:xfrm>
        </p:spPr>
        <p:txBody>
          <a:bodyPr>
            <a:normAutofit fontScale="90000" lnSpcReduction="20000"/>
          </a:bodyPr>
          <a:p>
            <a:pPr algn="just" eaLnBrk="1" hangingPunct="1">
              <a:lnSpc>
                <a:spcPct val="90000"/>
              </a:lnSpc>
            </a:pPr>
            <a:r>
              <a:rPr lang="en-US" dirty="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sym typeface="+mn-ea"/>
              </a:rPr>
              <a:t>4. </a:t>
            </a:r>
            <a:r>
              <a:rPr dirty="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sym typeface="+mn-ea"/>
              </a:rPr>
              <a:t>Hukum jaminan diatur dalam buku ke II KUH perdata yang berisi tentang benda, hak kebendaan, warisan, tentang piutang yang diistimewakan, gadai dan hipotik.</a:t>
            </a:r>
            <a:endParaRPr dirty="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sym typeface="+mn-ea"/>
            </a:endParaRPr>
          </a:p>
          <a:p>
            <a:pPr algn="just" eaLnBrk="1" hangingPunct="1">
              <a:lnSpc>
                <a:spcPct val="90000"/>
              </a:lnSpc>
            </a:pPr>
            <a:endParaRPr dirty="0">
              <a:solidFill>
                <a:schemeClr val="tx1"/>
              </a:solidFill>
              <a:effectLst/>
              <a:latin typeface="Bookman Old Style" panose="02050604050505020204" charset="0"/>
              <a:cs typeface="Bookman Old Style" panose="02050604050505020204" charset="0"/>
              <a:sym typeface="+mn-ea"/>
            </a:endParaRPr>
          </a:p>
          <a:p>
            <a:pPr algn="just" eaLnBrk="1" hangingPunct="1"/>
            <a:r>
              <a:rPr dirty="0">
                <a:solidFill>
                  <a:schemeClr val="tx1"/>
                </a:solidFill>
                <a:effectLst/>
                <a:latin typeface="Bookman Old Style" panose="02050604050505020204" charset="0"/>
                <a:cs typeface="Bookman Old Style" panose="02050604050505020204" charset="0"/>
                <a:sym typeface="+mn-ea"/>
              </a:rPr>
              <a:t>Tentang benda dan</a:t>
            </a:r>
            <a:r>
              <a:rPr lang="id-ID" altLang="x-none" dirty="0">
                <a:solidFill>
                  <a:schemeClr val="tx1"/>
                </a:solidFill>
                <a:effectLst/>
                <a:latin typeface="Bookman Old Style" panose="02050604050505020204" charset="0"/>
                <a:cs typeface="Bookman Old Style" panose="02050604050505020204" charset="0"/>
                <a:sym typeface="+mn-ea"/>
              </a:rPr>
              <a:t> </a:t>
            </a:r>
            <a:r>
              <a:rPr dirty="0">
                <a:solidFill>
                  <a:schemeClr val="tx1"/>
                </a:solidFill>
                <a:effectLst/>
                <a:latin typeface="Bookman Old Style" panose="02050604050505020204" charset="0"/>
                <a:cs typeface="Bookman Old Style" panose="02050604050505020204" charset="0"/>
                <a:sym typeface="+mn-ea"/>
              </a:rPr>
              <a:t>hak kebendaan merupakan asas dari buku ke II KUHPer. Waris dimasukan kedalam buku ke II KUHPer karena pengaruh dari hukum Romawi. Sedangkan tentang piutang yang diistimewakan mempunyai hubungan yang erat mengenai gadai dan hipotik. Buku KUHperdata memliki sistem tertutup.</a:t>
            </a:r>
            <a:endParaRPr lang="id-ID" altLang="x-none" dirty="0">
              <a:solidFill>
                <a:schemeClr val="tx1"/>
              </a:solidFill>
              <a:effectLst/>
              <a:latin typeface="Bookman Old Style" panose="02050604050505020204" charset="0"/>
              <a:cs typeface="Bookman Old Style" panose="02050604050505020204" charset="0"/>
            </a:endParaRPr>
          </a:p>
          <a:p>
            <a:pPr algn="just" eaLnBrk="1" hangingPunct="1"/>
            <a:r>
              <a:rPr dirty="0">
                <a:solidFill>
                  <a:schemeClr val="tx1"/>
                </a:solidFill>
                <a:effectLst/>
                <a:latin typeface="Bookman Old Style" panose="02050604050505020204" charset="0"/>
                <a:cs typeface="Bookman Old Style" panose="02050604050505020204" charset="0"/>
                <a:sym typeface="+mn-ea"/>
              </a:rPr>
              <a:t> Artinya hak-hak kebendaan diluar dari buku ke II tidak diperkenankan dan para pihak yang membuat perjanjian tidak bebas dalam memperjanjikan hak kebendaan yang baru. </a:t>
            </a:r>
            <a:endParaRPr lang="id-ID" altLang="x-none" dirty="0">
              <a:solidFill>
                <a:schemeClr val="tx1"/>
              </a:solidFill>
              <a:effectLst/>
              <a:latin typeface="Bookman Old Style" panose="02050604050505020204" charset="0"/>
              <a:cs typeface="Bookman Old Style" panose="02050604050505020204" charset="0"/>
            </a:endParaRPr>
          </a:p>
          <a:p>
            <a:pPr algn="just" eaLnBrk="1" hangingPunct="1"/>
            <a:endParaRPr dirty="0">
              <a:solidFill>
                <a:schemeClr val="tx1"/>
              </a:solidFill>
              <a:effectLst/>
              <a:latin typeface="Bookman Old Style" panose="02050604050505020204" charset="0"/>
              <a:cs typeface="Bookman Old Style" panose="02050604050505020204" charset="0"/>
            </a:endParaRPr>
          </a:p>
          <a:p>
            <a:pPr algn="just" eaLnBrk="1" hangingPunct="1"/>
            <a:endParaRPr dirty="0">
              <a:solidFill>
                <a:schemeClr val="tx1"/>
              </a:solidFill>
              <a:effectLst/>
              <a:latin typeface="Bookman Old Style" panose="02050604050505020204" charset="0"/>
              <a:cs typeface="Bookman Old Style" panose="02050604050505020204" charset="0"/>
              <a:sym typeface="+mn-ea"/>
            </a:endParaRPr>
          </a:p>
          <a:p>
            <a:pPr algn="just" eaLnBrk="1" hangingPunct="1">
              <a:lnSpc>
                <a:spcPct val="90000"/>
              </a:lnSpc>
            </a:pPr>
            <a:endParaRPr lang="en-US" dirty="0">
              <a:solidFill>
                <a:schemeClr val="tx1"/>
              </a:solidFill>
              <a:effectLst/>
              <a:latin typeface="Bookman Old Style" panose="02050604050505020204" charset="0"/>
              <a:cs typeface="Bookman Old Style" panose="02050604050505020204" charset="0"/>
              <a:sym typeface="+mn-ea"/>
            </a:endParaRPr>
          </a:p>
          <a:p>
            <a:pPr algn="just" eaLnBrk="1" hangingPunct="1">
              <a:lnSpc>
                <a:spcPct val="90000"/>
              </a:lnSpc>
            </a:pPr>
            <a:endParaRPr lang="en-US" dirty="0">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600075"/>
            <a:ext cx="8789035" cy="5629910"/>
          </a:xfrm>
        </p:spPr>
        <p:txBody>
          <a:bodyPr>
            <a:normAutofit lnSpcReduction="10000"/>
          </a:bodyPr>
          <a:p>
            <a:pPr algn="just"/>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KARAKTERISTIK HAK TANGGUNGAN</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1. Bersifat Accessoir</a:t>
            </a:r>
            <a:endParaRPr lang="en-US" altLang="en-US" sz="2400">
              <a:solidFill>
                <a:schemeClr val="tx1"/>
              </a:soli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Hak tanggungan tidak berdiri sendiri, melainkan tergantung pada perjanjian pokok, yakni perjanjian utang-piutang. Jika utang lunas, maka hak tanggungan otomatis berakhir. Dasar hukum: Pasal 18 ayat (1) huruf a UU No. 4 Tahun 1996</a:t>
            </a:r>
            <a:endParaRPr lang="en-US" altLang="en-US" sz="2400">
              <a:solidFill>
                <a:schemeClr val="tx1"/>
              </a:soli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2. Memberikan Hak Preferen (Droit de Preference)</a:t>
            </a:r>
            <a:endParaRPr lang="en-US" altLang="en-US" sz="2400">
              <a:solidFill>
                <a:schemeClr val="tx1"/>
              </a:soli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Kreditur pemegang hak tanggungan memiliki hak didahulukan dalam pelunasan utang melalui hasil penjualan lelang objek jaminan.</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8455" y="487680"/>
            <a:ext cx="8507730" cy="5750560"/>
          </a:xfrm>
        </p:spPr>
        <p:txBody>
          <a:bodyPr>
            <a:normAutofit lnSpcReduction="10000"/>
          </a:bodyPr>
          <a:p>
            <a:pPr algn="just"/>
            <a:r>
              <a:rPr lang="en-US" altLang="en-US">
                <a:solidFill>
                  <a:schemeClr val="tx1"/>
                </a:solidFill>
                <a:effectLst/>
                <a:latin typeface="Bookman Old Style" panose="02050604050505020204" charset="0"/>
                <a:cs typeface="Bookman Old Style" panose="02050604050505020204" charset="0"/>
              </a:rPr>
              <a:t>3. Hak yang Melekat pada Objek (Droit de Suite)</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Hak tanggungan tetap melekat pada tanah yang dijaminkan meskipun telah berpindah tangan ke pihak lain. Kreditur tetap dapat melakukan eksekusi atas jaminan meski kepemilikan berubah. Dasar hukum: Pasal 7 UU No. 4 Tahun 1996</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Karakter ini memberikan perlindungan hukum yang kuat bagi kreditur dan membedakan hak tanggungan dari perikatan biasa.</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9865" y="569595"/>
            <a:ext cx="8681085" cy="5572125"/>
          </a:xfrm>
        </p:spPr>
        <p:txBody>
          <a:bodyPr>
            <a:normAutofit fontScale="90000" lnSpcReduction="20000"/>
          </a:bodyPr>
          <a:p>
            <a:pPr algn="just">
              <a:buFont typeface="Wingdings" panose="05000000000000000000" charset="0"/>
            </a:pPr>
            <a:r>
              <a:rPr lang="en-US" altLang="id-ID" dirty="0" smtClean="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sym typeface="+mn-ea"/>
              </a:rPr>
              <a:t>OBJEK HAK TANGGUNGAN</a:t>
            </a:r>
            <a:endParaRPr lang="en-US" altLang="id-ID" dirty="0" smtClean="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sym typeface="+mn-ea"/>
            </a:endParaRPr>
          </a:p>
          <a:p>
            <a:pPr algn="just">
              <a:buFont typeface="Wingdings" panose="05000000000000000000" charset="0"/>
            </a:pPr>
            <a:endParaRPr lang="id-ID" dirty="0" smtClean="0">
              <a:solidFill>
                <a:schemeClr val="tx1"/>
              </a:solidFill>
              <a:effectLst/>
              <a:latin typeface="Bookman Old Style" panose="02050604050505020204" charset="0"/>
              <a:cs typeface="Bookman Old Style" panose="02050604050505020204" charset="0"/>
              <a:sym typeface="+mn-ea"/>
            </a:endParaRPr>
          </a:p>
          <a:p>
            <a:pPr algn="just">
              <a:buFont typeface="Wingdings" panose="05000000000000000000" charset="0"/>
            </a:pPr>
            <a:r>
              <a:rPr lang="id-ID" dirty="0" smtClean="0">
                <a:solidFill>
                  <a:schemeClr val="tx1"/>
                </a:solidFill>
                <a:effectLst/>
                <a:latin typeface="Bookman Old Style" panose="02050604050505020204" charset="0"/>
                <a:cs typeface="Bookman Old Style" panose="02050604050505020204" charset="0"/>
                <a:sym typeface="+mn-ea"/>
              </a:rPr>
              <a:t>Pasal 4 UU HT</a:t>
            </a:r>
            <a:endParaRPr lang="id-ID" dirty="0" smtClean="0">
              <a:solidFill>
                <a:schemeClr val="tx1"/>
              </a:solidFill>
              <a:effectLst/>
              <a:latin typeface="Bookman Old Style" panose="02050604050505020204" charset="0"/>
              <a:cs typeface="Bookman Old Style" panose="02050604050505020204" charset="0"/>
            </a:endParaRPr>
          </a:p>
          <a:p>
            <a:pPr algn="just">
              <a:buFont typeface="+mj-lt"/>
            </a:pPr>
            <a:r>
              <a:rPr lang="id-ID" dirty="0" smtClean="0">
                <a:solidFill>
                  <a:schemeClr val="tx1"/>
                </a:solidFill>
                <a:effectLst/>
                <a:latin typeface="Bookman Old Style" panose="02050604050505020204" charset="0"/>
                <a:cs typeface="Bookman Old Style" panose="02050604050505020204" charset="0"/>
                <a:sym typeface="+mn-ea"/>
              </a:rPr>
              <a:t>Hak atas Tanah Yang Dapat Dibebani hak Tanggungan adalah :</a:t>
            </a:r>
            <a:endParaRPr lang="id-ID"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lphaLcParenR"/>
            </a:pPr>
            <a:r>
              <a:rPr lang="id-ID" dirty="0" smtClean="0">
                <a:solidFill>
                  <a:schemeClr val="tx1"/>
                </a:solidFill>
                <a:effectLst/>
                <a:latin typeface="Bookman Old Style" panose="02050604050505020204" charset="0"/>
                <a:cs typeface="Bookman Old Style" panose="02050604050505020204" charset="0"/>
                <a:sym typeface="+mn-ea"/>
              </a:rPr>
              <a:t>Hak Milik;</a:t>
            </a:r>
            <a:endParaRPr lang="id-ID"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lphaLcParenR"/>
            </a:pPr>
            <a:r>
              <a:rPr lang="id-ID" dirty="0" smtClean="0">
                <a:solidFill>
                  <a:schemeClr val="tx1"/>
                </a:solidFill>
                <a:effectLst/>
                <a:latin typeface="Bookman Old Style" panose="02050604050505020204" charset="0"/>
                <a:cs typeface="Bookman Old Style" panose="02050604050505020204" charset="0"/>
                <a:sym typeface="+mn-ea"/>
              </a:rPr>
              <a:t>Hak Guna Usaha;</a:t>
            </a:r>
            <a:endParaRPr lang="id-ID"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lphaLcParenR"/>
            </a:pPr>
            <a:r>
              <a:rPr lang="id-ID" dirty="0" smtClean="0">
                <a:solidFill>
                  <a:schemeClr val="tx1"/>
                </a:solidFill>
                <a:effectLst/>
                <a:latin typeface="Bookman Old Style" panose="02050604050505020204" charset="0"/>
                <a:cs typeface="Bookman Old Style" panose="02050604050505020204" charset="0"/>
                <a:sym typeface="+mn-ea"/>
              </a:rPr>
              <a:t>Hak Guna Bangunan.</a:t>
            </a:r>
            <a:endParaRPr lang="id-ID" dirty="0" smtClean="0">
              <a:solidFill>
                <a:schemeClr val="tx1"/>
              </a:solidFill>
              <a:effectLst/>
              <a:latin typeface="Bookman Old Style" panose="02050604050505020204" charset="0"/>
              <a:cs typeface="Bookman Old Style" panose="02050604050505020204" charset="0"/>
              <a:sym typeface="+mn-ea"/>
            </a:endParaRPr>
          </a:p>
          <a:p>
            <a:pPr marL="514350" indent="-514350" algn="just">
              <a:buFont typeface="+mj-lt"/>
              <a:buAutoNum type="alphaLcParenR"/>
            </a:pPr>
            <a:r>
              <a:rPr lang="en-US" altLang="id-ID" dirty="0" smtClean="0">
                <a:solidFill>
                  <a:schemeClr val="tx1"/>
                </a:solidFill>
                <a:effectLst/>
                <a:latin typeface="Bookman Old Style" panose="02050604050505020204" charset="0"/>
                <a:cs typeface="Bookman Old Style" panose="02050604050505020204" charset="0"/>
                <a:sym typeface="+mn-ea"/>
              </a:rPr>
              <a:t>Hak Pakai Atas Tanah Negara</a:t>
            </a:r>
            <a:endParaRPr lang="en-US" altLang="id-ID" dirty="0" smtClean="0">
              <a:solidFill>
                <a:schemeClr val="tx1"/>
              </a:solidFill>
              <a:effectLst/>
              <a:latin typeface="Bookman Old Style" panose="02050604050505020204" charset="0"/>
              <a:cs typeface="Bookman Old Style" panose="02050604050505020204" charset="0"/>
              <a:sym typeface="+mn-ea"/>
            </a:endParaRPr>
          </a:p>
          <a:p>
            <a:pPr marL="514350" indent="-514350" algn="just">
              <a:buFont typeface="+mj-lt"/>
              <a:buAutoNum type="alphaLcParenR"/>
            </a:pPr>
            <a:endParaRPr lang="en-US" altLang="id-ID" dirty="0" smtClean="0">
              <a:solidFill>
                <a:schemeClr val="tx1"/>
              </a:solidFill>
              <a:effectLst/>
              <a:latin typeface="Bookman Old Style" panose="02050604050505020204" charset="0"/>
              <a:cs typeface="Bookman Old Style" panose="02050604050505020204" charset="0"/>
              <a:sym typeface="+mn-ea"/>
            </a:endParaRPr>
          </a:p>
          <a:p>
            <a:pPr algn="just">
              <a:buFont typeface="+mj-lt"/>
            </a:pPr>
            <a:r>
              <a:rPr lang="id-ID" dirty="0" smtClean="0">
                <a:solidFill>
                  <a:schemeClr val="tx1"/>
                </a:solidFill>
                <a:effectLst/>
                <a:latin typeface="Bookman Old Style" panose="02050604050505020204" charset="0"/>
                <a:cs typeface="Bookman Old Style" panose="02050604050505020204" charset="0"/>
                <a:sym typeface="+mn-ea"/>
              </a:rPr>
              <a:t>Selain hak-hak atas tanah sebagimana dimaksud pada Ayat (1) Hak Pakai Atas Tanah Negara yang menurut ketentuan yang berlaku wajib didaftar dan menurut sifatnya dapat dipindah tangankan dapat juga dibebani hak tanggungan.</a:t>
            </a:r>
            <a:endParaRPr lang="id-ID" altLang="id-ID" dirty="0" smtClean="0">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57835" y="640080"/>
            <a:ext cx="8101330" cy="5589905"/>
          </a:xfrm>
        </p:spPr>
        <p:txBody>
          <a:bodyPr>
            <a:noAutofit/>
          </a:bodyPr>
          <a:p>
            <a:pPr algn="just">
              <a:buFont typeface="Wingdings" panose="05000000000000000000" charset="0"/>
            </a:pPr>
            <a:r>
              <a:rPr lang="en-US" sz="25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PENGERTIAN</a:t>
            </a:r>
            <a:endParaRPr lang="en-US" sz="25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Wingdings" panose="05000000000000000000" charset="0"/>
            </a:pPr>
            <a:endParaRPr lang="en-US" sz="25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Wingdings" panose="05000000000000000000" charset="0"/>
            </a:pPr>
            <a:r>
              <a:rPr lang="en-US" altLang="en-US" sz="2500">
                <a:solidFill>
                  <a:schemeClr val="tx1"/>
                </a:solidFill>
                <a:effectLst/>
                <a:latin typeface="Bookman Old Style" panose="02050604050505020204" charset="0"/>
                <a:cs typeface="Bookman Old Style" panose="02050604050505020204" charset="0"/>
              </a:rPr>
              <a:t>Hak Tanggungan (HT) adalah hak jaminan yang dibebankan pada hak atas tanah dan/atau bangunan untuk pelunasan utang tertentu. Ini diatur dalam Undang-Undang Nomor 4 Tahun 1996 tentang Hak Tanggungan atas Tanah Beserta Benda-Benda yang Berkaitan dengan Tanah. HT memberikan kepastian hukum bagi kreditur (pemberi pinjaman) bahwa mereka dapat mengeksekusi jaminan jika debitur (peminjam) gagal memenuhi kewajibannya.</a:t>
            </a:r>
            <a:endParaRPr lang="en-US" altLang="en-US" sz="25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grpId="0" nodeType="clickEffect">
                                  <p:stCondLst>
                                    <p:cond delay="0"/>
                                  </p:stCondLst>
                                  <p:childTnLst>
                                    <p:anim calcmode="lin" valueType="num">
                                      <p:cBhvr additive="base">
                                        <p:cTn id="6" dur="5000"/>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2">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2">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7" presetClass="exit" presetSubtype="4" fill="hold" grpId="0" nodeType="clickEffect">
                                  <p:stCondLst>
                                    <p:cond delay="0"/>
                                  </p:stCondLst>
                                  <p:childTnLst>
                                    <p:anim calcmode="lin" valueType="num">
                                      <p:cBhvr additive="base">
                                        <p:cTn id="12" dur="5000"/>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3" dur="5000"/>
                                        <p:tgtEl>
                                          <p:spTgt spid="2">
                                            <p:txEl>
                                              <p:pRg st="2" end="2"/>
                                            </p:txEl>
                                          </p:spTgt>
                                        </p:tgtEl>
                                        <p:attrNameLst>
                                          <p:attrName>ppt_y</p:attrName>
                                        </p:attrNameLst>
                                      </p:cBhvr>
                                      <p:tavLst>
                                        <p:tav tm="0">
                                          <p:val>
                                            <p:strVal val="ppt_y"/>
                                          </p:val>
                                        </p:tav>
                                        <p:tav tm="100000">
                                          <p:val>
                                            <p:strVal val="1+ppt_h/2"/>
                                          </p:val>
                                        </p:tav>
                                      </p:tavLst>
                                    </p:anim>
                                    <p:set>
                                      <p:cBhvr>
                                        <p:cTn id="14" dur="1" fill="hold">
                                          <p:stCondLst>
                                            <p:cond delay="4999"/>
                                          </p:stCondLst>
                                        </p:cTn>
                                        <p:tgtEl>
                                          <p:spTgt spid="2">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 grpI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544195"/>
            <a:ext cx="8670290" cy="5574665"/>
          </a:xfrm>
        </p:spPr>
        <p:txBody>
          <a:bodyPr>
            <a:noAutofit/>
          </a:bodyPr>
          <a:p>
            <a:pPr algn="just">
              <a:buFont typeface="+mj-lt"/>
            </a:pPr>
            <a:r>
              <a:rPr lang="id-ID" sz="1800" dirty="0" smtClean="0">
                <a:solidFill>
                  <a:schemeClr val="tx1"/>
                </a:solidFill>
                <a:effectLst/>
                <a:latin typeface="Bookman Old Style" panose="02050604050505020204" charset="0"/>
                <a:cs typeface="Bookman Old Style" panose="02050604050505020204" charset="0"/>
                <a:sym typeface="+mn-ea"/>
              </a:rPr>
              <a:t>Hak Milik</a:t>
            </a:r>
            <a:endParaRPr lang="id-ID" sz="1800" dirty="0" smtClean="0">
              <a:solidFill>
                <a:schemeClr val="tx1"/>
              </a:solidFill>
              <a:effectLst/>
              <a:latin typeface="Bookman Old Style" panose="02050604050505020204" charset="0"/>
              <a:cs typeface="Bookman Old Style" panose="02050604050505020204" charset="0"/>
            </a:endParaRPr>
          </a:p>
          <a:p>
            <a:pPr algn="just">
              <a:buNone/>
            </a:pPr>
            <a:r>
              <a:rPr lang="en-US" altLang="id-ID" sz="1800" dirty="0" smtClean="0">
                <a:solidFill>
                  <a:schemeClr val="tx1"/>
                </a:solidFill>
                <a:effectLst/>
                <a:latin typeface="Bookman Old Style" panose="02050604050505020204" charset="0"/>
                <a:cs typeface="Bookman Old Style" panose="02050604050505020204" charset="0"/>
                <a:sym typeface="+mn-ea"/>
              </a:rPr>
              <a:t>P</a:t>
            </a:r>
            <a:r>
              <a:rPr lang="id-ID" sz="1800" dirty="0" smtClean="0">
                <a:solidFill>
                  <a:schemeClr val="tx1"/>
                </a:solidFill>
                <a:effectLst/>
                <a:latin typeface="Bookman Old Style" panose="02050604050505020204" charset="0"/>
                <a:cs typeface="Bookman Old Style" panose="02050604050505020204" charset="0"/>
                <a:sym typeface="+mn-ea"/>
              </a:rPr>
              <a:t>asal 20 UUPA </a:t>
            </a:r>
            <a:endParaRPr lang="id-ID" sz="1800"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id-ID" sz="1800" dirty="0" smtClean="0">
                <a:solidFill>
                  <a:schemeClr val="tx1"/>
                </a:solidFill>
                <a:effectLst/>
                <a:latin typeface="Bookman Old Style" panose="02050604050505020204" charset="0"/>
                <a:cs typeface="Bookman Old Style" panose="02050604050505020204" charset="0"/>
                <a:sym typeface="+mn-ea"/>
              </a:rPr>
              <a:t>Hak Milik adalah hak turun temurun, terkuat dan terpenuh yang dapat dipunyai orang atas tanak, dengan mengingat ketentuan dalam Pasal 6.</a:t>
            </a:r>
            <a:endParaRPr lang="id-ID" sz="1800"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id-ID" sz="1800" dirty="0" smtClean="0">
                <a:solidFill>
                  <a:schemeClr val="tx1"/>
                </a:solidFill>
                <a:effectLst/>
                <a:latin typeface="Bookman Old Style" panose="02050604050505020204" charset="0"/>
                <a:cs typeface="Bookman Old Style" panose="02050604050505020204" charset="0"/>
                <a:sym typeface="+mn-ea"/>
              </a:rPr>
              <a:t>Hak Milik dapat beralih dan dialihkan kepada pihak lain.</a:t>
            </a:r>
            <a:endParaRPr lang="id-ID" sz="1800" dirty="0" smtClean="0">
              <a:solidFill>
                <a:schemeClr val="tx1"/>
              </a:solidFill>
              <a:effectLst/>
              <a:latin typeface="Bookman Old Style" panose="02050604050505020204" charset="0"/>
              <a:cs typeface="Bookman Old Style" panose="02050604050505020204" charset="0"/>
            </a:endParaRPr>
          </a:p>
          <a:p>
            <a:pPr marL="514350" indent="-514350" algn="just">
              <a:buNone/>
            </a:pPr>
            <a:r>
              <a:rPr lang="id-ID" sz="1800" dirty="0" smtClean="0">
                <a:solidFill>
                  <a:schemeClr val="tx1"/>
                </a:solidFill>
                <a:effectLst/>
                <a:latin typeface="Bookman Old Style" panose="02050604050505020204" charset="0"/>
                <a:cs typeface="Bookman Old Style" panose="02050604050505020204" charset="0"/>
                <a:sym typeface="+mn-ea"/>
              </a:rPr>
              <a:t>Pasal 25 UUPA</a:t>
            </a:r>
            <a:endParaRPr lang="id-ID" sz="1800" dirty="0" smtClean="0">
              <a:solidFill>
                <a:schemeClr val="tx1"/>
              </a:solidFill>
              <a:effectLst/>
              <a:latin typeface="Bookman Old Style" panose="02050604050505020204" charset="0"/>
              <a:cs typeface="Bookman Old Style" panose="02050604050505020204" charset="0"/>
            </a:endParaRPr>
          </a:p>
          <a:p>
            <a:pPr marL="514350" indent="-514350" algn="just">
              <a:buNone/>
            </a:pPr>
            <a:r>
              <a:rPr lang="id-ID" sz="1800" dirty="0">
                <a:solidFill>
                  <a:schemeClr val="tx1"/>
                </a:solidFill>
                <a:effectLst/>
                <a:latin typeface="Bookman Old Style" panose="02050604050505020204" charset="0"/>
                <a:cs typeface="Bookman Old Style" panose="02050604050505020204" charset="0"/>
                <a:sym typeface="+mn-ea"/>
              </a:rPr>
              <a:t>	</a:t>
            </a:r>
            <a:r>
              <a:rPr lang="id-ID" sz="1800" dirty="0" smtClean="0">
                <a:solidFill>
                  <a:schemeClr val="tx1"/>
                </a:solidFill>
                <a:effectLst/>
                <a:latin typeface="Bookman Old Style" panose="02050604050505020204" charset="0"/>
                <a:cs typeface="Bookman Old Style" panose="02050604050505020204" charset="0"/>
                <a:sym typeface="+mn-ea"/>
              </a:rPr>
              <a:t>Hak Milik dapat dijadikan jaminan hutang dengan dibebani gak tanggungan</a:t>
            </a:r>
            <a:endParaRPr lang="id-ID" sz="1800" dirty="0" smtClean="0">
              <a:solidFill>
                <a:schemeClr val="tx1"/>
              </a:solidFill>
              <a:effectLst/>
              <a:latin typeface="Bookman Old Style" panose="02050604050505020204" charset="0"/>
              <a:cs typeface="Bookman Old Style" panose="02050604050505020204" charset="0"/>
              <a:sym typeface="+mn-ea"/>
            </a:endParaRPr>
          </a:p>
          <a:p>
            <a:pPr marL="514350" indent="-514350" algn="just">
              <a:buNone/>
            </a:pPr>
            <a:r>
              <a:rPr lang="en-US" altLang="en-US" sz="1800">
                <a:solidFill>
                  <a:schemeClr val="tx1"/>
                </a:solidFill>
                <a:effectLst/>
                <a:latin typeface="Bookman Old Style" panose="02050604050505020204" charset="0"/>
                <a:cs typeface="Bookman Old Style" panose="02050604050505020204" charset="0"/>
              </a:rPr>
              <a:t>Hak Guna Usaha</a:t>
            </a:r>
            <a:endParaRPr lang="en-US" altLang="en-US" sz="1800">
              <a:solidFill>
                <a:schemeClr val="tx1"/>
              </a:solidFill>
              <a:effectLst/>
              <a:latin typeface="Bookman Old Style" panose="02050604050505020204" charset="0"/>
              <a:cs typeface="Bookman Old Style" panose="02050604050505020204" charset="0"/>
            </a:endParaRPr>
          </a:p>
          <a:p>
            <a:pPr marL="514350" indent="-514350" algn="just">
              <a:buNone/>
            </a:pPr>
            <a:r>
              <a:rPr lang="id-ID" sz="1800" dirty="0" smtClean="0">
                <a:solidFill>
                  <a:schemeClr val="tx1"/>
                </a:solidFill>
                <a:effectLst/>
                <a:latin typeface="Bookman Old Style" panose="02050604050505020204" charset="0"/>
                <a:cs typeface="Bookman Old Style" panose="02050604050505020204" charset="0"/>
                <a:sym typeface="+mn-ea"/>
              </a:rPr>
              <a:t>Pasal 28 UUPA</a:t>
            </a:r>
            <a:endParaRPr lang="id-ID" sz="1800"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id-ID" sz="1800" dirty="0" smtClean="0">
                <a:solidFill>
                  <a:schemeClr val="tx1"/>
                </a:solidFill>
                <a:effectLst/>
                <a:latin typeface="Bookman Old Style" panose="02050604050505020204" charset="0"/>
                <a:cs typeface="Bookman Old Style" panose="02050604050505020204" charset="0"/>
                <a:sym typeface="+mn-ea"/>
              </a:rPr>
              <a:t>Hak Guna Usaha adalah hak untuk mengusahakan tanah yang dikuasai langsung oleh negara, dalam jangka waktu sebagaimana tersebut dalam Pasal 29, guna perusahaan pertanian, perikanan dan peternakan.</a:t>
            </a:r>
            <a:endParaRPr lang="id-ID" sz="1800"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id-ID" sz="1800" dirty="0" smtClean="0">
                <a:solidFill>
                  <a:schemeClr val="tx1"/>
                </a:solidFill>
                <a:effectLst/>
                <a:latin typeface="Bookman Old Style" panose="02050604050505020204" charset="0"/>
                <a:cs typeface="Bookman Old Style" panose="02050604050505020204" charset="0"/>
                <a:sym typeface="+mn-ea"/>
              </a:rPr>
              <a:t>HGU diberikan atas tanah yang luasnya paling sidikit 5 Ha dengan ketentuan apabila luasnya 25 Ha atau lebih harus memakai investasi modal yang layak dan tekhnik perusahaan yang baik, sesuai dengan perkembangan zaman.</a:t>
            </a:r>
            <a:endParaRPr lang="id-ID" altLang="en-US" sz="1800" dirty="0" smtClean="0">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25425" y="640080"/>
            <a:ext cx="8645525" cy="5622290"/>
          </a:xfrm>
        </p:spPr>
        <p:txBody>
          <a:bodyPr>
            <a:noAutofit/>
          </a:bodyPr>
          <a:p>
            <a:pPr algn="just"/>
            <a:r>
              <a:rPr lang="id-ID" sz="2300" dirty="0" smtClean="0">
                <a:solidFill>
                  <a:schemeClr val="tx1"/>
                </a:solidFill>
                <a:effectLst/>
                <a:latin typeface="Bookman Old Style" panose="02050604050505020204" charset="0"/>
                <a:cs typeface="Bookman Old Style" panose="02050604050505020204" charset="0"/>
                <a:sym typeface="+mn-ea"/>
              </a:rPr>
              <a:t>Hak Guna Bangunan</a:t>
            </a:r>
            <a:endParaRPr lang="id-ID" sz="2300" dirty="0" smtClean="0">
              <a:solidFill>
                <a:schemeClr val="tx1"/>
              </a:solidFill>
              <a:effectLst/>
              <a:latin typeface="Bookman Old Style" panose="02050604050505020204" charset="0"/>
              <a:cs typeface="Bookman Old Style" panose="02050604050505020204" charset="0"/>
            </a:endParaRPr>
          </a:p>
          <a:p>
            <a:pPr algn="just">
              <a:buNone/>
            </a:pPr>
            <a:r>
              <a:rPr lang="id-ID" sz="2300" dirty="0">
                <a:solidFill>
                  <a:schemeClr val="tx1"/>
                </a:solidFill>
                <a:effectLst/>
                <a:latin typeface="Bookman Old Style" panose="02050604050505020204" charset="0"/>
                <a:cs typeface="Bookman Old Style" panose="02050604050505020204" charset="0"/>
                <a:sym typeface="+mn-ea"/>
              </a:rPr>
              <a:t>P</a:t>
            </a:r>
            <a:r>
              <a:rPr lang="id-ID" sz="2300" dirty="0" smtClean="0">
                <a:solidFill>
                  <a:schemeClr val="tx1"/>
                </a:solidFill>
                <a:effectLst/>
                <a:latin typeface="Bookman Old Style" panose="02050604050505020204" charset="0"/>
                <a:cs typeface="Bookman Old Style" panose="02050604050505020204" charset="0"/>
                <a:sym typeface="+mn-ea"/>
              </a:rPr>
              <a:t>asal 35 UUPA</a:t>
            </a:r>
            <a:endParaRPr lang="id-ID" sz="2300"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id-ID" sz="2300" dirty="0" smtClean="0">
                <a:solidFill>
                  <a:schemeClr val="tx1"/>
                </a:solidFill>
                <a:effectLst/>
                <a:latin typeface="Bookman Old Style" panose="02050604050505020204" charset="0"/>
                <a:cs typeface="Bookman Old Style" panose="02050604050505020204" charset="0"/>
                <a:sym typeface="+mn-ea"/>
              </a:rPr>
              <a:t>Hak Guna Bangunan adalah hak untuk mendirikan dan mempunyai bangunan-bangunan atas tanah yang bukan miliknya sendiri, dengan jangka waktu paling lama 30 tahun.</a:t>
            </a:r>
            <a:endParaRPr lang="id-ID" sz="2300"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id-ID" sz="2300" dirty="0" smtClean="0">
                <a:solidFill>
                  <a:schemeClr val="tx1"/>
                </a:solidFill>
                <a:effectLst/>
                <a:latin typeface="Bookman Old Style" panose="02050604050505020204" charset="0"/>
                <a:cs typeface="Bookman Old Style" panose="02050604050505020204" charset="0"/>
                <a:sym typeface="+mn-ea"/>
              </a:rPr>
              <a:t>Atas permintaan pemegang hak dengan mengingat keperluan serta keadaan bangunan-bangunan tersebut dalam ayat (1) dapat diperpanjang dengan waktu paling lama 20 Tahun.</a:t>
            </a:r>
            <a:endParaRPr lang="id-ID" sz="2300"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id-ID" sz="2300" dirty="0" smtClean="0">
                <a:solidFill>
                  <a:schemeClr val="tx1"/>
                </a:solidFill>
                <a:effectLst/>
                <a:latin typeface="Bookman Old Style" panose="02050604050505020204" charset="0"/>
                <a:cs typeface="Bookman Old Style" panose="02050604050505020204" charset="0"/>
                <a:sym typeface="+mn-ea"/>
              </a:rPr>
              <a:t>Atas permintaan pemegang hak dengan mengingat keperluan serta keadaan bangunan-bangunan tersebut dalam ayat (1) dapat diperpanjang dengan waktu paling lama 20 Tahun</a:t>
            </a:r>
            <a:endParaRPr lang="id-ID" sz="2300"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id-ID" sz="2300" dirty="0" smtClean="0">
                <a:solidFill>
                  <a:schemeClr val="tx1"/>
                </a:solidFill>
                <a:effectLst/>
                <a:latin typeface="Bookman Old Style" panose="02050604050505020204" charset="0"/>
                <a:cs typeface="Bookman Old Style" panose="02050604050505020204" charset="0"/>
                <a:sym typeface="+mn-ea"/>
              </a:rPr>
              <a:t>HGB dapat beralih dan dialihkan kepada pihak lain.</a:t>
            </a:r>
            <a:endParaRPr lang="id-ID" sz="2300" dirty="0" smtClean="0">
              <a:solidFill>
                <a:schemeClr val="tx1"/>
              </a:solidFill>
              <a:effectLst/>
              <a:latin typeface="Bookman Old Style" panose="02050604050505020204" charset="0"/>
              <a:cs typeface="Bookman Old Style" panose="02050604050505020204" charset="0"/>
            </a:endParaRPr>
          </a:p>
          <a:p>
            <a:pPr marL="514350" indent="-514350" algn="just">
              <a:buNone/>
            </a:pPr>
            <a:endParaRPr lang="id-ID" altLang="en-US" sz="2300" dirty="0" smtClean="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487680"/>
            <a:ext cx="8822055" cy="5750560"/>
          </a:xfrm>
        </p:spPr>
        <p:txBody>
          <a:bodyPr>
            <a:normAutofit fontScale="90000"/>
          </a:bodyPr>
          <a:p>
            <a:pPr algn="just"/>
            <a:r>
              <a:rPr lang="id-ID" sz="3100" dirty="0" smtClean="0">
                <a:solidFill>
                  <a:schemeClr val="tx1"/>
                </a:solidFill>
                <a:effectLst/>
                <a:latin typeface="Bookman Old Style" panose="02050604050505020204" charset="0"/>
                <a:cs typeface="Bookman Old Style" panose="02050604050505020204" charset="0"/>
                <a:sym typeface="+mn-ea"/>
              </a:rPr>
              <a:t>Pasal 41 UUPA</a:t>
            </a:r>
            <a:endParaRPr lang="id-ID" sz="3100" dirty="0" smtClean="0">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a:pPr>
            <a:r>
              <a:rPr lang="id-ID" sz="3100" dirty="0" smtClean="0">
                <a:solidFill>
                  <a:schemeClr val="tx1"/>
                </a:solidFill>
                <a:effectLst/>
                <a:latin typeface="Bookman Old Style" panose="02050604050505020204" charset="0"/>
                <a:cs typeface="Bookman Old Style" panose="02050604050505020204" charset="0"/>
                <a:sym typeface="+mn-ea"/>
              </a:rPr>
              <a:t>Hak Pakai adalah hak untuk menggunakan dan/atau memungut hasil dari tanah yang dikuasai langsung oleh Negara atau tanah milik orang lain yang memberi wewenang dan kewajiban yang ditentukan dalam keputusan pemberiannya oleh pejabat yang berwenang memberikannya atau dalam perjanjian dengan pemilik tanahnya yang bukan perjanjian sewa menyewa atau perjanjian pengolahan tanah, segala sesuatu asal tidak bertentangan dengan kiwa dengan ketentuan Undang-Undang ini.</a:t>
            </a:r>
            <a:endParaRPr lang="id-ID" altLang="en-US" sz="3100" dirty="0" smtClean="0">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01320" y="847090"/>
            <a:ext cx="8254365" cy="5111115"/>
          </a:xfrm>
        </p:spPr>
        <p:txBody>
          <a:bodyPr>
            <a:normAutofit lnSpcReduction="20000"/>
          </a:bodyPr>
          <a:p>
            <a:pPr marL="514350" indent="-514350">
              <a:buNone/>
            </a:pPr>
            <a:r>
              <a:rPr lang="id-ID" dirty="0" smtClean="0">
                <a:ln/>
                <a:solidFill>
                  <a:schemeClr val="tx1"/>
                </a:solidFill>
                <a:effectLst/>
                <a:latin typeface="Bookman Old Style" panose="02050604050505020204" charset="0"/>
                <a:cs typeface="Bookman Old Style" panose="02050604050505020204" charset="0"/>
                <a:sym typeface="+mn-ea"/>
              </a:rPr>
              <a:t>Pasal 5UUHT</a:t>
            </a:r>
            <a:endParaRPr lang="id-ID" dirty="0" smtClean="0">
              <a:ln/>
              <a:solidFill>
                <a:schemeClr val="tx1"/>
              </a:solidFill>
              <a:effectLst/>
              <a:latin typeface="Bookman Old Style" panose="02050604050505020204" charset="0"/>
              <a:cs typeface="Bookman Old Style" panose="02050604050505020204" charset="0"/>
            </a:endParaRPr>
          </a:p>
          <a:p>
            <a:pPr marL="514350" indent="-514350">
              <a:buFont typeface="+mj-lt"/>
              <a:buAutoNum type="arabicParenR"/>
            </a:pPr>
            <a:r>
              <a:rPr lang="id-ID" dirty="0" smtClean="0">
                <a:ln/>
                <a:solidFill>
                  <a:schemeClr val="tx1"/>
                </a:solidFill>
                <a:effectLst/>
                <a:latin typeface="Bookman Old Style" panose="02050604050505020204" charset="0"/>
                <a:cs typeface="Bookman Old Style" panose="02050604050505020204" charset="0"/>
                <a:sym typeface="+mn-ea"/>
              </a:rPr>
              <a:t>Suatu objek HT dapat dibebani dengan lebih dari satu Hak Tanggungan guna menjamin pelunasan lebih dari satu hutang.</a:t>
            </a:r>
            <a:endParaRPr lang="id-ID" dirty="0" smtClean="0">
              <a:ln/>
              <a:solidFill>
                <a:schemeClr val="tx1"/>
              </a:solidFill>
              <a:effectLst/>
              <a:latin typeface="Bookman Old Style" panose="02050604050505020204" charset="0"/>
              <a:cs typeface="Bookman Old Style" panose="02050604050505020204" charset="0"/>
            </a:endParaRPr>
          </a:p>
          <a:p>
            <a:pPr marL="514350" indent="-514350">
              <a:buFont typeface="+mj-lt"/>
              <a:buAutoNum type="arabicParenR"/>
            </a:pPr>
            <a:r>
              <a:rPr lang="id-ID" dirty="0" smtClean="0">
                <a:ln/>
                <a:solidFill>
                  <a:schemeClr val="tx1"/>
                </a:solidFill>
                <a:effectLst/>
                <a:latin typeface="Bookman Old Style" panose="02050604050505020204" charset="0"/>
                <a:cs typeface="Bookman Old Style" panose="02050604050505020204" charset="0"/>
                <a:sym typeface="+mn-ea"/>
              </a:rPr>
              <a:t>Apabila suatu Objek Hak Tanggungan dibebani lebih dari satu Hak Tanggungan, peringkat masing-masing ditentukan menurut tanggal pendaftarannya pada Kantor Pertanahan.</a:t>
            </a:r>
            <a:endParaRPr lang="id-ID" dirty="0" smtClean="0">
              <a:ln/>
              <a:solidFill>
                <a:schemeClr val="tx1"/>
              </a:solidFill>
              <a:effectLst/>
              <a:latin typeface="Bookman Old Style" panose="02050604050505020204" charset="0"/>
              <a:cs typeface="Bookman Old Style" panose="02050604050505020204" charset="0"/>
            </a:endParaRPr>
          </a:p>
          <a:p>
            <a:pPr marL="514350" indent="-514350">
              <a:buFont typeface="+mj-lt"/>
              <a:buAutoNum type="arabicParenR"/>
            </a:pPr>
            <a:r>
              <a:rPr lang="id-ID" dirty="0" smtClean="0">
                <a:ln/>
                <a:solidFill>
                  <a:schemeClr val="tx1"/>
                </a:solidFill>
                <a:effectLst/>
                <a:latin typeface="Bookman Old Style" panose="02050604050505020204" charset="0"/>
                <a:cs typeface="Bookman Old Style" panose="02050604050505020204" charset="0"/>
                <a:sym typeface="+mn-ea"/>
              </a:rPr>
              <a:t>Peringkat HT yang didaftar pada tanggal yang sama ditentukan menurut tanggal pembuatan APHT yang bersangkutan.</a:t>
            </a:r>
            <a:endParaRPr lang="id-ID" dirty="0" smtClean="0">
              <a:ln/>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0185" y="640080"/>
            <a:ext cx="8717280" cy="5557520"/>
          </a:xfrm>
        </p:spPr>
        <p:txBody>
          <a:bodyPr>
            <a:normAutofit fontScale="70000"/>
            <a:scene3d>
              <a:camera prst="orthographicFront"/>
              <a:lightRig rig="threePt" dir="t"/>
            </a:scene3d>
          </a:bodyPr>
          <a:p>
            <a:pPr algn="just"/>
            <a:r>
              <a:rPr lang="en-US" altLang="en-US">
                <a:solidFill>
                  <a:schemeClr val="tx1"/>
                </a:solidFill>
                <a:effectLst/>
                <a:latin typeface="Bookman Old Style" panose="02050604050505020204" charset="0"/>
                <a:cs typeface="Bookman Old Style" panose="02050604050505020204" charset="0"/>
              </a:rPr>
              <a:t>Merupakan salah satu bentuk jaminan kebendaan yang digunakan dalam sistem hukum di Indonesia, khususnya dalam transaksi pembiayaan dan perbankan. Tujuan utama dari hak tanggungan adalah memberikan kepastian hukum bagi kreditur atas pinjaman yang diberikan dengan jaminan berupa benda tidak bergerak.</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Hak jaminan atas benda tidak bergerak, yang memberikan kedudukan diutamakan (preferen) kepada kreditur untuk memperoleh pelunasan utang dari hasil eksekusi jaminan apabila debitur wanprestasi.</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Hak tanggungan termasuk lembaga jaminan kebendaan karena memberikan hak mutlak dan melekat pada objeknya, serta memiliki prioritas lebih tinggi dibanding kreditur lain yang tidak memiliki jaminan serupa.</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0200" y="615950"/>
            <a:ext cx="8386445" cy="5731510"/>
          </a:xfrm>
        </p:spPr>
        <p:txBody>
          <a:bodyPr>
            <a:noAutofit/>
          </a:bodyPr>
          <a:p>
            <a:pPr algn="just"/>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TUJUAN DAN MANFAAT</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Tujuan utama dari Hak Tanggungan adalah memberikan jaminan atas suatu tanah atau bangunan sebagai bentuk keamanan bagi pemberi pinjaman (kreditur) untuk pelunasan utang tertentu. Ini berarti bahwa properti yang dibebani Hak Tanggungan berfungsi sebagai alat pengaman bagi kreditur jika debitur gagal memenuhi kewajibannya. Manfaat yang diberikan oleh Hak Tanggungan sangat signifikan bagi kedua belah pihak yang terlibat</a:t>
            </a:r>
            <a:endParaRPr lang="en-US" altLang="en-US" sz="2400">
              <a:solidFill>
                <a:schemeClr val="tx1"/>
              </a:soli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21615" y="659765"/>
            <a:ext cx="8636635" cy="5640070"/>
          </a:xfrm>
        </p:spPr>
        <p:txBody>
          <a:bodyPr>
            <a:normAutofit/>
          </a:bodyPr>
          <a:p>
            <a:pPr algn="just"/>
            <a:r>
              <a:rPr lang="en-US" altLang="en-US" sz="24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sym typeface="+mn-ea"/>
              </a:rPr>
              <a:t>Manfaat bagi Kreditur:</a:t>
            </a:r>
            <a:endParaRPr lang="en-US" altLang="en-US" sz="2400">
              <a:solidFill>
                <a:schemeClr val="tx1"/>
              </a:soli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400">
                <a:solidFill>
                  <a:schemeClr val="tx1"/>
                </a:solidFill>
                <a:effectLst/>
                <a:latin typeface="Bookman Old Style" panose="02050604050505020204" charset="0"/>
                <a:cs typeface="Bookman Old Style" panose="02050604050505020204" charset="0"/>
                <a:sym typeface="+mn-ea"/>
              </a:rPr>
              <a:t>Meminimalkan Risiko: Dengan properti sebagai jaminan, kreditur dapat meminimalkan risiko pinjaman dan memastikan pembayaran pinjaman sesuai perjanjian. Jaminan ini memberikan kepastian bahwa ada aset yang dapat digunakan untuk melunasi utang jika terjadi wanprestasi.</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en-US" altLang="en-US" sz="2400">
                <a:solidFill>
                  <a:schemeClr val="tx1"/>
                </a:solidFill>
                <a:effectLst/>
                <a:latin typeface="Bookman Old Style" panose="02050604050505020204" charset="0"/>
                <a:cs typeface="Bookman Old Style" panose="02050604050505020204" charset="0"/>
                <a:sym typeface="+mn-ea"/>
              </a:rPr>
              <a:t>Kepastian Hukum: Sebagai suatu bentuk jaminan, Hak Tanggungan memberikan kepastian hukum yang kuat bagi pemberi pinjaman. Kepastian ini berasal dari sifat-sifat Hak Tanggungan yang akan dijelaskan lebih lanjut.</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576580"/>
            <a:ext cx="8702040" cy="5709920"/>
          </a:xfrm>
        </p:spPr>
        <p:txBody>
          <a:bodyPr>
            <a:normAutofit fontScale="90000" lnSpcReduction="20000"/>
          </a:bodyPr>
          <a:p>
            <a:pPr marL="457200" indent="-457200" algn="just">
              <a:buFont typeface="+mj-lt"/>
              <a:buAutoNum type="arabicPeriod" startAt="3"/>
            </a:pPr>
            <a:r>
              <a:rPr lang="en-US" altLang="en-US">
                <a:solidFill>
                  <a:schemeClr val="tx1"/>
                </a:solidFill>
                <a:effectLst/>
                <a:latin typeface="Bookman Old Style" panose="02050604050505020204" charset="0"/>
                <a:cs typeface="Bookman Old Style" panose="02050604050505020204" charset="0"/>
              </a:rPr>
              <a:t>Hak Mendahulu (Preferensi): Hak Tanggungan memberikan kedudukan yang diutamakan (preferen) kepada kreditur tertentu terhadap kreditur-kreditur lain dalam pelunasan utang. Artinya, kreditur pemegang Hak Tanggungan akan diprioritaskan dalam pembayaran dari hasil penjualan objek jaminan dibandingkan dengan kreditur tanpa jaminan atau dengan jaminan peringkat lebih rendah.</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startAt="3"/>
            </a:pP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startAt="3"/>
            </a:pPr>
            <a:r>
              <a:rPr lang="en-US" altLang="en-US">
                <a:solidFill>
                  <a:schemeClr val="tx1"/>
                </a:solidFill>
                <a:effectLst/>
                <a:latin typeface="Bookman Old Style" panose="02050604050505020204" charset="0"/>
                <a:cs typeface="Bookman Old Style" panose="02050604050505020204" charset="0"/>
              </a:rPr>
              <a:t>Hak Eksekusi: Jika debitur cidera janji (wanprestasi), pemegang Hak Tanggungan berhak untuk menjual objek yang dijaminkan melalui pelelangan umum dan mengambil pelunasan piutangnya dari hasil penjualan tersebut. Ini adalah mekanisme penegakan hukum yang kuat untuk kreditur.</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13030" y="544195"/>
            <a:ext cx="8757920" cy="5686425"/>
          </a:xfrm>
        </p:spPr>
        <p:txBody>
          <a:bodyPr>
            <a:normAutofit lnSpcReduction="10000"/>
          </a:bodyPr>
          <a:p>
            <a:pPr algn="just"/>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Manfaat bagi Debitur:</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Hak Tanggungan memfasilitasi akses kredit dan membangun kepercayaan antara pemberi pinjaman dan peminjam. Debitur dapat menjadikan rumah atau tanah sebagai aset yang mempunyai nilai ekonomis untuk dijadikan jaminan utang, guna mengembangkan usaha (bisnis) atau keperluan lainnya. Tanpa adanya jaminan yang kuat seperti Hak Tanggungan, lembaga keuangan akan lebih enggan memberikan pinjaman dalam jumlah besar, atau akan mengenakan bunga yang jauh lebih tinggi untuk mengkompensasi risiko yang lebih besar.</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640080"/>
            <a:ext cx="8846185" cy="5589905"/>
          </a:xfrm>
        </p:spPr>
        <p:txBody>
          <a:bodyPr>
            <a:normAutofit fontScale="90000" lnSpcReduction="20000"/>
          </a:bodyPr>
          <a:p>
            <a:pPr algn="just"/>
            <a:r>
              <a:rPr lang="en-US" altLang="en-US">
                <a:solidFill>
                  <a:schemeClr val="tx1"/>
                </a:solidFill>
                <a:latin typeface="Bookman Old Style" panose="02050604050505020204" charset="0"/>
                <a:cs typeface="Bookman Old Style" panose="02050604050505020204" charset="0"/>
              </a:rPr>
              <a:t>Penting untuk dipahami bahwa Hak Tanggungan berfungsi sebagai instrumen hukum yang sekaligus menjadi katalisator ekonomi. Keberadaannya tidak hanya sekadar mengatur hubungan hukum antara debitur dan kreditur, tetapi juga mengurangi risiko bagi pemberi pinjaman. Pengurangan risiko ini secara langsung mendorong kesediaan bank dan lembaga keuangan lainnya untuk menyalurkan kredit. Peningkatan ketersediaan kredit, pada gilirannya, memungkinkan individu dan badan usaha untuk mengakses modal yang diperlukan untuk investasi, ekspansi bisnis, atau pemenuhan kebutuhan finansial lainnya. Proses ini secara langsung berkontribusi pada peningkatan aktivitas ekonomi, penciptaan lapangan kerja, dan pertumbuhan ekonomi nasional secara keseluruhan.</a:t>
            </a:r>
            <a:endParaRPr lang="en-US" altLang="en-US">
              <a:solidFill>
                <a:schemeClr val="tx1"/>
              </a:solidFill>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600075"/>
            <a:ext cx="8686165" cy="5574030"/>
          </a:xfrm>
        </p:spPr>
        <p:txBody>
          <a:bodyPr>
            <a:normAutofit lnSpcReduction="20000"/>
          </a:bodyPr>
          <a:p>
            <a:pPr algn="just" eaLnBrk="1" hangingPunct="1">
              <a:lnSpc>
                <a:spcPct val="80000"/>
              </a:lnSpc>
              <a:buNone/>
            </a:pPr>
            <a:endParaRPr sz="2000" dirty="0">
              <a:solidFill>
                <a:schemeClr val="tx1"/>
              </a:solidFill>
              <a:effectLst/>
              <a:latin typeface="Bookman Old Style" panose="02050604050505020204" charset="0"/>
              <a:cs typeface="Bookman Old Style" panose="02050604050505020204" charset="0"/>
              <a:sym typeface="+mn-ea"/>
            </a:endParaRPr>
          </a:p>
          <a:p>
            <a:pPr algn="just" eaLnBrk="1" hangingPunct="1">
              <a:lnSpc>
                <a:spcPct val="80000"/>
              </a:lnSpc>
              <a:buNone/>
            </a:pPr>
            <a:r>
              <a:rPr sz="2000" dirty="0">
                <a:solidFill>
                  <a:schemeClr val="tx1"/>
                </a:solidFill>
                <a:effectLst/>
                <a:latin typeface="Bookman Old Style" panose="02050604050505020204" charset="0"/>
                <a:cs typeface="Bookman Old Style" panose="02050604050505020204" charset="0"/>
                <a:sym typeface="+mn-ea"/>
              </a:rPr>
              <a:t>HAK PEMEGANG </a:t>
            </a:r>
            <a:r>
              <a:rPr lang="en-US" sz="2000" dirty="0">
                <a:solidFill>
                  <a:schemeClr val="tx1"/>
                </a:solidFill>
                <a:effectLst/>
                <a:latin typeface="Bookman Old Style" panose="02050604050505020204" charset="0"/>
                <a:cs typeface="Bookman Old Style" panose="02050604050505020204" charset="0"/>
                <a:sym typeface="+mn-ea"/>
              </a:rPr>
              <a:t>HAK TANGGUNGAN</a:t>
            </a: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80000"/>
              </a:lnSpc>
              <a:buNone/>
            </a:pP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80000"/>
              </a:lnSpc>
              <a:buNone/>
            </a:pPr>
            <a:r>
              <a:rPr sz="2000" dirty="0">
                <a:solidFill>
                  <a:schemeClr val="tx1"/>
                </a:solidFill>
                <a:effectLst/>
                <a:latin typeface="Bookman Old Style" panose="02050604050505020204" charset="0"/>
                <a:cs typeface="Bookman Old Style" panose="02050604050505020204" charset="0"/>
                <a:sym typeface="+mn-ea"/>
              </a:rPr>
              <a:t>1.Hak menjual,mengeksekusi benda gadai.</a:t>
            </a: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80000"/>
              </a:lnSpc>
              <a:buNone/>
            </a:pPr>
            <a:r>
              <a:rPr sz="2000" dirty="0">
                <a:solidFill>
                  <a:schemeClr val="tx1"/>
                </a:solidFill>
                <a:effectLst/>
                <a:latin typeface="Bookman Old Style" panose="02050604050505020204" charset="0"/>
                <a:cs typeface="Bookman Old Style" panose="02050604050505020204" charset="0"/>
                <a:sym typeface="+mn-ea"/>
              </a:rPr>
              <a:t>2.Hak untuk menahan benda gadai, jika hutang dan bunga belum dilunasi.</a:t>
            </a: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80000"/>
              </a:lnSpc>
              <a:buNone/>
            </a:pPr>
            <a:r>
              <a:rPr sz="2000" dirty="0">
                <a:solidFill>
                  <a:schemeClr val="tx1"/>
                </a:solidFill>
                <a:effectLst/>
                <a:latin typeface="Bookman Old Style" panose="02050604050505020204" charset="0"/>
                <a:cs typeface="Bookman Old Style" panose="02050604050505020204" charset="0"/>
                <a:sym typeface="+mn-ea"/>
              </a:rPr>
              <a:t>3.Hak kompensasi, jika ada kelebihan dari sisa penjualan benda gadai.</a:t>
            </a: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80000"/>
              </a:lnSpc>
              <a:buNone/>
            </a:pPr>
            <a:r>
              <a:rPr sz="2000" dirty="0">
                <a:solidFill>
                  <a:schemeClr val="tx1"/>
                </a:solidFill>
                <a:effectLst/>
                <a:latin typeface="Bookman Old Style" panose="02050604050505020204" charset="0"/>
                <a:cs typeface="Bookman Old Style" panose="02050604050505020204" charset="0"/>
                <a:sym typeface="+mn-ea"/>
              </a:rPr>
              <a:t>4.Hak mendapatkan ganti rugi, atas biaya-biaya yang dikeluarkan dari debitur.</a:t>
            </a: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80000"/>
              </a:lnSpc>
              <a:buNone/>
            </a:pPr>
            <a:r>
              <a:rPr sz="2000" dirty="0">
                <a:solidFill>
                  <a:schemeClr val="tx1"/>
                </a:solidFill>
                <a:effectLst/>
                <a:latin typeface="Bookman Old Style" panose="02050604050505020204" charset="0"/>
                <a:cs typeface="Bookman Old Style" panose="02050604050505020204" charset="0"/>
                <a:sym typeface="+mn-ea"/>
              </a:rPr>
              <a:t>5.Hak untuk menjual kepailitan debitur, jika debitur pailit hak eksekusi tidak berkurang.</a:t>
            </a:r>
            <a:endParaRPr lang="en-US" sz="2000" dirty="0">
              <a:solidFill>
                <a:schemeClr val="tx1"/>
              </a:solidFill>
              <a:effectLst/>
              <a:latin typeface="Bookman Old Style" panose="02050604050505020204" charset="0"/>
              <a:cs typeface="Bookman Old Style" panose="02050604050505020204" charset="0"/>
              <a:sym typeface="+mn-ea"/>
            </a:endParaRPr>
          </a:p>
          <a:p>
            <a:pPr algn="just" eaLnBrk="1" hangingPunct="1">
              <a:lnSpc>
                <a:spcPct val="90000"/>
              </a:lnSpc>
              <a:buNone/>
            </a:pPr>
            <a:r>
              <a:rPr sz="2000" dirty="0">
                <a:solidFill>
                  <a:schemeClr val="tx1"/>
                </a:solidFill>
                <a:effectLst/>
                <a:latin typeface="Bookman Old Style" panose="02050604050505020204" charset="0"/>
                <a:cs typeface="Bookman Old Style" panose="02050604050505020204" charset="0"/>
                <a:sym typeface="+mn-ea"/>
              </a:rPr>
              <a:t>6.Hak Preferensi, Kriditur pemegang gadai mempunyai hak untuk didahulukan dalam pelunasan piutangnya dari pada kriditur lainnya.</a:t>
            </a: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90000"/>
              </a:lnSpc>
              <a:buNone/>
            </a:pPr>
            <a:r>
              <a:rPr sz="2000" dirty="0">
                <a:solidFill>
                  <a:schemeClr val="tx1"/>
                </a:solidFill>
                <a:effectLst/>
                <a:latin typeface="Bookman Old Style" panose="02050604050505020204" charset="0"/>
                <a:cs typeface="Bookman Old Style" panose="02050604050505020204" charset="0"/>
                <a:sym typeface="+mn-ea"/>
              </a:rPr>
              <a:t>7.Atas izin hakim pemegang gadai dpt memegang benda gadai (dpt dibeli oleh kriditur)</a:t>
            </a: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90000"/>
              </a:lnSpc>
              <a:buNone/>
            </a:pPr>
            <a:r>
              <a:rPr sz="2000" dirty="0">
                <a:solidFill>
                  <a:schemeClr val="tx1"/>
                </a:solidFill>
                <a:effectLst/>
                <a:latin typeface="Bookman Old Style" panose="02050604050505020204" charset="0"/>
                <a:cs typeface="Bookman Old Style" panose="02050604050505020204" charset="0"/>
                <a:sym typeface="+mn-ea"/>
              </a:rPr>
              <a:t>8.Hak untuk menjual dg perantara hakim untuk pelunasannya. </a:t>
            </a: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90000"/>
              </a:lnSpc>
              <a:buNone/>
            </a:pPr>
            <a:r>
              <a:rPr sz="2000" dirty="0">
                <a:solidFill>
                  <a:schemeClr val="tx1"/>
                </a:solidFill>
                <a:effectLst/>
                <a:latin typeface="Bookman Old Style" panose="02050604050505020204" charset="0"/>
                <a:cs typeface="Bookman Old Style" panose="02050604050505020204" charset="0"/>
                <a:sym typeface="+mn-ea"/>
              </a:rPr>
              <a:t>9.Hak untuk menerima piutang gadai, jika piutang menghasilkan bunga. Psl 1158 KUHPdt.</a:t>
            </a:r>
            <a:endParaRPr sz="2000" dirty="0">
              <a:solidFill>
                <a:schemeClr val="tx1"/>
              </a:solidFill>
              <a:effectLst/>
              <a:latin typeface="Bookman Old Style" panose="02050604050505020204" charset="0"/>
              <a:cs typeface="Bookman Old Style" panose="02050604050505020204" charset="0"/>
            </a:endParaRPr>
          </a:p>
          <a:p>
            <a:pPr algn="just" eaLnBrk="1" hangingPunct="1">
              <a:lnSpc>
                <a:spcPct val="90000"/>
              </a:lnSpc>
              <a:buNone/>
            </a:pPr>
            <a:r>
              <a:rPr sz="2000" dirty="0">
                <a:solidFill>
                  <a:schemeClr val="tx1"/>
                </a:solidFill>
                <a:effectLst/>
                <a:latin typeface="Bookman Old Style" panose="02050604050505020204" charset="0"/>
                <a:cs typeface="Bookman Old Style" panose="02050604050505020204" charset="0"/>
                <a:sym typeface="+mn-ea"/>
              </a:rPr>
              <a:t>10.Hak untuk menagih gadai</a:t>
            </a:r>
            <a:endParaRPr lang="en-US" sz="2000" dirty="0">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6.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7.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12030</Words>
  <Application>WPS Presentation</Application>
  <PresentationFormat>On-screen Show (4:3)</PresentationFormat>
  <Paragraphs>148</Paragraphs>
  <Slides>24</Slides>
  <Notes>5</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24</vt:i4>
      </vt:variant>
    </vt:vector>
  </HeadingPairs>
  <TitlesOfParts>
    <vt:vector size="36" baseType="lpstr">
      <vt:lpstr>Arial</vt:lpstr>
      <vt:lpstr>SimSun</vt:lpstr>
      <vt:lpstr>Wingdings</vt:lpstr>
      <vt:lpstr>Calibri</vt:lpstr>
      <vt:lpstr>Times New Roman</vt:lpstr>
      <vt:lpstr>Cambria</vt:lpstr>
      <vt:lpstr>Bookman Old Style</vt:lpstr>
      <vt:lpstr>Wingdings</vt:lpstr>
      <vt:lpstr>Microsoft YaHei</vt:lpstr>
      <vt:lpstr>Arial Unicode MS</vt:lpstr>
      <vt:lpstr>Bookshelf Symbol 7</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751</cp:revision>
  <cp:lastPrinted>2017-08-29T02:54:00Z</cp:lastPrinted>
  <dcterms:created xsi:type="dcterms:W3CDTF">2010-04-18T12:06:00Z</dcterms:created>
  <dcterms:modified xsi:type="dcterms:W3CDTF">2026-01-04T14:49:55Z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1033-12.2.0.23196</vt:lpwstr>
  </property>
</Properties>
</file>