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comments/comment1.xml" ContentType="application/vnd.openxmlformats-officedocument.presentationml.comment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handoutMasterIdLst>
    <p:handoutMasterId r:id="rId22"/>
  </p:handoutMasterIdLst>
  <p:sldIdLst>
    <p:sldId id="256" r:id="rId3"/>
    <p:sldId id="299" r:id="rId5"/>
    <p:sldId id="336" r:id="rId6"/>
    <p:sldId id="341" r:id="rId7"/>
    <p:sldId id="355" r:id="rId8"/>
    <p:sldId id="343" r:id="rId9"/>
    <p:sldId id="348" r:id="rId10"/>
    <p:sldId id="338" r:id="rId11"/>
    <p:sldId id="339" r:id="rId12"/>
    <p:sldId id="349" r:id="rId13"/>
    <p:sldId id="357" r:id="rId14"/>
    <p:sldId id="344" r:id="rId15"/>
    <p:sldId id="350" r:id="rId16"/>
    <p:sldId id="351" r:id="rId17"/>
    <p:sldId id="352" r:id="rId18"/>
    <p:sldId id="354" r:id="rId19"/>
    <p:sldId id="358" r:id="rId20"/>
    <p:sldId id="318" r:id="rId21"/>
  </p:sldIdLst>
  <p:sldSz cx="9144000" cy="6858000" type="screen4x3"/>
  <p:notesSz cx="7045325" cy="9345295"/>
  <p:custDataLst>
    <p:tags r:id="rId27"/>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93" userDrawn="1">
          <p15:clr>
            <a:srgbClr val="A4A3A4"/>
          </p15:clr>
        </p15:guide>
        <p15:guide id="2" pos="2837"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cmAuthor id="2" name="user" initials="u"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172" autoAdjust="0"/>
    <p:restoredTop sz="94580" autoAdjust="0"/>
  </p:normalViewPr>
  <p:slideViewPr>
    <p:cSldViewPr showGuides="1">
      <p:cViewPr varScale="1">
        <p:scale>
          <a:sx n="80" d="100"/>
          <a:sy n="80" d="100"/>
        </p:scale>
        <p:origin x="1092" y="96"/>
      </p:cViewPr>
      <p:guideLst>
        <p:guide orient="horz" pos="2193"/>
        <p:guide pos="2837"/>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89"/>
        <p:guide pos="2186"/>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7" Type="http://schemas.openxmlformats.org/officeDocument/2006/relationships/tags" Target="tags/tag3.xml"/><Relationship Id="rId26" Type="http://schemas.openxmlformats.org/officeDocument/2006/relationships/commentAuthors" Target="commentAuthors.xml"/><Relationship Id="rId25" Type="http://schemas.openxmlformats.org/officeDocument/2006/relationships/tableStyles" Target="tableStyles.xml"/><Relationship Id="rId24" Type="http://schemas.openxmlformats.org/officeDocument/2006/relationships/viewProps" Target="viewProps.xml"/><Relationship Id="rId23" Type="http://schemas.openxmlformats.org/officeDocument/2006/relationships/presProps" Target="presProps.xml"/><Relationship Id="rId22" Type="http://schemas.openxmlformats.org/officeDocument/2006/relationships/handoutMaster" Target="handoutMasters/handoutMaster1.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1-04-30T14:37:44.232" idx="1">
    <p:pos x="10" y="10"/>
    <p:tex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fld>
            <a:endParaRPr lang="en-US"/>
          </a:p>
        </p:txBody>
      </p:sp>
    </p:spTree>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fld>
            <a:endParaRPr lang="en-US"/>
          </a:p>
        </p:txBody>
      </p:sp>
    </p:spTree>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Image Placeholder 1"/>
          <p:cNvSpPr>
            <a:spLocks noGrp="1"/>
          </p:cNvSpPr>
          <p:nvPr>
            <p:ph type="sldImg" idx="2"/>
          </p:nvPr>
        </p:nvSpPr>
        <p:spPr/>
      </p:sp>
      <p:sp>
        <p:nvSpPr>
          <p:cNvPr id="3" name="Text Placeholder 2"/>
          <p:cNvSpPr>
            <a:spLocks noGrp="1"/>
          </p:cNvSpPr>
          <p:nvPr>
            <p:ph type="body" idx="3"/>
          </p:nvPr>
        </p:nvSpPr>
        <p:spPr/>
        <p:txBody>
          <a:bodyPr/>
          <a:p>
            <a:endParaRPr lang="en-US"/>
          </a:p>
        </p:txBody>
      </p:sp>
      <p:sp>
        <p:nvSpPr>
          <p:cNvPr id="4" name="Date Placeholder 3"/>
          <p:cNvSpPr>
            <a:spLocks noGrp="1"/>
          </p:cNvSpPr>
          <p:nvPr>
            <p:ph type="dt" idx="1"/>
          </p:nvPr>
        </p:nvSpPr>
        <p:spPr/>
        <p:txBody>
          <a:bodyPr/>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showMasterSp="0"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a:p>
        </p:txBody>
      </p:sp>
      <p:sp>
        <p:nvSpPr>
          <p:cNvPr id="4" name="Rectangle 1"/>
          <p:cNvSpPr>
            <a:spLocks noChangeArrowheads="1"/>
          </p:cNvSpPr>
          <p:nvPr userDrawn="1"/>
        </p:nvSpPr>
        <p:spPr bwMode="auto">
          <a:xfrm>
            <a:off x="899795" y="187960"/>
            <a:ext cx="7647940" cy="645795"/>
          </a:xfrm>
          <a:prstGeom prst="rect">
            <a:avLst/>
          </a:prstGeom>
          <a:noFill/>
          <a:ln w="9525">
            <a:noFill/>
            <a:miter lim="800000"/>
          </a:ln>
          <a:effectLst/>
        </p:spPr>
        <p:txBody>
          <a:bodyPr vert="horz" wrap="square" lIns="91440" tIns="45720" rIns="91440" bIns="45720" numCol="1" anchor="ctr" anchorCtr="0" compatLnSpc="1">
            <a:no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en-US" altLang="en-US" sz="14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HKB24230: -HUKUM TRANSAKSI BISNIS</a:t>
            </a:r>
            <a:r>
              <a:rPr kumimoji="0" lang="en-US" altLang="en-US" sz="1400" i="0" u="none" strike="noStrike" cap="none" normalizeH="0" baseline="0" dirty="0">
                <a:solidFill>
                  <a:schemeClr val="tx1"/>
                </a:solidFill>
                <a:effectLst/>
                <a:latin typeface="Arial" panose="020B0604020202020204" pitchFamily="34" charset="0"/>
                <a:ea typeface="Calibri" panose="020F0502020204030204" pitchFamily="34" charset="0"/>
                <a:cs typeface="Arial" panose="020B0604020202020204" pitchFamily="34" charset="0"/>
              </a:rPr>
              <a:t> INTERNASIONAL</a:t>
            </a:r>
            <a:r>
              <a:rPr kumimoji="0" lang="id-ID" sz="1400" i="0" u="none" strike="noStrike" cap="none" normalizeH="0" baseline="0" dirty="0">
                <a:solidFill>
                  <a:schemeClr val="tx1"/>
                </a:solidFill>
                <a:effectLst/>
                <a:latin typeface="Arial" panose="020B0604020202020204" pitchFamily="34" charset="0"/>
                <a:ea typeface="Calibri" panose="020F0502020204030204" pitchFamily="34" charset="0"/>
                <a:cs typeface="Arial" panose="020B0604020202020204" pitchFamily="34" charset="0"/>
              </a:rPr>
              <a:t> –</a:t>
            </a:r>
            <a:endParaRPr kumimoji="0" lang="id-ID" sz="1400" i="0" u="none" strike="noStrike" cap="none" normalizeH="0" baseline="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algn="just">
              <a:lnSpc>
                <a:spcPct val="100000"/>
              </a:lnSpc>
            </a:pPr>
            <a:r>
              <a:rPr kumimoji="0" lang="en-US" altLang="id-ID" sz="1400" i="0" u="none" strike="noStrike" cap="none" normalizeH="0" baseline="0" dirty="0">
                <a:solidFill>
                  <a:schemeClr val="tx1"/>
                </a:solidFill>
                <a:effectLst/>
                <a:latin typeface="Arial" panose="020B0604020202020204" pitchFamily="34" charset="0"/>
                <a:ea typeface="Calibri" panose="020F0502020204030204" pitchFamily="34" charset="0"/>
                <a:cs typeface="Arial" panose="020B0604020202020204" pitchFamily="34" charset="0"/>
              </a:rPr>
              <a:t>                    -L/C (LETTER OF CREDIT)</a:t>
            </a:r>
            <a:endParaRPr kumimoji="0" lang="en-US" altLang="en-US" sz="1400" i="0" u="none" strike="noStrike" cap="none" normalizeH="0" baseline="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showMasterSp="0"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2" name="Text Box 1"/>
          <p:cNvSpPr txBox="1"/>
          <p:nvPr/>
        </p:nvSpPr>
        <p:spPr>
          <a:xfrm>
            <a:off x="467995" y="260985"/>
            <a:ext cx="6347460" cy="665480"/>
          </a:xfrm>
          <a:prstGeom prst="rect">
            <a:avLst/>
          </a:prstGeom>
          <a:noFill/>
        </p:spPr>
        <p:txBody>
          <a:bodyPr wrap="square" rtlCol="0" anchor="t">
            <a:noAutofit/>
          </a:bodyPr>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lang="en-US" altLang="en-US" sz="1400" dirty="0">
                <a:ln>
                  <a:noFill/>
                </a:ln>
                <a:effectLst/>
                <a:latin typeface="Arial" panose="020B0604020202020204" pitchFamily="34" charset="0"/>
                <a:ea typeface="Calibri" panose="020F0502020204030204" pitchFamily="34" charset="0"/>
                <a:cs typeface="Times New Roman" panose="02020603050405020304" pitchFamily="18" charset="0"/>
                <a:sym typeface="+mn-ea"/>
              </a:rPr>
              <a:t>HKB24230: -HUKUM TRANSAKSI BISNIS</a:t>
            </a:r>
            <a:r>
              <a:rPr lang="en-US" altLang="en-US" sz="1400" dirty="0">
                <a:effectLst/>
                <a:latin typeface="Arial" panose="020B0604020202020204" pitchFamily="34" charset="0"/>
                <a:ea typeface="Calibri" panose="020F0502020204030204" pitchFamily="34" charset="0"/>
                <a:cs typeface="Arial" panose="020B0604020202020204" pitchFamily="34" charset="0"/>
                <a:sym typeface="+mn-ea"/>
              </a:rPr>
              <a:t> INTERNASIONAL</a:t>
            </a:r>
            <a:r>
              <a:rPr lang="id-ID" sz="1400" dirty="0">
                <a:effectLst/>
                <a:latin typeface="Arial" panose="020B0604020202020204" pitchFamily="34" charset="0"/>
                <a:ea typeface="Calibri" panose="020F0502020204030204" pitchFamily="34" charset="0"/>
                <a:cs typeface="Arial" panose="020B0604020202020204" pitchFamily="34" charset="0"/>
                <a:sym typeface="+mn-ea"/>
              </a:rPr>
              <a:t> –</a:t>
            </a:r>
            <a:endParaRPr kumimoji="0" lang="id-ID" sz="1400" i="0" u="none" strike="noStrike" cap="none" normalizeH="0" baseline="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algn="just">
              <a:lnSpc>
                <a:spcPct val="100000"/>
              </a:lnSpc>
            </a:pPr>
            <a:r>
              <a:rPr lang="en-US" altLang="id-ID" sz="1400" dirty="0">
                <a:effectLst/>
                <a:latin typeface="Arial" panose="020B0604020202020204" pitchFamily="34" charset="0"/>
                <a:ea typeface="Calibri" panose="020F0502020204030204" pitchFamily="34" charset="0"/>
                <a:cs typeface="Arial" panose="020B0604020202020204" pitchFamily="34" charset="0"/>
                <a:sym typeface="+mn-ea"/>
              </a:rPr>
              <a:t>                 - L/C (LETTER OF CREDIT)</a:t>
            </a:r>
            <a:endParaRPr lang="en-US" altLang="id-ID" sz="1400" dirty="0">
              <a:ln>
                <a:noFill/>
              </a:ln>
              <a:effectLst/>
              <a:latin typeface="Arial" panose="020B0604020202020204" pitchFamily="34" charset="0"/>
              <a:ea typeface="Calibri" panose="020F0502020204030204" pitchFamily="34" charset="0"/>
              <a:cs typeface="Times New Roman" panose="02020603050405020304" pitchFamily="18" charset="0"/>
              <a:sym typeface="+mn-ea"/>
            </a:endParaRPr>
          </a:p>
        </p:txBody>
      </p:sp>
      <p:sp>
        <p:nvSpPr>
          <p:cNvPr id="4" name="Text Box 3"/>
          <p:cNvSpPr txBox="1"/>
          <p:nvPr userDrawn="1"/>
        </p:nvSpPr>
        <p:spPr>
          <a:xfrm>
            <a:off x="4217035" y="1941195"/>
            <a:ext cx="3048000" cy="368300"/>
          </a:xfrm>
          <a:prstGeom prst="rect">
            <a:avLst/>
          </a:prstGeom>
          <a:noFill/>
        </p:spPr>
        <p:txBody>
          <a:bodyPr wrap="square" rtlCol="0">
            <a:spAutoFit/>
          </a:bodyPr>
          <a:p>
            <a:endParaRPr lang="en-US"/>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showMasterSp="0"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6"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6" Type="http://schemas.openxmlformats.org/officeDocument/2006/relationships/theme" Target="../theme/theme1.xml"/><Relationship Id="rId5" Type="http://schemas.openxmlformats.org/officeDocument/2006/relationships/image" Target="../media/image1.jpeg"/><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5"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8"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anose="020B0604020202020204"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comments" Target="../comments/comment1.xml"/><Relationship Id="rId7" Type="http://schemas.openxmlformats.org/officeDocument/2006/relationships/notesSlide" Target="../notesSlides/notesSlide1.xml"/><Relationship Id="rId6"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tags" Target="../tags/tag2.xml"/><Relationship Id="rId3" Type="http://schemas.openxmlformats.org/officeDocument/2006/relationships/image" Target="../media/image3.png"/><Relationship Id="rId2" Type="http://schemas.openxmlformats.org/officeDocument/2006/relationships/tags" Target="../tags/tag1.xml"/><Relationship Id="rId1"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1"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2"/>
            </p:custDataLst>
          </p:nvPr>
        </p:nvSpPr>
        <p:spPr>
          <a:xfrm>
            <a:off x="107950" y="1557015"/>
            <a:ext cx="9144000" cy="1198880"/>
          </a:xfrm>
          <a:prstGeom prst="rect">
            <a:avLst/>
          </a:prstGeom>
          <a:noFill/>
        </p:spPr>
        <p:txBody>
          <a:bodyPr wrap="square" lIns="91440" tIns="45720" rIns="91440" bIns="45720">
            <a:spAutoFit/>
          </a:bodyPr>
          <a:lstStyle/>
          <a:p>
            <a:pPr algn="ctr">
              <a:lnSpc>
                <a:spcPct val="100000"/>
              </a:lnSpc>
            </a:pPr>
            <a:r>
              <a:rPr lang="en-US" altLang="en-US" sz="3600" b="1" dirty="0">
                <a:solidFill>
                  <a:schemeClr val="tx1"/>
                </a:solidFill>
                <a:effectLst>
                  <a:outerShdw blurRad="50800" dist="38100" dir="2700000" algn="tl" rotWithShape="0">
                    <a:prstClr val="black">
                      <a:alpha val="40000"/>
                    </a:prstClr>
                  </a:outerShdw>
                </a:effectLst>
                <a:latin typeface="Cambria" panose="02040503050406030204" pitchFamily="18" charset="0"/>
                <a:cs typeface="Arial" panose="020B0604020202020204" pitchFamily="34" charset="0"/>
              </a:rPr>
              <a:t>L/C (LETTER OF CREDIT)</a:t>
            </a:r>
            <a:endParaRPr lang="en-US" altLang="en-US" sz="3600" b="1" dirty="0">
              <a:solidFill>
                <a:schemeClr val="tx1"/>
              </a:solidFill>
              <a:effectLst>
                <a:outerShdw blurRad="50800" dist="38100" dir="2700000" algn="tl" rotWithShape="0">
                  <a:prstClr val="black">
                    <a:alpha val="40000"/>
                  </a:prstClr>
                </a:outerShdw>
              </a:effectLst>
              <a:latin typeface="Cambria" panose="02040503050406030204" pitchFamily="18" charset="0"/>
              <a:cs typeface="Arial" panose="020B0604020202020204" pitchFamily="34" charset="0"/>
            </a:endParaRPr>
          </a:p>
          <a:p>
            <a:pPr algn="ctr"/>
            <a:r>
              <a:rPr lang="id-ID" sz="3600" b="1" dirty="0">
                <a:solidFill>
                  <a:schemeClr val="tx1"/>
                </a:solidFill>
                <a:effectLst>
                  <a:outerShdw blurRad="50800" dist="38100" dir="2700000" algn="tl" rotWithShape="0">
                    <a:prstClr val="black">
                      <a:alpha val="40000"/>
                    </a:prstClr>
                  </a:outerShdw>
                </a:effectLst>
                <a:latin typeface="Cambria" panose="02040503050406030204" pitchFamily="18" charset="0"/>
                <a:cs typeface="Arial" panose="020B0604020202020204" pitchFamily="34" charset="0"/>
              </a:rPr>
              <a:t>PERTEMUAN </a:t>
            </a:r>
            <a:r>
              <a:rPr lang="en-US" altLang="id-ID" sz="3600" b="1" dirty="0">
                <a:solidFill>
                  <a:schemeClr val="tx1"/>
                </a:solidFill>
                <a:effectLst>
                  <a:outerShdw blurRad="50800" dist="38100" dir="2700000" algn="tl" rotWithShape="0">
                    <a:prstClr val="black">
                      <a:alpha val="40000"/>
                    </a:prstClr>
                  </a:outerShdw>
                </a:effectLst>
                <a:latin typeface="Cambria" panose="02040503050406030204" pitchFamily="18" charset="0"/>
                <a:cs typeface="Arial" panose="020B0604020202020204" pitchFamily="34" charset="0"/>
              </a:rPr>
              <a:t>KE 13</a:t>
            </a:r>
            <a:endParaRPr lang="en-US" altLang="id-ID" sz="3600" b="1" dirty="0">
              <a:solidFill>
                <a:schemeClr val="tx1"/>
              </a:solidFill>
              <a:effectLst>
                <a:outerShdw blurRad="50800" dist="38100" dir="2700000" algn="tl" rotWithShape="0">
                  <a:prstClr val="black">
                    <a:alpha val="40000"/>
                  </a:prstClr>
                </a:outerShdw>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3">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
        <p:nvSpPr>
          <p:cNvPr id="8" name="Rectangle 7"/>
          <p:cNvSpPr/>
          <p:nvPr>
            <p:custDataLst>
              <p:tags r:id="rId4"/>
            </p:custDataLst>
          </p:nvPr>
        </p:nvSpPr>
        <p:spPr>
          <a:xfrm>
            <a:off x="-55290" y="4581128"/>
            <a:ext cx="9144000" cy="645160"/>
          </a:xfrm>
          <a:prstGeom prst="rect">
            <a:avLst/>
          </a:prstGeom>
          <a:noFill/>
        </p:spPr>
        <p:txBody>
          <a:bodyPr wrap="square" lIns="91440" tIns="45720" rIns="91440" bIns="45720">
            <a:spAutoFit/>
          </a:bodyPr>
          <a:lstStyle/>
          <a:p>
            <a:pPr algn="ctr"/>
            <a:r>
              <a:rPr lang="en-US" sz="3600" dirty="0">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rPr>
              <a:t>Eka Chandre Pratiwi, S.H.,M.Kn</a:t>
            </a:r>
            <a:endParaRPr lang="en-US" sz="3600" dirty="0">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endParaRPr>
          </a:p>
        </p:txBody>
      </p:sp>
      <p:pic>
        <p:nvPicPr>
          <p:cNvPr id="10" name="Picture 9"/>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660515" y="5157470"/>
            <a:ext cx="1795780" cy="1197610"/>
          </a:xfrm>
          <a:prstGeom prst="rect">
            <a:avLst/>
          </a:prstGeom>
        </p:spPr>
      </p:pic>
      <p:sp>
        <p:nvSpPr>
          <p:cNvPr id="3" name="Text Box 2"/>
          <p:cNvSpPr txBox="1"/>
          <p:nvPr/>
        </p:nvSpPr>
        <p:spPr>
          <a:xfrm>
            <a:off x="1712595" y="282575"/>
            <a:ext cx="3048000" cy="368300"/>
          </a:xfrm>
          <a:prstGeom prst="rect">
            <a:avLst/>
          </a:prstGeom>
          <a:noFill/>
        </p:spPr>
        <p:txBody>
          <a:bodyPr wrap="square" rtlCol="0">
            <a:spAutoFit/>
          </a:bodyPr>
          <a:p>
            <a:endParaRPr lang="en-US"/>
          </a:p>
        </p:txBody>
      </p:sp>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297815" y="871855"/>
            <a:ext cx="8573770" cy="5349875"/>
          </a:xfrm>
        </p:spPr>
        <p:txBody>
          <a:bodyPr>
            <a:noAutofit/>
          </a:bodyPr>
          <a:p>
            <a:pPr marL="250825" indent="-250825" algn="just">
              <a:buFont typeface="Arial" panose="020B0604020202020204" pitchFamily="34" charset="0"/>
            </a:pPr>
            <a:r>
              <a:rPr lang="en-US" altLang="en-US" sz="1900">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rPr>
              <a:t>Kelebihan dan Kekurangan Letter of Credit</a:t>
            </a:r>
            <a:endParaRPr lang="en-US" altLang="en-US" sz="1900">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endParaRPr>
          </a:p>
          <a:p>
            <a:pPr marL="0" indent="0" algn="just">
              <a:buFont typeface="Arial" panose="020B0604020202020204" pitchFamily="34" charset="0"/>
            </a:pPr>
            <a:r>
              <a:rPr lang="en-US" altLang="en-US" sz="1900">
                <a:solidFill>
                  <a:schemeClr val="tx1"/>
                </a:solidFill>
                <a:effectLst/>
                <a:latin typeface="Bookman Old Style" panose="02050604050505020204" charset="0"/>
                <a:cs typeface="Bookman Old Style" panose="02050604050505020204" charset="0"/>
              </a:rPr>
              <a:t>Terdapat beberapa kelebihan dan kekurangan letter of credit</a:t>
            </a:r>
            <a:endParaRPr lang="en-US" altLang="en-US" sz="1900">
              <a:solidFill>
                <a:schemeClr val="tx1"/>
              </a:solidFill>
              <a:effectLst/>
              <a:latin typeface="Bookman Old Style" panose="02050604050505020204" charset="0"/>
              <a:cs typeface="Bookman Old Style" panose="02050604050505020204" charset="0"/>
            </a:endParaRPr>
          </a:p>
          <a:p>
            <a:pPr marL="250825" indent="-250825" algn="just">
              <a:buFont typeface="Arial" panose="020B0604020202020204" pitchFamily="34" charset="0"/>
              <a:buChar char="•"/>
            </a:pPr>
            <a:endParaRPr lang="en-US" altLang="en-US" sz="1900">
              <a:solidFill>
                <a:schemeClr val="tx1"/>
              </a:solidFill>
              <a:effectLst/>
              <a:latin typeface="Bookman Old Style" panose="02050604050505020204" charset="0"/>
              <a:cs typeface="Bookman Old Style" panose="02050604050505020204" charset="0"/>
            </a:endParaRPr>
          </a:p>
          <a:p>
            <a:pPr marL="250825" indent="-250825" algn="just">
              <a:buFont typeface="Arial" panose="020B0604020202020204" pitchFamily="34" charset="0"/>
            </a:pPr>
            <a:r>
              <a:rPr lang="en-US" altLang="en-US" sz="1900">
                <a:ln w="22225">
                  <a:solidFill>
                    <a:schemeClr val="accent2"/>
                  </a:solidFill>
                  <a:prstDash val="solid"/>
                </a:ln>
                <a:solidFill>
                  <a:schemeClr val="accent2">
                    <a:lumMod val="40000"/>
                    <a:lumOff val="60000"/>
                  </a:schemeClr>
                </a:solidFill>
                <a:effectLst/>
                <a:latin typeface="Bookman Old Style" panose="02050604050505020204" charset="0"/>
                <a:cs typeface="Bookman Old Style" panose="02050604050505020204" charset="0"/>
              </a:rPr>
              <a:t>Kelebihan</a:t>
            </a:r>
            <a:endParaRPr lang="en-US" altLang="en-US" sz="1900">
              <a:solidFill>
                <a:schemeClr val="tx1"/>
              </a:solidFill>
              <a:effectLst/>
              <a:latin typeface="Bookman Old Style" panose="02050604050505020204" charset="0"/>
              <a:cs typeface="Bookman Old Style" panose="02050604050505020204" charset="0"/>
            </a:endParaRPr>
          </a:p>
          <a:p>
            <a:pPr marL="250825" indent="-250825" algn="just">
              <a:buFont typeface="Arial" panose="020B0604020202020204" pitchFamily="34" charset="0"/>
              <a:buChar char="•"/>
            </a:pPr>
            <a:r>
              <a:rPr lang="en-US" altLang="en-US" sz="1900">
                <a:solidFill>
                  <a:schemeClr val="tx1"/>
                </a:solidFill>
                <a:effectLst/>
                <a:latin typeface="Bookman Old Style" panose="02050604050505020204" charset="0"/>
                <a:cs typeface="Bookman Old Style" panose="02050604050505020204" charset="0"/>
              </a:rPr>
              <a:t>Eksportir dijamin untuk menerima pembayaran atas barang yang telah diekspor ke luar negeri.</a:t>
            </a:r>
            <a:endParaRPr lang="en-US" altLang="en-US" sz="1900">
              <a:solidFill>
                <a:schemeClr val="tx1"/>
              </a:solidFill>
              <a:effectLst/>
              <a:latin typeface="Bookman Old Style" panose="02050604050505020204" charset="0"/>
              <a:cs typeface="Bookman Old Style" panose="02050604050505020204" charset="0"/>
            </a:endParaRPr>
          </a:p>
          <a:p>
            <a:pPr marL="250825" indent="-250825" algn="just">
              <a:buFont typeface="Arial" panose="020B0604020202020204" pitchFamily="34" charset="0"/>
              <a:buChar char="•"/>
            </a:pPr>
            <a:r>
              <a:rPr lang="en-US" altLang="en-US" sz="1900">
                <a:solidFill>
                  <a:schemeClr val="tx1"/>
                </a:solidFill>
                <a:effectLst/>
                <a:latin typeface="Bookman Old Style" panose="02050604050505020204" charset="0"/>
                <a:cs typeface="Bookman Old Style" panose="02050604050505020204" charset="0"/>
              </a:rPr>
              <a:t>Importir juga dijamin bahwa barang yang diimpor akan diterima.</a:t>
            </a:r>
            <a:endParaRPr lang="en-US" altLang="en-US" sz="1900">
              <a:solidFill>
                <a:schemeClr val="tx1"/>
              </a:solidFill>
              <a:effectLst/>
              <a:latin typeface="Bookman Old Style" panose="02050604050505020204" charset="0"/>
              <a:cs typeface="Bookman Old Style" panose="02050604050505020204" charset="0"/>
            </a:endParaRPr>
          </a:p>
          <a:p>
            <a:pPr marL="250825" indent="-250825" algn="just">
              <a:buFont typeface="Arial" panose="020B0604020202020204" pitchFamily="34" charset="0"/>
              <a:buChar char="•"/>
            </a:pPr>
            <a:r>
              <a:rPr lang="en-US" altLang="en-US" sz="1900">
                <a:solidFill>
                  <a:schemeClr val="tx1"/>
                </a:solidFill>
                <a:effectLst/>
                <a:latin typeface="Bookman Old Style" panose="02050604050505020204" charset="0"/>
                <a:cs typeface="Bookman Old Style" panose="02050604050505020204" charset="0"/>
              </a:rPr>
              <a:t>Pembayaran yang dilakukan oleh importir tentu diserahkan kepada eksportir sesuai dengan syarat kesepakatan dalam Letter of Credit.</a:t>
            </a:r>
            <a:endParaRPr lang="en-US" altLang="en-US" sz="1900">
              <a:solidFill>
                <a:schemeClr val="tx1"/>
              </a:solidFill>
              <a:effectLst/>
              <a:latin typeface="Bookman Old Style" panose="02050604050505020204" charset="0"/>
              <a:cs typeface="Bookman Old Style" panose="02050604050505020204" charset="0"/>
            </a:endParaRPr>
          </a:p>
          <a:p>
            <a:pPr marL="250825" indent="-250825" algn="just">
              <a:buFont typeface="Arial" panose="020B0604020202020204" pitchFamily="34" charset="0"/>
              <a:buChar char="•"/>
            </a:pPr>
            <a:r>
              <a:rPr lang="en-US" altLang="en-US" sz="1900">
                <a:solidFill>
                  <a:schemeClr val="tx1"/>
                </a:solidFill>
                <a:effectLst/>
                <a:latin typeface="Bookman Old Style" panose="02050604050505020204" charset="0"/>
                <a:cs typeface="Bookman Old Style" panose="02050604050505020204" charset="0"/>
              </a:rPr>
              <a:t>Terdapat pilihan pembayaran kredit dari bank bagi eksportir dan importir.</a:t>
            </a:r>
            <a:endParaRPr lang="en-US" altLang="en-US" sz="1900">
              <a:solidFill>
                <a:schemeClr val="tx1"/>
              </a:solidFill>
              <a:effectLst/>
              <a:latin typeface="Bookman Old Style" panose="02050604050505020204" charset="0"/>
              <a:cs typeface="Bookman Old Style" panose="02050604050505020204" charset="0"/>
            </a:endParaRPr>
          </a:p>
          <a:p>
            <a:pPr marL="250825" indent="-250825" algn="just">
              <a:buFont typeface="Arial" panose="020B0604020202020204" pitchFamily="34" charset="0"/>
              <a:buChar char="•"/>
            </a:pPr>
            <a:r>
              <a:rPr lang="en-US" altLang="en-US" sz="1900">
                <a:solidFill>
                  <a:schemeClr val="tx1"/>
                </a:solidFill>
                <a:effectLst/>
                <a:latin typeface="Bookman Old Style" panose="02050604050505020204" charset="0"/>
                <a:cs typeface="Bookman Old Style" panose="02050604050505020204" charset="0"/>
              </a:rPr>
              <a:t>Importir berhak tidak melakukan pembayaran jika eksportir tidak mampu memenuhi kewajibannya sesuai yang tertulis pada LC.</a:t>
            </a:r>
            <a:endParaRPr lang="en-US" altLang="en-US" sz="1900">
              <a:solidFill>
                <a:schemeClr val="tx1"/>
              </a:solidFill>
              <a:effectLst/>
              <a:latin typeface="Bookman Old Style" panose="02050604050505020204" charset="0"/>
              <a:cs typeface="Bookman Old Style" panose="02050604050505020204" charset="0"/>
            </a:endParaRPr>
          </a:p>
          <a:p>
            <a:pPr marL="250825" indent="-250825" algn="just">
              <a:buFont typeface="Arial" panose="020B0604020202020204" pitchFamily="34" charset="0"/>
              <a:buChar char="•"/>
            </a:pPr>
            <a:r>
              <a:rPr lang="en-US" altLang="en-US" sz="1900">
                <a:solidFill>
                  <a:schemeClr val="tx1"/>
                </a:solidFill>
                <a:effectLst/>
                <a:latin typeface="Bookman Old Style" panose="02050604050505020204" charset="0"/>
                <a:cs typeface="Bookman Old Style" panose="02050604050505020204" charset="0"/>
              </a:rPr>
              <a:t>Importir bisa menerima pembayaran secara lanjut dengan memakai hak kepemilikan yang tertera pada LC.</a:t>
            </a:r>
            <a:endParaRPr lang="en-US" altLang="en-US" sz="1900">
              <a:solidFill>
                <a:schemeClr val="tx1"/>
              </a:solidFill>
              <a:effectLst/>
              <a:latin typeface="Bookman Old Style" panose="02050604050505020204" charset="0"/>
              <a:cs typeface="Bookman Old Style" panose="02050604050505020204" charset="0"/>
            </a:endParaRPr>
          </a:p>
          <a:p>
            <a:pPr marL="250825" indent="-250825" algn="just">
              <a:buFont typeface="Arial" panose="020B0604020202020204" pitchFamily="34" charset="0"/>
              <a:buChar char="•"/>
            </a:pPr>
            <a:r>
              <a:rPr lang="en-US" altLang="en-US" sz="1900">
                <a:solidFill>
                  <a:schemeClr val="tx1"/>
                </a:solidFill>
                <a:effectLst/>
                <a:latin typeface="Bookman Old Style" panose="02050604050505020204" charset="0"/>
                <a:cs typeface="Bookman Old Style" panose="02050604050505020204" charset="0"/>
              </a:rPr>
              <a:t>Baik eksportir maupun importir akan terbebas dari fluktuasi valuta asing.</a:t>
            </a:r>
            <a:endParaRPr lang="en-US" altLang="en-US" sz="1900">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210185" y="815975"/>
            <a:ext cx="8604250" cy="5262245"/>
          </a:xfrm>
        </p:spPr>
        <p:txBody>
          <a:bodyPr>
            <a:normAutofit/>
          </a:bodyPr>
          <a:p>
            <a:pPr algn="just">
              <a:buFont typeface="Arial" panose="020B0604020202020204" pitchFamily="34" charset="0"/>
            </a:pPr>
            <a:r>
              <a:rPr lang="en-US" altLang="en-US">
                <a:ln w="22225">
                  <a:solidFill>
                    <a:schemeClr val="accent2"/>
                  </a:solidFill>
                  <a:prstDash val="solid"/>
                </a:ln>
                <a:solidFill>
                  <a:schemeClr val="accent2">
                    <a:lumMod val="40000"/>
                    <a:lumOff val="60000"/>
                  </a:schemeClr>
                </a:solidFill>
                <a:effectLst/>
                <a:latin typeface="Bookman Old Style" panose="02050604050505020204" charset="0"/>
                <a:cs typeface="Bookman Old Style" panose="02050604050505020204" charset="0"/>
              </a:rPr>
              <a:t>Kekurangan</a:t>
            </a:r>
            <a:endParaRPr lang="en-US" altLang="en-US">
              <a:ln w="22225">
                <a:solidFill>
                  <a:schemeClr val="accent2"/>
                </a:solidFill>
                <a:prstDash val="solid"/>
              </a:ln>
              <a:solidFill>
                <a:schemeClr val="accent2">
                  <a:lumMod val="40000"/>
                  <a:lumOff val="60000"/>
                </a:schemeClr>
              </a:solidFill>
              <a:effectLst/>
              <a:latin typeface="Bookman Old Style" panose="02050604050505020204" charset="0"/>
              <a:cs typeface="Bookman Old Style" panose="02050604050505020204" charset="0"/>
            </a:endParaRPr>
          </a:p>
          <a:p>
            <a:pPr algn="just">
              <a:buFont typeface="Arial" panose="020B0604020202020204" pitchFamily="34" charset="0"/>
            </a:pPr>
            <a:endParaRPr lang="en-US" altLang="en-US">
              <a:solidFill>
                <a:schemeClr val="tx1"/>
              </a:solidFill>
              <a:effectLst/>
              <a:latin typeface="Bookman Old Style" panose="02050604050505020204" charset="0"/>
              <a:cs typeface="Bookman Old Style" panose="02050604050505020204" charset="0"/>
            </a:endParaRPr>
          </a:p>
          <a:p>
            <a:pPr marL="457200" indent="-457200" algn="just">
              <a:buFont typeface="Arial" panose="020B0604020202020204" pitchFamily="34" charset="0"/>
              <a:buChar char="•"/>
            </a:pPr>
            <a:r>
              <a:rPr lang="en-US" altLang="en-US">
                <a:solidFill>
                  <a:schemeClr val="tx1"/>
                </a:solidFill>
                <a:effectLst/>
                <a:latin typeface="Bookman Old Style" panose="02050604050505020204" charset="0"/>
                <a:cs typeface="Bookman Old Style" panose="02050604050505020204" charset="0"/>
              </a:rPr>
              <a:t>Importir wajib menanggung biaya tambahan di luar harga barang yang diimpor.</a:t>
            </a:r>
            <a:endParaRPr lang="en-US" altLang="en-US">
              <a:solidFill>
                <a:schemeClr val="tx1"/>
              </a:solidFill>
              <a:effectLst/>
              <a:latin typeface="Bookman Old Style" panose="02050604050505020204" charset="0"/>
              <a:cs typeface="Bookman Old Style" panose="02050604050505020204" charset="0"/>
            </a:endParaRPr>
          </a:p>
          <a:p>
            <a:pPr marL="457200" indent="-457200" algn="just">
              <a:buFont typeface="Arial" panose="020B0604020202020204" pitchFamily="34" charset="0"/>
              <a:buChar char="•"/>
            </a:pPr>
            <a:r>
              <a:rPr lang="en-US" altLang="en-US">
                <a:solidFill>
                  <a:schemeClr val="tx1"/>
                </a:solidFill>
                <a:effectLst/>
                <a:latin typeface="Bookman Old Style" panose="02050604050505020204" charset="0"/>
                <a:cs typeface="Bookman Old Style" panose="02050604050505020204" charset="0"/>
              </a:rPr>
              <a:t>Membutuhkan waktu yang lebih panjang untuk mengurus dokumen persyaratan.</a:t>
            </a:r>
            <a:endParaRPr lang="en-US" altLang="en-US">
              <a:solidFill>
                <a:schemeClr val="tx1"/>
              </a:solidFill>
              <a:effectLst/>
              <a:latin typeface="Bookman Old Style" panose="02050604050505020204" charset="0"/>
              <a:cs typeface="Bookman Old Style" panose="02050604050505020204" charset="0"/>
            </a:endParaRPr>
          </a:p>
          <a:p>
            <a:pPr marL="457200" indent="-457200" algn="just">
              <a:buFont typeface="Arial" panose="020B0604020202020204" pitchFamily="34" charset="0"/>
              <a:buChar char="•"/>
            </a:pPr>
            <a:r>
              <a:rPr lang="en-US" altLang="en-US">
                <a:solidFill>
                  <a:schemeClr val="tx1"/>
                </a:solidFill>
                <a:effectLst/>
                <a:latin typeface="Bookman Old Style" panose="02050604050505020204" charset="0"/>
                <a:cs typeface="Bookman Old Style" panose="02050604050505020204" charset="0"/>
              </a:rPr>
              <a:t>Bank tidak akan bertanggungjawab atas ketidaksesuaian atau kerusakan barang yang dikirim oleh eksportir.</a:t>
            </a:r>
            <a:endParaRPr lang="en-US" altLang="en-US">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248920" y="871855"/>
            <a:ext cx="8590280" cy="5349875"/>
          </a:xfrm>
        </p:spPr>
        <p:txBody>
          <a:bodyPr>
            <a:normAutofit fontScale="70000"/>
          </a:bodyPr>
          <a:p>
            <a:pPr algn="just"/>
            <a:r>
              <a:rPr lang="en-US">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rPr>
              <a:t>PROSES PEMBAYARAN L/C</a:t>
            </a:r>
            <a:endParaRPr lang="en-US">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endParaRPr>
          </a:p>
          <a:p>
            <a:pPr algn="just"/>
            <a:endParaRPr lang="en-US">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endParaRPr>
          </a:p>
          <a:p>
            <a:pPr marL="457200" indent="-457200" algn="just">
              <a:buFont typeface="+mj-lt"/>
              <a:buAutoNum type="alphaLcPeriod"/>
            </a:pPr>
            <a:r>
              <a:rPr lang="en-US" altLang="en-US">
                <a:solidFill>
                  <a:schemeClr val="tx1"/>
                </a:solidFill>
                <a:effectLst/>
                <a:latin typeface="Bookman Old Style" panose="02050604050505020204" charset="0"/>
                <a:cs typeface="Bookman Old Style" panose="02050604050505020204" charset="0"/>
              </a:rPr>
              <a:t>Eksportir atau importir harus melaksanakan kesepakatan kegiatan transaksi dengan bukti pembuatan kontrak jual-beli.</a:t>
            </a:r>
            <a:endParaRPr lang="en-US" altLang="en-US">
              <a:solidFill>
                <a:schemeClr val="tx1"/>
              </a:solidFill>
              <a:effectLst/>
              <a:latin typeface="Bookman Old Style" panose="02050604050505020204" charset="0"/>
              <a:cs typeface="Bookman Old Style" panose="02050604050505020204" charset="0"/>
            </a:endParaRPr>
          </a:p>
          <a:p>
            <a:pPr marL="457200" indent="-457200" algn="just">
              <a:buFont typeface="+mj-lt"/>
              <a:buAutoNum type="alphaLcPeriod"/>
            </a:pPr>
            <a:r>
              <a:rPr lang="en-US" altLang="en-US">
                <a:solidFill>
                  <a:schemeClr val="tx1"/>
                </a:solidFill>
                <a:effectLst/>
                <a:latin typeface="Bookman Old Style" panose="02050604050505020204" charset="0"/>
                <a:cs typeface="Bookman Old Style" panose="02050604050505020204" charset="0"/>
              </a:rPr>
              <a:t>Importir mengajukan LC ke bank, kemudian bank tersebut akan menerbitkan LC yang diajukan.</a:t>
            </a:r>
            <a:endParaRPr lang="en-US" altLang="en-US">
              <a:solidFill>
                <a:schemeClr val="tx1"/>
              </a:solidFill>
              <a:effectLst/>
              <a:latin typeface="Bookman Old Style" panose="02050604050505020204" charset="0"/>
              <a:cs typeface="Bookman Old Style" panose="02050604050505020204" charset="0"/>
            </a:endParaRPr>
          </a:p>
          <a:p>
            <a:pPr marL="457200" indent="-457200" algn="just">
              <a:buFont typeface="+mj-lt"/>
              <a:buAutoNum type="alphaLcPeriod"/>
            </a:pPr>
            <a:r>
              <a:rPr lang="en-US" altLang="en-US">
                <a:solidFill>
                  <a:schemeClr val="tx1"/>
                </a:solidFill>
                <a:effectLst/>
                <a:latin typeface="Bookman Old Style" panose="02050604050505020204" charset="0"/>
                <a:cs typeface="Bookman Old Style" panose="02050604050505020204" charset="0"/>
              </a:rPr>
              <a:t>Bank penerbit akan menyampaikan LC tersebut kepada bank penerus dibarengi dengan dokumen-dokumen persyaratannya.</a:t>
            </a:r>
            <a:endParaRPr lang="en-US" altLang="en-US">
              <a:solidFill>
                <a:schemeClr val="tx1"/>
              </a:solidFill>
              <a:effectLst/>
              <a:latin typeface="Bookman Old Style" panose="02050604050505020204" charset="0"/>
              <a:cs typeface="Bookman Old Style" panose="02050604050505020204" charset="0"/>
            </a:endParaRPr>
          </a:p>
          <a:p>
            <a:pPr marL="457200" indent="-457200" algn="just">
              <a:buFont typeface="+mj-lt"/>
              <a:buAutoNum type="alphaLcPeriod"/>
            </a:pPr>
            <a:r>
              <a:rPr lang="en-US" altLang="en-US">
                <a:solidFill>
                  <a:schemeClr val="tx1"/>
                </a:solidFill>
                <a:effectLst/>
                <a:latin typeface="Bookman Old Style" panose="02050604050505020204" charset="0"/>
                <a:cs typeface="Bookman Old Style" panose="02050604050505020204" charset="0"/>
              </a:rPr>
              <a:t>Bank penerus akan menyerahkan LC kepada eksportir.</a:t>
            </a:r>
            <a:endParaRPr lang="en-US" altLang="en-US">
              <a:solidFill>
                <a:schemeClr val="tx1"/>
              </a:solidFill>
              <a:effectLst/>
              <a:latin typeface="Bookman Old Style" panose="02050604050505020204" charset="0"/>
              <a:cs typeface="Bookman Old Style" panose="02050604050505020204" charset="0"/>
            </a:endParaRPr>
          </a:p>
          <a:p>
            <a:pPr marL="457200" indent="-457200" algn="just">
              <a:buFont typeface="+mj-lt"/>
              <a:buAutoNum type="alphaLcPeriod"/>
            </a:pPr>
            <a:r>
              <a:rPr lang="en-US" altLang="en-US">
                <a:solidFill>
                  <a:schemeClr val="tx1"/>
                </a:solidFill>
                <a:effectLst/>
                <a:latin typeface="Bookman Old Style" panose="02050604050505020204" charset="0"/>
                <a:cs typeface="Bookman Old Style" panose="02050604050505020204" charset="0"/>
              </a:rPr>
              <a:t>Lalu eksportir bisa mulai mengirimkan barang yang dipesan kepada importir dan diperoleh bukti pengiriman.</a:t>
            </a:r>
            <a:endParaRPr lang="en-US" altLang="en-US">
              <a:solidFill>
                <a:schemeClr val="tx1"/>
              </a:solidFill>
              <a:effectLst/>
              <a:latin typeface="Bookman Old Style" panose="02050604050505020204" charset="0"/>
              <a:cs typeface="Bookman Old Style" panose="02050604050505020204" charset="0"/>
            </a:endParaRPr>
          </a:p>
          <a:p>
            <a:pPr marL="457200" indent="-457200" algn="just">
              <a:buFont typeface="+mj-lt"/>
              <a:buAutoNum type="alphaLcPeriod"/>
            </a:pPr>
            <a:r>
              <a:rPr lang="en-US" altLang="en-US">
                <a:solidFill>
                  <a:schemeClr val="tx1"/>
                </a:solidFill>
                <a:effectLst/>
                <a:latin typeface="Bookman Old Style" panose="02050604050505020204" charset="0"/>
                <a:cs typeface="Bookman Old Style" panose="02050604050505020204" charset="0"/>
              </a:rPr>
              <a:t>Bukti pengiriman tersebut lalu diserahkan kembali ke bank penerus agar eksportir bisa menerima pembayarannya.</a:t>
            </a:r>
            <a:endParaRPr lang="en-US" altLang="en-US">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242570" y="714375"/>
            <a:ext cx="8658860" cy="5557520"/>
          </a:xfrm>
        </p:spPr>
        <p:txBody>
          <a:bodyPr>
            <a:noAutofit/>
          </a:bodyPr>
          <a:p>
            <a:pPr marL="457200" indent="-457200" algn="just">
              <a:buFont typeface="+mj-lt"/>
              <a:buAutoNum type="alphaLcParenR" startAt="7"/>
            </a:pPr>
            <a:endParaRPr lang="en-US" altLang="en-US" sz="2400">
              <a:solidFill>
                <a:schemeClr val="tx1"/>
              </a:solidFill>
              <a:effectLst/>
              <a:latin typeface="Bookman Old Style" panose="02050604050505020204" charset="0"/>
              <a:cs typeface="Bookman Old Style" panose="02050604050505020204" charset="0"/>
            </a:endParaRPr>
          </a:p>
          <a:p>
            <a:pPr marL="457200" indent="-457200" algn="just">
              <a:buFont typeface="+mj-lt"/>
              <a:buAutoNum type="alphaLcParenR" startAt="7"/>
            </a:pPr>
            <a:r>
              <a:rPr lang="en-US" altLang="en-US" sz="2400">
                <a:solidFill>
                  <a:schemeClr val="tx1"/>
                </a:solidFill>
                <a:effectLst/>
                <a:latin typeface="Bookman Old Style" panose="02050604050505020204" charset="0"/>
                <a:cs typeface="Bookman Old Style" panose="02050604050505020204" charset="0"/>
              </a:rPr>
              <a:t>Bank penerus akan membayarkannya kepada eksportir, apabila dokumen telah valid dan sesuai syarat.</a:t>
            </a:r>
            <a:endParaRPr lang="en-US" altLang="en-US" sz="2400">
              <a:solidFill>
                <a:schemeClr val="tx1"/>
              </a:solidFill>
              <a:effectLst/>
              <a:latin typeface="Bookman Old Style" panose="02050604050505020204" charset="0"/>
              <a:cs typeface="Bookman Old Style" panose="02050604050505020204" charset="0"/>
            </a:endParaRPr>
          </a:p>
          <a:p>
            <a:pPr marL="457200" indent="-457200" algn="just">
              <a:buFont typeface="+mj-lt"/>
              <a:buAutoNum type="alphaLcParenR" startAt="7"/>
            </a:pPr>
            <a:r>
              <a:rPr lang="en-US" altLang="en-US" sz="2400">
                <a:solidFill>
                  <a:schemeClr val="tx1"/>
                </a:solidFill>
                <a:effectLst/>
                <a:latin typeface="Bookman Old Style" panose="02050604050505020204" charset="0"/>
                <a:cs typeface="Bookman Old Style" panose="02050604050505020204" charset="0"/>
              </a:rPr>
              <a:t>Setelah pembayaran selesai, bank penerus menyerahkan bukti pembayaran kepada bank penerbit LC. Sehingga bank penerus akan menerima dana pengganti setelah tadi membayar ke eksportir.</a:t>
            </a:r>
            <a:endParaRPr lang="en-US" altLang="en-US" sz="2400">
              <a:solidFill>
                <a:schemeClr val="tx1"/>
              </a:solidFill>
              <a:effectLst/>
              <a:latin typeface="Bookman Old Style" panose="02050604050505020204" charset="0"/>
              <a:cs typeface="Bookman Old Style" panose="02050604050505020204" charset="0"/>
            </a:endParaRPr>
          </a:p>
          <a:p>
            <a:pPr marL="457200" indent="-457200" algn="just">
              <a:buFont typeface="+mj-lt"/>
              <a:buAutoNum type="alphaLcParenR" startAt="7"/>
            </a:pPr>
            <a:r>
              <a:rPr lang="en-US" altLang="en-US" sz="2400">
                <a:solidFill>
                  <a:schemeClr val="tx1"/>
                </a:solidFill>
                <a:effectLst/>
                <a:latin typeface="Bookman Old Style" panose="02050604050505020204" charset="0"/>
                <a:cs typeface="Bookman Old Style" panose="02050604050505020204" charset="0"/>
              </a:rPr>
              <a:t>Bank penerbit lalu memberitahu importir terkait bukti pembayaran LC.</a:t>
            </a:r>
            <a:endParaRPr lang="en-US" altLang="en-US" sz="2400">
              <a:solidFill>
                <a:schemeClr val="tx1"/>
              </a:solidFill>
              <a:effectLst/>
              <a:latin typeface="Bookman Old Style" panose="02050604050505020204" charset="0"/>
              <a:cs typeface="Bookman Old Style" panose="02050604050505020204" charset="0"/>
            </a:endParaRPr>
          </a:p>
          <a:p>
            <a:pPr marL="457200" indent="-457200" algn="just">
              <a:buFont typeface="+mj-lt"/>
              <a:buAutoNum type="alphaLcParenR" startAt="7"/>
            </a:pPr>
            <a:r>
              <a:rPr lang="en-US" altLang="en-US" sz="2400">
                <a:solidFill>
                  <a:schemeClr val="tx1"/>
                </a:solidFill>
                <a:effectLst/>
                <a:latin typeface="Bookman Old Style" panose="02050604050505020204" charset="0"/>
                <a:cs typeface="Bookman Old Style" panose="02050604050505020204" charset="0"/>
              </a:rPr>
              <a:t>Tahap terakhir, importir membayar uang kepada bank penerbit sesuai dengan kesepakatan di surat kredit.</a:t>
            </a:r>
            <a:endParaRPr lang="en-US" altLang="en-US" sz="2400">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243840" y="777875"/>
            <a:ext cx="8616950" cy="5421630"/>
          </a:xfrm>
        </p:spPr>
        <p:txBody>
          <a:bodyPr>
            <a:noAutofit/>
          </a:bodyPr>
          <a:p>
            <a:pPr algn="just"/>
            <a:r>
              <a:rPr lang="en-US" altLang="en-US" sz="1900">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rPr>
              <a:t>HUBUNGAN HUKUM PARA PIHAK DALAM L/C</a:t>
            </a:r>
            <a:endParaRPr lang="en-US" altLang="en-US" sz="1900">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endParaRPr>
          </a:p>
          <a:p>
            <a:pPr algn="just"/>
            <a:endParaRPr lang="en-US" altLang="en-US" sz="1900">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endParaRPr>
          </a:p>
          <a:p>
            <a:pPr algn="just"/>
            <a:r>
              <a:rPr lang="en-US" altLang="en-US" sz="1900">
                <a:solidFill>
                  <a:schemeClr val="tx1"/>
                </a:solidFill>
                <a:effectLst/>
                <a:latin typeface="Bookman Old Style" panose="02050604050505020204" charset="0"/>
                <a:cs typeface="Bookman Old Style" panose="02050604050505020204" charset="0"/>
              </a:rPr>
              <a:t>1. Hubungan antara penjual dan pembeli: hubungan keduanya diatur dalam kotrak penjualan perdagangan internasional. Mencakup hak dan kewajiban</a:t>
            </a:r>
            <a:endParaRPr lang="en-US" altLang="en-US" sz="1900">
              <a:solidFill>
                <a:schemeClr val="tx1"/>
              </a:solidFill>
              <a:effectLst/>
              <a:latin typeface="Bookman Old Style" panose="02050604050505020204" charset="0"/>
              <a:cs typeface="Bookman Old Style" panose="02050604050505020204" charset="0"/>
            </a:endParaRPr>
          </a:p>
          <a:p>
            <a:pPr algn="just"/>
            <a:endParaRPr lang="en-US" altLang="en-US" sz="1900">
              <a:solidFill>
                <a:schemeClr val="tx1"/>
              </a:solidFill>
              <a:effectLst/>
              <a:latin typeface="Bookman Old Style" panose="02050604050505020204" charset="0"/>
              <a:cs typeface="Bookman Old Style" panose="02050604050505020204" charset="0"/>
            </a:endParaRPr>
          </a:p>
          <a:p>
            <a:pPr algn="just"/>
            <a:r>
              <a:rPr lang="en-US" altLang="en-US" sz="1900">
                <a:solidFill>
                  <a:schemeClr val="tx1"/>
                </a:solidFill>
                <a:effectLst/>
                <a:latin typeface="Bookman Old Style" panose="02050604050505020204" charset="0"/>
                <a:cs typeface="Bookman Old Style" panose="02050604050505020204" charset="0"/>
              </a:rPr>
              <a:t>2. Applicant (Pemohon LC / Pembeli ) ↔ Issuing Bank</a:t>
            </a:r>
            <a:endParaRPr lang="en-US" altLang="en-US" sz="1900">
              <a:solidFill>
                <a:schemeClr val="tx1"/>
              </a:solidFill>
              <a:effectLst/>
              <a:latin typeface="Bookman Old Style" panose="02050604050505020204" charset="0"/>
              <a:cs typeface="Bookman Old Style" panose="02050604050505020204" charset="0"/>
            </a:endParaRPr>
          </a:p>
          <a:p>
            <a:pPr algn="just"/>
            <a:r>
              <a:rPr lang="en-US" altLang="en-US" sz="1900">
                <a:solidFill>
                  <a:schemeClr val="tx1"/>
                </a:solidFill>
                <a:effectLst/>
                <a:latin typeface="Bookman Old Style" panose="02050604050505020204" charset="0"/>
                <a:cs typeface="Bookman Old Style" panose="02050604050505020204" charset="0"/>
              </a:rPr>
              <a:t>Applicant meminta bank penerbit untuk membuka LC guna membayar eksportir. Hubungan hukum: kontrak perbankan antara importir dan issuing bank. Applicant wajib menyediakan dana atau jaminan kepada bank penerbit.</a:t>
            </a:r>
            <a:endParaRPr lang="en-US" altLang="en-US" sz="1900">
              <a:solidFill>
                <a:schemeClr val="tx1"/>
              </a:solidFill>
              <a:effectLst/>
              <a:latin typeface="Bookman Old Style" panose="02050604050505020204" charset="0"/>
              <a:cs typeface="Bookman Old Style" panose="02050604050505020204" charset="0"/>
            </a:endParaRPr>
          </a:p>
          <a:p>
            <a:pPr algn="just"/>
            <a:endParaRPr lang="en-US" altLang="en-US" sz="1900">
              <a:solidFill>
                <a:schemeClr val="tx1"/>
              </a:solidFill>
              <a:effectLst/>
              <a:latin typeface="Bookman Old Style" panose="02050604050505020204" charset="0"/>
              <a:cs typeface="Bookman Old Style" panose="02050604050505020204" charset="0"/>
            </a:endParaRPr>
          </a:p>
          <a:p>
            <a:pPr algn="just"/>
            <a:r>
              <a:rPr lang="en-US" altLang="en-US" sz="1900">
                <a:solidFill>
                  <a:schemeClr val="tx1"/>
                </a:solidFill>
                <a:effectLst/>
                <a:latin typeface="Bookman Old Style" panose="02050604050505020204" charset="0"/>
                <a:cs typeface="Bookman Old Style" panose="02050604050505020204" charset="0"/>
              </a:rPr>
              <a:t>3. Issuing Bank ↔ Beneficiary (Eksportir)</a:t>
            </a:r>
            <a:endParaRPr lang="en-US" altLang="en-US" sz="1900">
              <a:solidFill>
                <a:schemeClr val="tx1"/>
              </a:solidFill>
              <a:effectLst/>
              <a:latin typeface="Bookman Old Style" panose="02050604050505020204" charset="0"/>
              <a:cs typeface="Bookman Old Style" panose="02050604050505020204" charset="0"/>
            </a:endParaRPr>
          </a:p>
          <a:p>
            <a:pPr algn="just"/>
            <a:r>
              <a:rPr lang="en-US" altLang="en-US" sz="1900">
                <a:solidFill>
                  <a:schemeClr val="tx1"/>
                </a:solidFill>
                <a:effectLst/>
                <a:latin typeface="Bookman Old Style" panose="02050604050505020204" charset="0"/>
                <a:cs typeface="Bookman Old Style" panose="02050604050505020204" charset="0"/>
              </a:rPr>
              <a:t>Bank penerbit berjanji membayar eksportir jika dokumen sesuai syarat LC. Hubungan hukum: janji pembayaran bersyarat (conditional undertaking). Bank tidak terikat pada kontrak jual beli, hanya pada dokumen.</a:t>
            </a:r>
            <a:endParaRPr lang="en-US" altLang="en-US" sz="1900">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242570" y="794385"/>
            <a:ext cx="8642985" cy="5334000"/>
          </a:xfrm>
        </p:spPr>
        <p:txBody>
          <a:bodyPr>
            <a:noAutofit/>
          </a:bodyPr>
          <a:p>
            <a:pPr algn="just"/>
            <a:r>
              <a:rPr lang="en-US" altLang="en-US" sz="2200">
                <a:solidFill>
                  <a:schemeClr val="tx1"/>
                </a:solidFill>
                <a:effectLst/>
                <a:latin typeface="Bookman Old Style" panose="02050604050505020204" charset="0"/>
                <a:cs typeface="Bookman Old Style" panose="02050604050505020204" charset="0"/>
              </a:rPr>
              <a:t>4. Issuing Bank ↔ Advising Bank</a:t>
            </a:r>
            <a:endParaRPr lang="en-US" altLang="en-US" sz="2200">
              <a:solidFill>
                <a:schemeClr val="tx1"/>
              </a:solidFill>
              <a:effectLst/>
              <a:latin typeface="Bookman Old Style" panose="02050604050505020204" charset="0"/>
              <a:cs typeface="Bookman Old Style" panose="02050604050505020204" charset="0"/>
            </a:endParaRPr>
          </a:p>
          <a:p>
            <a:pPr algn="just"/>
            <a:r>
              <a:rPr lang="en-US" altLang="en-US" sz="2200">
                <a:solidFill>
                  <a:schemeClr val="tx1"/>
                </a:solidFill>
                <a:effectLst/>
                <a:latin typeface="Bookman Old Style" panose="02050604050505020204" charset="0"/>
                <a:cs typeface="Bookman Old Style" panose="02050604050505020204" charset="0"/>
              </a:rPr>
              <a:t>Advising bank bertugas menyampaikan LC kepada eksportir. Hubungan hukum: agency relationship (perantara), tanpa kewajiban membayar kecuali ada konfirmasi.</a:t>
            </a:r>
            <a:endParaRPr lang="en-US" altLang="en-US" sz="2200">
              <a:solidFill>
                <a:schemeClr val="tx1"/>
              </a:solidFill>
              <a:effectLst/>
              <a:latin typeface="Bookman Old Style" panose="02050604050505020204" charset="0"/>
              <a:cs typeface="Bookman Old Style" panose="02050604050505020204" charset="0"/>
            </a:endParaRPr>
          </a:p>
          <a:p>
            <a:pPr algn="just"/>
            <a:endParaRPr lang="en-US" altLang="en-US" sz="2200">
              <a:solidFill>
                <a:schemeClr val="tx1"/>
              </a:solidFill>
              <a:effectLst/>
              <a:latin typeface="Bookman Old Style" panose="02050604050505020204" charset="0"/>
              <a:cs typeface="Bookman Old Style" panose="02050604050505020204" charset="0"/>
            </a:endParaRPr>
          </a:p>
          <a:p>
            <a:pPr algn="just"/>
            <a:r>
              <a:rPr lang="en-US" altLang="en-US" sz="2200">
                <a:solidFill>
                  <a:schemeClr val="tx1"/>
                </a:solidFill>
                <a:effectLst/>
                <a:latin typeface="Bookman Old Style" panose="02050604050505020204" charset="0"/>
                <a:cs typeface="Bookman Old Style" panose="02050604050505020204" charset="0"/>
              </a:rPr>
              <a:t>5. Confirming Bank ↔ Beneficiary</a:t>
            </a:r>
            <a:endParaRPr lang="en-US" altLang="en-US" sz="2200">
              <a:solidFill>
                <a:schemeClr val="tx1"/>
              </a:solidFill>
              <a:effectLst/>
              <a:latin typeface="Bookman Old Style" panose="02050604050505020204" charset="0"/>
              <a:cs typeface="Bookman Old Style" panose="02050604050505020204" charset="0"/>
            </a:endParaRPr>
          </a:p>
          <a:p>
            <a:pPr algn="just"/>
            <a:r>
              <a:rPr lang="en-US" altLang="en-US" sz="2200">
                <a:solidFill>
                  <a:schemeClr val="tx1"/>
                </a:solidFill>
                <a:effectLst/>
                <a:latin typeface="Bookman Old Style" panose="02050604050505020204" charset="0"/>
                <a:cs typeface="Bookman Old Style" panose="02050604050505020204" charset="0"/>
              </a:rPr>
              <a:t>Jika ada bank konfirmasi, maka bank ini menambahkan jaminan pembayaran selain issuing bank. Hubungan hukum: kontrak independen antara confirming bank dan beneficiary.</a:t>
            </a:r>
            <a:endParaRPr lang="en-US" altLang="en-US" sz="2200">
              <a:solidFill>
                <a:schemeClr val="tx1"/>
              </a:solidFill>
              <a:effectLst/>
              <a:latin typeface="Bookman Old Style" panose="02050604050505020204" charset="0"/>
              <a:cs typeface="Bookman Old Style" panose="02050604050505020204" charset="0"/>
            </a:endParaRPr>
          </a:p>
          <a:p>
            <a:pPr algn="just"/>
            <a:endParaRPr lang="en-US" altLang="en-US" sz="2200">
              <a:solidFill>
                <a:schemeClr val="tx1"/>
              </a:solidFill>
              <a:effectLst/>
              <a:latin typeface="Bookman Old Style" panose="02050604050505020204" charset="0"/>
              <a:cs typeface="Bookman Old Style" panose="02050604050505020204" charset="0"/>
            </a:endParaRPr>
          </a:p>
          <a:p>
            <a:pPr algn="just"/>
            <a:r>
              <a:rPr lang="en-US" altLang="en-US" sz="2200">
                <a:solidFill>
                  <a:schemeClr val="tx1"/>
                </a:solidFill>
                <a:effectLst/>
                <a:latin typeface="Bookman Old Style" panose="02050604050505020204" charset="0"/>
                <a:cs typeface="Bookman Old Style" panose="02050604050505020204" charset="0"/>
              </a:rPr>
              <a:t>6. Applicant ↔ Beneficiary</a:t>
            </a:r>
            <a:endParaRPr lang="en-US" altLang="en-US" sz="2200">
              <a:solidFill>
                <a:schemeClr val="tx1"/>
              </a:solidFill>
              <a:effectLst/>
              <a:latin typeface="Bookman Old Style" panose="02050604050505020204" charset="0"/>
              <a:cs typeface="Bookman Old Style" panose="02050604050505020204" charset="0"/>
            </a:endParaRPr>
          </a:p>
          <a:p>
            <a:pPr algn="just"/>
            <a:r>
              <a:rPr lang="en-US" altLang="en-US" sz="2200">
                <a:solidFill>
                  <a:schemeClr val="tx1"/>
                </a:solidFill>
                <a:effectLst/>
                <a:latin typeface="Bookman Old Style" panose="02050604050505020204" charset="0"/>
                <a:cs typeface="Bookman Old Style" panose="02050604050505020204" charset="0"/>
              </a:rPr>
              <a:t>Hubungan hukum utama adalah kontrak jual beli internasional (sales contract). LC hanya menjadi instrumen pembayaran, tidak mengatur isi kontrak jual beli.</a:t>
            </a:r>
            <a:endParaRPr lang="en-US" altLang="en-US" sz="2200">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299720" y="875030"/>
            <a:ext cx="8625840" cy="5325110"/>
          </a:xfrm>
        </p:spPr>
        <p:txBody>
          <a:bodyPr>
            <a:normAutofit lnSpcReduction="20000"/>
          </a:bodyPr>
          <a:p>
            <a:pPr algn="just"/>
            <a:r>
              <a:rPr lang="en-US">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rPr>
              <a:t>PENERBITAN DAN PEMBAYARAN L/C SECARA ELEKTRONIK</a:t>
            </a:r>
            <a:endParaRPr lang="en-US">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endParaRPr>
          </a:p>
          <a:p>
            <a:pPr algn="just"/>
            <a:endParaRPr lang="en-US">
              <a:solidFill>
                <a:schemeClr val="tx1"/>
              </a:solidFill>
              <a:effectLst/>
              <a:latin typeface="Bookman Old Style" panose="02050604050505020204" charset="0"/>
              <a:cs typeface="Bookman Old Style" panose="02050604050505020204" charset="0"/>
            </a:endParaRPr>
          </a:p>
          <a:p>
            <a:pPr algn="just"/>
            <a:r>
              <a:rPr lang="en-US" sz="2000">
                <a:solidFill>
                  <a:schemeClr val="tx1"/>
                </a:solidFill>
                <a:effectLst/>
                <a:latin typeface="Bookman Old Style" panose="02050604050505020204" charset="0"/>
                <a:cs typeface="Bookman Old Style" panose="02050604050505020204" charset="0"/>
              </a:rPr>
              <a:t>Dikarenakan kemajuan teknologi, mayoritas penerbitan dan pembayaran  L/C saat ini dilakukan secara elektronik dengan menggunakan sistem MT 700 SWIFT dalam format yang sudah di standarisasi. Sistem ini menfasilitasi issung bank mengirimkan pesan untuk menerbitkan L/C secara elektronik.</a:t>
            </a:r>
            <a:endParaRPr lang="en-US" sz="2000">
              <a:solidFill>
                <a:schemeClr val="tx1"/>
              </a:solidFill>
              <a:effectLst/>
              <a:latin typeface="Bookman Old Style" panose="02050604050505020204" charset="0"/>
              <a:cs typeface="Bookman Old Style" panose="02050604050505020204" charset="0"/>
            </a:endParaRPr>
          </a:p>
          <a:p>
            <a:pPr algn="just"/>
            <a:endParaRPr lang="en-US" sz="2000">
              <a:solidFill>
                <a:schemeClr val="tx1"/>
              </a:solidFill>
              <a:effectLst/>
              <a:latin typeface="Bookman Old Style" panose="02050604050505020204" charset="0"/>
              <a:cs typeface="Bookman Old Style" panose="02050604050505020204" charset="0"/>
            </a:endParaRPr>
          </a:p>
          <a:p>
            <a:pPr algn="just"/>
            <a:r>
              <a:rPr lang="en-US" sz="2000">
                <a:solidFill>
                  <a:schemeClr val="tx1"/>
                </a:solidFill>
                <a:effectLst/>
                <a:latin typeface="Bookman Old Style" panose="02050604050505020204" charset="0"/>
                <a:cs typeface="Bookman Old Style" panose="02050604050505020204" charset="0"/>
              </a:rPr>
              <a:t>SWIT (Society for Worldwide Interbank Financial Telecommunication), sebuah  jaringan telekomunikasi perbankan yang berkantor pusat di Belgia. Merupakan platform beriskan pesan yang sangat aman yang ditujukan untuk lembaga keuangan, utamanya Bank.</a:t>
            </a:r>
            <a:endParaRPr lang="en-US" sz="2000">
              <a:solidFill>
                <a:schemeClr val="tx1"/>
              </a:solidFill>
              <a:effectLst/>
              <a:latin typeface="Bookman Old Style" panose="02050604050505020204" charset="0"/>
              <a:cs typeface="Bookman Old Style" panose="02050604050505020204" charset="0"/>
            </a:endParaRPr>
          </a:p>
          <a:p>
            <a:pPr algn="just"/>
            <a:endParaRPr lang="en-US" sz="2000">
              <a:solidFill>
                <a:schemeClr val="tx1"/>
              </a:solidFill>
              <a:effectLst/>
              <a:latin typeface="Bookman Old Style" panose="02050604050505020204" charset="0"/>
              <a:cs typeface="Bookman Old Style" panose="02050604050505020204" charset="0"/>
            </a:endParaRPr>
          </a:p>
          <a:p>
            <a:pPr algn="just"/>
            <a:r>
              <a:rPr lang="en-US" sz="2000">
                <a:solidFill>
                  <a:schemeClr val="tx1"/>
                </a:solidFill>
                <a:effectLst/>
                <a:latin typeface="Bookman Old Style" panose="02050604050505020204" charset="0"/>
                <a:cs typeface="Bookman Old Style" panose="02050604050505020204" charset="0"/>
              </a:rPr>
              <a:t>Advicing bank harus menerima L/C eleketronik ini dengan semua rincian dokumennya sebagai metode pembayaran yang jelas.</a:t>
            </a:r>
            <a:endParaRPr lang="en-US" sz="2000">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273050" y="775970"/>
            <a:ext cx="8582660" cy="5494020"/>
          </a:xfrm>
        </p:spPr>
        <p:txBody>
          <a:bodyPr>
            <a:normAutofit fontScale="90000" lnSpcReduction="10000"/>
          </a:bodyPr>
          <a:p>
            <a:pPr algn="just"/>
            <a:r>
              <a:rPr lang="en-US" altLang="en-US">
                <a:ln w="22225">
                  <a:solidFill>
                    <a:schemeClr val="accent2"/>
                  </a:solidFill>
                  <a:prstDash val="solid"/>
                </a:ln>
                <a:solidFill>
                  <a:schemeClr val="accent2">
                    <a:lumMod val="40000"/>
                    <a:lumOff val="60000"/>
                  </a:schemeClr>
                </a:solidFill>
                <a:effectLst/>
              </a:rPr>
              <a:t>Contoh Letter of Credit</a:t>
            </a:r>
            <a:endParaRPr lang="en-US" altLang="en-US">
              <a:ln w="22225">
                <a:solidFill>
                  <a:schemeClr val="accent2"/>
                </a:solidFill>
                <a:prstDash val="solid"/>
              </a:ln>
              <a:solidFill>
                <a:schemeClr val="accent2">
                  <a:lumMod val="40000"/>
                  <a:lumOff val="60000"/>
                </a:schemeClr>
              </a:solidFill>
              <a:effectLst/>
            </a:endParaRPr>
          </a:p>
          <a:p>
            <a:pPr algn="just"/>
            <a:r>
              <a:rPr lang="en-US" altLang="en-US">
                <a:ln w="22225">
                  <a:solidFill>
                    <a:schemeClr val="accent2"/>
                  </a:solidFill>
                  <a:prstDash val="solid"/>
                </a:ln>
                <a:solidFill>
                  <a:schemeClr val="accent2">
                    <a:lumMod val="40000"/>
                    <a:lumOff val="60000"/>
                  </a:schemeClr>
                </a:solidFill>
                <a:effectLst/>
              </a:rPr>
              <a:t>Contoh letter of credit adalah sebagai berikut. Pihak X berperan sebagai importir suku cadang mobil yang berasal dari Indonesia. Pihak X hendak membeli suku cadang mobil dari pihak Y yang berasal dari Jepang. Pihak Y mendapat pesanan dari pihak X yang merupakan importir baru. Agar transaksi ini berjalan aman dan mudah, pihak Y menawarkan untuk menggunakan letter of credit sebagai cara pembayarannya.</a:t>
            </a:r>
            <a:endParaRPr lang="en-US" altLang="en-US">
              <a:ln w="22225">
                <a:solidFill>
                  <a:schemeClr val="accent2"/>
                </a:solidFill>
                <a:prstDash val="solid"/>
              </a:ln>
              <a:solidFill>
                <a:schemeClr val="accent2">
                  <a:lumMod val="40000"/>
                  <a:lumOff val="60000"/>
                </a:schemeClr>
              </a:solidFill>
              <a:effectLst/>
            </a:endParaRPr>
          </a:p>
          <a:p>
            <a:pPr algn="just"/>
            <a:endParaRPr lang="en-US" altLang="en-US">
              <a:ln w="22225">
                <a:solidFill>
                  <a:schemeClr val="accent2"/>
                </a:solidFill>
                <a:prstDash val="solid"/>
              </a:ln>
              <a:solidFill>
                <a:schemeClr val="accent2">
                  <a:lumMod val="40000"/>
                  <a:lumOff val="60000"/>
                </a:schemeClr>
              </a:solidFill>
              <a:effectLst/>
            </a:endParaRPr>
          </a:p>
          <a:p>
            <a:pPr algn="just"/>
            <a:r>
              <a:rPr lang="en-US" altLang="en-US">
                <a:ln w="22225">
                  <a:solidFill>
                    <a:schemeClr val="accent2"/>
                  </a:solidFill>
                  <a:prstDash val="solid"/>
                </a:ln>
                <a:solidFill>
                  <a:schemeClr val="accent2">
                    <a:lumMod val="40000"/>
                    <a:lumOff val="60000"/>
                  </a:schemeClr>
                </a:solidFill>
                <a:effectLst/>
              </a:rPr>
              <a:t>Jika setuju, maka pihak X harus mengajukan dirinya ke bank sebagai pembayar letter of credit. Kemudian bank akan memproses keseluruhan mekanisme transaksi pembayaran menggunakan surat kredit ini sesuai dengan apa yang disepakati oleh kedua belah pihak.</a:t>
            </a:r>
            <a:endParaRPr lang="en-US" altLang="en-US">
              <a:ln w="22225">
                <a:solidFill>
                  <a:schemeClr val="accent2"/>
                </a:solidFill>
                <a:prstDash val="solid"/>
              </a:ln>
              <a:solidFill>
                <a:schemeClr val="accent2">
                  <a:lumMod val="40000"/>
                  <a:lumOff val="60000"/>
                </a:schemeClr>
              </a:solidFill>
              <a:effectLst/>
            </a:endParaRPr>
          </a:p>
        </p:txBody>
      </p:sp>
    </p:spTree>
  </p:cSld>
  <p:clrMapOvr>
    <a:masterClrMapping/>
  </p:clrMapOvr>
  <p:transition spd="slow">
    <p:fade thruBlk="1"/>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US" sz="4000" b="1"/>
              <a:t>	</a:t>
            </a:r>
            <a:endParaRPr lang="en-US" sz="4000" b="1"/>
          </a:p>
          <a:p>
            <a:endParaRPr lang="en-US" sz="4000" b="1"/>
          </a:p>
          <a:p>
            <a:endParaRPr lang="id-ID" sz="2400" b="1">
              <a:sym typeface="Wingdings" panose="05000000000000000000" pitchFamily="2" charset="2"/>
            </a:endParaRPr>
          </a:p>
          <a:p>
            <a:r>
              <a:rPr lang="id-ID" sz="4000" b="1">
                <a:sym typeface="Wingdings" panose="05000000000000000000" pitchFamily="2" charset="2"/>
              </a:rPr>
              <a:t> </a:t>
            </a:r>
            <a:r>
              <a:rPr lang="en-US" altLang="id-ID" sz="4000" b="1">
                <a:sym typeface="Wingdings" panose="05000000000000000000" pitchFamily="2" charset="2"/>
              </a:rPr>
              <a:t>D.O.N.E</a:t>
            </a:r>
            <a:r>
              <a:rPr lang="id-ID" sz="4000" b="1"/>
              <a:t> </a:t>
            </a:r>
            <a:r>
              <a:rPr lang="id-ID" sz="4000" b="1">
                <a:sym typeface="Wingdings" panose="05000000000000000000" pitchFamily="2" charset="2"/>
              </a:rPr>
              <a:t></a:t>
            </a:r>
            <a:endParaRPr lang="id-ID" sz="4000" b="1">
              <a:sym typeface="Wingdings" panose="05000000000000000000" pitchFamily="2" charset="2"/>
            </a:endParaRPr>
          </a:p>
          <a:p>
            <a:r>
              <a:rPr lang="en-US" sz="4000" b="1" dirty="0"/>
              <a:t>TERIMA KASIIII</a:t>
            </a:r>
            <a:endParaRPr lang="en-US" sz="4000" b="1" dirty="0"/>
          </a:p>
        </p:txBody>
      </p:sp>
    </p:spTree>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p:nvPr/>
        </p:nvSpPr>
        <p:spPr>
          <a:xfrm>
            <a:off x="457200" y="557808"/>
            <a:ext cx="8229600" cy="11430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defRPr/>
            </a:pPr>
            <a:endParaRPr kumimoji="0" lang="id-ID" sz="3600" b="1" i="0" u="none" strike="noStrike" kern="1200" cap="none" spc="0" normalizeH="0" baseline="0" noProof="0" dirty="0">
              <a:ln>
                <a:noFill/>
              </a:ln>
              <a:solidFill>
                <a:srgbClr val="C00000"/>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p:nvPr/>
        </p:nvSpPr>
        <p:spPr>
          <a:xfrm>
            <a:off x="324485" y="835660"/>
            <a:ext cx="7886700" cy="5290820"/>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just"/>
            <a:r>
              <a:rPr lang="en-US" altLang="en-US" dirty="0">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rPr>
              <a:t>PENGERTIAN LETTER OF CREDIT</a:t>
            </a:r>
            <a:endParaRPr lang="en-US" altLang="en-US" dirty="0">
              <a:solidFill>
                <a:schemeClr val="tx1"/>
              </a:solidFill>
              <a:effectLst/>
              <a:latin typeface="Bookman Old Style" panose="02050604050505020204" charset="0"/>
              <a:cs typeface="Bookman Old Style" panose="02050604050505020204" charset="0"/>
            </a:endParaRPr>
          </a:p>
          <a:p>
            <a:pPr algn="just"/>
            <a:r>
              <a:rPr lang="en-US" altLang="en-US" dirty="0">
                <a:solidFill>
                  <a:schemeClr val="tx1"/>
                </a:solidFill>
                <a:effectLst/>
                <a:latin typeface="Bookman Old Style" panose="02050604050505020204" charset="0"/>
                <a:cs typeface="Bookman Old Style" panose="02050604050505020204" charset="0"/>
              </a:rPr>
              <a:t>Letter of Credit (L/C) adalah jaminan pembayaran dari bank kepada eksportir atas permintaan importir, selama dokumen yang disyaratkan sesuai. Dalam hal ini, bank bertindak sebagai pihak penjamin yang memastikan bahwa pembayaran akan dilakukan jika semua syarat dalam L/C dipenuhi. L/C sering digunakan dalam transaksi ekspor-impor untuk mengurangi risiko gagal bayar dan memberikan kepastian kepada kedua belah pihak</a:t>
            </a:r>
            <a:endParaRPr lang="en-US" altLang="en-US" dirty="0">
              <a:solidFill>
                <a:schemeClr val="tx1"/>
              </a:solidFill>
              <a:effectLst/>
              <a:latin typeface="Bookman Old Style" panose="02050604050505020204" charset="0"/>
              <a:cs typeface="Bookman Old Style" panose="02050604050505020204" charset="0"/>
            </a:endParaRPr>
          </a:p>
        </p:txBody>
      </p:sp>
      <p:sp>
        <p:nvSpPr>
          <p:cNvPr id="8" name="Text Box 7"/>
          <p:cNvSpPr txBox="1"/>
          <p:nvPr/>
        </p:nvSpPr>
        <p:spPr>
          <a:xfrm>
            <a:off x="4102100" y="297815"/>
            <a:ext cx="3048000" cy="368300"/>
          </a:xfrm>
          <a:prstGeom prst="rect">
            <a:avLst/>
          </a:prstGeom>
          <a:noFill/>
        </p:spPr>
        <p:txBody>
          <a:bodyPr wrap="square" rtlCol="0">
            <a:spAutoFit/>
          </a:bodyPr>
          <a:p>
            <a:endParaRPr lang="en-US"/>
          </a:p>
        </p:txBody>
      </p:sp>
    </p:spTree>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320040" y="917575"/>
            <a:ext cx="8523605" cy="5446395"/>
          </a:xfrm>
        </p:spPr>
        <p:txBody>
          <a:bodyPr>
            <a:normAutofit lnSpcReduction="10000"/>
            <a:scene3d>
              <a:camera prst="orthographicFront"/>
              <a:lightRig rig="threePt" dir="t"/>
            </a:scene3d>
          </a:bodyPr>
          <a:p>
            <a:pPr algn="just"/>
            <a:r>
              <a:rPr lang="en-US" altLang="en-US">
                <a:solidFill>
                  <a:schemeClr val="tx1"/>
                </a:solidFill>
                <a:effectLst/>
                <a:latin typeface="Bookman Old Style" panose="02050604050505020204" charset="0"/>
                <a:cs typeface="Bookman Old Style" panose="02050604050505020204" charset="0"/>
              </a:rPr>
              <a:t>Letter of Credit merupakan alat penting dalam perdagangan internasional yang membantu memastikan bahwa transaksi berjalan lancar dan aman. Dengan adanya L/C, eksportir dan importir dapat melakukan transaksi dengan lebih percaya diri, mengurangi risiko, dan meningkatkan efisiensi dalam proses perdagangan antarnegara.</a:t>
            </a:r>
            <a:endParaRPr lang="en-US" altLang="en-US">
              <a:solidFill>
                <a:schemeClr val="tx1"/>
              </a:solidFill>
              <a:effectLst/>
              <a:latin typeface="Bookman Old Style" panose="02050604050505020204" charset="0"/>
              <a:cs typeface="Bookman Old Style" panose="02050604050505020204" charset="0"/>
            </a:endParaRPr>
          </a:p>
          <a:p>
            <a:pPr algn="just"/>
            <a:endParaRPr lang="en-US" altLang="en-US">
              <a:solidFill>
                <a:schemeClr val="tx1"/>
              </a:solidFill>
              <a:effectLst/>
              <a:latin typeface="Bookman Old Style" panose="02050604050505020204" charset="0"/>
              <a:cs typeface="Bookman Old Style" panose="02050604050505020204" charset="0"/>
            </a:endParaRPr>
          </a:p>
          <a:p>
            <a:pPr algn="just"/>
            <a:r>
              <a:rPr lang="en-US" altLang="en-US">
                <a:solidFill>
                  <a:schemeClr val="tx1"/>
                </a:solidFill>
                <a:effectLst/>
                <a:latin typeface="Bookman Old Style" panose="02050604050505020204" charset="0"/>
                <a:cs typeface="Bookman Old Style" panose="02050604050505020204" charset="0"/>
              </a:rPr>
              <a:t>Dalam hal ini, pembayaran yang diterima ketika barang dan berkas dokumen telah dikirim ke pemesan, pembeli atau pengimpor.</a:t>
            </a:r>
            <a:endParaRPr lang="en-US" altLang="en-US">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217170" y="847090"/>
            <a:ext cx="8565515" cy="5367020"/>
          </a:xfrm>
        </p:spPr>
        <p:txBody>
          <a:bodyPr>
            <a:noAutofit/>
          </a:bodyPr>
          <a:p>
            <a:pPr algn="just">
              <a:buFont typeface="+mj-lt"/>
            </a:pPr>
            <a:r>
              <a:rPr lang="en-US" altLang="en-US" sz="2400">
                <a:solidFill>
                  <a:schemeClr val="tx1"/>
                </a:solidFill>
                <a:effectLst/>
                <a:latin typeface="Bookman Old Style" panose="02050604050505020204" charset="0"/>
                <a:cs typeface="Bookman Old Style" panose="02050604050505020204" charset="0"/>
              </a:rPr>
              <a:t>Dalam praktek perdagangan Internasional dikenal beberapa metode pembayaran:</a:t>
            </a:r>
            <a:endParaRPr lang="en-US" altLang="en-US" sz="2400">
              <a:solidFill>
                <a:schemeClr val="tx1"/>
              </a:solidFill>
              <a:effectLst/>
              <a:latin typeface="Bookman Old Style" panose="02050604050505020204" charset="0"/>
              <a:cs typeface="Bookman Old Style" panose="02050604050505020204" charset="0"/>
            </a:endParaRPr>
          </a:p>
          <a:p>
            <a:pPr marL="342900" indent="-342900" algn="just">
              <a:buFont typeface="Arial" panose="020B0604020202020204" pitchFamily="34" charset="0"/>
              <a:buChar char="•"/>
            </a:pPr>
            <a:r>
              <a:rPr lang="en-US" altLang="en-US" sz="2400">
                <a:solidFill>
                  <a:schemeClr val="tx1"/>
                </a:solidFill>
                <a:effectLst/>
                <a:latin typeface="Bookman Old Style" panose="02050604050505020204" charset="0"/>
                <a:cs typeface="Bookman Old Style" panose="02050604050505020204" charset="0"/>
              </a:rPr>
              <a:t>Pembayaran Inkaso berdokumen atau Documentary Collection)</a:t>
            </a:r>
            <a:endParaRPr lang="en-US" altLang="en-US" sz="2400">
              <a:solidFill>
                <a:schemeClr val="tx1"/>
              </a:solidFill>
              <a:effectLst/>
              <a:latin typeface="Bookman Old Style" panose="02050604050505020204" charset="0"/>
              <a:cs typeface="Bookman Old Style" panose="02050604050505020204" charset="0"/>
            </a:endParaRPr>
          </a:p>
          <a:p>
            <a:pPr marL="342900" indent="-342900" algn="just">
              <a:buFont typeface="Arial" panose="020B0604020202020204" pitchFamily="34" charset="0"/>
              <a:buChar char="•"/>
            </a:pPr>
            <a:r>
              <a:rPr lang="en-US" altLang="en-US" sz="2400">
                <a:solidFill>
                  <a:schemeClr val="tx1"/>
                </a:solidFill>
                <a:effectLst/>
                <a:latin typeface="Bookman Old Style" panose="02050604050505020204" charset="0"/>
                <a:cs typeface="Bookman Old Style" panose="02050604050505020204" charset="0"/>
              </a:rPr>
              <a:t>Konsinyasi: penjual mentipkan barang kepada pembeli dan pembayaran dilakukan jika barang sudah terjual.</a:t>
            </a:r>
            <a:endParaRPr lang="en-US" altLang="en-US" sz="2400">
              <a:solidFill>
                <a:schemeClr val="tx1"/>
              </a:solidFill>
              <a:effectLst/>
              <a:latin typeface="Bookman Old Style" panose="02050604050505020204" charset="0"/>
              <a:cs typeface="Bookman Old Style" panose="02050604050505020204" charset="0"/>
            </a:endParaRPr>
          </a:p>
          <a:p>
            <a:pPr marL="342900" indent="-342900" algn="just">
              <a:buFont typeface="Arial" panose="020B0604020202020204" pitchFamily="34" charset="0"/>
              <a:buChar char="•"/>
            </a:pPr>
            <a:r>
              <a:rPr lang="en-US" altLang="en-US" sz="2400">
                <a:solidFill>
                  <a:schemeClr val="tx1"/>
                </a:solidFill>
                <a:effectLst/>
                <a:latin typeface="Bookman Old Style" panose="02050604050505020204" charset="0"/>
                <a:cs typeface="Bookman Old Style" panose="02050604050505020204" charset="0"/>
              </a:rPr>
              <a:t>Bank Guarantee:jaminan tertulis yang dikeluarkan oleh bank atas permintaan nasabah, di mana bank menjamin akan membayar sejumlah uang kepada pihak penerima jaminan (beneficiary) jika nasabah gagal memenuhi kewajibannya sesuai kontrak atau perjanjian.</a:t>
            </a:r>
            <a:endParaRPr lang="en-US" altLang="en-US" sz="2400">
              <a:solidFill>
                <a:schemeClr val="tx1"/>
              </a:solidFill>
              <a:effectLst/>
              <a:latin typeface="Bookman Old Style" panose="02050604050505020204" charset="0"/>
              <a:cs typeface="Bookman Old Style" panose="02050604050505020204" charset="0"/>
            </a:endParaRPr>
          </a:p>
          <a:p>
            <a:pPr marL="342900" indent="-342900" algn="just">
              <a:buFont typeface="Arial" panose="020B0604020202020204" pitchFamily="34" charset="0"/>
              <a:buChar char="•"/>
            </a:pPr>
            <a:r>
              <a:rPr lang="en-US" altLang="en-US" sz="2400">
                <a:solidFill>
                  <a:schemeClr val="tx1"/>
                </a:solidFill>
                <a:effectLst/>
                <a:latin typeface="Bookman Old Style" panose="02050604050505020204" charset="0"/>
                <a:cs typeface="Bookman Old Style" panose="02050604050505020204" charset="0"/>
              </a:rPr>
              <a:t>Kredit Berdoukem (Letter Of Credit)</a:t>
            </a:r>
            <a:endParaRPr lang="en-US" altLang="en-US" sz="2400">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169545" y="752475"/>
            <a:ext cx="8749030" cy="5541010"/>
          </a:xfrm>
        </p:spPr>
        <p:txBody>
          <a:bodyPr>
            <a:normAutofit lnSpcReduction="20000"/>
            <a:scene3d>
              <a:camera prst="orthographicFront"/>
              <a:lightRig rig="threePt" dir="t"/>
            </a:scene3d>
          </a:bodyPr>
          <a:p>
            <a:pPr algn="just"/>
            <a:r>
              <a:rPr lang="en-US">
                <a:solidFill>
                  <a:schemeClr val="tx1"/>
                </a:solidFill>
                <a:effectLst/>
                <a:latin typeface="Bookman Old Style" panose="02050604050505020204" charset="0"/>
                <a:cs typeface="Bookman Old Style" panose="02050604050505020204" charset="0"/>
              </a:rPr>
              <a:t>Dari semua metode pembayaran, L/C dianggap paling aman karena sistem pembayaran ini melibatkan pihak perantara yaitu bank dan masing-masing pihak , yaitu penjual dan pembeli.</a:t>
            </a:r>
            <a:endParaRPr lang="en-US">
              <a:solidFill>
                <a:schemeClr val="tx1"/>
              </a:solidFill>
              <a:effectLst/>
              <a:latin typeface="Bookman Old Style" panose="02050604050505020204" charset="0"/>
              <a:cs typeface="Bookman Old Style" panose="02050604050505020204" charset="0"/>
            </a:endParaRPr>
          </a:p>
          <a:p>
            <a:pPr algn="just"/>
            <a:endParaRPr lang="en-US">
              <a:solidFill>
                <a:schemeClr val="tx1"/>
              </a:solidFill>
              <a:effectLst/>
              <a:latin typeface="Bookman Old Style" panose="02050604050505020204" charset="0"/>
              <a:cs typeface="Bookman Old Style" panose="02050604050505020204" charset="0"/>
            </a:endParaRPr>
          </a:p>
          <a:p>
            <a:pPr algn="just"/>
            <a:r>
              <a:rPr lang="en-US">
                <a:solidFill>
                  <a:schemeClr val="tx1"/>
                </a:solidFill>
                <a:effectLst/>
                <a:latin typeface="Bookman Old Style" panose="02050604050505020204" charset="0"/>
                <a:cs typeface="Bookman Old Style" panose="02050604050505020204" charset="0"/>
              </a:rPr>
              <a:t>Melalui L/C penjual saat mengirimkan barang diberikan jaminan oleh Bank tentang pembayaran dari pihak pembeli. Sebaliknya pembeli juga diberikan jaminan bahwa penjual sudah mengirimkan barang pada saat pembayaran dilakukan. Selain itu, struktur atau konsep L.C terpisah dan independen dari kontrak penjualan atau transaksi lain.</a:t>
            </a:r>
            <a:endParaRPr lang="en-US">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201295" y="904240"/>
            <a:ext cx="8606790" cy="5389245"/>
          </a:xfrm>
        </p:spPr>
        <p:txBody>
          <a:bodyPr>
            <a:normAutofit lnSpcReduction="20000"/>
          </a:bodyPr>
          <a:p>
            <a:pPr algn="just">
              <a:buFont typeface="+mj-lt"/>
            </a:pPr>
            <a:r>
              <a:rPr lang="en-US" altLang="en-US" sz="2400">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rPr>
              <a:t>Dasar Hukum L/C</a:t>
            </a:r>
            <a:endParaRPr lang="en-US" altLang="en-US" sz="2400">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endParaRPr>
          </a:p>
          <a:p>
            <a:pPr algn="just">
              <a:buFont typeface="+mj-lt"/>
            </a:pPr>
            <a:endParaRPr lang="en-US" altLang="en-US" sz="2400">
              <a:solidFill>
                <a:schemeClr val="tx1"/>
              </a:solidFill>
              <a:effectLst/>
              <a:latin typeface="Bookman Old Style" panose="02050604050505020204" charset="0"/>
              <a:cs typeface="Bookman Old Style" panose="02050604050505020204" charset="0"/>
            </a:endParaRPr>
          </a:p>
          <a:p>
            <a:pPr algn="just">
              <a:buFont typeface="+mj-lt"/>
            </a:pPr>
            <a:r>
              <a:rPr lang="en-US" altLang="en-US" sz="2400">
                <a:solidFill>
                  <a:schemeClr val="tx1"/>
                </a:solidFill>
                <a:effectLst/>
                <a:latin typeface="Bookman Old Style" panose="02050604050505020204" charset="0"/>
                <a:cs typeface="Bookman Old Style" panose="02050604050505020204" charset="0"/>
              </a:rPr>
              <a:t>Letter of Credit (L/C) diatur oleh berbagai hukum dan peraturan, baik di tingkat internasional maupun nasional, termasuk UCP 600 (Uniform Customs and Practice for Documentary Credit) dan Kitab Undang-Undang Hukum Dagang (KUHD) di Indonesia.</a:t>
            </a:r>
            <a:endParaRPr lang="en-US" altLang="en-US" sz="2400">
              <a:solidFill>
                <a:schemeClr val="tx1"/>
              </a:solidFill>
              <a:effectLst/>
              <a:latin typeface="Bookman Old Style" panose="02050604050505020204" charset="0"/>
              <a:cs typeface="Bookman Old Style" panose="02050604050505020204" charset="0"/>
            </a:endParaRPr>
          </a:p>
          <a:p>
            <a:pPr algn="just">
              <a:buFont typeface="+mj-lt"/>
            </a:pPr>
            <a:endParaRPr lang="en-US" altLang="en-US" sz="2400">
              <a:solidFill>
                <a:schemeClr val="tx1"/>
              </a:solidFill>
              <a:effectLst/>
              <a:latin typeface="Bookman Old Style" panose="02050604050505020204" charset="0"/>
              <a:cs typeface="Bookman Old Style" panose="02050604050505020204" charset="0"/>
            </a:endParaRPr>
          </a:p>
          <a:p>
            <a:pPr algn="just">
              <a:buFont typeface="+mj-lt"/>
            </a:pPr>
            <a:r>
              <a:rPr lang="en-US" altLang="en-US" sz="2400">
                <a:solidFill>
                  <a:schemeClr val="tx1"/>
                </a:solidFill>
                <a:effectLst/>
                <a:latin typeface="Bookman Old Style" panose="02050604050505020204" charset="0"/>
                <a:cs typeface="Bookman Old Style" panose="02050604050505020204" charset="0"/>
              </a:rPr>
              <a:t>UCP berlaku sejak 1 Januari 2007, yang dikeluarkan oleh International Chamber of Commerce (ICC) bukan merupakan undang-undang atau hukum melainkan aturan yang sudah di standarisasi oleh ICC dan para Bankir. Sampai saat ini sudah dipergunakan oleh lebih dari 175 negara.</a:t>
            </a:r>
            <a:endParaRPr lang="en-US" altLang="en-US" sz="2400">
              <a:solidFill>
                <a:schemeClr val="tx1"/>
              </a:solidFill>
              <a:effectLst/>
              <a:latin typeface="Bookman Old Style" panose="02050604050505020204" charset="0"/>
              <a:cs typeface="Bookman Old Style" panose="02050604050505020204" charset="0"/>
            </a:endParaRPr>
          </a:p>
          <a:p>
            <a:pPr algn="just">
              <a:buFont typeface="+mj-lt"/>
            </a:pPr>
            <a:endParaRPr lang="en-US" altLang="en-US" sz="2400">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186690" y="794385"/>
            <a:ext cx="8658860" cy="5405755"/>
          </a:xfrm>
        </p:spPr>
        <p:txBody>
          <a:bodyPr>
            <a:noAutofit/>
            <a:scene3d>
              <a:camera prst="orthographicFront"/>
              <a:lightRig rig="threePt" dir="t"/>
            </a:scene3d>
          </a:bodyPr>
          <a:p>
            <a:pPr algn="just"/>
            <a:r>
              <a:rPr lang="en-US" altLang="en-US" sz="1800">
                <a:solidFill>
                  <a:schemeClr val="tx1"/>
                </a:solidFill>
                <a:effectLst/>
                <a:latin typeface="Bookman Old Style" panose="02050604050505020204" charset="0"/>
                <a:cs typeface="Bookman Old Style" panose="02050604050505020204" charset="0"/>
              </a:rPr>
              <a:t>Isi Pokok UCP 600</a:t>
            </a:r>
            <a:endParaRPr lang="en-US" altLang="en-US" sz="1800">
              <a:solidFill>
                <a:schemeClr val="tx1"/>
              </a:solidFill>
              <a:effectLst/>
              <a:latin typeface="Bookman Old Style" panose="02050604050505020204" charset="0"/>
              <a:cs typeface="Bookman Old Style" panose="02050604050505020204" charset="0"/>
            </a:endParaRPr>
          </a:p>
          <a:p>
            <a:pPr algn="just"/>
            <a:r>
              <a:rPr lang="en-US" altLang="en-US" sz="1800">
                <a:solidFill>
                  <a:schemeClr val="tx1"/>
                </a:solidFill>
                <a:effectLst/>
                <a:latin typeface="Bookman Old Style" panose="02050604050505020204" charset="0"/>
                <a:cs typeface="Bookman Old Style" panose="02050604050505020204" charset="0"/>
              </a:rPr>
              <a:t>1. Ruang Lingkup &amp; Penerapan</a:t>
            </a:r>
            <a:endParaRPr lang="en-US" altLang="en-US" sz="1800">
              <a:solidFill>
                <a:schemeClr val="tx1"/>
              </a:solidFill>
              <a:effectLst/>
              <a:latin typeface="Bookman Old Style" panose="02050604050505020204" charset="0"/>
              <a:cs typeface="Bookman Old Style" panose="02050604050505020204" charset="0"/>
            </a:endParaRPr>
          </a:p>
          <a:p>
            <a:pPr algn="just"/>
            <a:r>
              <a:rPr lang="en-US" altLang="en-US" sz="1800">
                <a:solidFill>
                  <a:schemeClr val="tx1"/>
                </a:solidFill>
                <a:effectLst/>
                <a:latin typeface="Bookman Old Style" panose="02050604050505020204" charset="0"/>
                <a:cs typeface="Bookman Old Style" panose="02050604050505020204" charset="0"/>
              </a:rPr>
              <a:t>Pasal 1: UCP 600 berlaku untuk semua Documentary Credit (termasuk Standby LC) jika disebutkan dalam teks LC.</a:t>
            </a:r>
            <a:endParaRPr lang="en-US" altLang="en-US" sz="1800">
              <a:solidFill>
                <a:schemeClr val="tx1"/>
              </a:solidFill>
              <a:effectLst/>
              <a:latin typeface="Bookman Old Style" panose="02050604050505020204" charset="0"/>
              <a:cs typeface="Bookman Old Style" panose="02050604050505020204" charset="0"/>
            </a:endParaRPr>
          </a:p>
          <a:p>
            <a:pPr algn="just"/>
            <a:r>
              <a:rPr lang="en-US" altLang="en-US" sz="1800">
                <a:solidFill>
                  <a:schemeClr val="tx1"/>
                </a:solidFill>
                <a:effectLst/>
                <a:latin typeface="Bookman Old Style" panose="02050604050505020204" charset="0"/>
                <a:cs typeface="Bookman Old Style" panose="02050604050505020204" charset="0"/>
              </a:rPr>
              <a:t>Pasal 2–3: Definisi istilah penting (misalnya “Complying Presentation”, “Banking Day”) dan aturan interpretasi.</a:t>
            </a:r>
            <a:endParaRPr lang="en-US" altLang="en-US" sz="1800">
              <a:solidFill>
                <a:schemeClr val="tx1"/>
              </a:solidFill>
              <a:effectLst/>
              <a:latin typeface="Bookman Old Style" panose="02050604050505020204" charset="0"/>
              <a:cs typeface="Bookman Old Style" panose="02050604050505020204" charset="0"/>
            </a:endParaRPr>
          </a:p>
          <a:p>
            <a:pPr algn="just"/>
            <a:endParaRPr lang="en-US" altLang="en-US" sz="1800">
              <a:solidFill>
                <a:schemeClr val="tx1"/>
              </a:solidFill>
              <a:effectLst/>
              <a:latin typeface="Bookman Old Style" panose="02050604050505020204" charset="0"/>
              <a:cs typeface="Bookman Old Style" panose="02050604050505020204" charset="0"/>
            </a:endParaRPr>
          </a:p>
          <a:p>
            <a:pPr algn="just"/>
            <a:r>
              <a:rPr lang="en-US" altLang="en-US" sz="1800">
                <a:solidFill>
                  <a:schemeClr val="tx1"/>
                </a:solidFill>
                <a:effectLst/>
                <a:latin typeface="Bookman Old Style" panose="02050604050505020204" charset="0"/>
                <a:cs typeface="Bookman Old Style" panose="02050604050505020204" charset="0"/>
              </a:rPr>
              <a:t>2. Prinsip Dasar</a:t>
            </a:r>
            <a:endParaRPr lang="en-US" altLang="en-US" sz="1800">
              <a:solidFill>
                <a:schemeClr val="tx1"/>
              </a:solidFill>
              <a:effectLst/>
              <a:latin typeface="Bookman Old Style" panose="02050604050505020204" charset="0"/>
              <a:cs typeface="Bookman Old Style" panose="02050604050505020204" charset="0"/>
            </a:endParaRPr>
          </a:p>
          <a:p>
            <a:pPr algn="just"/>
            <a:r>
              <a:rPr lang="en-US" altLang="en-US" sz="1800">
                <a:solidFill>
                  <a:schemeClr val="tx1"/>
                </a:solidFill>
                <a:effectLst/>
                <a:latin typeface="Bookman Old Style" panose="02050604050505020204" charset="0"/>
                <a:cs typeface="Bookman Old Style" panose="02050604050505020204" charset="0"/>
              </a:rPr>
              <a:t>Pasal 4: LC adalah transaksi terpisah dari kontrak jual beli; bank tidak terikat pada kontrak dasar.</a:t>
            </a:r>
            <a:endParaRPr lang="en-US" altLang="en-US" sz="1800">
              <a:solidFill>
                <a:schemeClr val="tx1"/>
              </a:solidFill>
              <a:effectLst/>
              <a:latin typeface="Bookman Old Style" panose="02050604050505020204" charset="0"/>
              <a:cs typeface="Bookman Old Style" panose="02050604050505020204" charset="0"/>
            </a:endParaRPr>
          </a:p>
          <a:p>
            <a:pPr algn="just"/>
            <a:r>
              <a:rPr lang="en-US" altLang="en-US" sz="1800">
                <a:solidFill>
                  <a:schemeClr val="tx1"/>
                </a:solidFill>
                <a:effectLst/>
                <a:latin typeface="Bookman Old Style" panose="02050604050505020204" charset="0"/>
                <a:cs typeface="Bookman Old Style" panose="02050604050505020204" charset="0"/>
              </a:rPr>
              <a:t>Pasal 5: Bank hanya berurusan dengan dokumen, bukan barang/jasa yang mendasarinya.</a:t>
            </a:r>
            <a:endParaRPr lang="en-US" altLang="en-US" sz="1800">
              <a:solidFill>
                <a:schemeClr val="tx1"/>
              </a:solidFill>
              <a:effectLst/>
              <a:latin typeface="Bookman Old Style" panose="02050604050505020204" charset="0"/>
              <a:cs typeface="Bookman Old Style" panose="02050604050505020204" charset="0"/>
            </a:endParaRPr>
          </a:p>
          <a:p>
            <a:pPr algn="just"/>
            <a:endParaRPr lang="en-US" altLang="en-US" sz="1800">
              <a:solidFill>
                <a:schemeClr val="tx1"/>
              </a:solidFill>
              <a:effectLst/>
              <a:latin typeface="Bookman Old Style" panose="02050604050505020204" charset="0"/>
              <a:cs typeface="Bookman Old Style" panose="02050604050505020204" charset="0"/>
            </a:endParaRPr>
          </a:p>
          <a:p>
            <a:pPr algn="just"/>
            <a:r>
              <a:rPr lang="en-US" altLang="en-US" sz="1800">
                <a:solidFill>
                  <a:schemeClr val="tx1"/>
                </a:solidFill>
                <a:effectLst/>
                <a:latin typeface="Bookman Old Style" panose="02050604050505020204" charset="0"/>
                <a:cs typeface="Bookman Old Style" panose="02050604050505020204" charset="0"/>
              </a:rPr>
              <a:t>3. Kewajiban Bank</a:t>
            </a:r>
            <a:endParaRPr lang="en-US" altLang="en-US" sz="1800">
              <a:solidFill>
                <a:schemeClr val="tx1"/>
              </a:solidFill>
              <a:effectLst/>
              <a:latin typeface="Bookman Old Style" panose="02050604050505020204" charset="0"/>
              <a:cs typeface="Bookman Old Style" panose="02050604050505020204" charset="0"/>
            </a:endParaRPr>
          </a:p>
          <a:p>
            <a:pPr algn="just"/>
            <a:r>
              <a:rPr lang="en-US" altLang="en-US" sz="1800">
                <a:solidFill>
                  <a:schemeClr val="tx1"/>
                </a:solidFill>
                <a:effectLst/>
                <a:latin typeface="Bookman Old Style" panose="02050604050505020204" charset="0"/>
                <a:cs typeface="Bookman Old Style" panose="02050604050505020204" charset="0"/>
              </a:rPr>
              <a:t>Pasal 7–8: Bank penerbit (issuing bank) wajib membayar jika dokumen sesuai. Bank konfirmasi (confirming bank) juga memiliki kewajiban serupa.</a:t>
            </a:r>
            <a:endParaRPr lang="en-US" altLang="en-US" sz="1800">
              <a:solidFill>
                <a:schemeClr val="tx1"/>
              </a:solidFill>
              <a:effectLst/>
              <a:latin typeface="Bookman Old Style" panose="02050604050505020204" charset="0"/>
              <a:cs typeface="Bookman Old Style" panose="02050604050505020204" charset="0"/>
            </a:endParaRPr>
          </a:p>
          <a:p>
            <a:pPr algn="just"/>
            <a:r>
              <a:rPr lang="en-US" altLang="en-US" sz="1800">
                <a:solidFill>
                  <a:schemeClr val="tx1"/>
                </a:solidFill>
                <a:effectLst/>
                <a:latin typeface="Bookman Old Style" panose="02050604050505020204" charset="0"/>
                <a:cs typeface="Bookman Old Style" panose="02050604050505020204" charset="0"/>
              </a:rPr>
              <a:t>Pasal 9–11: Aturan tentang advising bank, transferable credits, dan assignment of proceeds.</a:t>
            </a:r>
            <a:endParaRPr lang="en-US" altLang="en-US" sz="1800">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266065" y="847090"/>
            <a:ext cx="8501380" cy="5271135"/>
          </a:xfrm>
        </p:spPr>
        <p:txBody>
          <a:bodyPr>
            <a:noAutofit/>
          </a:bodyPr>
          <a:p>
            <a:pPr algn="just"/>
            <a:r>
              <a:rPr lang="en-US" altLang="en-US" sz="1700">
                <a:solidFill>
                  <a:schemeClr val="tx1"/>
                </a:solidFill>
                <a:effectLst/>
                <a:latin typeface="Bookman Old Style" panose="02050604050505020204" charset="0"/>
                <a:cs typeface="Bookman Old Style" panose="02050604050505020204" charset="0"/>
              </a:rPr>
              <a:t>4. Presentasi Dokumen</a:t>
            </a:r>
            <a:endParaRPr lang="en-US" altLang="en-US" sz="1700">
              <a:solidFill>
                <a:schemeClr val="tx1"/>
              </a:solidFill>
              <a:effectLst/>
              <a:latin typeface="Bookman Old Style" panose="02050604050505020204" charset="0"/>
              <a:cs typeface="Bookman Old Style" panose="02050604050505020204" charset="0"/>
            </a:endParaRPr>
          </a:p>
          <a:p>
            <a:pPr algn="just"/>
            <a:r>
              <a:rPr lang="en-US" altLang="en-US" sz="1700">
                <a:solidFill>
                  <a:schemeClr val="tx1"/>
                </a:solidFill>
                <a:effectLst/>
                <a:latin typeface="Bookman Old Style" panose="02050604050505020204" charset="0"/>
                <a:cs typeface="Bookman Old Style" panose="02050604050505020204" charset="0"/>
              </a:rPr>
              <a:t>Pasal 14–17: Standar pemeriksaan dokumen oleh bank (maksimal 5 hari kerja).</a:t>
            </a:r>
            <a:endParaRPr lang="en-US" altLang="en-US" sz="1700">
              <a:solidFill>
                <a:schemeClr val="tx1"/>
              </a:solidFill>
              <a:effectLst/>
              <a:latin typeface="Bookman Old Style" panose="02050604050505020204" charset="0"/>
              <a:cs typeface="Bookman Old Style" panose="02050604050505020204" charset="0"/>
            </a:endParaRPr>
          </a:p>
          <a:p>
            <a:pPr algn="just"/>
            <a:r>
              <a:rPr lang="en-US" altLang="en-US" sz="1700">
                <a:solidFill>
                  <a:schemeClr val="tx1"/>
                </a:solidFill>
                <a:effectLst/>
                <a:latin typeface="Bookman Old Style" panose="02050604050505020204" charset="0"/>
                <a:cs typeface="Bookman Old Style" panose="02050604050505020204" charset="0"/>
              </a:rPr>
              <a:t>Pasal 18–28: Persyaratan dokumen spesifik seperti invoice, transport document (bill of lading, airway bill), insurance document, certificate of origin, dll.</a:t>
            </a:r>
            <a:endParaRPr lang="en-US" altLang="en-US" sz="1700">
              <a:solidFill>
                <a:schemeClr val="tx1"/>
              </a:solidFill>
              <a:effectLst/>
              <a:latin typeface="Bookman Old Style" panose="02050604050505020204" charset="0"/>
              <a:cs typeface="Bookman Old Style" panose="02050604050505020204" charset="0"/>
            </a:endParaRPr>
          </a:p>
          <a:p>
            <a:pPr algn="just"/>
            <a:endParaRPr lang="en-US" altLang="en-US" sz="1700">
              <a:solidFill>
                <a:schemeClr val="tx1"/>
              </a:solidFill>
              <a:effectLst/>
              <a:latin typeface="Bookman Old Style" panose="02050604050505020204" charset="0"/>
              <a:cs typeface="Bookman Old Style" panose="02050604050505020204" charset="0"/>
            </a:endParaRPr>
          </a:p>
          <a:p>
            <a:pPr algn="just"/>
            <a:r>
              <a:rPr lang="en-US" altLang="en-US" sz="1700">
                <a:solidFill>
                  <a:schemeClr val="tx1"/>
                </a:solidFill>
                <a:effectLst/>
                <a:latin typeface="Bookman Old Style" panose="02050604050505020204" charset="0"/>
                <a:cs typeface="Bookman Old Style" panose="02050604050505020204" charset="0"/>
              </a:rPr>
              <a:t>5. Ketidaksesuaian &amp; Penolakan</a:t>
            </a:r>
            <a:endParaRPr lang="en-US" altLang="en-US" sz="1700">
              <a:solidFill>
                <a:schemeClr val="tx1"/>
              </a:solidFill>
              <a:effectLst/>
              <a:latin typeface="Bookman Old Style" panose="02050604050505020204" charset="0"/>
              <a:cs typeface="Bookman Old Style" panose="02050604050505020204" charset="0"/>
            </a:endParaRPr>
          </a:p>
          <a:p>
            <a:pPr algn="just"/>
            <a:r>
              <a:rPr lang="en-US" altLang="en-US" sz="1700">
                <a:solidFill>
                  <a:schemeClr val="tx1"/>
                </a:solidFill>
                <a:effectLst/>
                <a:latin typeface="Bookman Old Style" panose="02050604050505020204" charset="0"/>
                <a:cs typeface="Bookman Old Style" panose="02050604050505020204" charset="0"/>
              </a:rPr>
              <a:t>Pasal 16: Jika dokumen tidak sesuai, bank harus segera memberi notice of refusal.</a:t>
            </a:r>
            <a:endParaRPr lang="en-US" altLang="en-US" sz="1700">
              <a:solidFill>
                <a:schemeClr val="tx1"/>
              </a:solidFill>
              <a:effectLst/>
              <a:latin typeface="Bookman Old Style" panose="02050604050505020204" charset="0"/>
              <a:cs typeface="Bookman Old Style" panose="02050604050505020204" charset="0"/>
            </a:endParaRPr>
          </a:p>
          <a:p>
            <a:pPr algn="just"/>
            <a:r>
              <a:rPr lang="en-US" altLang="en-US" sz="1700">
                <a:solidFill>
                  <a:schemeClr val="tx1"/>
                </a:solidFill>
                <a:effectLst/>
                <a:latin typeface="Bookman Old Style" panose="02050604050505020204" charset="0"/>
                <a:cs typeface="Bookman Old Style" panose="02050604050505020204" charset="0"/>
              </a:rPr>
              <a:t>Pasal 30–33: Aturan tentang toleransi jumlah, harga, dan waktu pengapalan.</a:t>
            </a:r>
            <a:endParaRPr lang="en-US" altLang="en-US" sz="1700">
              <a:solidFill>
                <a:schemeClr val="tx1"/>
              </a:solidFill>
              <a:effectLst/>
              <a:latin typeface="Bookman Old Style" panose="02050604050505020204" charset="0"/>
              <a:cs typeface="Bookman Old Style" panose="02050604050505020204" charset="0"/>
            </a:endParaRPr>
          </a:p>
          <a:p>
            <a:pPr algn="just"/>
            <a:endParaRPr lang="en-US" altLang="en-US" sz="1700">
              <a:solidFill>
                <a:schemeClr val="tx1"/>
              </a:solidFill>
              <a:effectLst/>
              <a:latin typeface="Bookman Old Style" panose="02050604050505020204" charset="0"/>
              <a:cs typeface="Bookman Old Style" panose="02050604050505020204" charset="0"/>
            </a:endParaRPr>
          </a:p>
          <a:p>
            <a:pPr algn="just"/>
            <a:r>
              <a:rPr lang="en-US" altLang="en-US" sz="1700">
                <a:solidFill>
                  <a:schemeClr val="tx1"/>
                </a:solidFill>
                <a:effectLst/>
                <a:latin typeface="Bookman Old Style" panose="02050604050505020204" charset="0"/>
                <a:cs typeface="Bookman Old Style" panose="02050604050505020204" charset="0"/>
              </a:rPr>
              <a:t>6. Ketentuan Tambahan</a:t>
            </a:r>
            <a:endParaRPr lang="en-US" altLang="en-US" sz="1700">
              <a:solidFill>
                <a:schemeClr val="tx1"/>
              </a:solidFill>
              <a:effectLst/>
              <a:latin typeface="Bookman Old Style" panose="02050604050505020204" charset="0"/>
              <a:cs typeface="Bookman Old Style" panose="02050604050505020204" charset="0"/>
            </a:endParaRPr>
          </a:p>
          <a:p>
            <a:pPr algn="just"/>
            <a:r>
              <a:rPr lang="en-US" altLang="en-US" sz="1700">
                <a:solidFill>
                  <a:schemeClr val="tx1"/>
                </a:solidFill>
                <a:effectLst/>
                <a:latin typeface="Bookman Old Style" panose="02050604050505020204" charset="0"/>
                <a:cs typeface="Bookman Old Style" panose="02050604050505020204" charset="0"/>
              </a:rPr>
              <a:t>Pasal 34–37: Bank tidak bertanggung jawab atas keaslian dokumen, keterlambatan pengiriman, atau force majeure.</a:t>
            </a:r>
            <a:endParaRPr lang="en-US" altLang="en-US" sz="1700">
              <a:solidFill>
                <a:schemeClr val="tx1"/>
              </a:solidFill>
              <a:effectLst/>
              <a:latin typeface="Bookman Old Style" panose="02050604050505020204" charset="0"/>
              <a:cs typeface="Bookman Old Style" panose="02050604050505020204" charset="0"/>
            </a:endParaRPr>
          </a:p>
          <a:p>
            <a:pPr algn="just"/>
            <a:r>
              <a:rPr lang="en-US" altLang="en-US" sz="1700">
                <a:solidFill>
                  <a:schemeClr val="tx1"/>
                </a:solidFill>
                <a:effectLst/>
                <a:latin typeface="Bookman Old Style" panose="02050604050505020204" charset="0"/>
                <a:cs typeface="Bookman Old Style" panose="02050604050505020204" charset="0"/>
              </a:rPr>
              <a:t>Pasal 38–39: Aturan tentang transferable credits dan penutup.</a:t>
            </a:r>
            <a:endParaRPr lang="en-US" altLang="en-US" sz="1700">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297815" y="871855"/>
            <a:ext cx="8573770" cy="5349875"/>
          </a:xfrm>
        </p:spPr>
        <p:txBody>
          <a:bodyPr>
            <a:normAutofit lnSpcReduction="10000"/>
          </a:bodyPr>
          <a:p>
            <a:pPr algn="just"/>
            <a:r>
              <a:rPr lang="en-US">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rPr>
              <a:t>PARA PIHAK</a:t>
            </a:r>
            <a:endParaRPr lang="en-US">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endParaRPr>
          </a:p>
          <a:p>
            <a:pPr algn="just"/>
            <a:endParaRPr lang="en-US" altLang="en-US">
              <a:solidFill>
                <a:schemeClr val="tx1"/>
              </a:solidFill>
              <a:effectLst/>
              <a:latin typeface="Bookman Old Style" panose="02050604050505020204" charset="0"/>
              <a:cs typeface="Bookman Old Style" panose="02050604050505020204" charset="0"/>
            </a:endParaRPr>
          </a:p>
          <a:p>
            <a:pPr marL="514350" indent="-514350" algn="just">
              <a:buFont typeface="+mj-lt"/>
              <a:buAutoNum type="arabicParenR"/>
            </a:pPr>
            <a:r>
              <a:rPr lang="en-US" altLang="en-US">
                <a:solidFill>
                  <a:schemeClr val="tx1"/>
                </a:solidFill>
                <a:effectLst/>
                <a:latin typeface="Bookman Old Style" panose="02050604050505020204" charset="0"/>
                <a:cs typeface="Bookman Old Style" panose="02050604050505020204" charset="0"/>
              </a:rPr>
              <a:t>Pemohon (Applicant)</a:t>
            </a:r>
            <a:endParaRPr lang="en-US" altLang="en-US">
              <a:solidFill>
                <a:schemeClr val="tx1"/>
              </a:solidFill>
              <a:effectLst/>
              <a:latin typeface="Bookman Old Style" panose="02050604050505020204" charset="0"/>
              <a:cs typeface="Bookman Old Style" panose="02050604050505020204" charset="0"/>
            </a:endParaRPr>
          </a:p>
          <a:p>
            <a:pPr marL="514350" indent="-514350" algn="just">
              <a:buFont typeface="+mj-lt"/>
              <a:buAutoNum type="arabicParenR"/>
            </a:pPr>
            <a:r>
              <a:rPr lang="en-US" altLang="en-US">
                <a:solidFill>
                  <a:schemeClr val="tx1"/>
                </a:solidFill>
                <a:effectLst/>
                <a:latin typeface="Bookman Old Style" panose="02050604050505020204" charset="0"/>
                <a:cs typeface="Bookman Old Style" panose="02050604050505020204" charset="0"/>
              </a:rPr>
              <a:t>Bank Penerbit (Issuing Bank)</a:t>
            </a:r>
            <a:endParaRPr lang="en-US" altLang="en-US">
              <a:solidFill>
                <a:schemeClr val="tx1"/>
              </a:solidFill>
              <a:effectLst/>
              <a:latin typeface="Bookman Old Style" panose="02050604050505020204" charset="0"/>
              <a:cs typeface="Bookman Old Style" panose="02050604050505020204" charset="0"/>
            </a:endParaRPr>
          </a:p>
          <a:p>
            <a:pPr marL="514350" indent="-514350" algn="just">
              <a:buFont typeface="+mj-lt"/>
              <a:buAutoNum type="arabicParenR"/>
            </a:pPr>
            <a:r>
              <a:rPr lang="en-US" altLang="en-US">
                <a:solidFill>
                  <a:schemeClr val="tx1"/>
                </a:solidFill>
                <a:effectLst/>
                <a:latin typeface="Bookman Old Style" panose="02050604050505020204" charset="0"/>
                <a:cs typeface="Bookman Old Style" panose="02050604050505020204" charset="0"/>
              </a:rPr>
              <a:t>Penerima (Beneficiary)</a:t>
            </a:r>
            <a:endParaRPr lang="en-US" altLang="en-US">
              <a:solidFill>
                <a:schemeClr val="tx1"/>
              </a:solidFill>
              <a:effectLst/>
              <a:latin typeface="Bookman Old Style" panose="02050604050505020204" charset="0"/>
              <a:cs typeface="Bookman Old Style" panose="02050604050505020204" charset="0"/>
            </a:endParaRPr>
          </a:p>
          <a:p>
            <a:pPr marL="514350" indent="-514350" algn="just">
              <a:buFont typeface="+mj-lt"/>
              <a:buAutoNum type="arabicParenR"/>
            </a:pPr>
            <a:r>
              <a:rPr lang="en-US" altLang="en-US">
                <a:solidFill>
                  <a:schemeClr val="tx1"/>
                </a:solidFill>
                <a:effectLst/>
                <a:latin typeface="Bookman Old Style" panose="02050604050505020204" charset="0"/>
                <a:cs typeface="Bookman Old Style" panose="02050604050505020204" charset="0"/>
              </a:rPr>
              <a:t>Bank Penerus (Advising Bank)</a:t>
            </a:r>
            <a:endParaRPr lang="en-US" altLang="en-US">
              <a:solidFill>
                <a:schemeClr val="tx1"/>
              </a:solidFill>
              <a:effectLst/>
              <a:latin typeface="Bookman Old Style" panose="02050604050505020204" charset="0"/>
              <a:cs typeface="Bookman Old Style" panose="02050604050505020204" charset="0"/>
            </a:endParaRPr>
          </a:p>
          <a:p>
            <a:pPr marL="514350" indent="-514350" algn="just">
              <a:buFont typeface="+mj-lt"/>
              <a:buAutoNum type="arabicParenR"/>
            </a:pPr>
            <a:r>
              <a:rPr lang="en-US" altLang="en-US">
                <a:solidFill>
                  <a:schemeClr val="tx1"/>
                </a:solidFill>
                <a:effectLst/>
                <a:latin typeface="Bookman Old Style" panose="02050604050505020204" charset="0"/>
                <a:cs typeface="Bookman Old Style" panose="02050604050505020204" charset="0"/>
              </a:rPr>
              <a:t>Bank yang Ditunjuk (Nominated Bank)</a:t>
            </a:r>
            <a:endParaRPr lang="en-US" altLang="en-US">
              <a:solidFill>
                <a:schemeClr val="tx1"/>
              </a:solidFill>
              <a:effectLst/>
              <a:latin typeface="Bookman Old Style" panose="02050604050505020204" charset="0"/>
              <a:cs typeface="Bookman Old Style" panose="02050604050505020204" charset="0"/>
            </a:endParaRPr>
          </a:p>
          <a:p>
            <a:pPr marL="514350" indent="-514350" algn="just">
              <a:buFont typeface="+mj-lt"/>
              <a:buAutoNum type="arabicParenR"/>
            </a:pPr>
            <a:r>
              <a:rPr lang="en-US" altLang="en-US">
                <a:solidFill>
                  <a:schemeClr val="tx1"/>
                </a:solidFill>
                <a:effectLst/>
                <a:latin typeface="Bookman Old Style" panose="02050604050505020204" charset="0"/>
                <a:cs typeface="Bookman Old Style" panose="02050604050505020204" charset="0"/>
              </a:rPr>
              <a:t>Bank Negosiasi (Negotiating Bank)</a:t>
            </a:r>
            <a:endParaRPr lang="en-US" altLang="en-US">
              <a:solidFill>
                <a:schemeClr val="tx1"/>
              </a:solidFill>
              <a:effectLst/>
              <a:latin typeface="Bookman Old Style" panose="02050604050505020204" charset="0"/>
              <a:cs typeface="Bookman Old Style" panose="02050604050505020204" charset="0"/>
            </a:endParaRPr>
          </a:p>
          <a:p>
            <a:pPr marL="514350" indent="-514350" algn="just">
              <a:buFont typeface="+mj-lt"/>
              <a:buAutoNum type="arabicParenR"/>
            </a:pPr>
            <a:r>
              <a:rPr lang="en-US" altLang="en-US">
                <a:solidFill>
                  <a:schemeClr val="tx1"/>
                </a:solidFill>
                <a:effectLst/>
                <a:latin typeface="Bookman Old Style" panose="02050604050505020204" charset="0"/>
                <a:cs typeface="Bookman Old Style" panose="02050604050505020204" charset="0"/>
              </a:rPr>
              <a:t>Bank Pengkonfirmasi (Confirming Bank)</a:t>
            </a:r>
            <a:endParaRPr lang="en-US" altLang="en-US">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tags/tag1.xml><?xml version="1.0" encoding="utf-8"?>
<p:tagLst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ags/tag2.xml><?xml version="1.0" encoding="utf-8"?>
<p:tagLst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ags/tag3.xml><?xml version="1.0" encoding="utf-8"?>
<p:tagLst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8761</Words>
  <Application>WPS Presentation</Application>
  <PresentationFormat>On-screen Show (4:3)</PresentationFormat>
  <Paragraphs>134</Paragraphs>
  <Slides>18</Slides>
  <Notes>5</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18</vt:i4>
      </vt:variant>
    </vt:vector>
  </HeadingPairs>
  <TitlesOfParts>
    <vt:vector size="28" baseType="lpstr">
      <vt:lpstr>Arial</vt:lpstr>
      <vt:lpstr>SimSun</vt:lpstr>
      <vt:lpstr>Wingdings</vt:lpstr>
      <vt:lpstr>Calibri</vt:lpstr>
      <vt:lpstr>Times New Roman</vt:lpstr>
      <vt:lpstr>Cambria</vt:lpstr>
      <vt:lpstr>Bookman Old Style</vt:lpstr>
      <vt:lpstr>Microsoft YaHei</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IBI Darmajaya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ines septia</cp:lastModifiedBy>
  <cp:revision>753</cp:revision>
  <cp:lastPrinted>2017-08-29T02:54:00Z</cp:lastPrinted>
  <dcterms:created xsi:type="dcterms:W3CDTF">2010-04-18T12:06:00Z</dcterms:created>
  <dcterms:modified xsi:type="dcterms:W3CDTF">2025-12-24T03:46:21Z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D43F698B73E349759D2FC07D25A067B1_12</vt:lpwstr>
  </property>
  <property fmtid="{D5CDD505-2E9C-101B-9397-08002B2CF9AE}" pid="3" name="KSOProductBuildVer">
    <vt:lpwstr>1033-12.2.0.23155</vt:lpwstr>
  </property>
</Properties>
</file>