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ommentAuthors.xml" ContentType="application/vnd.openxmlformats-officedocument.presentationml.commentAuthors+xml"/>
  <Override PartName="/ppt/comments/comment1.xml" ContentType="application/vnd.openxmlformats-officedocument.presentationml.comment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4"/>
  </p:notesMasterIdLst>
  <p:handoutMasterIdLst>
    <p:handoutMasterId r:id="rId30"/>
  </p:handoutMasterIdLst>
  <p:sldIdLst>
    <p:sldId id="256" r:id="rId3"/>
    <p:sldId id="299" r:id="rId5"/>
    <p:sldId id="336" r:id="rId6"/>
    <p:sldId id="355" r:id="rId7"/>
    <p:sldId id="359" r:id="rId8"/>
    <p:sldId id="343" r:id="rId9"/>
    <p:sldId id="348" r:id="rId10"/>
    <p:sldId id="338" r:id="rId11"/>
    <p:sldId id="360" r:id="rId12"/>
    <p:sldId id="361" r:id="rId13"/>
    <p:sldId id="362" r:id="rId14"/>
    <p:sldId id="339" r:id="rId15"/>
    <p:sldId id="349" r:id="rId16"/>
    <p:sldId id="357" r:id="rId17"/>
    <p:sldId id="363" r:id="rId18"/>
    <p:sldId id="364" r:id="rId19"/>
    <p:sldId id="365" r:id="rId20"/>
    <p:sldId id="344" r:id="rId21"/>
    <p:sldId id="350" r:id="rId22"/>
    <p:sldId id="366" r:id="rId23"/>
    <p:sldId id="351" r:id="rId24"/>
    <p:sldId id="354" r:id="rId25"/>
    <p:sldId id="358" r:id="rId26"/>
    <p:sldId id="367" r:id="rId27"/>
    <p:sldId id="368" r:id="rId28"/>
    <p:sldId id="318" r:id="rId29"/>
  </p:sldIdLst>
  <p:sldSz cx="9144000" cy="6858000" type="screen4x3"/>
  <p:notesSz cx="7045325" cy="9345295"/>
  <p:custDataLst>
    <p:tags r:id="rId35"/>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92" userDrawn="1">
          <p15:clr>
            <a:srgbClr val="A4A3A4"/>
          </p15:clr>
        </p15:guide>
        <p15:guide id="2" pos="2837"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ay" initials="R" lastIdx="4" clrIdx="0"/>
  <p:cmAuthor id="2" name="user" initials="u" lastIdx="1"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172" autoAdjust="0"/>
    <p:restoredTop sz="94580" autoAdjust="0"/>
  </p:normalViewPr>
  <p:slideViewPr>
    <p:cSldViewPr showGuides="1">
      <p:cViewPr varScale="1">
        <p:scale>
          <a:sx n="80" d="100"/>
          <a:sy n="80" d="100"/>
        </p:scale>
        <p:origin x="1092" y="96"/>
      </p:cViewPr>
      <p:guideLst>
        <p:guide orient="horz" pos="2192"/>
        <p:guide pos="2837"/>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51" d="100"/>
          <a:sy n="51" d="100"/>
        </p:scale>
        <p:origin x="-2946" y="-96"/>
      </p:cViewPr>
      <p:guideLst>
        <p:guide orient="horz" pos="2987"/>
        <p:guide pos="2186"/>
      </p:guideLst>
    </p:cSldViewPr>
  </p:notes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notesMaster" Target="notesMasters/notesMaster1.xml"/><Relationship Id="rId35" Type="http://schemas.openxmlformats.org/officeDocument/2006/relationships/tags" Target="tags/tag3.xml"/><Relationship Id="rId34" Type="http://schemas.openxmlformats.org/officeDocument/2006/relationships/commentAuthors" Target="commentAuthors.xml"/><Relationship Id="rId33" Type="http://schemas.openxmlformats.org/officeDocument/2006/relationships/tableStyles" Target="tableStyles.xml"/><Relationship Id="rId32" Type="http://schemas.openxmlformats.org/officeDocument/2006/relationships/viewProps" Target="viewProps.xml"/><Relationship Id="rId31" Type="http://schemas.openxmlformats.org/officeDocument/2006/relationships/presProps" Target="presProps.xml"/><Relationship Id="rId30" Type="http://schemas.openxmlformats.org/officeDocument/2006/relationships/handoutMaster" Target="handoutMasters/handoutMaster1.xml"/><Relationship Id="rId3" Type="http://schemas.openxmlformats.org/officeDocument/2006/relationships/slide" Target="slides/slide1.xml"/><Relationship Id="rId29" Type="http://schemas.openxmlformats.org/officeDocument/2006/relationships/slide" Target="slides/slide26.xml"/><Relationship Id="rId28" Type="http://schemas.openxmlformats.org/officeDocument/2006/relationships/slide" Target="slides/slide25.xml"/><Relationship Id="rId27" Type="http://schemas.openxmlformats.org/officeDocument/2006/relationships/slide" Target="slides/slide24.xml"/><Relationship Id="rId26" Type="http://schemas.openxmlformats.org/officeDocument/2006/relationships/slide" Target="slides/slide23.xml"/><Relationship Id="rId25" Type="http://schemas.openxmlformats.org/officeDocument/2006/relationships/slide" Target="slides/slide22.xml"/><Relationship Id="rId24" Type="http://schemas.openxmlformats.org/officeDocument/2006/relationships/slide" Target="slides/slide21.xml"/><Relationship Id="rId23" Type="http://schemas.openxmlformats.org/officeDocument/2006/relationships/slide" Target="slides/slide20.xml"/><Relationship Id="rId22" Type="http://schemas.openxmlformats.org/officeDocument/2006/relationships/slide" Target="slides/slide19.xml"/><Relationship Id="rId21" Type="http://schemas.openxmlformats.org/officeDocument/2006/relationships/slide" Target="slides/slide18.xml"/><Relationship Id="rId20" Type="http://schemas.openxmlformats.org/officeDocument/2006/relationships/slide" Target="slides/slide17.xml"/><Relationship Id="rId2" Type="http://schemas.openxmlformats.org/officeDocument/2006/relationships/theme" Target="theme/theme1.xml"/><Relationship Id="rId19" Type="http://schemas.openxmlformats.org/officeDocument/2006/relationships/slide" Target="slides/slide16.xml"/><Relationship Id="rId18" Type="http://schemas.openxmlformats.org/officeDocument/2006/relationships/slide" Target="slides/slide15.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comments/comment1.xml><?xml version="1.0" encoding="utf-8"?>
<p:cmLst xmlns:a="http://schemas.openxmlformats.org/drawingml/2006/main" xmlns:r="http://schemas.openxmlformats.org/officeDocument/2006/relationships" xmlns:p="http://schemas.openxmlformats.org/presentationml/2006/main">
  <p:cm authorId="2" dt="2021-04-30T14:37:44.232" idx="1">
    <p:pos x="10" y="10"/>
    <p:text/>
  </p:cm>
</p:cmLst>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sz="quarter"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Footer Placeholder 3"/>
          <p:cNvSpPr>
            <a:spLocks noGrp="1"/>
          </p:cNvSpPr>
          <p:nvPr>
            <p:ph type="ftr" sz="quarter" idx="2"/>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5" name="Slide Number Placeholder 4"/>
          <p:cNvSpPr>
            <a:spLocks noGrp="1"/>
          </p:cNvSpPr>
          <p:nvPr>
            <p:ph type="sldNum" sz="quarter" idx="3"/>
          </p:nvPr>
        </p:nvSpPr>
        <p:spPr>
          <a:xfrm>
            <a:off x="3990721" y="8876711"/>
            <a:ext cx="3052974" cy="467281"/>
          </a:xfrm>
          <a:prstGeom prst="rect">
            <a:avLst/>
          </a:prstGeom>
        </p:spPr>
        <p:txBody>
          <a:bodyPr vert="horz" lIns="92556" tIns="46278" rIns="92556" bIns="46278" rtlCol="0" anchor="b"/>
          <a:lstStyle>
            <a:lvl1pPr algn="r">
              <a:defRPr sz="1200"/>
            </a:lvl1pPr>
          </a:lstStyle>
          <a:p>
            <a:fld id="{8BA5DDAD-591B-4217-B96A-323B84A14E26}" type="slidenum">
              <a:rPr lang="en-US" smtClean="0"/>
            </a:fld>
            <a:endParaRPr lang="en-US"/>
          </a:p>
        </p:txBody>
      </p:sp>
    </p:spTree>
  </p:cSld>
  <p:clrMap bg1="lt1" tx1="dk1" bg2="lt2" tx2="dk2" accent1="accent1" accent2="accent2" accent3="accent3" accent4="accent4" accent5="accent5" accent6="accent6" hlink="hlink" folHlink="folHlink"/>
  <p:hf sldNum="0"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Slide Image Placeholder 3"/>
          <p:cNvSpPr>
            <a:spLocks noGrp="1" noRot="1" noChangeAspect="1"/>
          </p:cNvSpPr>
          <p:nvPr>
            <p:ph type="sldImg" idx="2"/>
          </p:nvPr>
        </p:nvSpPr>
        <p:spPr>
          <a:xfrm>
            <a:off x="1187450" y="701675"/>
            <a:ext cx="4670425" cy="3503613"/>
          </a:xfrm>
          <a:prstGeom prst="rect">
            <a:avLst/>
          </a:prstGeom>
          <a:noFill/>
          <a:ln w="12700">
            <a:solidFill>
              <a:prstClr val="black"/>
            </a:solidFill>
          </a:ln>
        </p:spPr>
        <p:txBody>
          <a:bodyPr vert="horz" lIns="92556" tIns="46278" rIns="92556" bIns="46278" rtlCol="0" anchor="ctr"/>
          <a:lstStyle/>
          <a:p>
            <a:endParaRPr lang="en-US"/>
          </a:p>
        </p:txBody>
      </p:sp>
      <p:sp>
        <p:nvSpPr>
          <p:cNvPr id="5" name="Notes Placeholder 4"/>
          <p:cNvSpPr>
            <a:spLocks noGrp="1"/>
          </p:cNvSpPr>
          <p:nvPr>
            <p:ph type="body" sz="quarter" idx="3"/>
          </p:nvPr>
        </p:nvSpPr>
        <p:spPr>
          <a:xfrm>
            <a:off x="704533" y="4439167"/>
            <a:ext cx="5636260" cy="4205526"/>
          </a:xfrm>
          <a:prstGeom prst="rect">
            <a:avLst/>
          </a:prstGeom>
        </p:spPr>
        <p:txBody>
          <a:bodyPr vert="horz" lIns="92556" tIns="46278" rIns="92556" bIns="46278" rtlCol="0">
            <a:normAutofit/>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6" name="Footer Placeholder 5"/>
          <p:cNvSpPr>
            <a:spLocks noGrp="1"/>
          </p:cNvSpPr>
          <p:nvPr>
            <p:ph type="ftr" sz="quarter" idx="4"/>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7" name="Slide Number Placeholder 6"/>
          <p:cNvSpPr>
            <a:spLocks noGrp="1"/>
          </p:cNvSpPr>
          <p:nvPr>
            <p:ph type="sldNum" sz="quarter" idx="5"/>
          </p:nvPr>
        </p:nvSpPr>
        <p:spPr>
          <a:xfrm>
            <a:off x="3990721" y="8876711"/>
            <a:ext cx="3052974" cy="467281"/>
          </a:xfrm>
          <a:prstGeom prst="rect">
            <a:avLst/>
          </a:prstGeom>
        </p:spPr>
        <p:txBody>
          <a:bodyPr vert="horz" lIns="92556" tIns="46278" rIns="92556" bIns="46278" rtlCol="0" anchor="b"/>
          <a:lstStyle>
            <a:lvl1pPr algn="r">
              <a:defRPr sz="1200"/>
            </a:lvl1pPr>
          </a:lstStyle>
          <a:p>
            <a:fld id="{C1A58231-9198-4C99-9FBD-A70F6638DE2B}" type="slidenum">
              <a:rPr lang="en-US" smtClean="0"/>
            </a:fld>
            <a:endParaRPr lang="en-US"/>
          </a:p>
        </p:txBody>
      </p:sp>
    </p:spTree>
  </p:cSld>
  <p:clrMap bg1="lt1" tx1="dk1" bg2="lt2" tx2="dk2" accent1="accent1" accent2="accent2" accent3="accent3" accent4="accent4" accent5="accent5" accent6="accent6" hlink="hlink" folHlink="folHlink"/>
  <p:hf sldNum="0"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5" name="Date Placeholder 4"/>
          <p:cNvSpPr>
            <a:spLocks noGrp="1"/>
          </p:cNvSpPr>
          <p:nvPr>
            <p:ph type="dt" idx="10"/>
          </p:nvPr>
        </p:nvSpPr>
        <p:spPr/>
        <p:txBody>
          <a:bodyP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lide Image Placeholder 1"/>
          <p:cNvSpPr>
            <a:spLocks noGrp="1"/>
          </p:cNvSpPr>
          <p:nvPr>
            <p:ph type="sldImg" idx="2"/>
          </p:nvPr>
        </p:nvSpPr>
        <p:spPr/>
      </p:sp>
      <p:sp>
        <p:nvSpPr>
          <p:cNvPr id="3" name="Text Placeholder 2"/>
          <p:cNvSpPr>
            <a:spLocks noGrp="1"/>
          </p:cNvSpPr>
          <p:nvPr>
            <p:ph type="body" idx="3"/>
          </p:nvPr>
        </p:nvSpPr>
        <p:spPr/>
        <p:txBody>
          <a:bodyPr/>
          <a:p>
            <a:endParaRPr lang="en-US"/>
          </a:p>
        </p:txBody>
      </p:sp>
      <p:sp>
        <p:nvSpPr>
          <p:cNvPr id="4" name="Date Placeholder 3"/>
          <p:cNvSpPr>
            <a:spLocks noGrp="1"/>
          </p:cNvSpPr>
          <p:nvPr>
            <p:ph type="dt" idx="1"/>
          </p:nvPr>
        </p:nvSpPr>
        <p:spPr/>
        <p:txBody>
          <a:bodyPr/>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showMasterSp="0"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a:p>
        </p:txBody>
      </p:sp>
      <p:sp>
        <p:nvSpPr>
          <p:cNvPr id="4" name="Rectangle 1"/>
          <p:cNvSpPr>
            <a:spLocks noChangeArrowheads="1"/>
          </p:cNvSpPr>
          <p:nvPr userDrawn="1"/>
        </p:nvSpPr>
        <p:spPr bwMode="auto">
          <a:xfrm>
            <a:off x="899795" y="187960"/>
            <a:ext cx="7647940" cy="645795"/>
          </a:xfrm>
          <a:prstGeom prst="rect">
            <a:avLst/>
          </a:prstGeom>
          <a:noFill/>
          <a:ln w="9525">
            <a:noFill/>
            <a:miter lim="800000"/>
          </a:ln>
          <a:effectLst/>
        </p:spPr>
        <p:txBody>
          <a:bodyPr vert="horz" wrap="square" lIns="91440" tIns="45720" rIns="91440" bIns="45720" numCol="1" anchor="ctr" anchorCtr="0" compatLnSpc="1">
            <a:no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120" algn="ctr"/>
                <a:tab pos="5730875" algn="r"/>
              </a:tabLst>
            </a:pPr>
            <a:r>
              <a:rPr kumimoji="0" lang="en-US" altLang="en-US" sz="14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HKB24230: -HUKUM TRANSAKSI BISNIS</a:t>
            </a:r>
            <a:r>
              <a:rPr kumimoji="0" lang="en-US" altLang="en-US" sz="1400" i="0" u="none" strike="noStrike" cap="none" normalizeH="0" baseline="0" dirty="0">
                <a:solidFill>
                  <a:schemeClr val="tx1"/>
                </a:solidFill>
                <a:effectLst/>
                <a:latin typeface="Arial" panose="020B0604020202020204" pitchFamily="34" charset="0"/>
                <a:ea typeface="Calibri" panose="020F0502020204030204" pitchFamily="34" charset="0"/>
                <a:cs typeface="Arial" panose="020B0604020202020204" pitchFamily="34" charset="0"/>
              </a:rPr>
              <a:t> INTERNASIONAL</a:t>
            </a:r>
            <a:r>
              <a:rPr kumimoji="0" lang="id-ID" sz="1400" i="0" u="none" strike="noStrike" cap="none" normalizeH="0" baseline="0" dirty="0">
                <a:solidFill>
                  <a:schemeClr val="tx1"/>
                </a:solidFill>
                <a:effectLst/>
                <a:latin typeface="Arial" panose="020B0604020202020204" pitchFamily="34" charset="0"/>
                <a:ea typeface="Calibri" panose="020F0502020204030204" pitchFamily="34" charset="0"/>
                <a:cs typeface="Arial" panose="020B0604020202020204" pitchFamily="34" charset="0"/>
              </a:rPr>
              <a:t> –</a:t>
            </a:r>
            <a:endParaRPr kumimoji="0" lang="id-ID" sz="1400" i="0" u="none" strike="noStrike" cap="none" normalizeH="0" baseline="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p>
            <a:pPr algn="just">
              <a:lnSpc>
                <a:spcPct val="100000"/>
              </a:lnSpc>
            </a:pPr>
            <a:r>
              <a:rPr kumimoji="0" lang="en-US" altLang="id-ID" sz="1400" i="0" u="none" strike="noStrike" cap="none" normalizeH="0" baseline="0" dirty="0">
                <a:solidFill>
                  <a:schemeClr val="tx1"/>
                </a:solidFill>
                <a:effectLst/>
                <a:latin typeface="Arial" panose="020B0604020202020204" pitchFamily="34" charset="0"/>
                <a:ea typeface="Calibri" panose="020F0502020204030204" pitchFamily="34" charset="0"/>
                <a:cs typeface="Arial" panose="020B0604020202020204" pitchFamily="34" charset="0"/>
              </a:rPr>
              <a:t>                    -E-COMMERCE-</a:t>
            </a:r>
            <a:endParaRPr kumimoji="0" lang="en-US" altLang="en-US" sz="1400" i="0" u="none" strike="noStrike" cap="none" normalizeH="0" baseline="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p:txBody>
      </p:sp>
      <p:sp>
        <p:nvSpPr>
          <p:cNvPr id="5" name="Rectangle 1"/>
          <p:cNvSpPr>
            <a:spLocks noChangeArrowheads="1"/>
          </p:cNvSpPr>
          <p:nvPr userDrawn="1"/>
        </p:nvSpPr>
        <p:spPr bwMode="auto">
          <a:xfrm>
            <a:off x="179512" y="6327411"/>
            <a:ext cx="8640960" cy="276999"/>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120" algn="ctr"/>
                <a:tab pos="5730875" algn="r"/>
              </a:tabLst>
            </a:pP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No.</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Dokumen</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4FM-DP40101                             </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Rev</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isi</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 00                                     Tanggal Berlaku : </a:t>
            </a:r>
            <a:r>
              <a:rPr lang="en-US" sz="1200" dirty="0">
                <a:latin typeface="Arial" panose="020B0604020202020204" pitchFamily="34" charset="0"/>
                <a:ea typeface="Calibri" panose="020F0502020204030204" pitchFamily="34" charset="0"/>
                <a:cs typeface="Times New Roman" panose="02020603050405020304" pitchFamily="18" charset="0"/>
              </a:rPr>
              <a:t>07 April 2021</a:t>
            </a:r>
            <a:endParaRPr kumimoji="0" lang="id-ID"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Tree>
  </p:cSld>
  <p:clrMapOvr>
    <a:masterClrMapping/>
  </p:clrMapOvr>
  <p:transition spd="slow">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showMasterSp="0" userDrawn="1">
  <p:cSld name="1_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a:p>
        </p:txBody>
      </p:sp>
      <p:sp>
        <p:nvSpPr>
          <p:cNvPr id="5" name="Rectangle 1"/>
          <p:cNvSpPr>
            <a:spLocks noChangeArrowheads="1"/>
          </p:cNvSpPr>
          <p:nvPr userDrawn="1"/>
        </p:nvSpPr>
        <p:spPr bwMode="auto">
          <a:xfrm>
            <a:off x="179512" y="6327411"/>
            <a:ext cx="8640960" cy="276999"/>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120" algn="ctr"/>
                <a:tab pos="5730875" algn="r"/>
              </a:tabLst>
            </a:pP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No.</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Dokumen</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4FM-DP40101                             </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Rev</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isi</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 00                                     Tanggal Berlaku : </a:t>
            </a:r>
            <a:r>
              <a:rPr lang="en-US" sz="1200" dirty="0">
                <a:latin typeface="Arial" panose="020B0604020202020204" pitchFamily="34" charset="0"/>
                <a:ea typeface="Calibri" panose="020F0502020204030204" pitchFamily="34" charset="0"/>
                <a:cs typeface="Times New Roman" panose="02020603050405020304" pitchFamily="18" charset="0"/>
              </a:rPr>
              <a:t>07 April 2021</a:t>
            </a:r>
            <a:endParaRPr kumimoji="0" lang="id-ID"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2" name="Text Box 1"/>
          <p:cNvSpPr txBox="1"/>
          <p:nvPr/>
        </p:nvSpPr>
        <p:spPr>
          <a:xfrm>
            <a:off x="467995" y="260985"/>
            <a:ext cx="6347460" cy="665480"/>
          </a:xfrm>
          <a:prstGeom prst="rect">
            <a:avLst/>
          </a:prstGeom>
          <a:noFill/>
        </p:spPr>
        <p:txBody>
          <a:bodyPr wrap="square" rtlCol="0" anchor="t">
            <a:noAutofit/>
          </a:bodyPr>
          <a:p>
            <a:pPr marL="0" marR="0" lvl="0" indent="0" algn="just" defTabSz="914400" rtl="0" eaLnBrk="1" fontAlgn="base" latinLnBrk="0" hangingPunct="1">
              <a:lnSpc>
                <a:spcPct val="100000"/>
              </a:lnSpc>
              <a:spcBef>
                <a:spcPct val="0"/>
              </a:spcBef>
              <a:spcAft>
                <a:spcPct val="0"/>
              </a:spcAft>
              <a:buClrTx/>
              <a:buSzTx/>
              <a:buFontTx/>
              <a:buNone/>
              <a:tabLst>
                <a:tab pos="2865120" algn="ctr"/>
                <a:tab pos="5730875" algn="r"/>
              </a:tabLst>
            </a:pPr>
            <a:r>
              <a:rPr lang="en-US" altLang="en-US" sz="1400" dirty="0">
                <a:ln>
                  <a:noFill/>
                </a:ln>
                <a:effectLst/>
                <a:latin typeface="Arial" panose="020B0604020202020204" pitchFamily="34" charset="0"/>
                <a:ea typeface="Calibri" panose="020F0502020204030204" pitchFamily="34" charset="0"/>
                <a:cs typeface="Times New Roman" panose="02020603050405020304" pitchFamily="18" charset="0"/>
                <a:sym typeface="+mn-ea"/>
              </a:rPr>
              <a:t>HKB24230: -HUKUM TRANSAKSI BISNIS</a:t>
            </a:r>
            <a:r>
              <a:rPr lang="en-US" altLang="en-US" sz="1400" dirty="0">
                <a:effectLst/>
                <a:latin typeface="Arial" panose="020B0604020202020204" pitchFamily="34" charset="0"/>
                <a:ea typeface="Calibri" panose="020F0502020204030204" pitchFamily="34" charset="0"/>
                <a:cs typeface="Arial" panose="020B0604020202020204" pitchFamily="34" charset="0"/>
                <a:sym typeface="+mn-ea"/>
              </a:rPr>
              <a:t> INTERNASIONAL</a:t>
            </a:r>
            <a:r>
              <a:rPr lang="id-ID" sz="1400" dirty="0">
                <a:effectLst/>
                <a:latin typeface="Arial" panose="020B0604020202020204" pitchFamily="34" charset="0"/>
                <a:ea typeface="Calibri" panose="020F0502020204030204" pitchFamily="34" charset="0"/>
                <a:cs typeface="Arial" panose="020B0604020202020204" pitchFamily="34" charset="0"/>
                <a:sym typeface="+mn-ea"/>
              </a:rPr>
              <a:t> –</a:t>
            </a:r>
            <a:endParaRPr kumimoji="0" lang="id-ID" sz="1400" i="0" u="none" strike="noStrike" cap="none" normalizeH="0" baseline="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p>
            <a:pPr algn="just">
              <a:lnSpc>
                <a:spcPct val="100000"/>
              </a:lnSpc>
            </a:pPr>
            <a:r>
              <a:rPr lang="en-US" altLang="id-ID" sz="1400" dirty="0">
                <a:effectLst/>
                <a:latin typeface="Arial" panose="020B0604020202020204" pitchFamily="34" charset="0"/>
                <a:ea typeface="Calibri" panose="020F0502020204030204" pitchFamily="34" charset="0"/>
                <a:cs typeface="Arial" panose="020B0604020202020204" pitchFamily="34" charset="0"/>
                <a:sym typeface="+mn-ea"/>
              </a:rPr>
              <a:t>                 - E-COMMERCE-</a:t>
            </a:r>
            <a:endParaRPr lang="en-US" altLang="id-ID" sz="1400" dirty="0">
              <a:ln>
                <a:noFill/>
              </a:ln>
              <a:effectLst/>
              <a:latin typeface="Arial" panose="020B0604020202020204" pitchFamily="34" charset="0"/>
              <a:ea typeface="Calibri" panose="020F0502020204030204" pitchFamily="34" charset="0"/>
              <a:cs typeface="Times New Roman" panose="02020603050405020304" pitchFamily="18" charset="0"/>
              <a:sym typeface="+mn-ea"/>
            </a:endParaRPr>
          </a:p>
        </p:txBody>
      </p:sp>
      <p:sp>
        <p:nvSpPr>
          <p:cNvPr id="4" name="Text Box 3"/>
          <p:cNvSpPr txBox="1"/>
          <p:nvPr userDrawn="1"/>
        </p:nvSpPr>
        <p:spPr>
          <a:xfrm>
            <a:off x="4217035" y="1941195"/>
            <a:ext cx="3048000" cy="368300"/>
          </a:xfrm>
          <a:prstGeom prst="rect">
            <a:avLst/>
          </a:prstGeom>
          <a:noFill/>
        </p:spPr>
        <p:txBody>
          <a:bodyPr wrap="square" rtlCol="0">
            <a:spAutoFit/>
          </a:bodyPr>
          <a:p>
            <a:endParaRPr lang="en-US"/>
          </a:p>
        </p:txBody>
      </p:sp>
    </p:spTree>
  </p:cSld>
  <p:clrMapOvr>
    <a:masterClrMapping/>
  </p:clrMapOvr>
  <p:transition spd="slow">
    <p:fade thruBlk="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showMasterSp="0"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dirty="0"/>
              <a:t>Click to edit Master text styles</a:t>
            </a:r>
            <a:endParaRPr lang="en-US" dirty="0"/>
          </a:p>
          <a:p>
            <a:pPr lvl="1"/>
            <a:r>
              <a:rPr lang="en-US" dirty="0"/>
              <a:t>Second level</a:t>
            </a:r>
            <a:endParaRPr lang="en-US" dirty="0"/>
          </a:p>
          <a:p>
            <a:pPr lvl="2"/>
            <a:r>
              <a:rPr lang="en-US" dirty="0"/>
              <a:t>Third level</a:t>
            </a:r>
            <a:endParaRPr lang="en-US" dirty="0"/>
          </a:p>
          <a:p>
            <a:pPr lvl="3"/>
            <a:r>
              <a:rPr lang="en-US" dirty="0"/>
              <a:t>Fourth level</a:t>
            </a:r>
            <a:endParaRPr lang="en-US" dirty="0"/>
          </a:p>
          <a:p>
            <a:pPr lvl="4"/>
            <a:r>
              <a:rPr lang="en-US" dirty="0"/>
              <a:t>Fifth level</a:t>
            </a:r>
            <a:endParaRPr lang="en-US" dirty="0"/>
          </a:p>
        </p:txBody>
      </p:sp>
      <p:sp>
        <p:nvSpPr>
          <p:cNvPr id="4" name="Rectangle 1"/>
          <p:cNvSpPr>
            <a:spLocks noChangeArrowheads="1"/>
          </p:cNvSpPr>
          <p:nvPr userDrawn="1"/>
        </p:nvSpPr>
        <p:spPr bwMode="auto">
          <a:xfrm>
            <a:off x="899592" y="287070"/>
            <a:ext cx="7704856" cy="261610"/>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120" algn="ctr"/>
                <a:tab pos="5730875" algn="r"/>
              </a:tabLst>
            </a:pPr>
            <a:r>
              <a:rPr kumimoji="0" lang="id-ID"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6" name="Rectangle 1"/>
          <p:cNvSpPr>
            <a:spLocks noChangeArrowheads="1"/>
          </p:cNvSpPr>
          <p:nvPr userDrawn="1"/>
        </p:nvSpPr>
        <p:spPr bwMode="auto">
          <a:xfrm>
            <a:off x="179512" y="6327411"/>
            <a:ext cx="8640960" cy="276999"/>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120" algn="ctr"/>
                <a:tab pos="5730875" algn="r"/>
              </a:tabLst>
            </a:pP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No.</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Dokumen</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4FM-DP40101                             </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Rev</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isi</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 00                                     Tanggal Berlaku : </a:t>
            </a:r>
            <a:r>
              <a:rPr lang="en-US" sz="1200" dirty="0">
                <a:latin typeface="Arial" panose="020B0604020202020204" pitchFamily="34" charset="0"/>
                <a:ea typeface="Calibri" panose="020F0502020204030204" pitchFamily="34" charset="0"/>
                <a:cs typeface="Times New Roman" panose="02020603050405020304" pitchFamily="18" charset="0"/>
              </a:rPr>
              <a:t>07 April 2021</a:t>
            </a:r>
            <a:endParaRPr kumimoji="0" lang="id-ID"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Tree>
  </p:cSld>
  <p:clrMapOvr>
    <a:masterClrMapping/>
  </p:clrMapOvr>
  <p:transition spd="slow">
    <p:fade thruBlk="1"/>
  </p:transition>
  <p:hf sldNum="0" hdr="0"/>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s">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endParaRPr lang="en-US" dirty="0"/>
          </a:p>
          <a:p>
            <a:pPr lvl="1"/>
            <a:r>
              <a:rPr lang="en-US" dirty="0"/>
              <a:t>Second level</a:t>
            </a:r>
            <a:endParaRPr lang="en-US" dirty="0"/>
          </a:p>
          <a:p>
            <a:pPr lvl="2"/>
            <a:r>
              <a:rPr lang="en-US" dirty="0"/>
              <a:t>Third level</a:t>
            </a:r>
            <a:endParaRPr lang="en-US" dirty="0"/>
          </a:p>
          <a:p>
            <a:pPr lvl="3"/>
            <a:r>
              <a:rPr lang="en-US" dirty="0"/>
              <a:t>Fourth level</a:t>
            </a:r>
            <a:endParaRPr lang="en-US" dirty="0"/>
          </a:p>
          <a:p>
            <a:pPr lvl="4"/>
            <a:r>
              <a:rPr lang="en-US" dirty="0"/>
              <a:t>Fifth level</a:t>
            </a:r>
            <a:endParaRPr lang="en-US" dirty="0"/>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Tree>
  </p:cSld>
  <p:clrMapOvr>
    <a:masterClrMapping/>
  </p:clrMapOvr>
  <p:transition spd="slow">
    <p:fade thruBlk="1"/>
  </p:transition>
</p:sldLayout>
</file>

<file path=ppt/slideMasters/_rels/slideMaster1.xml.rels><?xml version="1.0" encoding="UTF-8" standalone="yes"?>
<Relationships xmlns="http://schemas.openxmlformats.org/package/2006/relationships"><Relationship Id="rId6" Type="http://schemas.openxmlformats.org/officeDocument/2006/relationships/theme" Target="../theme/theme1.xml"/><Relationship Id="rId5" Type="http://schemas.openxmlformats.org/officeDocument/2006/relationships/image" Target="../media/image1.jpeg"/><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5"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endParaRPr lang="en-US" dirty="0"/>
          </a:p>
          <a:p>
            <a:pPr lvl="1"/>
            <a:r>
              <a:rPr lang="en-US" dirty="0"/>
              <a:t>Second level</a:t>
            </a:r>
            <a:endParaRPr lang="en-US" dirty="0"/>
          </a:p>
          <a:p>
            <a:pPr lvl="2"/>
            <a:r>
              <a:rPr lang="en-US" dirty="0"/>
              <a:t>Third level</a:t>
            </a:r>
            <a:endParaRPr lang="en-US" dirty="0"/>
          </a:p>
          <a:p>
            <a:pPr lvl="3"/>
            <a:r>
              <a:rPr lang="en-US" dirty="0"/>
              <a:t>Fourth level</a:t>
            </a:r>
            <a:endParaRPr lang="en-US" dirty="0"/>
          </a:p>
          <a:p>
            <a:pPr lvl="4"/>
            <a:r>
              <a:rPr lang="en-US" dirty="0"/>
              <a:t>Fifth level</a:t>
            </a:r>
            <a:endParaRPr lang="en-US" dirty="0"/>
          </a:p>
        </p:txBody>
      </p:sp>
      <p:sp>
        <p:nvSpPr>
          <p:cNvPr id="6" name="Rectangle 1"/>
          <p:cNvSpPr>
            <a:spLocks noChangeArrowheads="1"/>
          </p:cNvSpPr>
          <p:nvPr userDrawn="1"/>
        </p:nvSpPr>
        <p:spPr bwMode="auto">
          <a:xfrm>
            <a:off x="899592" y="287070"/>
            <a:ext cx="7704856" cy="261610"/>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120" algn="ctr"/>
                <a:tab pos="5730875" algn="r"/>
              </a:tabLst>
            </a:pPr>
            <a:r>
              <a:rPr kumimoji="0" lang="id-ID"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8" name="Rectangle 1"/>
          <p:cNvSpPr>
            <a:spLocks noChangeArrowheads="1"/>
          </p:cNvSpPr>
          <p:nvPr userDrawn="1"/>
        </p:nvSpPr>
        <p:spPr bwMode="auto">
          <a:xfrm>
            <a:off x="179512" y="6327411"/>
            <a:ext cx="8640960" cy="276999"/>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120" algn="ctr"/>
                <a:tab pos="5730875" algn="r"/>
              </a:tabLst>
            </a:pP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No.</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Dokumen</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4FM-DP40101                             </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Rev</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isi</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 00                                     Tanggal Berlaku : </a:t>
            </a:r>
            <a:r>
              <a:rPr lang="en-US" sz="1200" dirty="0">
                <a:latin typeface="Arial" panose="020B0604020202020204" pitchFamily="34" charset="0"/>
                <a:ea typeface="Calibri" panose="020F0502020204030204" pitchFamily="34" charset="0"/>
                <a:cs typeface="Times New Roman" panose="02020603050405020304" pitchFamily="18" charset="0"/>
              </a:rPr>
              <a:t>07 April 2021</a:t>
            </a:r>
            <a:endParaRPr kumimoji="0" lang="id-ID"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Lst>
  <p:transition spd="slow">
    <p:fade thruBlk="1"/>
  </p:transition>
  <p:hf sldNum="0" hdr="0"/>
  <p:txStyles>
    <p:title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p:titleStyle>
    <p:bodyStyle>
      <a:lvl1pPr marL="342900" indent="-342900" algn="l" defTabSz="914400" rtl="0" eaLnBrk="1" latinLnBrk="0" hangingPunct="1">
        <a:spcBef>
          <a:spcPct val="20000"/>
        </a:spcBef>
        <a:buFont typeface="Arial" panose="020B0604020202020204"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1pPr>
      <a:lvl2pPr marL="742950" indent="-285750" algn="l" defTabSz="914400" rtl="0" eaLnBrk="1" latinLnBrk="0" hangingPunct="1">
        <a:spcBef>
          <a:spcPct val="20000"/>
        </a:spcBef>
        <a:buFont typeface="Arial" panose="020B0604020202020204"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spcBef>
          <a:spcPct val="200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spcBef>
          <a:spcPct val="20000"/>
        </a:spcBef>
        <a:buFont typeface="Arial" panose="020B0604020202020204"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spcBef>
          <a:spcPct val="20000"/>
        </a:spcBef>
        <a:buFont typeface="Arial" panose="020B0604020202020204"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comments" Target="../comments/comment1.xml"/><Relationship Id="rId7" Type="http://schemas.openxmlformats.org/officeDocument/2006/relationships/notesSlide" Target="../notesSlides/notesSlide1.xml"/><Relationship Id="rId6"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tags" Target="../tags/tag2.xml"/><Relationship Id="rId3" Type="http://schemas.openxmlformats.org/officeDocument/2006/relationships/image" Target="../media/image3.png"/><Relationship Id="rId2" Type="http://schemas.openxmlformats.org/officeDocument/2006/relationships/tags" Target="../tags/tag1.xml"/><Relationship Id="rId1" Type="http://schemas.openxmlformats.org/officeDocument/2006/relationships/image" Target="../media/image2.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1" cstate="print">
            <a:lum/>
          </a:blip>
          <a:srcRect/>
          <a:stretch>
            <a:fillRect/>
          </a:stretch>
        </a:blipFill>
        <a:effectLst/>
      </p:bgPr>
    </p:bg>
    <p:spTree>
      <p:nvGrpSpPr>
        <p:cNvPr id="1" name=""/>
        <p:cNvGrpSpPr/>
        <p:nvPr/>
      </p:nvGrpSpPr>
      <p:grpSpPr>
        <a:xfrm>
          <a:off x="0" y="0"/>
          <a:ext cx="0" cy="0"/>
          <a:chOff x="0" y="0"/>
          <a:chExt cx="0" cy="0"/>
        </a:xfrm>
      </p:grpSpPr>
      <p:sp>
        <p:nvSpPr>
          <p:cNvPr id="6" name="Rectangle 5"/>
          <p:cNvSpPr/>
          <p:nvPr>
            <p:custDataLst>
              <p:tags r:id="rId2"/>
            </p:custDataLst>
          </p:nvPr>
        </p:nvSpPr>
        <p:spPr>
          <a:xfrm>
            <a:off x="107950" y="1557015"/>
            <a:ext cx="9144000" cy="1198880"/>
          </a:xfrm>
          <a:prstGeom prst="rect">
            <a:avLst/>
          </a:prstGeom>
          <a:noFill/>
        </p:spPr>
        <p:txBody>
          <a:bodyPr wrap="square" lIns="91440" tIns="45720" rIns="91440" bIns="45720">
            <a:spAutoFit/>
          </a:bodyPr>
          <a:lstStyle/>
          <a:p>
            <a:pPr algn="ctr">
              <a:lnSpc>
                <a:spcPct val="100000"/>
              </a:lnSpc>
            </a:pPr>
            <a:r>
              <a:rPr lang="en-US" altLang="en-US" sz="3600" b="1" dirty="0">
                <a:solidFill>
                  <a:schemeClr val="tx1"/>
                </a:solidFill>
                <a:effectLst>
                  <a:outerShdw blurRad="50800" dist="38100" dir="2700000" algn="tl" rotWithShape="0">
                    <a:prstClr val="black">
                      <a:alpha val="40000"/>
                    </a:prstClr>
                  </a:outerShdw>
                </a:effectLst>
                <a:latin typeface="Cambria" panose="02040503050406030204" pitchFamily="18" charset="0"/>
                <a:cs typeface="Arial" panose="020B0604020202020204" pitchFamily="34" charset="0"/>
              </a:rPr>
              <a:t>E-COMMERCE</a:t>
            </a:r>
            <a:endParaRPr lang="en-US" altLang="en-US" sz="3600" b="1" dirty="0">
              <a:solidFill>
                <a:schemeClr val="tx1"/>
              </a:solidFill>
              <a:effectLst>
                <a:outerShdw blurRad="50800" dist="38100" dir="2700000" algn="tl" rotWithShape="0">
                  <a:prstClr val="black">
                    <a:alpha val="40000"/>
                  </a:prstClr>
                </a:outerShdw>
              </a:effectLst>
              <a:latin typeface="Cambria" panose="02040503050406030204" pitchFamily="18" charset="0"/>
              <a:cs typeface="Arial" panose="020B0604020202020204" pitchFamily="34" charset="0"/>
            </a:endParaRPr>
          </a:p>
          <a:p>
            <a:pPr algn="ctr"/>
            <a:r>
              <a:rPr lang="id-ID" sz="3600" b="1" dirty="0">
                <a:solidFill>
                  <a:schemeClr val="tx1"/>
                </a:solidFill>
                <a:effectLst>
                  <a:outerShdw blurRad="50800" dist="38100" dir="2700000" algn="tl" rotWithShape="0">
                    <a:prstClr val="black">
                      <a:alpha val="40000"/>
                    </a:prstClr>
                  </a:outerShdw>
                </a:effectLst>
                <a:latin typeface="Cambria" panose="02040503050406030204" pitchFamily="18" charset="0"/>
                <a:cs typeface="Arial" panose="020B0604020202020204" pitchFamily="34" charset="0"/>
              </a:rPr>
              <a:t>PERTEMUAN </a:t>
            </a:r>
            <a:r>
              <a:rPr lang="en-US" altLang="id-ID" sz="3600" b="1" dirty="0">
                <a:solidFill>
                  <a:schemeClr val="tx1"/>
                </a:solidFill>
                <a:effectLst>
                  <a:outerShdw blurRad="50800" dist="38100" dir="2700000" algn="tl" rotWithShape="0">
                    <a:prstClr val="black">
                      <a:alpha val="40000"/>
                    </a:prstClr>
                  </a:outerShdw>
                </a:effectLst>
                <a:latin typeface="Cambria" panose="02040503050406030204" pitchFamily="18" charset="0"/>
                <a:cs typeface="Arial" panose="020B0604020202020204" pitchFamily="34" charset="0"/>
              </a:rPr>
              <a:t>KE 14</a:t>
            </a:r>
            <a:endParaRPr lang="en-US" altLang="id-ID" sz="3600" b="1" dirty="0">
              <a:solidFill>
                <a:schemeClr val="tx1"/>
              </a:solidFill>
              <a:effectLst>
                <a:outerShdw blurRad="50800" dist="38100" dir="2700000" algn="tl" rotWithShape="0">
                  <a:prstClr val="black">
                    <a:alpha val="40000"/>
                  </a:prstClr>
                </a:outerShdw>
              </a:effectLst>
              <a:latin typeface="Cambria" panose="02040503050406030204" pitchFamily="18" charset="0"/>
              <a:cs typeface="Arial" panose="020B0604020202020204" pitchFamily="34" charset="0"/>
            </a:endParaRPr>
          </a:p>
        </p:txBody>
      </p:sp>
      <p:pic>
        <p:nvPicPr>
          <p:cNvPr id="5" name="Picture 4" descr="D:\!!!DATA RETNO_QAC\ARSIP Internal Memo\LOGO IM.png"/>
          <p:cNvPicPr/>
          <p:nvPr/>
        </p:nvPicPr>
        <p:blipFill>
          <a:blip r:embed="rId3">
            <a:extLst>
              <a:ext uri="{28A0092B-C50C-407E-A947-70E740481C1C}">
                <a14:useLocalDpi xmlns:a14="http://schemas.microsoft.com/office/drawing/2010/main" val="0"/>
              </a:ext>
            </a:extLst>
          </a:blip>
          <a:srcRect l="4669" t="15303" r="72530" b="16026"/>
          <a:stretch>
            <a:fillRect/>
          </a:stretch>
        </p:blipFill>
        <p:spPr bwMode="auto">
          <a:xfrm>
            <a:off x="7812360" y="60608"/>
            <a:ext cx="1276350" cy="1280160"/>
          </a:xfrm>
          <a:prstGeom prst="rect">
            <a:avLst/>
          </a:prstGeom>
          <a:noFill/>
          <a:ln>
            <a:noFill/>
          </a:ln>
        </p:spPr>
      </p:pic>
      <p:sp>
        <p:nvSpPr>
          <p:cNvPr id="8" name="Rectangle 7"/>
          <p:cNvSpPr/>
          <p:nvPr>
            <p:custDataLst>
              <p:tags r:id="rId4"/>
            </p:custDataLst>
          </p:nvPr>
        </p:nvSpPr>
        <p:spPr>
          <a:xfrm>
            <a:off x="-55290" y="4581128"/>
            <a:ext cx="9144000" cy="645160"/>
          </a:xfrm>
          <a:prstGeom prst="rect">
            <a:avLst/>
          </a:prstGeom>
          <a:noFill/>
        </p:spPr>
        <p:txBody>
          <a:bodyPr wrap="square" lIns="91440" tIns="45720" rIns="91440" bIns="45720">
            <a:spAutoFit/>
          </a:bodyPr>
          <a:lstStyle/>
          <a:p>
            <a:pPr algn="ctr"/>
            <a:r>
              <a:rPr lang="en-US" sz="3600" dirty="0">
                <a:solidFill>
                  <a:schemeClr val="tx1"/>
                </a:solidFill>
                <a:effectLst>
                  <a:outerShdw blurRad="38100" dist="19050" dir="2700000" algn="tl" rotWithShape="0">
                    <a:schemeClr val="dk1">
                      <a:alpha val="40000"/>
                    </a:schemeClr>
                  </a:outerShdw>
                </a:effectLst>
                <a:latin typeface="Bookman Old Style" panose="02050604050505020204" charset="0"/>
                <a:cs typeface="Bookman Old Style" panose="02050604050505020204" charset="0"/>
              </a:rPr>
              <a:t>Eka Chandre Pratiwi, S.H.,M.Kn</a:t>
            </a:r>
            <a:endParaRPr lang="en-US" sz="3600" dirty="0">
              <a:solidFill>
                <a:schemeClr val="tx1"/>
              </a:solidFill>
              <a:effectLst>
                <a:outerShdw blurRad="38100" dist="19050" dir="2700000" algn="tl" rotWithShape="0">
                  <a:schemeClr val="dk1">
                    <a:alpha val="40000"/>
                  </a:schemeClr>
                </a:outerShdw>
              </a:effectLst>
              <a:latin typeface="Bookman Old Style" panose="02050604050505020204" charset="0"/>
              <a:cs typeface="Bookman Old Style" panose="02050604050505020204" charset="0"/>
            </a:endParaRPr>
          </a:p>
        </p:txBody>
      </p:sp>
      <p:pic>
        <p:nvPicPr>
          <p:cNvPr id="10" name="Picture 9"/>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660515" y="5157470"/>
            <a:ext cx="1795780" cy="1197610"/>
          </a:xfrm>
          <a:prstGeom prst="rect">
            <a:avLst/>
          </a:prstGeom>
        </p:spPr>
      </p:pic>
      <p:sp>
        <p:nvSpPr>
          <p:cNvPr id="3" name="Text Box 2"/>
          <p:cNvSpPr txBox="1"/>
          <p:nvPr/>
        </p:nvSpPr>
        <p:spPr>
          <a:xfrm>
            <a:off x="1712595" y="282575"/>
            <a:ext cx="3048000" cy="368300"/>
          </a:xfrm>
          <a:prstGeom prst="rect">
            <a:avLst/>
          </a:prstGeom>
          <a:noFill/>
        </p:spPr>
        <p:txBody>
          <a:bodyPr wrap="square" rtlCol="0">
            <a:spAutoFit/>
          </a:bodyPr>
          <a:p>
            <a:endParaRPr lang="en-US"/>
          </a:p>
        </p:txBody>
      </p:sp>
    </p:spTree>
  </p:cSld>
  <p:clrMapOvr>
    <a:masterClrMapping/>
  </p:clrMapOvr>
  <p:transition spd="slow">
    <p:fade thruBlk="1"/>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ubtitle 1"/>
          <p:cNvSpPr>
            <a:spLocks noGrp="1"/>
          </p:cNvSpPr>
          <p:nvPr>
            <p:ph type="subTitle" idx="1"/>
          </p:nvPr>
        </p:nvSpPr>
        <p:spPr>
          <a:xfrm>
            <a:off x="544195" y="1536065"/>
            <a:ext cx="7725410" cy="3638550"/>
          </a:xfrm>
        </p:spPr>
        <p:txBody>
          <a:bodyPr>
            <a:normAutofit/>
          </a:bodyPr>
          <a:p>
            <a:r>
              <a:rPr lang="en-US" altLang="en-US" sz="3200">
                <a:ln w="22225">
                  <a:solidFill>
                    <a:schemeClr val="accent2"/>
                  </a:solidFill>
                  <a:prstDash val="solid"/>
                </a:ln>
                <a:solidFill>
                  <a:schemeClr val="accent2">
                    <a:lumMod val="40000"/>
                    <a:lumOff val="60000"/>
                  </a:schemeClr>
                </a:solidFill>
                <a:effectLst/>
              </a:rPr>
              <a:t>Media perdagangan elektronik sangat beragam, mulai dari marketplace yang praktis, website toko online yang memberi kontrol penuh, hingga social commerce yang memanfaatkan interaksi sosial. Pemilihan media terbaik bergantung pada tujuan bisnis, anggaran, dan target pasar.</a:t>
            </a:r>
            <a:endParaRPr lang="en-US" altLang="en-US" sz="3200">
              <a:ln w="22225">
                <a:solidFill>
                  <a:schemeClr val="accent2"/>
                </a:solidFill>
                <a:prstDash val="solid"/>
              </a:ln>
              <a:solidFill>
                <a:schemeClr val="accent2">
                  <a:lumMod val="40000"/>
                  <a:lumOff val="60000"/>
                </a:schemeClr>
              </a:solidFill>
              <a:effectLst/>
            </a:endParaRPr>
          </a:p>
        </p:txBody>
      </p:sp>
    </p:spTree>
  </p:cSld>
  <p:clrMapOvr>
    <a:masterClrMapping/>
  </p:clrMapOvr>
  <p:transition spd="slow">
    <p:fade thruBlk="1"/>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ubtitle 1"/>
          <p:cNvSpPr>
            <a:spLocks noGrp="1"/>
          </p:cNvSpPr>
          <p:nvPr>
            <p:ph type="subTitle" idx="1"/>
          </p:nvPr>
        </p:nvSpPr>
        <p:spPr>
          <a:xfrm>
            <a:off x="160655" y="888365"/>
            <a:ext cx="8742680" cy="5342255"/>
          </a:xfrm>
        </p:spPr>
        <p:txBody>
          <a:bodyPr>
            <a:noAutofit/>
          </a:bodyPr>
          <a:p>
            <a:pPr algn="just"/>
            <a:r>
              <a:rPr lang="en-US" altLang="en-US" sz="1800">
                <a:ln w="15875"/>
                <a:gradFill>
                  <a:gsLst>
                    <a:gs pos="0">
                      <a:schemeClr val="accent1"/>
                    </a:gs>
                    <a:gs pos="100000">
                      <a:schemeClr val="accent6"/>
                    </a:gs>
                  </a:gsLst>
                  <a:lin ang="2700000" scaled="0"/>
                </a:gradFill>
                <a:effectLst/>
                <a:latin typeface="Bookman Old Style" panose="02050604050505020204" charset="0"/>
                <a:cs typeface="Bookman Old Style" panose="02050604050505020204" charset="0"/>
              </a:rPr>
              <a:t>JENIS-JENIS E-COMMERCE</a:t>
            </a:r>
            <a:endParaRPr lang="en-US" altLang="en-US" sz="1800">
              <a:ln/>
              <a:solidFill>
                <a:schemeClr val="tx1"/>
              </a:solidFill>
              <a:effectLst/>
              <a:latin typeface="Bookman Old Style" panose="02050604050505020204" charset="0"/>
              <a:cs typeface="Bookman Old Style" panose="02050604050505020204" charset="0"/>
            </a:endParaRPr>
          </a:p>
          <a:p>
            <a:pPr marL="285750" indent="-285750" algn="just">
              <a:buFont typeface="Wingdings" panose="05000000000000000000" charset="0"/>
              <a:buChar char="Ø"/>
            </a:pPr>
            <a:r>
              <a:rPr lang="en-US" altLang="en-US" sz="1800">
                <a:ln w="22225">
                  <a:solidFill>
                    <a:schemeClr val="accent2"/>
                  </a:solidFill>
                  <a:prstDash val="solid"/>
                </a:ln>
                <a:solidFill>
                  <a:schemeClr val="accent2">
                    <a:lumMod val="40000"/>
                    <a:lumOff val="60000"/>
                  </a:schemeClr>
                </a:solidFill>
                <a:effectLst/>
                <a:latin typeface="Bookman Old Style" panose="02050604050505020204" charset="0"/>
                <a:cs typeface="Bookman Old Style" panose="02050604050505020204" charset="0"/>
              </a:rPr>
              <a:t>Business-to-Consumer (B2C)</a:t>
            </a:r>
            <a:endParaRPr lang="en-US" altLang="en-US" sz="1800">
              <a:ln/>
              <a:solidFill>
                <a:schemeClr val="tx1"/>
              </a:solidFill>
              <a:effectLst/>
              <a:latin typeface="Bookman Old Style" panose="02050604050505020204" charset="0"/>
              <a:cs typeface="Bookman Old Style" panose="02050604050505020204" charset="0"/>
            </a:endParaRPr>
          </a:p>
          <a:p>
            <a:pPr algn="just"/>
            <a:r>
              <a:rPr lang="en-US" altLang="en-US" sz="1800">
                <a:ln/>
                <a:solidFill>
                  <a:schemeClr val="tx1"/>
                </a:solidFill>
                <a:effectLst/>
                <a:latin typeface="Bookman Old Style" panose="02050604050505020204" charset="0"/>
                <a:cs typeface="Bookman Old Style" panose="02050604050505020204" charset="0"/>
              </a:rPr>
              <a:t>Business-to-Consumer (B2C) adalah salah satu model e-Commerce yang paling umum. Dalam model ini, bisnis menjual produk dan layanan langsung ke konsumen secara online. Proses transaksi dengan model B2C umumnya lebih mudah dan cepat, dengan desain toko online yang intuitif dan langkah-langkah checkout yang sederhana.</a:t>
            </a:r>
            <a:endParaRPr lang="en-US" altLang="en-US" sz="1800">
              <a:ln/>
              <a:solidFill>
                <a:schemeClr val="tx1"/>
              </a:solidFill>
              <a:effectLst/>
              <a:latin typeface="Bookman Old Style" panose="02050604050505020204" charset="0"/>
              <a:cs typeface="Bookman Old Style" panose="02050604050505020204" charset="0"/>
            </a:endParaRPr>
          </a:p>
          <a:p>
            <a:pPr algn="just"/>
            <a:endParaRPr lang="en-US" altLang="en-US" sz="1800">
              <a:ln/>
              <a:solidFill>
                <a:schemeClr val="tx1"/>
              </a:solidFill>
              <a:effectLst/>
              <a:latin typeface="Bookman Old Style" panose="02050604050505020204" charset="0"/>
              <a:cs typeface="Bookman Old Style" panose="02050604050505020204" charset="0"/>
            </a:endParaRPr>
          </a:p>
          <a:p>
            <a:pPr algn="just"/>
            <a:r>
              <a:rPr lang="en-US" altLang="en-US" sz="1800">
                <a:ln/>
                <a:solidFill>
                  <a:schemeClr val="tx1"/>
                </a:solidFill>
                <a:effectLst/>
                <a:latin typeface="Bookman Old Style" panose="02050604050505020204" charset="0"/>
                <a:cs typeface="Bookman Old Style" panose="02050604050505020204" charset="0"/>
              </a:rPr>
              <a:t>Model ini banyak digunakan di bidang bisnis ritel karena lebih mudah dipersiapkan dan dijalankan. Namun, persaingannya cukup ketat karena banyaknya bisnis yang memilih model ini di bidang bisnis yang sangat beragam.</a:t>
            </a:r>
            <a:endParaRPr lang="en-US" altLang="en-US" sz="1800">
              <a:ln/>
              <a:solidFill>
                <a:schemeClr val="tx1"/>
              </a:solidFill>
              <a:effectLst/>
              <a:latin typeface="Bookman Old Style" panose="02050604050505020204" charset="0"/>
              <a:cs typeface="Bookman Old Style" panose="02050604050505020204" charset="0"/>
            </a:endParaRPr>
          </a:p>
          <a:p>
            <a:pPr algn="just"/>
            <a:endParaRPr lang="en-US" altLang="en-US" sz="1800">
              <a:ln/>
              <a:solidFill>
                <a:schemeClr val="tx1"/>
              </a:solidFill>
              <a:effectLst/>
              <a:latin typeface="Bookman Old Style" panose="02050604050505020204" charset="0"/>
              <a:cs typeface="Bookman Old Style" panose="02050604050505020204" charset="0"/>
            </a:endParaRPr>
          </a:p>
          <a:p>
            <a:pPr algn="just"/>
            <a:r>
              <a:rPr lang="en-US" altLang="en-US" sz="1800">
                <a:ln/>
                <a:solidFill>
                  <a:schemeClr val="tx1"/>
                </a:solidFill>
                <a:effectLst/>
                <a:latin typeface="Bookman Old Style" panose="02050604050505020204" charset="0"/>
                <a:cs typeface="Bookman Old Style" panose="02050604050505020204" charset="0"/>
              </a:rPr>
              <a:t>Contoh: Marketplace online seperti Tokopedia adalah contoh B2C yang sukses, dengan berbagai produk yang dijual langsung kepada konsumen. Salah satu faktor yang mendorong kesuksesannya adalah user interface yang mudah digunakan dan sistem pengiriman yang praktis.</a:t>
            </a:r>
            <a:endParaRPr lang="en-US" altLang="en-US" sz="1800">
              <a:ln/>
              <a:solidFill>
                <a:schemeClr val="tx1"/>
              </a:solidFill>
              <a:effectLst/>
              <a:latin typeface="Bookman Old Style" panose="02050604050505020204" charset="0"/>
              <a:cs typeface="Bookman Old Style" panose="02050604050505020204" charset="0"/>
            </a:endParaRPr>
          </a:p>
        </p:txBody>
      </p:sp>
    </p:spTree>
  </p:cSld>
  <p:clrMapOvr>
    <a:masterClrMapping/>
  </p:clrMapOvr>
  <p:transition spd="slow">
    <p:fade thruBlk="1"/>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ubtitle 1"/>
          <p:cNvSpPr>
            <a:spLocks noGrp="1"/>
          </p:cNvSpPr>
          <p:nvPr>
            <p:ph type="subTitle" idx="1"/>
          </p:nvPr>
        </p:nvSpPr>
        <p:spPr>
          <a:xfrm>
            <a:off x="297815" y="871855"/>
            <a:ext cx="8573770" cy="5349875"/>
          </a:xfrm>
        </p:spPr>
        <p:txBody>
          <a:bodyPr>
            <a:noAutofit/>
          </a:bodyPr>
          <a:p>
            <a:pPr algn="just"/>
            <a:endParaRPr lang="en-US" sz="1900">
              <a:ln w="15875"/>
              <a:gradFill>
                <a:gsLst>
                  <a:gs pos="0">
                    <a:schemeClr val="accent1"/>
                  </a:gs>
                  <a:gs pos="100000">
                    <a:schemeClr val="accent6"/>
                  </a:gs>
                </a:gsLst>
                <a:lin ang="2700000" scaled="0"/>
              </a:gradFill>
              <a:effectLst/>
              <a:latin typeface="Bookman Old Style" panose="02050604050505020204" charset="0"/>
              <a:cs typeface="Bookman Old Style" panose="02050604050505020204" charset="0"/>
            </a:endParaRPr>
          </a:p>
          <a:p>
            <a:pPr marL="285750" indent="-285750" algn="just">
              <a:buFont typeface="Wingdings" panose="05000000000000000000" charset="0"/>
              <a:buChar char="Ø"/>
            </a:pPr>
            <a:r>
              <a:rPr lang="en-US" altLang="en-US" sz="1900">
                <a:ln w="22225">
                  <a:solidFill>
                    <a:schemeClr val="accent2"/>
                  </a:solidFill>
                  <a:prstDash val="solid"/>
                </a:ln>
                <a:solidFill>
                  <a:schemeClr val="accent2">
                    <a:lumMod val="40000"/>
                    <a:lumOff val="60000"/>
                  </a:schemeClr>
                </a:solidFill>
                <a:effectLst/>
                <a:latin typeface="Bookman Old Style" panose="02050604050505020204" charset="0"/>
                <a:cs typeface="Bookman Old Style" panose="02050604050505020204" charset="0"/>
              </a:rPr>
              <a:t>Business-to-Business (B2B)</a:t>
            </a:r>
            <a:endParaRPr lang="en-US" altLang="en-US" sz="1900">
              <a:ln w="22225">
                <a:solidFill>
                  <a:schemeClr val="accent2"/>
                </a:solidFill>
                <a:prstDash val="solid"/>
              </a:ln>
              <a:solidFill>
                <a:schemeClr val="accent2">
                  <a:lumMod val="40000"/>
                  <a:lumOff val="60000"/>
                </a:schemeClr>
              </a:solidFill>
              <a:effectLst/>
              <a:latin typeface="Bookman Old Style" panose="02050604050505020204" charset="0"/>
              <a:cs typeface="Bookman Old Style" panose="02050604050505020204" charset="0"/>
            </a:endParaRPr>
          </a:p>
          <a:p>
            <a:pPr algn="just"/>
            <a:r>
              <a:rPr lang="en-US" altLang="en-US" sz="1900">
                <a:solidFill>
                  <a:schemeClr val="tx1"/>
                </a:solidFill>
                <a:effectLst/>
                <a:latin typeface="Bookman Old Style" panose="02050604050505020204" charset="0"/>
                <a:cs typeface="Bookman Old Style" panose="02050604050505020204" charset="0"/>
              </a:rPr>
              <a:t>Sebaliknya, model Business-to-Business (B2B) difokuskan pada transaksi dengan sesama bisnis, seperti pemasok yang menjual produk ke pengecer.</a:t>
            </a:r>
            <a:endParaRPr lang="en-US" altLang="en-US" sz="1900">
              <a:solidFill>
                <a:schemeClr val="tx1"/>
              </a:solidFill>
              <a:effectLst/>
              <a:latin typeface="Bookman Old Style" panose="02050604050505020204" charset="0"/>
              <a:cs typeface="Bookman Old Style" panose="02050604050505020204" charset="0"/>
            </a:endParaRPr>
          </a:p>
          <a:p>
            <a:pPr algn="just"/>
            <a:endParaRPr lang="en-US" altLang="en-US" sz="1900">
              <a:solidFill>
                <a:schemeClr val="tx1"/>
              </a:solidFill>
              <a:effectLst/>
              <a:latin typeface="Bookman Old Style" panose="02050604050505020204" charset="0"/>
              <a:cs typeface="Bookman Old Style" panose="02050604050505020204" charset="0"/>
            </a:endParaRPr>
          </a:p>
          <a:p>
            <a:pPr algn="just"/>
            <a:r>
              <a:rPr lang="en-US" altLang="en-US" sz="1900">
                <a:solidFill>
                  <a:schemeClr val="tx1"/>
                </a:solidFill>
                <a:effectLst/>
                <a:latin typeface="Bookman Old Style" panose="02050604050505020204" charset="0"/>
                <a:cs typeface="Bookman Old Style" panose="02050604050505020204" charset="0"/>
              </a:rPr>
              <a:t>Dalam model B2B, pesanan sering kali dilakukan dalam jumlah besar dengan pelanggan tetap, yang mungkin memerlukan struktur organisasi yang lebih kompleks. Penjualan online B2B biasanya lebih rumit dan memerlukan proses negosiasi yang lebih panjang dibandingkan dengan model B2C.</a:t>
            </a:r>
            <a:endParaRPr lang="en-US" altLang="en-US" sz="1900">
              <a:solidFill>
                <a:schemeClr val="tx1"/>
              </a:solidFill>
              <a:effectLst/>
              <a:latin typeface="Bookman Old Style" panose="02050604050505020204" charset="0"/>
              <a:cs typeface="Bookman Old Style" panose="02050604050505020204" charset="0"/>
            </a:endParaRPr>
          </a:p>
          <a:p>
            <a:pPr algn="just"/>
            <a:endParaRPr lang="en-US" altLang="en-US" sz="1900">
              <a:solidFill>
                <a:schemeClr val="tx1"/>
              </a:solidFill>
              <a:effectLst/>
              <a:latin typeface="Bookman Old Style" panose="02050604050505020204" charset="0"/>
              <a:cs typeface="Bookman Old Style" panose="02050604050505020204" charset="0"/>
            </a:endParaRPr>
          </a:p>
          <a:p>
            <a:pPr algn="just"/>
            <a:r>
              <a:rPr lang="en-US" altLang="en-US" sz="1900">
                <a:solidFill>
                  <a:schemeClr val="tx1"/>
                </a:solidFill>
                <a:effectLst/>
                <a:latin typeface="Bookman Old Style" panose="02050604050505020204" charset="0"/>
                <a:cs typeface="Bookman Old Style" panose="02050604050505020204" charset="0"/>
              </a:rPr>
              <a:t>Contoh platform B2B yang cukup populer adalah Alibaba, yang menjadi jembatan antara produsen dan pedagang grosir dengan pengecer di seluruh dunia. Platform ini memfasilitasi transaksi dalam jumlah besar dan menyediakan beragam produk untuk berbagai kebutuhan bisnis.</a:t>
            </a:r>
            <a:endParaRPr lang="en-US" altLang="en-US" sz="1900">
              <a:solidFill>
                <a:schemeClr val="tx1"/>
              </a:solidFill>
              <a:effectLst/>
              <a:latin typeface="Bookman Old Style" panose="02050604050505020204" charset="0"/>
              <a:cs typeface="Bookman Old Style" panose="02050604050505020204" charset="0"/>
            </a:endParaRPr>
          </a:p>
        </p:txBody>
      </p:sp>
    </p:spTree>
  </p:cSld>
  <p:clrMapOvr>
    <a:masterClrMapping/>
  </p:clrMapOvr>
  <p:transition spd="slow">
    <p:fade thruBlk="1"/>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ubtitle 1"/>
          <p:cNvSpPr>
            <a:spLocks noGrp="1"/>
          </p:cNvSpPr>
          <p:nvPr>
            <p:ph type="subTitle" idx="1"/>
          </p:nvPr>
        </p:nvSpPr>
        <p:spPr>
          <a:xfrm>
            <a:off x="297815" y="871855"/>
            <a:ext cx="8573770" cy="5349875"/>
          </a:xfrm>
        </p:spPr>
        <p:txBody>
          <a:bodyPr>
            <a:noAutofit/>
          </a:bodyPr>
          <a:p>
            <a:pPr marL="342900" indent="-342900" algn="just">
              <a:buFont typeface="Wingdings" panose="05000000000000000000" charset="0"/>
              <a:buChar char="Ø"/>
            </a:pPr>
            <a:r>
              <a:rPr lang="en-US" altLang="en-US" sz="1900">
                <a:ln w="22225">
                  <a:solidFill>
                    <a:schemeClr val="accent2"/>
                  </a:solidFill>
                  <a:prstDash val="solid"/>
                </a:ln>
                <a:solidFill>
                  <a:schemeClr val="accent2">
                    <a:lumMod val="40000"/>
                    <a:lumOff val="60000"/>
                  </a:schemeClr>
                </a:solidFill>
                <a:effectLst/>
                <a:latin typeface="Bookman Old Style" panose="02050604050505020204" charset="0"/>
                <a:cs typeface="Bookman Old Style" panose="02050604050505020204" charset="0"/>
              </a:rPr>
              <a:t>Consumer-to-Business (C2B)</a:t>
            </a:r>
            <a:endParaRPr lang="en-US" altLang="en-US" sz="1900">
              <a:ln w="22225">
                <a:solidFill>
                  <a:schemeClr val="accent2"/>
                </a:solidFill>
                <a:prstDash val="solid"/>
              </a:ln>
              <a:solidFill>
                <a:schemeClr val="accent2">
                  <a:lumMod val="40000"/>
                  <a:lumOff val="60000"/>
                </a:schemeClr>
              </a:solidFill>
              <a:effectLst/>
              <a:latin typeface="Bookman Old Style" panose="02050604050505020204" charset="0"/>
              <a:cs typeface="Bookman Old Style" panose="02050604050505020204" charset="0"/>
            </a:endParaRPr>
          </a:p>
          <a:p>
            <a:pPr marL="0" indent="0" algn="just">
              <a:buFont typeface="Arial" panose="020B0604020202020204" pitchFamily="34" charset="0"/>
            </a:pPr>
            <a:r>
              <a:rPr lang="en-US" altLang="en-US" sz="1900">
                <a:solidFill>
                  <a:schemeClr val="tx1"/>
                </a:solidFill>
                <a:effectLst/>
                <a:latin typeface="Bookman Old Style" panose="02050604050505020204" charset="0"/>
                <a:cs typeface="Bookman Old Style" panose="02050604050505020204" charset="0"/>
              </a:rPr>
              <a:t>Model Consumer-to-Business (C2B) membalik konsep penjualan pada umumnya, yaitu pihak perorangan menjual produk atau layanan kepada bisnis. Contoh model ini bisa dilihat di platform kerja freelance dan website foto stok, yang sering dimanfaatkan oleh bisnis dan perusahaan untuk mencari layanan atau produk tertentu dari penyedia perorangan.</a:t>
            </a:r>
            <a:endParaRPr lang="en-US" altLang="en-US" sz="1900">
              <a:solidFill>
                <a:schemeClr val="tx1"/>
              </a:solidFill>
              <a:effectLst/>
              <a:latin typeface="Bookman Old Style" panose="02050604050505020204" charset="0"/>
              <a:cs typeface="Bookman Old Style" panose="02050604050505020204" charset="0"/>
            </a:endParaRPr>
          </a:p>
          <a:p>
            <a:pPr marL="250825" indent="-250825" algn="just">
              <a:buFont typeface="Arial" panose="020B0604020202020204" pitchFamily="34" charset="0"/>
            </a:pPr>
            <a:endParaRPr lang="en-US" altLang="en-US" sz="1900">
              <a:solidFill>
                <a:schemeClr val="tx1"/>
              </a:solidFill>
              <a:effectLst/>
              <a:latin typeface="Bookman Old Style" panose="02050604050505020204" charset="0"/>
              <a:cs typeface="Bookman Old Style" panose="02050604050505020204" charset="0"/>
            </a:endParaRPr>
          </a:p>
          <a:p>
            <a:pPr marL="0" indent="0" algn="just">
              <a:buFont typeface="Arial" panose="020B0604020202020204" pitchFamily="34" charset="0"/>
            </a:pPr>
            <a:r>
              <a:rPr lang="en-US" altLang="en-US" sz="1900">
                <a:solidFill>
                  <a:schemeClr val="tx1"/>
                </a:solidFill>
                <a:effectLst/>
                <a:latin typeface="Bookman Old Style" panose="02050604050505020204" charset="0"/>
                <a:cs typeface="Bookman Old Style" panose="02050604050505020204" charset="0"/>
              </a:rPr>
              <a:t>Contoh: Sribu adalah contoh platform populer yang menerapkan model C2B, tempat para freelancer individu menyediakan layanannya kepada bisnis dan perusahaan. Layanan yang ditawarkan sangat beragam, mulai dari desain grafis hingga software development sehingga bisnis bisa menemukan jasa yang dibutuhkan.</a:t>
            </a:r>
            <a:endParaRPr lang="en-US" altLang="en-US" sz="1900">
              <a:solidFill>
                <a:schemeClr val="tx1"/>
              </a:solidFill>
              <a:effectLst/>
              <a:latin typeface="Bookman Old Style" panose="02050604050505020204" charset="0"/>
              <a:cs typeface="Bookman Old Style" panose="02050604050505020204" charset="0"/>
            </a:endParaRPr>
          </a:p>
          <a:p>
            <a:pPr marL="0" indent="0" algn="just">
              <a:buFont typeface="Arial" panose="020B0604020202020204" pitchFamily="34" charset="0"/>
            </a:pPr>
            <a:endParaRPr lang="en-US" altLang="en-US" sz="1900">
              <a:solidFill>
                <a:schemeClr val="tx1"/>
              </a:solidFill>
              <a:effectLst/>
              <a:latin typeface="Bookman Old Style" panose="02050604050505020204" charset="0"/>
              <a:cs typeface="Bookman Old Style" panose="02050604050505020204" charset="0"/>
            </a:endParaRPr>
          </a:p>
          <a:p>
            <a:pPr marL="0" indent="0" algn="just">
              <a:buFont typeface="Arial" panose="020B0604020202020204" pitchFamily="34" charset="0"/>
            </a:pPr>
            <a:r>
              <a:rPr lang="en-US" altLang="en-US" sz="1900">
                <a:solidFill>
                  <a:schemeClr val="tx1"/>
                </a:solidFill>
                <a:effectLst/>
                <a:latin typeface="Bookman Old Style" panose="02050604050505020204" charset="0"/>
                <a:cs typeface="Bookman Old Style" panose="02050604050505020204" charset="0"/>
              </a:rPr>
              <a:t>Priceline.com termasuk.</a:t>
            </a:r>
            <a:endParaRPr lang="en-US" altLang="en-US" sz="1900">
              <a:solidFill>
                <a:schemeClr val="tx1"/>
              </a:solidFill>
              <a:effectLst/>
              <a:latin typeface="Bookman Old Style" panose="02050604050505020204" charset="0"/>
              <a:cs typeface="Bookman Old Style" panose="02050604050505020204" charset="0"/>
            </a:endParaRPr>
          </a:p>
        </p:txBody>
      </p:sp>
    </p:spTree>
  </p:cSld>
  <p:clrMapOvr>
    <a:masterClrMapping/>
  </p:clrMapOvr>
  <p:transition spd="slow">
    <p:fade thruBlk="1"/>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ubtitle 1"/>
          <p:cNvSpPr>
            <a:spLocks noGrp="1"/>
          </p:cNvSpPr>
          <p:nvPr>
            <p:ph type="subTitle" idx="1"/>
          </p:nvPr>
        </p:nvSpPr>
        <p:spPr>
          <a:xfrm>
            <a:off x="210185" y="815975"/>
            <a:ext cx="8604250" cy="5262245"/>
          </a:xfrm>
        </p:spPr>
        <p:txBody>
          <a:bodyPr>
            <a:noAutofit/>
          </a:bodyPr>
          <a:p>
            <a:pPr marL="285750" indent="-285750" algn="just">
              <a:buFont typeface="Wingdings" panose="05000000000000000000" charset="0"/>
              <a:buChar char="Ø"/>
            </a:pPr>
            <a:r>
              <a:rPr lang="en-US" altLang="en-US" sz="2100">
                <a:ln w="22225">
                  <a:solidFill>
                    <a:schemeClr val="accent2"/>
                  </a:solidFill>
                  <a:prstDash val="solid"/>
                </a:ln>
                <a:solidFill>
                  <a:schemeClr val="accent2">
                    <a:lumMod val="40000"/>
                    <a:lumOff val="60000"/>
                  </a:schemeClr>
                </a:solidFill>
                <a:effectLst/>
                <a:latin typeface="Bookman Old Style" panose="02050604050505020204" charset="0"/>
                <a:cs typeface="Bookman Old Style" panose="02050604050505020204" charset="0"/>
              </a:rPr>
              <a:t>Consumer-to-Consumer (C2C)</a:t>
            </a:r>
            <a:endParaRPr lang="en-US" altLang="en-US" sz="2100">
              <a:ln w="22225">
                <a:solidFill>
                  <a:schemeClr val="accent2"/>
                </a:solidFill>
                <a:prstDash val="solid"/>
              </a:ln>
              <a:solidFill>
                <a:schemeClr val="accent2">
                  <a:lumMod val="40000"/>
                  <a:lumOff val="60000"/>
                </a:schemeClr>
              </a:solidFill>
              <a:effectLst/>
              <a:latin typeface="Bookman Old Style" panose="02050604050505020204" charset="0"/>
              <a:cs typeface="Bookman Old Style" panose="02050604050505020204" charset="0"/>
            </a:endParaRPr>
          </a:p>
          <a:p>
            <a:pPr algn="just">
              <a:buFont typeface="Arial" panose="020B0604020202020204" pitchFamily="34" charset="0"/>
            </a:pPr>
            <a:r>
              <a:rPr lang="en-US" altLang="en-US" sz="2100">
                <a:solidFill>
                  <a:schemeClr val="tx1"/>
                </a:solidFill>
                <a:effectLst/>
                <a:latin typeface="Bookman Old Style" panose="02050604050505020204" charset="0"/>
                <a:cs typeface="Bookman Old Style" panose="02050604050505020204" charset="0"/>
              </a:rPr>
              <a:t>Model Consumer-to-Consumer (C2C) menghubungkan sesama konsumen untuk melakukan proses jual-beli di marketplace online.</a:t>
            </a:r>
            <a:endParaRPr lang="en-US" altLang="en-US" sz="2100">
              <a:solidFill>
                <a:schemeClr val="tx1"/>
              </a:solidFill>
              <a:effectLst/>
              <a:latin typeface="Bookman Old Style" panose="02050604050505020204" charset="0"/>
              <a:cs typeface="Bookman Old Style" panose="02050604050505020204" charset="0"/>
            </a:endParaRPr>
          </a:p>
          <a:p>
            <a:pPr algn="just">
              <a:buFont typeface="Arial" panose="020B0604020202020204" pitchFamily="34" charset="0"/>
            </a:pPr>
            <a:endParaRPr lang="en-US" altLang="en-US" sz="2100">
              <a:solidFill>
                <a:schemeClr val="tx1"/>
              </a:solidFill>
              <a:effectLst/>
              <a:latin typeface="Bookman Old Style" panose="02050604050505020204" charset="0"/>
              <a:cs typeface="Bookman Old Style" panose="02050604050505020204" charset="0"/>
            </a:endParaRPr>
          </a:p>
          <a:p>
            <a:pPr algn="just">
              <a:buFont typeface="Arial" panose="020B0604020202020204" pitchFamily="34" charset="0"/>
            </a:pPr>
            <a:r>
              <a:rPr lang="en-US" altLang="en-US" sz="2100">
                <a:solidFill>
                  <a:schemeClr val="tx1"/>
                </a:solidFill>
                <a:effectLst/>
                <a:latin typeface="Bookman Old Style" panose="02050604050505020204" charset="0"/>
                <a:cs typeface="Bookman Old Style" panose="02050604050505020204" charset="0"/>
              </a:rPr>
              <a:t>Dengan bantuan platform media sosial dan website C2C, konsumen kini bisa langsung membeli dan menjual barang atau jasa tanpa perantara. Model ini cocok untuk mencari barang tertentu yang tidak dijual secara umum, meskipun ada risiko terkait keamanan pembayaran dan kualitas produk.</a:t>
            </a:r>
            <a:endParaRPr lang="en-US" altLang="en-US" sz="2100">
              <a:solidFill>
                <a:schemeClr val="tx1"/>
              </a:solidFill>
              <a:effectLst/>
              <a:latin typeface="Bookman Old Style" panose="02050604050505020204" charset="0"/>
              <a:cs typeface="Bookman Old Style" panose="02050604050505020204" charset="0"/>
            </a:endParaRPr>
          </a:p>
          <a:p>
            <a:pPr algn="just">
              <a:buFont typeface="Arial" panose="020B0604020202020204" pitchFamily="34" charset="0"/>
            </a:pPr>
            <a:endParaRPr lang="en-US" altLang="en-US" sz="2100">
              <a:solidFill>
                <a:schemeClr val="tx1"/>
              </a:solidFill>
              <a:effectLst/>
              <a:latin typeface="Bookman Old Style" panose="02050604050505020204" charset="0"/>
              <a:cs typeface="Bookman Old Style" panose="02050604050505020204" charset="0"/>
            </a:endParaRPr>
          </a:p>
          <a:p>
            <a:pPr algn="just">
              <a:buFont typeface="Arial" panose="020B0604020202020204" pitchFamily="34" charset="0"/>
            </a:pPr>
            <a:r>
              <a:rPr lang="en-US" altLang="en-US" sz="2100">
                <a:solidFill>
                  <a:schemeClr val="tx1"/>
                </a:solidFill>
                <a:effectLst/>
                <a:latin typeface="Bookman Old Style" panose="02050604050505020204" charset="0"/>
                <a:cs typeface="Bookman Old Style" panose="02050604050505020204" charset="0"/>
              </a:rPr>
              <a:t>Contoh: OLX adalah salah satu contoh platform yang berhasil menjadi pelopor model C2C, tempat orang-orang menjual barang kepada sesama konsumen. Platform ini menyediakan berbagai jenis produk, mulai dari barang elektronik second hingga tanah dan properti. Lalu eBay.com</a:t>
            </a:r>
            <a:endParaRPr lang="en-US" altLang="en-US" sz="2100">
              <a:solidFill>
                <a:schemeClr val="tx1"/>
              </a:solidFill>
              <a:effectLst/>
              <a:latin typeface="Bookman Old Style" panose="02050604050505020204" charset="0"/>
              <a:cs typeface="Bookman Old Style" panose="02050604050505020204" charset="0"/>
            </a:endParaRPr>
          </a:p>
        </p:txBody>
      </p:sp>
    </p:spTree>
  </p:cSld>
  <p:clrMapOvr>
    <a:masterClrMapping/>
  </p:clrMapOvr>
  <p:transition spd="slow">
    <p:fade thruBlk="1"/>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ubtitle 1"/>
          <p:cNvSpPr>
            <a:spLocks noGrp="1"/>
          </p:cNvSpPr>
          <p:nvPr>
            <p:ph type="subTitle" idx="1"/>
          </p:nvPr>
        </p:nvSpPr>
        <p:spPr>
          <a:xfrm>
            <a:off x="241935" y="919480"/>
            <a:ext cx="8726170" cy="5399405"/>
          </a:xfrm>
        </p:spPr>
        <p:txBody>
          <a:bodyPr>
            <a:normAutofit lnSpcReduction="10000"/>
          </a:bodyPr>
          <a:p>
            <a:pPr marL="342900" indent="-342900" algn="just">
              <a:buFont typeface="Wingdings" panose="05000000000000000000" charset="0"/>
              <a:buChar char="Ø"/>
            </a:pPr>
            <a:r>
              <a:rPr lang="en-US" altLang="en-US" sz="2000">
                <a:ln w="22225">
                  <a:solidFill>
                    <a:schemeClr val="accent2"/>
                  </a:solidFill>
                  <a:prstDash val="solid"/>
                </a:ln>
                <a:solidFill>
                  <a:schemeClr val="accent2">
                    <a:lumMod val="40000"/>
                    <a:lumOff val="60000"/>
                  </a:schemeClr>
                </a:solidFill>
                <a:effectLst/>
                <a:latin typeface="Bookman Old Style" panose="02050604050505020204" charset="0"/>
                <a:cs typeface="Bookman Old Style" panose="02050604050505020204" charset="0"/>
              </a:rPr>
              <a:t>Business-to-Government (B2G)</a:t>
            </a:r>
            <a:endParaRPr lang="en-US" altLang="en-US" sz="2000">
              <a:ln w="22225">
                <a:solidFill>
                  <a:schemeClr val="accent2"/>
                </a:solidFill>
                <a:prstDash val="solid"/>
              </a:ln>
              <a:solidFill>
                <a:schemeClr val="accent2">
                  <a:lumMod val="40000"/>
                  <a:lumOff val="60000"/>
                </a:schemeClr>
              </a:solidFill>
              <a:effectLst/>
              <a:latin typeface="Bookman Old Style" panose="02050604050505020204" charset="0"/>
              <a:cs typeface="Bookman Old Style" panose="02050604050505020204" charset="0"/>
            </a:endParaRPr>
          </a:p>
          <a:p>
            <a:pPr algn="just"/>
            <a:r>
              <a:rPr lang="en-US" altLang="en-US" sz="2000">
                <a:ln/>
                <a:solidFill>
                  <a:schemeClr val="tx1"/>
                </a:solidFill>
                <a:effectLst/>
                <a:latin typeface="Bookman Old Style" panose="02050604050505020204" charset="0"/>
                <a:cs typeface="Bookman Old Style" panose="02050604050505020204" charset="0"/>
              </a:rPr>
              <a:t>Model Business-to-Government (B2G) melibatkan bisnis atau perusahaan yang menyediakan produk atau jasa kepada lembaga pemerintah.</a:t>
            </a:r>
            <a:endParaRPr lang="en-US" altLang="en-US" sz="2000">
              <a:ln/>
              <a:solidFill>
                <a:schemeClr val="tx1"/>
              </a:solidFill>
              <a:effectLst/>
              <a:latin typeface="Bookman Old Style" panose="02050604050505020204" charset="0"/>
              <a:cs typeface="Bookman Old Style" panose="02050604050505020204" charset="0"/>
            </a:endParaRPr>
          </a:p>
          <a:p>
            <a:pPr algn="just"/>
            <a:endParaRPr lang="en-US" altLang="en-US" sz="2000">
              <a:ln/>
              <a:solidFill>
                <a:schemeClr val="tx1"/>
              </a:solidFill>
              <a:effectLst/>
              <a:latin typeface="Bookman Old Style" panose="02050604050505020204" charset="0"/>
              <a:cs typeface="Bookman Old Style" panose="02050604050505020204" charset="0"/>
            </a:endParaRPr>
          </a:p>
          <a:p>
            <a:pPr algn="just"/>
            <a:r>
              <a:rPr lang="en-US" altLang="en-US" sz="2000">
                <a:ln/>
                <a:solidFill>
                  <a:schemeClr val="tx1"/>
                </a:solidFill>
                <a:effectLst/>
                <a:latin typeface="Bookman Old Style" panose="02050604050505020204" charset="0"/>
                <a:cs typeface="Bookman Old Style" panose="02050604050505020204" charset="0"/>
              </a:rPr>
              <a:t>Dalam model ini, bisnis atau vendor yang terlibat biasanya harus mengikuti birokrasi dan prosedur pengadaan yang ketat. Namun, bisnis B2G cenderung memiliki permintaan yang stabil dan peluang proyek yang menarik.</a:t>
            </a:r>
            <a:endParaRPr lang="en-US" altLang="en-US" sz="2000">
              <a:ln/>
              <a:solidFill>
                <a:schemeClr val="tx1"/>
              </a:solidFill>
              <a:effectLst/>
              <a:latin typeface="Bookman Old Style" panose="02050604050505020204" charset="0"/>
              <a:cs typeface="Bookman Old Style" panose="02050604050505020204" charset="0"/>
            </a:endParaRPr>
          </a:p>
          <a:p>
            <a:pPr algn="just"/>
            <a:endParaRPr lang="en-US" altLang="en-US" sz="2000">
              <a:ln/>
              <a:solidFill>
                <a:schemeClr val="tx1"/>
              </a:solidFill>
              <a:effectLst/>
              <a:latin typeface="Bookman Old Style" panose="02050604050505020204" charset="0"/>
              <a:cs typeface="Bookman Old Style" panose="02050604050505020204" charset="0"/>
            </a:endParaRPr>
          </a:p>
          <a:p>
            <a:pPr algn="just"/>
            <a:r>
              <a:rPr lang="en-US" altLang="en-US" sz="2000">
                <a:ln/>
                <a:solidFill>
                  <a:schemeClr val="tx1"/>
                </a:solidFill>
                <a:effectLst/>
                <a:latin typeface="Bookman Old Style" panose="02050604050505020204" charset="0"/>
                <a:cs typeface="Bookman Old Style" panose="02050604050505020204" charset="0"/>
              </a:rPr>
              <a:t>Contoh: Lockheed Martin, perusahaan penyedia keamanan global dan pesawat, adalah contoh bisnis B2G yang sering bekerja sama dengan berbagai lembaga pemerintah untuk menyediakan teknologi dan layanan canggih. Kontrak bisnisnya biasanya mencakup pesawat militer hingga solusi keamanan cyber.</a:t>
            </a:r>
            <a:endParaRPr lang="en-US" altLang="en-US" sz="2000">
              <a:ln/>
              <a:solidFill>
                <a:schemeClr val="tx1"/>
              </a:solidFill>
              <a:effectLst/>
              <a:latin typeface="Bookman Old Style" panose="02050604050505020204" charset="0"/>
              <a:cs typeface="Bookman Old Style" panose="02050604050505020204" charset="0"/>
            </a:endParaRPr>
          </a:p>
        </p:txBody>
      </p:sp>
    </p:spTree>
  </p:cSld>
  <p:clrMapOvr>
    <a:masterClrMapping/>
  </p:clrMapOvr>
  <p:transition spd="slow">
    <p:fade thruBlk="1"/>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ubtitle 1"/>
          <p:cNvSpPr>
            <a:spLocks noGrp="1"/>
          </p:cNvSpPr>
          <p:nvPr>
            <p:ph type="subTitle" idx="1"/>
          </p:nvPr>
        </p:nvSpPr>
        <p:spPr>
          <a:xfrm>
            <a:off x="245110" y="864870"/>
            <a:ext cx="8529320" cy="5397500"/>
          </a:xfrm>
        </p:spPr>
        <p:txBody>
          <a:bodyPr>
            <a:noAutofit/>
          </a:bodyPr>
          <a:p>
            <a:pPr marL="342900" indent="-342900" algn="just">
              <a:buFont typeface="Wingdings" panose="05000000000000000000" charset="0"/>
              <a:buChar char="Ø"/>
            </a:pPr>
            <a:r>
              <a:rPr lang="en-US" altLang="en-US" sz="2000">
                <a:ln w="22225">
                  <a:solidFill>
                    <a:schemeClr val="accent2"/>
                  </a:solidFill>
                  <a:prstDash val="solid"/>
                </a:ln>
                <a:solidFill>
                  <a:schemeClr val="accent2">
                    <a:lumMod val="40000"/>
                    <a:lumOff val="60000"/>
                  </a:schemeClr>
                </a:solidFill>
                <a:effectLst/>
                <a:latin typeface="Bookman Old Style" panose="02050604050505020204" charset="0"/>
                <a:cs typeface="Bookman Old Style" panose="02050604050505020204" charset="0"/>
              </a:rPr>
              <a:t>Government-to-Consumer (G2C)</a:t>
            </a:r>
            <a:endParaRPr lang="en-US" altLang="en-US" sz="2000">
              <a:ln w="22225">
                <a:solidFill>
                  <a:schemeClr val="accent2"/>
                </a:solidFill>
                <a:prstDash val="solid"/>
              </a:ln>
              <a:solidFill>
                <a:schemeClr val="accent2">
                  <a:lumMod val="40000"/>
                  <a:lumOff val="60000"/>
                </a:schemeClr>
              </a:solidFill>
              <a:effectLst/>
              <a:latin typeface="Bookman Old Style" panose="02050604050505020204" charset="0"/>
              <a:cs typeface="Bookman Old Style" panose="02050604050505020204" charset="0"/>
            </a:endParaRPr>
          </a:p>
          <a:p>
            <a:pPr algn="just"/>
            <a:r>
              <a:rPr lang="en-US" altLang="en-US" sz="2000">
                <a:ln/>
                <a:solidFill>
                  <a:schemeClr val="tx1"/>
                </a:solidFill>
                <a:effectLst/>
                <a:latin typeface="Bookman Old Style" panose="02050604050505020204" charset="0"/>
                <a:cs typeface="Bookman Old Style" panose="02050604050505020204" charset="0"/>
              </a:rPr>
              <a:t>G2C atau Government-to-Consumer mencakup layanan yang disediakan oleh lembaga pemerintah kepada masyarakat, seperti pembayaran pajak atau perpanjangan izin secara online.</a:t>
            </a:r>
            <a:endParaRPr lang="en-US" altLang="en-US" sz="2000">
              <a:ln/>
              <a:solidFill>
                <a:schemeClr val="tx1"/>
              </a:solidFill>
              <a:effectLst/>
              <a:latin typeface="Bookman Old Style" panose="02050604050505020204" charset="0"/>
              <a:cs typeface="Bookman Old Style" panose="02050604050505020204" charset="0"/>
            </a:endParaRPr>
          </a:p>
          <a:p>
            <a:pPr algn="just"/>
            <a:endParaRPr lang="en-US" altLang="en-US" sz="2000">
              <a:ln/>
              <a:solidFill>
                <a:schemeClr val="tx1"/>
              </a:solidFill>
              <a:effectLst/>
              <a:latin typeface="Bookman Old Style" panose="02050604050505020204" charset="0"/>
              <a:cs typeface="Bookman Old Style" panose="02050604050505020204" charset="0"/>
            </a:endParaRPr>
          </a:p>
          <a:p>
            <a:pPr algn="just"/>
            <a:r>
              <a:rPr lang="en-US" altLang="en-US" sz="2000">
                <a:ln/>
                <a:solidFill>
                  <a:schemeClr val="tx1"/>
                </a:solidFill>
                <a:effectLst/>
                <a:latin typeface="Bookman Old Style" panose="02050604050505020204" charset="0"/>
                <a:cs typeface="Bookman Old Style" panose="02050604050505020204" charset="0"/>
              </a:rPr>
              <a:t>Melalui model ini, lembaga pemerintah menyediakan akses yang mudah bagi masyarakat untuk menggunakan layanannya. Namun, model ini tergolong masih baru dan tidak semua orang merasa nyaman untuk menggunakannya, khususnya dalam hal memberikan data pribadi kepada pemerintah.</a:t>
            </a:r>
            <a:endParaRPr lang="en-US" altLang="en-US" sz="2000">
              <a:ln/>
              <a:solidFill>
                <a:schemeClr val="tx1"/>
              </a:solidFill>
              <a:effectLst/>
              <a:latin typeface="Bookman Old Style" panose="02050604050505020204" charset="0"/>
              <a:cs typeface="Bookman Old Style" panose="02050604050505020204" charset="0"/>
            </a:endParaRPr>
          </a:p>
          <a:p>
            <a:pPr algn="just"/>
            <a:endParaRPr lang="en-US" altLang="en-US" sz="2000">
              <a:ln/>
              <a:solidFill>
                <a:schemeClr val="tx1"/>
              </a:solidFill>
              <a:effectLst/>
              <a:latin typeface="Bookman Old Style" panose="02050604050505020204" charset="0"/>
              <a:cs typeface="Bookman Old Style" panose="02050604050505020204" charset="0"/>
            </a:endParaRPr>
          </a:p>
          <a:p>
            <a:pPr algn="just"/>
            <a:r>
              <a:rPr lang="en-US" altLang="en-US" sz="2000">
                <a:ln/>
                <a:solidFill>
                  <a:schemeClr val="tx1"/>
                </a:solidFill>
                <a:effectLst/>
                <a:latin typeface="Bookman Old Style" panose="02050604050505020204" charset="0"/>
                <a:cs typeface="Bookman Old Style" panose="02050604050505020204" charset="0"/>
              </a:rPr>
              <a:t>Contoh: Program Free File IRS di Amerika Serikat adalah contoh G2C, di mana pemerintah menyediakan layanan pelaporan pajak gratis bagi wajib pajak. Layanan online ini mempermudah proses pelaporan pajak bagi siapa pun secara online.</a:t>
            </a:r>
            <a:endParaRPr lang="en-US" altLang="en-US" sz="2000">
              <a:ln/>
              <a:solidFill>
                <a:schemeClr val="tx1"/>
              </a:solidFill>
              <a:effectLst/>
              <a:latin typeface="Bookman Old Style" panose="02050604050505020204" charset="0"/>
              <a:cs typeface="Bookman Old Style" panose="02050604050505020204" charset="0"/>
            </a:endParaRPr>
          </a:p>
        </p:txBody>
      </p:sp>
    </p:spTree>
  </p:cSld>
  <p:clrMapOvr>
    <a:masterClrMapping/>
  </p:clrMapOvr>
  <p:transition spd="slow">
    <p:fade thruBlk="1"/>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ubtitle 1"/>
          <p:cNvSpPr>
            <a:spLocks noGrp="1"/>
          </p:cNvSpPr>
          <p:nvPr>
            <p:ph type="subTitle" idx="1"/>
          </p:nvPr>
        </p:nvSpPr>
        <p:spPr>
          <a:xfrm>
            <a:off x="241935" y="936625"/>
            <a:ext cx="8533130" cy="5222240"/>
          </a:xfrm>
        </p:spPr>
        <p:txBody>
          <a:bodyPr/>
          <a:p>
            <a:pPr marL="342900" indent="-342900" algn="just">
              <a:buFont typeface="Wingdings" panose="05000000000000000000" charset="0"/>
              <a:buChar char="Ø"/>
            </a:pPr>
            <a:r>
              <a:rPr lang="en-US" sz="2000">
                <a:ln w="22225">
                  <a:solidFill>
                    <a:schemeClr val="accent2"/>
                  </a:solidFill>
                  <a:prstDash val="solid"/>
                </a:ln>
                <a:solidFill>
                  <a:schemeClr val="accent2">
                    <a:lumMod val="40000"/>
                    <a:lumOff val="60000"/>
                  </a:schemeClr>
                </a:solidFill>
                <a:effectLst/>
                <a:latin typeface="Bookman Old Style" panose="02050604050505020204" charset="0"/>
                <a:cs typeface="Bookman Old Style" panose="02050604050505020204" charset="0"/>
              </a:rPr>
              <a:t>e-Commerce Perdagangan Mobile</a:t>
            </a:r>
            <a:endParaRPr lang="en-US" sz="2000">
              <a:ln w="22225">
                <a:solidFill>
                  <a:schemeClr val="accent2"/>
                </a:solidFill>
                <a:prstDash val="solid"/>
              </a:ln>
              <a:solidFill>
                <a:schemeClr val="accent2">
                  <a:lumMod val="40000"/>
                  <a:lumOff val="60000"/>
                </a:schemeClr>
              </a:solidFill>
              <a:effectLst/>
              <a:latin typeface="Bookman Old Style" panose="02050604050505020204" charset="0"/>
              <a:cs typeface="Bookman Old Style" panose="02050604050505020204" charset="0"/>
            </a:endParaRPr>
          </a:p>
          <a:p>
            <a:pPr algn="just">
              <a:buFont typeface="Wingdings" panose="05000000000000000000" charset="0"/>
            </a:pPr>
            <a:r>
              <a:rPr lang="en-US" sz="2000">
                <a:ln/>
                <a:solidFill>
                  <a:schemeClr val="tx1"/>
                </a:solidFill>
                <a:effectLst>
                  <a:outerShdw blurRad="38100" dist="19050" dir="2700000" algn="tl" rotWithShape="0">
                    <a:schemeClr val="dk1">
                      <a:alpha val="40000"/>
                    </a:schemeClr>
                  </a:outerShdw>
                </a:effectLst>
                <a:latin typeface="Bookman Old Style" panose="02050604050505020204" charset="0"/>
                <a:cs typeface="Bookman Old Style" panose="02050604050505020204" charset="0"/>
              </a:rPr>
              <a:t>Transaksi menggunakan alat tanpa kabel berbasis radio, misalnya telepon selular dan personal digital assitans (PDAs) untuk melaksanakan e-Commerce dengan menggunakan sistem komunikasi tanpa kabel.</a:t>
            </a:r>
            <a:endParaRPr lang="en-US" sz="2000">
              <a:ln/>
              <a:solidFill>
                <a:schemeClr val="tx1"/>
              </a:solidFill>
              <a:effectLst>
                <a:outerShdw blurRad="38100" dist="19050" dir="2700000" algn="tl" rotWithShape="0">
                  <a:schemeClr val="dk1">
                    <a:alpha val="40000"/>
                  </a:schemeClr>
                </a:outerShdw>
              </a:effectLst>
              <a:latin typeface="Bookman Old Style" panose="02050604050505020204" charset="0"/>
              <a:cs typeface="Bookman Old Style" panose="02050604050505020204" charset="0"/>
            </a:endParaRPr>
          </a:p>
          <a:p>
            <a:pPr algn="just">
              <a:buFont typeface="Wingdings" panose="05000000000000000000" charset="0"/>
            </a:pPr>
            <a:endParaRPr lang="en-US" sz="2000">
              <a:ln/>
              <a:solidFill>
                <a:schemeClr val="tx1"/>
              </a:solidFill>
              <a:effectLst>
                <a:outerShdw blurRad="38100" dist="19050" dir="2700000" algn="tl" rotWithShape="0">
                  <a:schemeClr val="dk1">
                    <a:alpha val="40000"/>
                  </a:schemeClr>
                </a:outerShdw>
              </a:effectLst>
              <a:latin typeface="Bookman Old Style" panose="02050604050505020204" charset="0"/>
              <a:cs typeface="Bookman Old Style" panose="02050604050505020204" charset="0"/>
            </a:endParaRPr>
          </a:p>
          <a:p>
            <a:pPr marL="342900" indent="-342900" algn="just">
              <a:buFont typeface="Wingdings" panose="05000000000000000000" charset="0"/>
              <a:buChar char="Ø"/>
            </a:pPr>
            <a:r>
              <a:rPr lang="en-US" sz="2000">
                <a:ln w="22225">
                  <a:solidFill>
                    <a:schemeClr val="accent2"/>
                  </a:solidFill>
                  <a:prstDash val="solid"/>
                </a:ln>
                <a:solidFill>
                  <a:schemeClr val="accent2">
                    <a:lumMod val="40000"/>
                    <a:lumOff val="60000"/>
                  </a:schemeClr>
                </a:solidFill>
                <a:effectLst/>
                <a:latin typeface="Bookman Old Style" panose="02050604050505020204" charset="0"/>
                <a:cs typeface="Bookman Old Style" panose="02050604050505020204" charset="0"/>
              </a:rPr>
              <a:t>e-Commerce Online Banking</a:t>
            </a:r>
            <a:endParaRPr lang="en-US" sz="2000">
              <a:ln w="22225">
                <a:solidFill>
                  <a:schemeClr val="accent2"/>
                </a:solidFill>
                <a:prstDash val="solid"/>
              </a:ln>
              <a:solidFill>
                <a:schemeClr val="accent2">
                  <a:lumMod val="40000"/>
                  <a:lumOff val="60000"/>
                </a:schemeClr>
              </a:solidFill>
              <a:effectLst/>
              <a:latin typeface="Bookman Old Style" panose="02050604050505020204" charset="0"/>
              <a:cs typeface="Bookman Old Style" panose="02050604050505020204" charset="0"/>
            </a:endParaRPr>
          </a:p>
          <a:p>
            <a:pPr algn="just">
              <a:buFont typeface="Wingdings" panose="05000000000000000000" charset="0"/>
            </a:pPr>
            <a:r>
              <a:rPr lang="en-US" sz="2000">
                <a:ln/>
                <a:solidFill>
                  <a:schemeClr val="tx1"/>
                </a:solidFill>
                <a:effectLst>
                  <a:outerShdw blurRad="38100" dist="19050" dir="2700000" algn="tl" rotWithShape="0">
                    <a:schemeClr val="dk1">
                      <a:alpha val="40000"/>
                    </a:schemeClr>
                  </a:outerShdw>
                </a:effectLst>
                <a:latin typeface="Bookman Old Style" panose="02050604050505020204" charset="0"/>
                <a:cs typeface="Bookman Old Style" panose="02050604050505020204" charset="0"/>
              </a:rPr>
              <a:t>Transaksi melalui akses bisnis jasa perbankan atau pribadi dari iklan layanan online atau melalui jaringan publik seperti internet</a:t>
            </a:r>
            <a:endParaRPr lang="en-US" sz="2000">
              <a:ln/>
              <a:solidFill>
                <a:schemeClr val="tx1"/>
              </a:solidFill>
              <a:effectLst>
                <a:outerShdw blurRad="38100" dist="19050" dir="2700000" algn="tl" rotWithShape="0">
                  <a:schemeClr val="dk1">
                    <a:alpha val="40000"/>
                  </a:schemeClr>
                </a:outerShdw>
              </a:effectLst>
              <a:latin typeface="Bookman Old Style" panose="02050604050505020204" charset="0"/>
              <a:cs typeface="Bookman Old Style" panose="02050604050505020204" charset="0"/>
            </a:endParaRPr>
          </a:p>
          <a:p>
            <a:pPr algn="just">
              <a:buFont typeface="Wingdings" panose="05000000000000000000" charset="0"/>
            </a:pPr>
            <a:endParaRPr lang="en-US" sz="2000">
              <a:ln/>
              <a:solidFill>
                <a:schemeClr val="tx1"/>
              </a:solidFill>
              <a:effectLst>
                <a:outerShdw blurRad="38100" dist="19050" dir="2700000" algn="tl" rotWithShape="0">
                  <a:schemeClr val="dk1">
                    <a:alpha val="40000"/>
                  </a:schemeClr>
                </a:outerShdw>
              </a:effectLst>
              <a:latin typeface="Bookman Old Style" panose="02050604050505020204" charset="0"/>
              <a:cs typeface="Bookman Old Style" panose="02050604050505020204" charset="0"/>
            </a:endParaRPr>
          </a:p>
          <a:p>
            <a:pPr algn="just">
              <a:buFont typeface="Wingdings" panose="05000000000000000000" charset="0"/>
            </a:pPr>
            <a:r>
              <a:rPr lang="en-US" sz="2000">
                <a:ln/>
                <a:solidFill>
                  <a:schemeClr val="tx1"/>
                </a:solidFill>
                <a:effectLst>
                  <a:outerShdw blurRad="38100" dist="19050" dir="2700000" algn="tl" rotWithShape="0">
                    <a:schemeClr val="dk1">
                      <a:alpha val="40000"/>
                    </a:schemeClr>
                  </a:outerShdw>
                </a:effectLst>
                <a:latin typeface="Bookman Old Style" panose="02050604050505020204" charset="0"/>
                <a:cs typeface="Bookman Old Style" panose="02050604050505020204" charset="0"/>
              </a:rPr>
              <a:t>Bentuk yang sering digunakan dan paling umum dillakukan dalam perdagangan Internasional adalah sistem Bisnis ke KonsueMEN (B2C)</a:t>
            </a:r>
            <a:endParaRPr lang="en-US" sz="2000">
              <a:ln/>
              <a:solidFill>
                <a:schemeClr val="tx1"/>
              </a:solidFill>
              <a:effectLst>
                <a:outerShdw blurRad="38100" dist="19050" dir="2700000" algn="tl" rotWithShape="0">
                  <a:schemeClr val="dk1">
                    <a:alpha val="40000"/>
                  </a:schemeClr>
                </a:outerShdw>
              </a:effectLst>
              <a:latin typeface="Bookman Old Style" panose="02050604050505020204" charset="0"/>
              <a:cs typeface="Bookman Old Style" panose="02050604050505020204" charset="0"/>
            </a:endParaRPr>
          </a:p>
        </p:txBody>
      </p:sp>
    </p:spTree>
  </p:cSld>
  <p:clrMapOvr>
    <a:masterClrMapping/>
  </p:clrMapOvr>
  <p:transition spd="slow">
    <p:fade thruBlk="1"/>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ubtitle 1"/>
          <p:cNvSpPr>
            <a:spLocks noGrp="1"/>
          </p:cNvSpPr>
          <p:nvPr>
            <p:ph type="subTitle" idx="1"/>
          </p:nvPr>
        </p:nvSpPr>
        <p:spPr>
          <a:xfrm>
            <a:off x="248920" y="871855"/>
            <a:ext cx="8590280" cy="5349875"/>
          </a:xfrm>
        </p:spPr>
        <p:txBody>
          <a:bodyPr>
            <a:normAutofit fontScale="60000"/>
          </a:bodyPr>
          <a:p>
            <a:pPr algn="just"/>
            <a:r>
              <a:rPr lang="en-US">
                <a:ln w="15875"/>
                <a:gradFill>
                  <a:gsLst>
                    <a:gs pos="0">
                      <a:schemeClr val="accent1"/>
                    </a:gs>
                    <a:gs pos="100000">
                      <a:schemeClr val="accent6"/>
                    </a:gs>
                  </a:gsLst>
                  <a:lin ang="2700000" scaled="0"/>
                </a:gradFill>
                <a:effectLst/>
                <a:latin typeface="Bookman Old Style" panose="02050604050505020204" charset="0"/>
                <a:cs typeface="Bookman Old Style" panose="02050604050505020204" charset="0"/>
              </a:rPr>
              <a:t>PERDAGANGAN INTERNASIONAL DAN E-COMMERCE</a:t>
            </a:r>
            <a:endParaRPr lang="en-US">
              <a:ln w="15875"/>
              <a:gradFill>
                <a:gsLst>
                  <a:gs pos="0">
                    <a:schemeClr val="accent1"/>
                  </a:gs>
                  <a:gs pos="100000">
                    <a:schemeClr val="accent6"/>
                  </a:gs>
                </a:gsLst>
                <a:lin ang="2700000" scaled="0"/>
              </a:gradFill>
              <a:effectLst/>
              <a:latin typeface="Bookman Old Style" panose="02050604050505020204" charset="0"/>
              <a:cs typeface="Bookman Old Style" panose="02050604050505020204" charset="0"/>
            </a:endParaRPr>
          </a:p>
          <a:p>
            <a:pPr algn="just"/>
            <a:endParaRPr lang="en-US">
              <a:ln w="15875"/>
              <a:gradFill>
                <a:gsLst>
                  <a:gs pos="0">
                    <a:schemeClr val="accent1"/>
                  </a:gs>
                  <a:gs pos="100000">
                    <a:schemeClr val="accent6"/>
                  </a:gs>
                </a:gsLst>
                <a:lin ang="2700000" scaled="0"/>
              </a:gradFill>
              <a:effectLst/>
              <a:latin typeface="Bookman Old Style" panose="02050604050505020204" charset="0"/>
              <a:cs typeface="Bookman Old Style" panose="02050604050505020204" charset="0"/>
            </a:endParaRPr>
          </a:p>
          <a:p>
            <a:pPr algn="just">
              <a:buFont typeface="+mj-lt"/>
            </a:pPr>
            <a:r>
              <a:rPr lang="en-US" altLang="en-US">
                <a:solidFill>
                  <a:schemeClr val="tx1"/>
                </a:solidFill>
                <a:effectLst/>
                <a:latin typeface="Bookman Old Style" panose="02050604050505020204" charset="0"/>
                <a:cs typeface="Bookman Old Style" panose="02050604050505020204" charset="0"/>
              </a:rPr>
              <a:t>Transformasi perdagangan internasional melalui digitalisasi dan e-commerce memiliki dampak yang signifikan pada berbagai aspek ekonomi, bisnis, regulasi, dan praktik perdagangan. Meskipun membawa peluang baru, transformasi ini juga menimbulkan sejumlah tantangan yang perlu diatasi untuk memastikan kelancaran dan kesinambungan perdagangan internasional di era digital ini.</a:t>
            </a:r>
            <a:endParaRPr lang="en-US" altLang="en-US">
              <a:solidFill>
                <a:schemeClr val="tx1"/>
              </a:solidFill>
              <a:effectLst/>
              <a:latin typeface="Bookman Old Style" panose="02050604050505020204" charset="0"/>
              <a:cs typeface="Bookman Old Style" panose="02050604050505020204" charset="0"/>
            </a:endParaRPr>
          </a:p>
          <a:p>
            <a:pPr algn="just">
              <a:buFont typeface="+mj-lt"/>
            </a:pPr>
            <a:endParaRPr lang="en-US" altLang="en-US">
              <a:solidFill>
                <a:schemeClr val="tx1"/>
              </a:solidFill>
              <a:effectLst/>
              <a:latin typeface="Bookman Old Style" panose="02050604050505020204" charset="0"/>
              <a:cs typeface="Bookman Old Style" panose="02050604050505020204" charset="0"/>
            </a:endParaRPr>
          </a:p>
          <a:p>
            <a:pPr algn="just">
              <a:buFont typeface="+mj-lt"/>
            </a:pPr>
            <a:r>
              <a:rPr lang="en-US" altLang="en-US">
                <a:solidFill>
                  <a:schemeClr val="tx1"/>
                </a:solidFill>
                <a:effectLst/>
                <a:latin typeface="Bookman Old Style" panose="02050604050505020204" charset="0"/>
                <a:cs typeface="Bookman Old Style" panose="02050604050505020204" charset="0"/>
              </a:rPr>
              <a:t>Pembahasan mengenai transformasi perdagangan internasional melalui digitalisasi dan e-commerce menjadi semakin relevan dan penting dalam konteks globalisasi dan perkembangan teknologi informasi. Penelitian ini bertujuan untuk menyelidiki dampak digitalisasi dan e-commerce terhadap perdagangan internasional, dengan fokus khusus pada dua aspek utama: bagaimana platform e-commerce membantu perusahaan kecil mengakses pasar global, dan penggunaan teknologi blockchain untuk meningkatkan transparansi dan efisiensi rantai pasok.</a:t>
            </a:r>
            <a:endParaRPr lang="en-US" altLang="en-US">
              <a:solidFill>
                <a:schemeClr val="tx1"/>
              </a:solidFill>
              <a:effectLst/>
              <a:latin typeface="Bookman Old Style" panose="02050604050505020204" charset="0"/>
              <a:cs typeface="Bookman Old Style" panose="02050604050505020204" charset="0"/>
            </a:endParaRPr>
          </a:p>
        </p:txBody>
      </p:sp>
    </p:spTree>
  </p:cSld>
  <p:clrMapOvr>
    <a:masterClrMapping/>
  </p:clrMapOvr>
  <p:transition spd="slow">
    <p:fade thruBlk="1"/>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ubtitle 1"/>
          <p:cNvSpPr>
            <a:spLocks noGrp="1"/>
          </p:cNvSpPr>
          <p:nvPr>
            <p:ph type="subTitle" idx="1"/>
          </p:nvPr>
        </p:nvSpPr>
        <p:spPr>
          <a:xfrm>
            <a:off x="242570" y="714375"/>
            <a:ext cx="8658860" cy="5557520"/>
          </a:xfrm>
        </p:spPr>
        <p:txBody>
          <a:bodyPr>
            <a:noAutofit/>
          </a:bodyPr>
          <a:p>
            <a:pPr algn="just">
              <a:buFont typeface="+mj-lt"/>
            </a:pPr>
            <a:r>
              <a:rPr lang="en-US" altLang="en-US" sz="2400">
                <a:solidFill>
                  <a:schemeClr val="tx1"/>
                </a:solidFill>
                <a:effectLst/>
                <a:latin typeface="Bookman Old Style" panose="02050604050505020204" charset="0"/>
                <a:cs typeface="Bookman Old Style" panose="02050604050505020204" charset="0"/>
              </a:rPr>
              <a:t>Fenomena digitalisasi dan e-commerce telah mengubah lanskap perdagangan internasional secara signifikan. Platform e-commerce telah memungkinkan perusahaan, terutama yang berskala kecil dan menengah, untuk memasuki pasar global dengan cara yang sebelumnya tidak mungkin.</a:t>
            </a:r>
            <a:endParaRPr lang="en-US" altLang="en-US" sz="2400">
              <a:solidFill>
                <a:schemeClr val="tx1"/>
              </a:solidFill>
              <a:effectLst/>
              <a:latin typeface="Bookman Old Style" panose="02050604050505020204" charset="0"/>
              <a:cs typeface="Bookman Old Style" panose="02050604050505020204" charset="0"/>
            </a:endParaRPr>
          </a:p>
          <a:p>
            <a:pPr algn="just">
              <a:buFont typeface="+mj-lt"/>
            </a:pPr>
            <a:endParaRPr lang="en-US" altLang="en-US" sz="2400">
              <a:solidFill>
                <a:schemeClr val="tx1"/>
              </a:solidFill>
              <a:effectLst/>
              <a:latin typeface="Bookman Old Style" panose="02050604050505020204" charset="0"/>
              <a:cs typeface="Bookman Old Style" panose="02050604050505020204" charset="0"/>
            </a:endParaRPr>
          </a:p>
          <a:p>
            <a:pPr algn="just">
              <a:buFont typeface="+mj-lt"/>
            </a:pPr>
            <a:r>
              <a:rPr lang="en-US" altLang="en-US" sz="2400">
                <a:solidFill>
                  <a:schemeClr val="tx1"/>
                </a:solidFill>
                <a:effectLst/>
                <a:latin typeface="Bookman Old Style" panose="02050604050505020204" charset="0"/>
                <a:cs typeface="Bookman Old Style" panose="02050604050505020204" charset="0"/>
              </a:rPr>
              <a:t>Dulu, untuk mencapai pasar internasional, perusahaan harus menghadapi berbagai hambatan seperti biaya logistik yang tinggi, sulitnya membangun jaringan distribusi, serta tantangan dalam memahami dan memenuhi kebutuhan pasar asing.</a:t>
            </a:r>
            <a:endParaRPr lang="en-US" altLang="en-US" sz="2400">
              <a:solidFill>
                <a:schemeClr val="tx1"/>
              </a:solidFill>
              <a:effectLst/>
              <a:latin typeface="Bookman Old Style" panose="02050604050505020204" charset="0"/>
              <a:cs typeface="Bookman Old Style" panose="02050604050505020204" charset="0"/>
            </a:endParaRPr>
          </a:p>
        </p:txBody>
      </p:sp>
    </p:spTree>
  </p:cSld>
  <p:clrMapOvr>
    <a:masterClrMapping/>
  </p:clrMapOvr>
  <p:transition spd="slow">
    <p:fade thruBlk="1"/>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p:nvPr/>
        </p:nvSpPr>
        <p:spPr>
          <a:xfrm>
            <a:off x="457200" y="557808"/>
            <a:ext cx="8229600" cy="1143000"/>
          </a:xfrm>
          <a:prstGeom prst="rect">
            <a:avLst/>
          </a:prstGeom>
        </p:spPr>
        <p:txBody>
          <a:bodyPr vert="horz" lIns="91440" tIns="45720" rIns="91440" bIns="45720" rtlCol="0" anchor="ctr">
            <a:normAutofit fontScale="97500"/>
          </a:bodyPr>
          <a:lstStyle/>
          <a:p>
            <a:pPr marL="0" marR="0" lvl="0" indent="0" algn="ctr" defTabSz="914400" rtl="0" eaLnBrk="1" fontAlgn="auto" latinLnBrk="0" hangingPunct="1">
              <a:lnSpc>
                <a:spcPct val="100000"/>
              </a:lnSpc>
              <a:spcBef>
                <a:spcPct val="0"/>
              </a:spcBef>
              <a:spcAft>
                <a:spcPts val="0"/>
              </a:spcAft>
              <a:buClrTx/>
              <a:buSzTx/>
              <a:buFontTx/>
              <a:buNone/>
              <a:defRPr/>
            </a:pPr>
            <a:endParaRPr kumimoji="0" lang="id-ID" sz="3600" b="1" i="0" u="none" strike="noStrike" kern="1200" cap="none" spc="0" normalizeH="0" baseline="0" noProof="0" dirty="0">
              <a:ln>
                <a:noFill/>
              </a:ln>
              <a:solidFill>
                <a:srgbClr val="C00000"/>
              </a:solidFill>
              <a:effectLst/>
              <a:uLnTx/>
              <a:uFillTx/>
              <a:latin typeface="Arial" panose="020B0604020202020204" pitchFamily="34" charset="0"/>
              <a:ea typeface="+mj-ea"/>
              <a:cs typeface="Arial" panose="020B0604020202020204" pitchFamily="34" charset="0"/>
            </a:endParaRPr>
          </a:p>
        </p:txBody>
      </p:sp>
      <p:sp>
        <p:nvSpPr>
          <p:cNvPr id="4" name="Content Placeholder 2"/>
          <p:cNvSpPr txBox="1"/>
          <p:nvPr/>
        </p:nvSpPr>
        <p:spPr>
          <a:xfrm>
            <a:off x="324485" y="835660"/>
            <a:ext cx="7886700" cy="5290820"/>
          </a:xfrm>
          <a:prstGeom prst="rect">
            <a:avLst/>
          </a:prstGeom>
        </p:spPr>
        <p:txBody>
          <a:bodyPr vert="horz" lIns="91440" tIns="45720" rIns="91440" bIns="45720" rtlCol="0">
            <a:noAutofit/>
          </a:bodyPr>
          <a:lstStyle>
            <a:lvl1pPr marL="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anose="020B0604020202020204"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anose="020B0604020202020204"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just"/>
            <a:r>
              <a:rPr lang="en-US" altLang="en-US" dirty="0">
                <a:ln w="15875"/>
                <a:gradFill>
                  <a:gsLst>
                    <a:gs pos="0">
                      <a:schemeClr val="accent1"/>
                    </a:gs>
                    <a:gs pos="100000">
                      <a:schemeClr val="accent6"/>
                    </a:gs>
                  </a:gsLst>
                  <a:lin ang="2700000" scaled="0"/>
                </a:gradFill>
                <a:effectLst/>
                <a:latin typeface="Bookman Old Style" panose="02050604050505020204" charset="0"/>
                <a:cs typeface="Bookman Old Style" panose="02050604050505020204" charset="0"/>
              </a:rPr>
              <a:t>DEFINISI E-COMMERCE</a:t>
            </a:r>
            <a:endParaRPr lang="en-US" altLang="en-US" dirty="0">
              <a:solidFill>
                <a:schemeClr val="tx1"/>
              </a:solidFill>
              <a:effectLst/>
              <a:latin typeface="Bookman Old Style" panose="02050604050505020204" charset="0"/>
              <a:cs typeface="Bookman Old Style" panose="02050604050505020204" charset="0"/>
            </a:endParaRPr>
          </a:p>
          <a:p>
            <a:pPr algn="just"/>
            <a:r>
              <a:rPr lang="en-US" altLang="en-US" dirty="0">
                <a:solidFill>
                  <a:schemeClr val="tx1"/>
                </a:solidFill>
                <a:effectLst/>
                <a:latin typeface="Bookman Old Style" panose="02050604050505020204" charset="0"/>
                <a:cs typeface="Bookman Old Style" panose="02050604050505020204" charset="0"/>
              </a:rPr>
              <a:t>e-Commerce, yang merupakan singkatan dari Electronic Commerce atau perdagangan elektronik. E-commerce, atau perdagangan elektronik, adalah proses pembelian dan penjualan barang dan jasa melalui internet. Ini melibatkan pertukaran produk atau layanan antara bisnis, konsumen, atau keduanya.</a:t>
            </a:r>
            <a:endParaRPr lang="en-US" altLang="en-US" dirty="0">
              <a:solidFill>
                <a:schemeClr val="tx1"/>
              </a:solidFill>
              <a:effectLst/>
              <a:latin typeface="Bookman Old Style" panose="02050604050505020204" charset="0"/>
              <a:cs typeface="Bookman Old Style" panose="02050604050505020204" charset="0"/>
            </a:endParaRPr>
          </a:p>
          <a:p>
            <a:pPr algn="just"/>
            <a:r>
              <a:rPr lang="en-US" altLang="en-US" dirty="0">
                <a:solidFill>
                  <a:schemeClr val="tx1"/>
                </a:solidFill>
                <a:effectLst/>
                <a:latin typeface="Bookman Old Style" panose="02050604050505020204" charset="0"/>
                <a:cs typeface="Bookman Old Style" panose="02050604050505020204" charset="0"/>
              </a:rPr>
              <a:t>Bisnis e-commerce dilayani melalui platform seperti situs web, aplikasi seluler, atau pasar digital.</a:t>
            </a:r>
            <a:endParaRPr lang="en-US" altLang="en-US" dirty="0">
              <a:solidFill>
                <a:schemeClr val="tx1"/>
              </a:solidFill>
              <a:effectLst/>
              <a:latin typeface="Bookman Old Style" panose="02050604050505020204" charset="0"/>
              <a:cs typeface="Bookman Old Style" panose="02050604050505020204" charset="0"/>
            </a:endParaRPr>
          </a:p>
        </p:txBody>
      </p:sp>
      <p:sp>
        <p:nvSpPr>
          <p:cNvPr id="8" name="Text Box 7"/>
          <p:cNvSpPr txBox="1"/>
          <p:nvPr/>
        </p:nvSpPr>
        <p:spPr>
          <a:xfrm>
            <a:off x="4102100" y="297815"/>
            <a:ext cx="3048000" cy="368300"/>
          </a:xfrm>
          <a:prstGeom prst="rect">
            <a:avLst/>
          </a:prstGeom>
          <a:noFill/>
        </p:spPr>
        <p:txBody>
          <a:bodyPr wrap="square" rtlCol="0">
            <a:spAutoFit/>
          </a:bodyPr>
          <a:p>
            <a:endParaRPr lang="en-US"/>
          </a:p>
        </p:txBody>
      </p:sp>
    </p:spTree>
  </p:cSld>
  <p:clrMapOvr>
    <a:masterClrMapping/>
  </p:clrMapOvr>
  <p:transition spd="slow">
    <p:fade thruBlk="1"/>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ubtitle 1"/>
          <p:cNvSpPr>
            <a:spLocks noGrp="1"/>
          </p:cNvSpPr>
          <p:nvPr>
            <p:ph type="subTitle" idx="1"/>
          </p:nvPr>
        </p:nvSpPr>
        <p:spPr>
          <a:xfrm>
            <a:off x="186055" y="847090"/>
            <a:ext cx="8580755" cy="5278755"/>
          </a:xfrm>
        </p:spPr>
        <p:txBody>
          <a:bodyPr>
            <a:noAutofit/>
          </a:bodyPr>
          <a:p>
            <a:pPr algn="just"/>
            <a:r>
              <a:rPr lang="en-US" altLang="en-US" sz="2200">
                <a:ln/>
                <a:solidFill>
                  <a:schemeClr val="tx1"/>
                </a:solidFill>
                <a:effectLst/>
                <a:latin typeface="Bookman Old Style" panose="02050604050505020204" charset="0"/>
                <a:cs typeface="Bookman Old Style" panose="02050604050505020204" charset="0"/>
              </a:rPr>
              <a:t>Namun dengan adanya platform e-commerce seperti Amazon, Alibaba, dan eBay, perusahaan-perusahaan kecil dapat dengan mudah memasarkan dan menjual produk mereka ke konsumen di seluruh dunia dengan biaya yang relatif rendah dan tanpa perlu infrastruktur fisik yang besar.</a:t>
            </a:r>
            <a:endParaRPr lang="en-US" altLang="en-US" sz="2200">
              <a:ln/>
              <a:solidFill>
                <a:schemeClr val="tx1"/>
              </a:solidFill>
              <a:effectLst/>
              <a:latin typeface="Bookman Old Style" panose="02050604050505020204" charset="0"/>
              <a:cs typeface="Bookman Old Style" panose="02050604050505020204" charset="0"/>
            </a:endParaRPr>
          </a:p>
          <a:p>
            <a:pPr algn="just"/>
            <a:endParaRPr lang="en-US" altLang="en-US" sz="2200">
              <a:ln/>
              <a:solidFill>
                <a:schemeClr val="tx1"/>
              </a:solidFill>
              <a:effectLst/>
              <a:latin typeface="Bookman Old Style" panose="02050604050505020204" charset="0"/>
              <a:cs typeface="Bookman Old Style" panose="02050604050505020204" charset="0"/>
            </a:endParaRPr>
          </a:p>
          <a:p>
            <a:pPr algn="just"/>
            <a:r>
              <a:rPr lang="en-US" altLang="en-US" sz="2200">
                <a:ln/>
                <a:solidFill>
                  <a:schemeClr val="tx1"/>
                </a:solidFill>
                <a:effectLst/>
                <a:latin typeface="Bookman Old Style" panose="02050604050505020204" charset="0"/>
                <a:cs typeface="Bookman Old Style" panose="02050604050505020204" charset="0"/>
              </a:rPr>
              <a:t>Selain itu, platform e-commerce juga memungkinkan perusahaan untuk menjangkau pasar yang lebih luas dan mendiversifikasi pelanggan mereka. Dengan menggunakan teknologi digital, perusahaan dapat mengidentifikasi dan menargetkan segmen pasar yang spesifik, bahkan di wilayah yang jauh dari basis operasi mereka. Ini memberikan peluang untuk pertumbuhan bisnis yang lebih cepat dan memungkinkan perusahaan kecil untuk bersaing dengan perusahaan besar dalam pasar global.</a:t>
            </a:r>
            <a:endParaRPr lang="en-US" altLang="en-US" sz="2200">
              <a:ln/>
              <a:solidFill>
                <a:schemeClr val="tx1"/>
              </a:solidFill>
              <a:effectLst/>
              <a:latin typeface="Bookman Old Style" panose="02050604050505020204" charset="0"/>
              <a:cs typeface="Bookman Old Style" panose="02050604050505020204" charset="0"/>
            </a:endParaRPr>
          </a:p>
        </p:txBody>
      </p:sp>
    </p:spTree>
  </p:cSld>
  <p:clrMapOvr>
    <a:masterClrMapping/>
  </p:clrMapOvr>
  <p:transition spd="slow">
    <p:fade thruBlk="1"/>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ubtitle 1"/>
          <p:cNvSpPr>
            <a:spLocks noGrp="1"/>
          </p:cNvSpPr>
          <p:nvPr>
            <p:ph type="subTitle" idx="1"/>
          </p:nvPr>
        </p:nvSpPr>
        <p:spPr>
          <a:xfrm>
            <a:off x="243840" y="777875"/>
            <a:ext cx="8616950" cy="5421630"/>
          </a:xfrm>
        </p:spPr>
        <p:txBody>
          <a:bodyPr>
            <a:noAutofit/>
          </a:bodyPr>
          <a:p>
            <a:pPr algn="just"/>
            <a:r>
              <a:rPr lang="en-US" altLang="en-US" sz="1900">
                <a:ln w="15875"/>
                <a:gradFill>
                  <a:gsLst>
                    <a:gs pos="0">
                      <a:schemeClr val="accent1"/>
                    </a:gs>
                    <a:gs pos="100000">
                      <a:schemeClr val="accent6"/>
                    </a:gs>
                  </a:gsLst>
                  <a:lin ang="2700000" scaled="0"/>
                </a:gradFill>
                <a:effectLst/>
                <a:latin typeface="Bookman Old Style" panose="02050604050505020204" charset="0"/>
                <a:cs typeface="Bookman Old Style" panose="02050604050505020204" charset="0"/>
              </a:rPr>
              <a:t>ASPEK HUKUM E-COMMERCE</a:t>
            </a:r>
            <a:endParaRPr lang="en-US" altLang="en-US" sz="1900">
              <a:ln w="15875"/>
              <a:gradFill>
                <a:gsLst>
                  <a:gs pos="0">
                    <a:schemeClr val="accent1"/>
                  </a:gs>
                  <a:gs pos="100000">
                    <a:schemeClr val="accent6"/>
                  </a:gs>
                </a:gsLst>
                <a:lin ang="2700000" scaled="0"/>
              </a:gradFill>
              <a:effectLst/>
              <a:latin typeface="Bookman Old Style" panose="02050604050505020204" charset="0"/>
              <a:cs typeface="Bookman Old Style" panose="02050604050505020204" charset="0"/>
            </a:endParaRPr>
          </a:p>
          <a:p>
            <a:pPr algn="just"/>
            <a:endParaRPr lang="en-US" altLang="en-US" sz="1900">
              <a:ln w="15875"/>
              <a:gradFill>
                <a:gsLst>
                  <a:gs pos="0">
                    <a:schemeClr val="accent1"/>
                  </a:gs>
                  <a:gs pos="100000">
                    <a:schemeClr val="accent6"/>
                  </a:gs>
                </a:gsLst>
                <a:lin ang="2700000" scaled="0"/>
              </a:gradFill>
              <a:effectLst/>
              <a:latin typeface="Bookman Old Style" panose="02050604050505020204" charset="0"/>
              <a:cs typeface="Bookman Old Style" panose="02050604050505020204" charset="0"/>
            </a:endParaRPr>
          </a:p>
          <a:p>
            <a:pPr algn="just"/>
            <a:r>
              <a:rPr lang="en-US" altLang="en-US" sz="1900">
                <a:solidFill>
                  <a:schemeClr val="tx1"/>
                </a:solidFill>
                <a:effectLst/>
                <a:latin typeface="Bookman Old Style" panose="02050604050505020204" charset="0"/>
                <a:cs typeface="Bookman Old Style" panose="02050604050505020204" charset="0"/>
              </a:rPr>
              <a:t>Mempelajari e-commerce dari perspektif hukum merupakan salah satu cara untuk memahami hak dan kewajiban penjual serta pembeli di era digital. Dalam konteks permasalahan hukum, beberapa cabang hukum yang dimiliki posisi strategis dalam memberikan perlindungan hukum kepada para pihak yang terlibat dalam aktivitas e-commerce:</a:t>
            </a:r>
            <a:endParaRPr lang="en-US" altLang="en-US" sz="1900">
              <a:solidFill>
                <a:schemeClr val="tx1"/>
              </a:solidFill>
              <a:effectLst/>
              <a:latin typeface="Bookman Old Style" panose="02050604050505020204" charset="0"/>
              <a:cs typeface="Bookman Old Style" panose="02050604050505020204" charset="0"/>
            </a:endParaRPr>
          </a:p>
          <a:p>
            <a:pPr marL="342900" indent="-342900" algn="just">
              <a:buFont typeface="Wingdings" panose="05000000000000000000" charset="0"/>
              <a:buChar char="v"/>
            </a:pPr>
            <a:r>
              <a:rPr lang="en-US" altLang="en-US" sz="1900">
                <a:solidFill>
                  <a:schemeClr val="tx1"/>
                </a:solidFill>
                <a:effectLst/>
                <a:latin typeface="Bookman Old Style" panose="02050604050505020204" charset="0"/>
                <a:cs typeface="Bookman Old Style" panose="02050604050505020204" charset="0"/>
              </a:rPr>
              <a:t>e-Commerce dan Perlindungan Merk (Trademark Infringement and Dilution)</a:t>
            </a:r>
            <a:endParaRPr lang="en-US" altLang="en-US" sz="1900">
              <a:solidFill>
                <a:schemeClr val="tx1"/>
              </a:solidFill>
              <a:effectLst/>
              <a:latin typeface="Bookman Old Style" panose="02050604050505020204" charset="0"/>
              <a:cs typeface="Bookman Old Style" panose="02050604050505020204" charset="0"/>
            </a:endParaRPr>
          </a:p>
          <a:p>
            <a:pPr marL="342900" indent="-342900" algn="just">
              <a:buFont typeface="Wingdings" panose="05000000000000000000" charset="0"/>
              <a:buChar char="v"/>
            </a:pPr>
            <a:r>
              <a:rPr lang="en-US" altLang="en-US" sz="1900">
                <a:solidFill>
                  <a:schemeClr val="tx1"/>
                </a:solidFill>
                <a:effectLst/>
                <a:latin typeface="Bookman Old Style" panose="02050604050505020204" charset="0"/>
                <a:cs typeface="Bookman Old Style" panose="02050604050505020204" charset="0"/>
              </a:rPr>
              <a:t>Perlindungan privacy dan database</a:t>
            </a:r>
            <a:endParaRPr lang="en-US" altLang="en-US" sz="1900">
              <a:solidFill>
                <a:schemeClr val="tx1"/>
              </a:solidFill>
              <a:effectLst/>
              <a:latin typeface="Bookman Old Style" panose="02050604050505020204" charset="0"/>
              <a:cs typeface="Bookman Old Style" panose="02050604050505020204" charset="0"/>
            </a:endParaRPr>
          </a:p>
          <a:p>
            <a:pPr marL="342900" indent="-342900" algn="just">
              <a:buFont typeface="Wingdings" panose="05000000000000000000" charset="0"/>
              <a:buChar char="v"/>
            </a:pPr>
            <a:r>
              <a:rPr lang="en-US" altLang="en-US" sz="1900">
                <a:solidFill>
                  <a:schemeClr val="tx1"/>
                </a:solidFill>
                <a:effectLst/>
                <a:latin typeface="Bookman Old Style" panose="02050604050505020204" charset="0"/>
                <a:cs typeface="Bookman Old Style" panose="02050604050505020204" charset="0"/>
              </a:rPr>
              <a:t>e-Commerce dan Kontrak elektronik</a:t>
            </a:r>
            <a:endParaRPr lang="en-US" altLang="en-US" sz="1900">
              <a:solidFill>
                <a:schemeClr val="tx1"/>
              </a:solidFill>
              <a:effectLst/>
              <a:latin typeface="Bookman Old Style" panose="02050604050505020204" charset="0"/>
              <a:cs typeface="Bookman Old Style" panose="02050604050505020204" charset="0"/>
            </a:endParaRPr>
          </a:p>
          <a:p>
            <a:pPr marL="342900" indent="-342900" algn="just">
              <a:buFont typeface="Wingdings" panose="05000000000000000000" charset="0"/>
              <a:buChar char="v"/>
            </a:pPr>
            <a:r>
              <a:rPr lang="en-US" altLang="en-US" sz="1900">
                <a:solidFill>
                  <a:schemeClr val="tx1"/>
                </a:solidFill>
                <a:effectLst/>
                <a:latin typeface="Bookman Old Style" panose="02050604050505020204" charset="0"/>
                <a:cs typeface="Bookman Old Style" panose="02050604050505020204" charset="0"/>
              </a:rPr>
              <a:t>e-Commerce dan Perlindungan Konsumen.</a:t>
            </a:r>
            <a:endParaRPr lang="en-US" altLang="en-US" sz="1900">
              <a:solidFill>
                <a:schemeClr val="tx1"/>
              </a:solidFill>
              <a:effectLst/>
              <a:latin typeface="Bookman Old Style" panose="02050604050505020204" charset="0"/>
              <a:cs typeface="Bookman Old Style" panose="02050604050505020204" charset="0"/>
            </a:endParaRPr>
          </a:p>
        </p:txBody>
      </p:sp>
    </p:spTree>
  </p:cSld>
  <p:clrMapOvr>
    <a:masterClrMapping/>
  </p:clrMapOvr>
  <p:transition spd="slow">
    <p:fade thruBlk="1"/>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ubtitle 1"/>
          <p:cNvSpPr>
            <a:spLocks noGrp="1"/>
          </p:cNvSpPr>
          <p:nvPr>
            <p:ph type="subTitle" idx="1"/>
          </p:nvPr>
        </p:nvSpPr>
        <p:spPr>
          <a:xfrm>
            <a:off x="299720" y="875030"/>
            <a:ext cx="8625840" cy="5325110"/>
          </a:xfrm>
        </p:spPr>
        <p:txBody>
          <a:bodyPr>
            <a:normAutofit/>
          </a:bodyPr>
          <a:p>
            <a:pPr algn="just"/>
            <a:r>
              <a:rPr lang="en-US">
                <a:ln w="15875"/>
                <a:gradFill>
                  <a:gsLst>
                    <a:gs pos="0">
                      <a:schemeClr val="accent1"/>
                    </a:gs>
                    <a:gs pos="100000">
                      <a:schemeClr val="accent6"/>
                    </a:gs>
                  </a:gsLst>
                  <a:lin ang="2700000" scaled="0"/>
                </a:gradFill>
                <a:effectLst/>
                <a:latin typeface="Bookman Old Style" panose="02050604050505020204" charset="0"/>
                <a:cs typeface="Bookman Old Style" panose="02050604050505020204" charset="0"/>
              </a:rPr>
              <a:t>KELEBIHAN E-COMMERCE</a:t>
            </a:r>
            <a:endParaRPr lang="en-US">
              <a:ln w="15875"/>
              <a:gradFill>
                <a:gsLst>
                  <a:gs pos="0">
                    <a:schemeClr val="accent1"/>
                  </a:gs>
                  <a:gs pos="100000">
                    <a:schemeClr val="accent6"/>
                  </a:gs>
                </a:gsLst>
                <a:lin ang="2700000" scaled="0"/>
              </a:gradFill>
              <a:effectLst/>
              <a:latin typeface="Bookman Old Style" panose="02050604050505020204" charset="0"/>
              <a:cs typeface="Bookman Old Style" panose="02050604050505020204" charset="0"/>
            </a:endParaRPr>
          </a:p>
          <a:p>
            <a:pPr algn="just"/>
            <a:endParaRPr lang="en-US">
              <a:solidFill>
                <a:schemeClr val="tx1"/>
              </a:solidFill>
              <a:effectLst/>
              <a:latin typeface="Bookman Old Style" panose="02050604050505020204" charset="0"/>
              <a:cs typeface="Bookman Old Style" panose="02050604050505020204" charset="0"/>
            </a:endParaRPr>
          </a:p>
          <a:p>
            <a:pPr algn="just"/>
            <a:r>
              <a:rPr lang="en-US" altLang="en-US" sz="2000">
                <a:solidFill>
                  <a:schemeClr val="tx1"/>
                </a:solidFill>
                <a:effectLst/>
                <a:latin typeface="Bookman Old Style" panose="02050604050505020204" charset="0"/>
                <a:cs typeface="Bookman Old Style" panose="02050604050505020204" charset="0"/>
              </a:rPr>
              <a:t>A. Beroperasi Tanpa Batas Waktu dan Tempat</a:t>
            </a:r>
            <a:endParaRPr lang="en-US" altLang="en-US" sz="2000">
              <a:solidFill>
                <a:schemeClr val="tx1"/>
              </a:solidFill>
              <a:effectLst/>
              <a:latin typeface="Bookman Old Style" panose="02050604050505020204" charset="0"/>
              <a:cs typeface="Bookman Old Style" panose="02050604050505020204" charset="0"/>
            </a:endParaRPr>
          </a:p>
          <a:p>
            <a:pPr algn="just"/>
            <a:r>
              <a:rPr lang="en-US" altLang="en-US" sz="2000">
                <a:solidFill>
                  <a:schemeClr val="tx1"/>
                </a:solidFill>
                <a:effectLst/>
                <a:latin typeface="Bookman Old Style" panose="02050604050505020204" charset="0"/>
                <a:cs typeface="Bookman Old Style" panose="02050604050505020204" charset="0"/>
              </a:rPr>
              <a:t>Toko online memfasilitasi pelanggan untuk berbelanja kapan saja dan di mana saja tanpa batasan waktu dan lokasi. Artinya, toko Anda akan selalu buka dan bisa melayani transaksi pelanggan, bahkan di luar jam operasional toko fisik sehingga berpotensi meningkatkan angka penjualan.</a:t>
            </a:r>
            <a:endParaRPr lang="en-US" altLang="en-US" sz="2000">
              <a:solidFill>
                <a:schemeClr val="tx1"/>
              </a:solidFill>
              <a:effectLst/>
              <a:latin typeface="Bookman Old Style" panose="02050604050505020204" charset="0"/>
              <a:cs typeface="Bookman Old Style" panose="02050604050505020204" charset="0"/>
            </a:endParaRPr>
          </a:p>
          <a:p>
            <a:pPr algn="just"/>
            <a:endParaRPr lang="en-US" altLang="en-US" sz="2000">
              <a:solidFill>
                <a:schemeClr val="tx1"/>
              </a:solidFill>
              <a:effectLst/>
              <a:latin typeface="Bookman Old Style" panose="02050604050505020204" charset="0"/>
              <a:cs typeface="Bookman Old Style" panose="02050604050505020204" charset="0"/>
            </a:endParaRPr>
          </a:p>
          <a:p>
            <a:pPr algn="just"/>
            <a:r>
              <a:rPr lang="en-US" altLang="en-US" sz="2000">
                <a:solidFill>
                  <a:schemeClr val="tx1"/>
                </a:solidFill>
                <a:effectLst/>
                <a:latin typeface="Bookman Old Style" panose="02050604050505020204" charset="0"/>
                <a:cs typeface="Bookman Old Style" panose="02050604050505020204" charset="0"/>
              </a:rPr>
              <a:t>B. Jangkauan Pasar yang Lebih Luas</a:t>
            </a:r>
            <a:endParaRPr lang="en-US" altLang="en-US" sz="2000">
              <a:solidFill>
                <a:schemeClr val="tx1"/>
              </a:solidFill>
              <a:effectLst/>
              <a:latin typeface="Bookman Old Style" panose="02050604050505020204" charset="0"/>
              <a:cs typeface="Bookman Old Style" panose="02050604050505020204" charset="0"/>
            </a:endParaRPr>
          </a:p>
          <a:p>
            <a:pPr algn="just"/>
            <a:r>
              <a:rPr lang="en-US" altLang="en-US" sz="2000">
                <a:solidFill>
                  <a:schemeClr val="tx1"/>
                </a:solidFill>
                <a:effectLst/>
                <a:latin typeface="Bookman Old Style" panose="02050604050505020204" charset="0"/>
                <a:cs typeface="Bookman Old Style" panose="02050604050505020204" charset="0"/>
              </a:rPr>
              <a:t>Dengan e-Commerce, Anda bisa melayani pelanggan dari berbagai wilayah di dunia, tidak terbatas pada lokasi Anda saja. Hal ini tidak hanya membuka peluang baru untuk memperluas pangsa pasar bisnis Anda, tapi juga menjangkau segmen pasar yang lebih besar serta mendiversifikasi demografi pelanggan Anda.</a:t>
            </a:r>
            <a:endParaRPr lang="en-US" altLang="en-US" sz="2000">
              <a:solidFill>
                <a:schemeClr val="tx1"/>
              </a:solidFill>
              <a:effectLst/>
              <a:latin typeface="Bookman Old Style" panose="02050604050505020204" charset="0"/>
              <a:cs typeface="Bookman Old Style" panose="02050604050505020204" charset="0"/>
            </a:endParaRPr>
          </a:p>
        </p:txBody>
      </p:sp>
    </p:spTree>
  </p:cSld>
  <p:clrMapOvr>
    <a:masterClrMapping/>
  </p:clrMapOvr>
  <p:transition spd="slow">
    <p:fade thruBlk="1"/>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ubtitle 1"/>
          <p:cNvSpPr>
            <a:spLocks noGrp="1"/>
          </p:cNvSpPr>
          <p:nvPr>
            <p:ph type="subTitle" idx="1"/>
          </p:nvPr>
        </p:nvSpPr>
        <p:spPr>
          <a:xfrm>
            <a:off x="273050" y="775970"/>
            <a:ext cx="8582660" cy="5494020"/>
          </a:xfrm>
        </p:spPr>
        <p:txBody>
          <a:bodyPr>
            <a:noAutofit/>
          </a:bodyPr>
          <a:p>
            <a:pPr algn="just"/>
            <a:r>
              <a:rPr lang="en-US" altLang="en-US" sz="2000">
                <a:ln/>
                <a:solidFill>
                  <a:schemeClr val="tx1"/>
                </a:solidFill>
                <a:effectLst/>
                <a:latin typeface="Bookman Old Style" panose="02050604050505020204" charset="0"/>
                <a:cs typeface="Bookman Old Style" panose="02050604050505020204" charset="0"/>
              </a:rPr>
              <a:t>C. Biaya Operasional yang Lebih Hemat</a:t>
            </a:r>
            <a:endParaRPr lang="en-US" altLang="en-US" sz="2000">
              <a:ln/>
              <a:solidFill>
                <a:schemeClr val="tx1"/>
              </a:solidFill>
              <a:effectLst/>
              <a:latin typeface="Bookman Old Style" panose="02050604050505020204" charset="0"/>
              <a:cs typeface="Bookman Old Style" panose="02050604050505020204" charset="0"/>
            </a:endParaRPr>
          </a:p>
          <a:p>
            <a:pPr algn="just"/>
            <a:r>
              <a:rPr lang="en-US" altLang="en-US" sz="2000">
                <a:ln/>
                <a:solidFill>
                  <a:schemeClr val="tx1"/>
                </a:solidFill>
                <a:effectLst/>
                <a:latin typeface="Bookman Old Style" panose="02050604050505020204" charset="0"/>
                <a:cs typeface="Bookman Old Style" panose="02050604050505020204" charset="0"/>
              </a:rPr>
              <a:t>Berbisnis secara online bisa menghemat biaya operasional yang cukup signifikan. Sebab, Anda tidak perlu mengeluarkan uang untuk sewa tempat, membayar tagihan listrik yang meningkat, atau menggaji karyawan. Anda pun bisa menetapkan harga yang lebih bersaing dan meningkatkan margin keuntungan.</a:t>
            </a:r>
            <a:endParaRPr lang="en-US" altLang="en-US" sz="2000">
              <a:ln/>
              <a:solidFill>
                <a:schemeClr val="tx1"/>
              </a:solidFill>
              <a:effectLst/>
              <a:latin typeface="Bookman Old Style" panose="02050604050505020204" charset="0"/>
              <a:cs typeface="Bookman Old Style" panose="02050604050505020204" charset="0"/>
            </a:endParaRPr>
          </a:p>
          <a:p>
            <a:pPr algn="just"/>
            <a:endParaRPr lang="en-US" altLang="en-US" sz="2000">
              <a:ln/>
              <a:solidFill>
                <a:schemeClr val="tx1"/>
              </a:solidFill>
              <a:effectLst/>
              <a:latin typeface="Bookman Old Style" panose="02050604050505020204" charset="0"/>
              <a:cs typeface="Bookman Old Style" panose="02050604050505020204" charset="0"/>
            </a:endParaRPr>
          </a:p>
          <a:p>
            <a:pPr algn="just"/>
            <a:r>
              <a:rPr lang="en-US" altLang="en-US" sz="2000">
                <a:ln/>
                <a:solidFill>
                  <a:schemeClr val="tx1"/>
                </a:solidFill>
                <a:effectLst/>
                <a:latin typeface="Bookman Old Style" panose="02050604050505020204" charset="0"/>
                <a:cs typeface="Bookman Old Style" panose="02050604050505020204" charset="0"/>
              </a:rPr>
              <a:t>D. Lebih Mudah Membandingkan Harga dan Produk</a:t>
            </a:r>
            <a:endParaRPr lang="en-US" altLang="en-US" sz="2000">
              <a:ln/>
              <a:solidFill>
                <a:schemeClr val="tx1"/>
              </a:solidFill>
              <a:effectLst/>
              <a:latin typeface="Bookman Old Style" panose="02050604050505020204" charset="0"/>
              <a:cs typeface="Bookman Old Style" panose="02050604050505020204" charset="0"/>
            </a:endParaRPr>
          </a:p>
          <a:p>
            <a:pPr algn="just"/>
            <a:r>
              <a:rPr lang="en-US" altLang="en-US" sz="2000">
                <a:ln/>
                <a:solidFill>
                  <a:schemeClr val="tx1"/>
                </a:solidFill>
                <a:effectLst/>
                <a:latin typeface="Bookman Old Style" panose="02050604050505020204" charset="0"/>
                <a:cs typeface="Bookman Old Style" panose="02050604050505020204" charset="0"/>
              </a:rPr>
              <a:t>Di marketplace online, pelanggan bisa membandingkan harga dan produk dengan mudah di berbagai platform tanpa perlu keluar rumah. Transparansi ini memberikan keuntungan sendiri bagi pelanggan maupun penjual, karena persaingan harga menjadi lebih jelas dan membantu konsumen menemukan produk yang sepadan dengan uang yang mereka keluarkan.</a:t>
            </a:r>
            <a:endParaRPr lang="en-US" altLang="en-US" sz="2000">
              <a:ln/>
              <a:solidFill>
                <a:schemeClr val="tx1"/>
              </a:solidFill>
              <a:effectLst/>
              <a:latin typeface="Bookman Old Style" panose="02050604050505020204" charset="0"/>
              <a:cs typeface="Bookman Old Style" panose="02050604050505020204" charset="0"/>
            </a:endParaRPr>
          </a:p>
        </p:txBody>
      </p:sp>
    </p:spTree>
  </p:cSld>
  <p:clrMapOvr>
    <a:masterClrMapping/>
  </p:clrMapOvr>
  <p:transition spd="slow">
    <p:fade thruBlk="1"/>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ubtitle 1"/>
          <p:cNvSpPr>
            <a:spLocks noGrp="1"/>
          </p:cNvSpPr>
          <p:nvPr>
            <p:ph type="subTitle" idx="1"/>
          </p:nvPr>
        </p:nvSpPr>
        <p:spPr>
          <a:xfrm>
            <a:off x="328930" y="840740"/>
            <a:ext cx="8469630" cy="5309235"/>
          </a:xfrm>
        </p:spPr>
        <p:txBody>
          <a:bodyPr>
            <a:noAutofit/>
          </a:bodyPr>
          <a:p>
            <a:pPr algn="just"/>
            <a:r>
              <a:rPr lang="en-US" altLang="en-US" sz="1900">
                <a:ln w="15875"/>
                <a:gradFill>
                  <a:gsLst>
                    <a:gs pos="0">
                      <a:schemeClr val="accent1"/>
                    </a:gs>
                    <a:gs pos="100000">
                      <a:schemeClr val="accent6"/>
                    </a:gs>
                  </a:gsLst>
                  <a:lin ang="2700000" scaled="0"/>
                </a:gradFill>
                <a:effectLst/>
                <a:latin typeface="Bookman Old Style" panose="02050604050505020204" charset="0"/>
                <a:cs typeface="Bookman Old Style" panose="02050604050505020204" charset="0"/>
              </a:rPr>
              <a:t>KEKURANGAN E-COMMERCE</a:t>
            </a:r>
            <a:endParaRPr lang="en-US" altLang="en-US" sz="1900">
              <a:ln w="15875"/>
              <a:gradFill>
                <a:gsLst>
                  <a:gs pos="0">
                    <a:schemeClr val="accent1"/>
                  </a:gs>
                  <a:gs pos="100000">
                    <a:schemeClr val="accent6"/>
                  </a:gs>
                </a:gsLst>
                <a:lin ang="2700000" scaled="0"/>
              </a:gradFill>
              <a:effectLst/>
              <a:latin typeface="Bookman Old Style" panose="02050604050505020204" charset="0"/>
              <a:cs typeface="Bookman Old Style" panose="02050604050505020204" charset="0"/>
            </a:endParaRPr>
          </a:p>
          <a:p>
            <a:pPr algn="just"/>
            <a:r>
              <a:rPr lang="en-US" altLang="en-US" sz="1900">
                <a:solidFill>
                  <a:schemeClr val="tx1"/>
                </a:solidFill>
                <a:latin typeface="Bookman Old Style" panose="02050604050505020204" charset="0"/>
                <a:cs typeface="Bookman Old Style" panose="02050604050505020204" charset="0"/>
              </a:rPr>
              <a:t>A. Interaksi yang Terbatas dengan Pelanggan</a:t>
            </a:r>
            <a:endParaRPr lang="en-US" altLang="en-US" sz="1900">
              <a:solidFill>
                <a:schemeClr val="tx1"/>
              </a:solidFill>
              <a:latin typeface="Bookman Old Style" panose="02050604050505020204" charset="0"/>
              <a:cs typeface="Bookman Old Style" panose="02050604050505020204" charset="0"/>
            </a:endParaRPr>
          </a:p>
          <a:p>
            <a:pPr algn="just"/>
            <a:r>
              <a:rPr lang="en-US" altLang="en-US" sz="1900">
                <a:solidFill>
                  <a:schemeClr val="tx1"/>
                </a:solidFill>
                <a:latin typeface="Bookman Old Style" panose="02050604050505020204" charset="0"/>
                <a:cs typeface="Bookman Old Style" panose="02050604050505020204" charset="0"/>
              </a:rPr>
              <a:t>Tanpa adanya interaksi langsung seperti di toko fisik, Anda mungkin akan sedikit kesulitan dalam memberikan bantuan dan saran kepada pelanggan. Hal ini bisa memengaruhi tingkat kepuasan pelanggan karena mereka mungkin tidak mendapatkan layanan yang lebih personal dan respons cepat seperti di toko fisik.</a:t>
            </a:r>
            <a:endParaRPr lang="en-US" altLang="en-US" sz="1900">
              <a:solidFill>
                <a:schemeClr val="tx1"/>
              </a:solidFill>
              <a:latin typeface="Bookman Old Style" panose="02050604050505020204" charset="0"/>
              <a:cs typeface="Bookman Old Style" panose="02050604050505020204" charset="0"/>
            </a:endParaRPr>
          </a:p>
          <a:p>
            <a:pPr algn="just"/>
            <a:endParaRPr lang="en-US" altLang="en-US" sz="1900">
              <a:solidFill>
                <a:schemeClr val="tx1"/>
              </a:solidFill>
              <a:latin typeface="Bookman Old Style" panose="02050604050505020204" charset="0"/>
              <a:cs typeface="Bookman Old Style" panose="02050604050505020204" charset="0"/>
            </a:endParaRPr>
          </a:p>
          <a:p>
            <a:pPr algn="just"/>
            <a:r>
              <a:rPr lang="en-US" altLang="en-US" sz="1900">
                <a:solidFill>
                  <a:schemeClr val="tx1"/>
                </a:solidFill>
                <a:latin typeface="Bookman Old Style" panose="02050604050505020204" charset="0"/>
                <a:cs typeface="Bookman Old Style" panose="02050604050505020204" charset="0"/>
              </a:rPr>
              <a:t>B. Waktu Pengiriman yang Lama</a:t>
            </a:r>
            <a:endParaRPr lang="en-US" altLang="en-US" sz="1900">
              <a:solidFill>
                <a:schemeClr val="tx1"/>
              </a:solidFill>
              <a:latin typeface="Bookman Old Style" panose="02050604050505020204" charset="0"/>
              <a:cs typeface="Bookman Old Style" panose="02050604050505020204" charset="0"/>
            </a:endParaRPr>
          </a:p>
          <a:p>
            <a:pPr algn="just"/>
            <a:r>
              <a:rPr lang="en-US" altLang="en-US" sz="1900">
                <a:solidFill>
                  <a:schemeClr val="tx1"/>
                </a:solidFill>
                <a:latin typeface="Bookman Old Style" panose="02050604050505020204" charset="0"/>
                <a:cs typeface="Bookman Old Style" panose="02050604050505020204" charset="0"/>
              </a:rPr>
              <a:t>Salah satu tantangan dalam bisnis e-Commerce adalah pengiriman barang. Pelanggan mungkin merasa tidak sabar karena harus menunggu beberapa hari, bahkan minggu, untuk menerima produk yang mereka beli tergantung pada lokasi dan jenis barang yang dipesan.</a:t>
            </a:r>
            <a:endParaRPr lang="en-US" altLang="en-US" sz="1900">
              <a:solidFill>
                <a:schemeClr val="tx1"/>
              </a:solidFill>
              <a:latin typeface="Bookman Old Style" panose="02050604050505020204" charset="0"/>
              <a:cs typeface="Bookman Old Style" panose="02050604050505020204" charset="0"/>
            </a:endParaRPr>
          </a:p>
          <a:p>
            <a:pPr algn="just"/>
            <a:r>
              <a:rPr lang="en-US" altLang="en-US" sz="1900">
                <a:solidFill>
                  <a:schemeClr val="tx1"/>
                </a:solidFill>
                <a:latin typeface="Bookman Old Style" panose="02050604050505020204" charset="0"/>
                <a:cs typeface="Bookman Old Style" panose="02050604050505020204" charset="0"/>
              </a:rPr>
              <a:t>Meskipun ada opsi kilat seperti pengiriman instan dan layanan same-day, hal ini tidak selalu bisa disediakan untuk semua produk atau wilayah.</a:t>
            </a:r>
            <a:endParaRPr lang="en-US" altLang="en-US" sz="1900">
              <a:solidFill>
                <a:schemeClr val="tx1"/>
              </a:solidFill>
              <a:latin typeface="Bookman Old Style" panose="02050604050505020204" charset="0"/>
              <a:cs typeface="Bookman Old Style" panose="02050604050505020204" charset="0"/>
            </a:endParaRPr>
          </a:p>
        </p:txBody>
      </p:sp>
    </p:spTree>
  </p:cSld>
  <p:clrMapOvr>
    <a:masterClrMapping/>
  </p:clrMapOvr>
  <p:transition spd="slow">
    <p:fade thruBlk="1"/>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ubtitle 1"/>
          <p:cNvSpPr>
            <a:spLocks noGrp="1"/>
          </p:cNvSpPr>
          <p:nvPr>
            <p:ph type="subTitle" idx="1"/>
          </p:nvPr>
        </p:nvSpPr>
        <p:spPr>
          <a:xfrm>
            <a:off x="281305" y="864235"/>
            <a:ext cx="8373745" cy="5261610"/>
          </a:xfrm>
        </p:spPr>
        <p:txBody>
          <a:bodyPr>
            <a:normAutofit fontScale="70000"/>
          </a:bodyPr>
          <a:p>
            <a:pPr algn="just"/>
            <a:r>
              <a:rPr lang="en-US" altLang="en-US" sz="3000">
                <a:ln/>
                <a:solidFill>
                  <a:schemeClr val="tx1"/>
                </a:solidFill>
                <a:effectLst/>
                <a:latin typeface="Bookman Old Style" panose="02050604050505020204" charset="0"/>
                <a:cs typeface="Bookman Old Style" panose="02050604050505020204" charset="0"/>
              </a:rPr>
              <a:t>B. Ongkos Kirim yang Ditanggung Pelanggan</a:t>
            </a:r>
            <a:endParaRPr lang="en-US" altLang="en-US" sz="3000">
              <a:ln/>
              <a:solidFill>
                <a:schemeClr val="tx1"/>
              </a:solidFill>
              <a:effectLst/>
              <a:latin typeface="Bookman Old Style" panose="02050604050505020204" charset="0"/>
              <a:cs typeface="Bookman Old Style" panose="02050604050505020204" charset="0"/>
            </a:endParaRPr>
          </a:p>
          <a:p>
            <a:pPr algn="just"/>
            <a:r>
              <a:rPr lang="en-US" altLang="en-US" sz="3000">
                <a:ln/>
                <a:solidFill>
                  <a:schemeClr val="tx1"/>
                </a:solidFill>
                <a:effectLst/>
                <a:latin typeface="Bookman Old Style" panose="02050604050505020204" charset="0"/>
                <a:cs typeface="Bookman Old Style" panose="02050604050505020204" charset="0"/>
              </a:rPr>
              <a:t>Biaya pengiriman, terutama untuk produk yang murah atau pengiriman internasional, terkadang memberatkan pelanggan untuk menyelesaikan transaksi belanja online. Biaya tambahan ini mungkin membuat mereka berpikir ulang, terutama kalau produk yang diinginkan tersedia di toko lokal tanpa ongkos kirim tambahan.</a:t>
            </a:r>
            <a:endParaRPr lang="en-US" altLang="en-US" sz="3000">
              <a:ln/>
              <a:solidFill>
                <a:schemeClr val="tx1"/>
              </a:solidFill>
              <a:effectLst/>
              <a:latin typeface="Bookman Old Style" panose="02050604050505020204" charset="0"/>
              <a:cs typeface="Bookman Old Style" panose="02050604050505020204" charset="0"/>
            </a:endParaRPr>
          </a:p>
          <a:p>
            <a:pPr algn="just"/>
            <a:endParaRPr lang="en-US" altLang="en-US" sz="3000">
              <a:ln/>
              <a:solidFill>
                <a:schemeClr val="tx1"/>
              </a:solidFill>
              <a:effectLst/>
              <a:latin typeface="Bookman Old Style" panose="02050604050505020204" charset="0"/>
              <a:cs typeface="Bookman Old Style" panose="02050604050505020204" charset="0"/>
            </a:endParaRPr>
          </a:p>
          <a:p>
            <a:pPr algn="just"/>
            <a:r>
              <a:rPr lang="en-US" altLang="en-US" sz="3000">
                <a:ln/>
                <a:solidFill>
                  <a:schemeClr val="tx1"/>
                </a:solidFill>
                <a:effectLst/>
                <a:latin typeface="Bookman Old Style" panose="02050604050505020204" charset="0"/>
                <a:cs typeface="Bookman Old Style" panose="02050604050505020204" charset="0"/>
              </a:rPr>
              <a:t>C. Risiko Keamanan Data Pelanggan</a:t>
            </a:r>
            <a:endParaRPr lang="en-US" altLang="en-US" sz="3000">
              <a:ln/>
              <a:solidFill>
                <a:schemeClr val="tx1"/>
              </a:solidFill>
              <a:effectLst/>
              <a:latin typeface="Bookman Old Style" panose="02050604050505020204" charset="0"/>
              <a:cs typeface="Bookman Old Style" panose="02050604050505020204" charset="0"/>
            </a:endParaRPr>
          </a:p>
          <a:p>
            <a:pPr algn="just"/>
            <a:endParaRPr lang="en-US" altLang="en-US" sz="3000">
              <a:ln/>
              <a:solidFill>
                <a:schemeClr val="tx1"/>
              </a:solidFill>
              <a:effectLst/>
              <a:latin typeface="Bookman Old Style" panose="02050604050505020204" charset="0"/>
              <a:cs typeface="Bookman Old Style" panose="02050604050505020204" charset="0"/>
            </a:endParaRPr>
          </a:p>
          <a:p>
            <a:pPr algn="just"/>
            <a:r>
              <a:rPr lang="en-US" altLang="en-US" sz="3000">
                <a:ln/>
                <a:solidFill>
                  <a:schemeClr val="tx1"/>
                </a:solidFill>
                <a:effectLst/>
                <a:latin typeface="Bookman Old Style" panose="02050604050505020204" charset="0"/>
                <a:cs typeface="Bookman Old Style" panose="02050604050505020204" charset="0"/>
              </a:rPr>
              <a:t>Dalam bisnis online, Anda wajib menjaga keamanan data pribadi dan data keuangan pelanggan. Risiko kebocoran data dan penipuan online merupakan tantangan besar yang memerlukan upaya berkelanjutan untuk melindungi toko dan menjaga kepercayaan pelanggan Anda.</a:t>
            </a:r>
            <a:endParaRPr lang="en-US" altLang="en-US" sz="3000">
              <a:ln/>
              <a:solidFill>
                <a:schemeClr val="tx1"/>
              </a:solidFill>
              <a:effectLst/>
              <a:latin typeface="Bookman Old Style" panose="02050604050505020204" charset="0"/>
              <a:cs typeface="Bookman Old Style" panose="02050604050505020204" charset="0"/>
            </a:endParaRPr>
          </a:p>
        </p:txBody>
      </p:sp>
    </p:spTree>
  </p:cSld>
  <p:clrMapOvr>
    <a:masterClrMapping/>
  </p:clrMapOvr>
  <p:transition spd="slow">
    <p:fade thruBlk="1"/>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txBox="1"/>
          <p:nvPr/>
        </p:nvSpPr>
        <p:spPr>
          <a:xfrm>
            <a:off x="457200" y="1600200"/>
            <a:ext cx="8229600" cy="4525963"/>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anose="020B0604020202020204"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anose="020B0604020202020204"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r>
              <a:rPr lang="en-US" sz="4000" b="1"/>
              <a:t>	</a:t>
            </a:r>
            <a:endParaRPr lang="en-US" sz="4000" b="1"/>
          </a:p>
          <a:p>
            <a:endParaRPr lang="en-US" sz="4000" b="1"/>
          </a:p>
          <a:p>
            <a:endParaRPr lang="id-ID" sz="2400" b="1">
              <a:sym typeface="Wingdings" panose="05000000000000000000" pitchFamily="2" charset="2"/>
            </a:endParaRPr>
          </a:p>
          <a:p>
            <a:r>
              <a:rPr lang="id-ID" sz="4000" b="1">
                <a:sym typeface="Wingdings" panose="05000000000000000000" pitchFamily="2" charset="2"/>
              </a:rPr>
              <a:t> </a:t>
            </a:r>
            <a:r>
              <a:rPr lang="en-US" altLang="id-ID" sz="4000" b="1">
                <a:sym typeface="Wingdings" panose="05000000000000000000" pitchFamily="2" charset="2"/>
              </a:rPr>
              <a:t>D.O.N.E</a:t>
            </a:r>
            <a:r>
              <a:rPr lang="id-ID" sz="4000" b="1"/>
              <a:t> </a:t>
            </a:r>
            <a:r>
              <a:rPr lang="id-ID" sz="4000" b="1">
                <a:sym typeface="Wingdings" panose="05000000000000000000" pitchFamily="2" charset="2"/>
              </a:rPr>
              <a:t></a:t>
            </a:r>
            <a:endParaRPr lang="id-ID" sz="4000" b="1">
              <a:sym typeface="Wingdings" panose="05000000000000000000" pitchFamily="2" charset="2"/>
            </a:endParaRPr>
          </a:p>
          <a:p>
            <a:r>
              <a:rPr lang="en-US" sz="4000" b="1" dirty="0"/>
              <a:t>TERIMA KASIIII</a:t>
            </a:r>
            <a:endParaRPr lang="en-US" sz="4000" b="1" dirty="0"/>
          </a:p>
        </p:txBody>
      </p:sp>
    </p:spTree>
  </p:cSld>
  <p:clrMapOvr>
    <a:masterClrMapping/>
  </p:clrMapOvr>
  <p:transition spd="slow">
    <p:fade thruBlk="1"/>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ubtitle 1"/>
          <p:cNvSpPr>
            <a:spLocks noGrp="1"/>
          </p:cNvSpPr>
          <p:nvPr>
            <p:ph type="subTitle" idx="1"/>
          </p:nvPr>
        </p:nvSpPr>
        <p:spPr>
          <a:xfrm>
            <a:off x="320040" y="917575"/>
            <a:ext cx="8523605" cy="5446395"/>
          </a:xfrm>
        </p:spPr>
        <p:txBody>
          <a:bodyPr>
            <a:normAutofit fontScale="70000"/>
            <a:scene3d>
              <a:camera prst="orthographicFront"/>
              <a:lightRig rig="threePt" dir="t"/>
            </a:scene3d>
          </a:bodyPr>
          <a:p>
            <a:pPr algn="just"/>
            <a:r>
              <a:rPr lang="en-US" altLang="en-US">
                <a:solidFill>
                  <a:schemeClr val="tx1"/>
                </a:solidFill>
                <a:effectLst/>
                <a:latin typeface="Bookman Old Style" panose="02050604050505020204" charset="0"/>
                <a:cs typeface="Bookman Old Style" panose="02050604050505020204" charset="0"/>
              </a:rPr>
              <a:t>Dulunya e-commerce hanya menggambarkan proses yang sederhana, yaitu pembelian konsumen dari situs e-commerce. Istilah ini telah berkembang seiring dengan kemajuan teknologi. Saat ini, e-commerce dapat merujuk pada perdagangan bisnis-ke-bisnis atau transaksi bisnis internal.</a:t>
            </a:r>
            <a:endParaRPr lang="en-US" altLang="en-US">
              <a:solidFill>
                <a:schemeClr val="tx1"/>
              </a:solidFill>
              <a:effectLst/>
              <a:latin typeface="Bookman Old Style" panose="02050604050505020204" charset="0"/>
              <a:cs typeface="Bookman Old Style" panose="02050604050505020204" charset="0"/>
            </a:endParaRPr>
          </a:p>
          <a:p>
            <a:pPr algn="just"/>
            <a:endParaRPr lang="en-US" altLang="en-US">
              <a:solidFill>
                <a:schemeClr val="tx1"/>
              </a:solidFill>
              <a:effectLst/>
              <a:latin typeface="Bookman Old Style" panose="02050604050505020204" charset="0"/>
              <a:cs typeface="Bookman Old Style" panose="02050604050505020204" charset="0"/>
            </a:endParaRPr>
          </a:p>
          <a:p>
            <a:pPr algn="just"/>
            <a:r>
              <a:rPr lang="en-US" altLang="en-US">
                <a:solidFill>
                  <a:schemeClr val="tx1"/>
                </a:solidFill>
                <a:effectLst/>
                <a:latin typeface="Bookman Old Style" panose="02050604050505020204" charset="0"/>
                <a:cs typeface="Bookman Old Style" panose="02050604050505020204" charset="0"/>
              </a:rPr>
              <a:t>Istilah ini juga dapat berlaku untuk, misalnya:</a:t>
            </a:r>
            <a:endParaRPr lang="en-US" altLang="en-US">
              <a:solidFill>
                <a:schemeClr val="tx1"/>
              </a:solidFill>
              <a:effectLst/>
              <a:latin typeface="Bookman Old Style" panose="02050604050505020204" charset="0"/>
              <a:cs typeface="Bookman Old Style" panose="02050604050505020204" charset="0"/>
            </a:endParaRPr>
          </a:p>
          <a:p>
            <a:pPr algn="just"/>
            <a:endParaRPr lang="en-US" altLang="en-US">
              <a:solidFill>
                <a:schemeClr val="tx1"/>
              </a:solidFill>
              <a:effectLst/>
              <a:latin typeface="Bookman Old Style" panose="02050604050505020204" charset="0"/>
              <a:cs typeface="Bookman Old Style" panose="02050604050505020204" charset="0"/>
            </a:endParaRPr>
          </a:p>
          <a:p>
            <a:pPr marL="342900" indent="-342900" algn="just">
              <a:buFont typeface="Wingdings" panose="05000000000000000000" charset="0"/>
              <a:buChar char="v"/>
            </a:pPr>
            <a:r>
              <a:rPr lang="en-US" altLang="en-US">
                <a:solidFill>
                  <a:schemeClr val="tx1"/>
                </a:solidFill>
                <a:effectLst/>
                <a:latin typeface="Bookman Old Style" panose="02050604050505020204" charset="0"/>
                <a:cs typeface="Bookman Old Style" panose="02050604050505020204" charset="0"/>
              </a:rPr>
              <a:t>Toko online pengecer multichannel yang memiliki lokasi fisik</a:t>
            </a:r>
            <a:endParaRPr lang="en-US" altLang="en-US">
              <a:solidFill>
                <a:schemeClr val="tx1"/>
              </a:solidFill>
              <a:effectLst/>
              <a:latin typeface="Bookman Old Style" panose="02050604050505020204" charset="0"/>
              <a:cs typeface="Bookman Old Style" panose="02050604050505020204" charset="0"/>
            </a:endParaRPr>
          </a:p>
          <a:p>
            <a:pPr marL="342900" indent="-342900" algn="just">
              <a:buFont typeface="Wingdings" panose="05000000000000000000" charset="0"/>
              <a:buChar char="v"/>
            </a:pPr>
            <a:r>
              <a:rPr lang="en-US" altLang="en-US">
                <a:solidFill>
                  <a:schemeClr val="tx1"/>
                </a:solidFill>
                <a:effectLst/>
                <a:latin typeface="Bookman Old Style" panose="02050604050505020204" charset="0"/>
                <a:cs typeface="Bookman Old Style" panose="02050604050505020204" charset="0"/>
              </a:rPr>
              <a:t>Platform ekonomi berbagi yang memfasilitasi pembelian layanan seperti ridesharing</a:t>
            </a:r>
            <a:endParaRPr lang="en-US" altLang="en-US">
              <a:solidFill>
                <a:schemeClr val="tx1"/>
              </a:solidFill>
              <a:effectLst/>
              <a:latin typeface="Bookman Old Style" panose="02050604050505020204" charset="0"/>
              <a:cs typeface="Bookman Old Style" panose="02050604050505020204" charset="0"/>
            </a:endParaRPr>
          </a:p>
          <a:p>
            <a:pPr marL="342900" indent="-342900" algn="just">
              <a:buFont typeface="Wingdings" panose="05000000000000000000" charset="0"/>
              <a:buChar char="v"/>
            </a:pPr>
            <a:r>
              <a:rPr lang="en-US" altLang="en-US">
                <a:solidFill>
                  <a:schemeClr val="tx1"/>
                </a:solidFill>
                <a:effectLst/>
                <a:latin typeface="Bookman Old Style" panose="02050604050505020204" charset="0"/>
                <a:cs typeface="Bookman Old Style" panose="02050604050505020204" charset="0"/>
              </a:rPr>
              <a:t>Situs media sosial seperti Facebook tempat konsumen terlibat dengan apa yang disebut perdagangan sosial</a:t>
            </a:r>
            <a:endParaRPr lang="en-US" altLang="en-US">
              <a:solidFill>
                <a:schemeClr val="tx1"/>
              </a:solidFill>
              <a:effectLst/>
              <a:latin typeface="Bookman Old Style" panose="02050604050505020204" charset="0"/>
              <a:cs typeface="Bookman Old Style" panose="02050604050505020204" charset="0"/>
            </a:endParaRPr>
          </a:p>
          <a:p>
            <a:pPr marL="342900" indent="-342900" algn="just">
              <a:buFont typeface="Wingdings" panose="05000000000000000000" charset="0"/>
              <a:buChar char="v"/>
            </a:pPr>
            <a:r>
              <a:rPr lang="en-US" altLang="en-US">
                <a:solidFill>
                  <a:schemeClr val="tx1"/>
                </a:solidFill>
                <a:effectLst/>
                <a:latin typeface="Bookman Old Style" panose="02050604050505020204" charset="0"/>
                <a:cs typeface="Bookman Old Style" panose="02050604050505020204" charset="0"/>
              </a:rPr>
              <a:t>Organisasi yang menjual produk digital untuk penggunaan perusahaan</a:t>
            </a:r>
            <a:endParaRPr lang="en-US" altLang="en-US">
              <a:solidFill>
                <a:schemeClr val="tx1"/>
              </a:solidFill>
              <a:effectLst/>
              <a:latin typeface="Bookman Old Style" panose="02050604050505020204" charset="0"/>
              <a:cs typeface="Bookman Old Style" panose="02050604050505020204" charset="0"/>
            </a:endParaRPr>
          </a:p>
        </p:txBody>
      </p:sp>
    </p:spTree>
  </p:cSld>
  <p:clrMapOvr>
    <a:masterClrMapping/>
  </p:clrMapOvr>
  <p:transition spd="slow">
    <p:fade thruBlk="1"/>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ubtitle 1"/>
          <p:cNvSpPr>
            <a:spLocks noGrp="1"/>
          </p:cNvSpPr>
          <p:nvPr>
            <p:ph type="subTitle" idx="1"/>
          </p:nvPr>
        </p:nvSpPr>
        <p:spPr>
          <a:xfrm>
            <a:off x="169545" y="752475"/>
            <a:ext cx="8749030" cy="5541010"/>
          </a:xfrm>
        </p:spPr>
        <p:txBody>
          <a:bodyPr>
            <a:normAutofit lnSpcReduction="20000"/>
          </a:bodyPr>
          <a:p>
            <a:pPr algn="just"/>
            <a:r>
              <a:rPr lang="en-US" altLang="en-US">
                <a:ln w="22225">
                  <a:solidFill>
                    <a:schemeClr val="accent2"/>
                  </a:solidFill>
                  <a:prstDash val="solid"/>
                </a:ln>
                <a:solidFill>
                  <a:schemeClr val="accent2">
                    <a:lumMod val="40000"/>
                    <a:lumOff val="60000"/>
                  </a:schemeClr>
                </a:solidFill>
                <a:effectLst/>
                <a:latin typeface="Bookman Old Style" panose="02050604050505020204" charset="0"/>
                <a:cs typeface="Bookman Old Style" panose="02050604050505020204" charset="0"/>
              </a:rPr>
              <a:t>Bagaimana Cara Kerja e-Commerce?</a:t>
            </a:r>
            <a:endParaRPr lang="en-US" altLang="en-US">
              <a:ln w="22225">
                <a:solidFill>
                  <a:schemeClr val="accent2"/>
                </a:solidFill>
                <a:prstDash val="solid"/>
              </a:ln>
              <a:solidFill>
                <a:schemeClr val="accent2">
                  <a:lumMod val="40000"/>
                  <a:lumOff val="60000"/>
                </a:schemeClr>
              </a:solidFill>
              <a:effectLst/>
              <a:latin typeface="Bookman Old Style" panose="02050604050505020204" charset="0"/>
              <a:cs typeface="Bookman Old Style" panose="02050604050505020204" charset="0"/>
            </a:endParaRPr>
          </a:p>
          <a:p>
            <a:pPr algn="just"/>
            <a:r>
              <a:rPr lang="en-US" altLang="en-US">
                <a:solidFill>
                  <a:schemeClr val="tx1"/>
                </a:solidFill>
                <a:effectLst/>
                <a:latin typeface="Bookman Old Style" panose="02050604050505020204" charset="0"/>
                <a:cs typeface="Bookman Old Style" panose="02050604050505020204" charset="0"/>
              </a:rPr>
              <a:t>Melalui toko e-Commerce, pelanggan bisa mencari produk yang mereka inginkan, menambahkannya ke keranjang belanja digital, lalu menyelesaikan transaksi langsung secara online dari perangkat seluler atau komputer.</a:t>
            </a:r>
            <a:endParaRPr lang="en-US" altLang="en-US">
              <a:solidFill>
                <a:schemeClr val="tx1"/>
              </a:solidFill>
              <a:effectLst/>
              <a:latin typeface="Bookman Old Style" panose="02050604050505020204" charset="0"/>
              <a:cs typeface="Bookman Old Style" panose="02050604050505020204" charset="0"/>
            </a:endParaRPr>
          </a:p>
          <a:p>
            <a:pPr algn="just"/>
            <a:endParaRPr lang="en-US" altLang="en-US">
              <a:solidFill>
                <a:schemeClr val="tx1"/>
              </a:solidFill>
              <a:effectLst/>
              <a:latin typeface="Bookman Old Style" panose="02050604050505020204" charset="0"/>
              <a:cs typeface="Bookman Old Style" panose="02050604050505020204" charset="0"/>
            </a:endParaRPr>
          </a:p>
          <a:p>
            <a:pPr algn="just"/>
            <a:r>
              <a:rPr lang="en-US" altLang="en-US">
                <a:solidFill>
                  <a:schemeClr val="tx1"/>
                </a:solidFill>
                <a:effectLst/>
                <a:latin typeface="Bookman Old Style" panose="02050604050505020204" charset="0"/>
                <a:cs typeface="Bookman Old Style" panose="02050604050505020204" charset="0"/>
              </a:rPr>
              <a:t>Untuk produk fisik, pesanan yang dilakukan secara online ini akan diproses oleh tim yang bertanggung jawab, lalu dikirimkan ke pembeli melalui jasa kirim internal maupun eksternal. Sementara itu, produk digital bisa langsung didownload oleh pelanggan setelah pembelian selesai.</a:t>
            </a:r>
            <a:endParaRPr lang="en-US" altLang="en-US">
              <a:solidFill>
                <a:schemeClr val="tx1"/>
              </a:solidFill>
              <a:effectLst/>
              <a:latin typeface="Bookman Old Style" panose="02050604050505020204" charset="0"/>
              <a:cs typeface="Bookman Old Style" panose="02050604050505020204" charset="0"/>
            </a:endParaRPr>
          </a:p>
        </p:txBody>
      </p:sp>
    </p:spTree>
  </p:cSld>
  <p:clrMapOvr>
    <a:masterClrMapping/>
  </p:clrMapOvr>
  <p:transition spd="slow">
    <p:fade thruBlk="1"/>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ubtitle 1"/>
          <p:cNvSpPr>
            <a:spLocks noGrp="1"/>
          </p:cNvSpPr>
          <p:nvPr>
            <p:ph type="subTitle" idx="1"/>
          </p:nvPr>
        </p:nvSpPr>
        <p:spPr>
          <a:xfrm>
            <a:off x="257175" y="775970"/>
            <a:ext cx="8677910" cy="5414645"/>
          </a:xfrm>
        </p:spPr>
        <p:txBody>
          <a:bodyPr>
            <a:normAutofit lnSpcReduction="10000"/>
            <a:scene3d>
              <a:camera prst="orthographicFront"/>
              <a:lightRig rig="threePt" dir="t"/>
            </a:scene3d>
          </a:bodyPr>
          <a:p>
            <a:pPr algn="just"/>
            <a:r>
              <a:rPr lang="en-US">
                <a:ln/>
                <a:solidFill>
                  <a:schemeClr val="tx1"/>
                </a:solidFill>
                <a:effectLst/>
                <a:latin typeface="Bookman Old Style" panose="02050604050505020204" charset="0"/>
                <a:cs typeface="Bookman Old Style" panose="02050604050505020204" charset="0"/>
              </a:rPr>
              <a:t>Melalui teknologi Internet tersebut, e-Commerce telah membentuk ulang perdagangan tradisional ke dalam praktek bisnis baru yang mampu melampaui batas wilayah negara.  Pemesanan barang dan distribusi barang dapat dilakukan dengan cepat dan dengan biaya yang relatif terjangkau.</a:t>
            </a:r>
            <a:endParaRPr lang="en-US">
              <a:ln/>
              <a:solidFill>
                <a:schemeClr val="tx1"/>
              </a:solidFill>
              <a:effectLst/>
              <a:latin typeface="Bookman Old Style" panose="02050604050505020204" charset="0"/>
              <a:cs typeface="Bookman Old Style" panose="02050604050505020204" charset="0"/>
            </a:endParaRPr>
          </a:p>
          <a:p>
            <a:pPr algn="just"/>
            <a:endParaRPr lang="en-US">
              <a:ln/>
              <a:solidFill>
                <a:schemeClr val="tx1"/>
              </a:solidFill>
              <a:effectLst/>
              <a:latin typeface="Bookman Old Style" panose="02050604050505020204" charset="0"/>
              <a:cs typeface="Bookman Old Style" panose="02050604050505020204" charset="0"/>
            </a:endParaRPr>
          </a:p>
          <a:p>
            <a:pPr algn="just"/>
            <a:r>
              <a:rPr lang="en-US">
                <a:ln/>
                <a:solidFill>
                  <a:schemeClr val="tx1"/>
                </a:solidFill>
                <a:effectLst/>
                <a:latin typeface="Bookman Old Style" panose="02050604050505020204" charset="0"/>
                <a:cs typeface="Bookman Old Style" panose="02050604050505020204" charset="0"/>
              </a:rPr>
              <a:t>Sejak ditemukan terknologi tersebut di tahun 1990-an, pembelian barang secara online tidak hanya dipengaruhi oleh konektivitas internet tapi lebih banyak dipengaruhi oleh tingkat pendapatan ekonomi.</a:t>
            </a:r>
            <a:endParaRPr lang="en-US">
              <a:ln/>
              <a:solidFill>
                <a:schemeClr val="tx1"/>
              </a:solidFill>
              <a:effectLst/>
              <a:latin typeface="Bookman Old Style" panose="02050604050505020204" charset="0"/>
              <a:cs typeface="Bookman Old Style" panose="02050604050505020204" charset="0"/>
            </a:endParaRPr>
          </a:p>
        </p:txBody>
      </p:sp>
    </p:spTree>
  </p:cSld>
  <p:clrMapOvr>
    <a:masterClrMapping/>
  </p:clrMapOvr>
  <p:transition spd="slow">
    <p:fade thruBlk="1"/>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ubtitle 1"/>
          <p:cNvSpPr>
            <a:spLocks noGrp="1"/>
          </p:cNvSpPr>
          <p:nvPr>
            <p:ph type="subTitle" idx="1"/>
          </p:nvPr>
        </p:nvSpPr>
        <p:spPr>
          <a:xfrm>
            <a:off x="201295" y="904240"/>
            <a:ext cx="8606790" cy="5389245"/>
          </a:xfrm>
        </p:spPr>
        <p:txBody>
          <a:bodyPr>
            <a:normAutofit lnSpcReduction="20000"/>
          </a:bodyPr>
          <a:p>
            <a:pPr algn="just">
              <a:buFont typeface="+mj-lt"/>
            </a:pPr>
            <a:r>
              <a:rPr lang="en-US" altLang="en-US" sz="2400">
                <a:ln w="15875"/>
                <a:gradFill>
                  <a:gsLst>
                    <a:gs pos="0">
                      <a:schemeClr val="accent1"/>
                    </a:gs>
                    <a:gs pos="100000">
                      <a:schemeClr val="accent6"/>
                    </a:gs>
                  </a:gsLst>
                  <a:lin ang="2700000" scaled="0"/>
                </a:gradFill>
                <a:effectLst/>
                <a:latin typeface="Bookman Old Style" panose="02050604050505020204" charset="0"/>
                <a:cs typeface="Bookman Old Style" panose="02050604050505020204" charset="0"/>
              </a:rPr>
              <a:t>MEDIA E-COMMERCE</a:t>
            </a:r>
            <a:endParaRPr lang="en-US" altLang="en-US" sz="2400">
              <a:ln w="15875"/>
              <a:gradFill>
                <a:gsLst>
                  <a:gs pos="0">
                    <a:schemeClr val="accent1"/>
                  </a:gs>
                  <a:gs pos="100000">
                    <a:schemeClr val="accent6"/>
                  </a:gs>
                </a:gsLst>
                <a:lin ang="2700000" scaled="0"/>
              </a:gradFill>
              <a:effectLst/>
              <a:latin typeface="Bookman Old Style" panose="02050604050505020204" charset="0"/>
              <a:cs typeface="Bookman Old Style" panose="02050604050505020204" charset="0"/>
            </a:endParaRPr>
          </a:p>
          <a:p>
            <a:pPr algn="just">
              <a:buFont typeface="+mj-lt"/>
            </a:pPr>
            <a:endParaRPr lang="en-US" altLang="en-US" sz="2400">
              <a:solidFill>
                <a:schemeClr val="tx1"/>
              </a:solidFill>
              <a:effectLst/>
              <a:latin typeface="Bookman Old Style" panose="02050604050505020204" charset="0"/>
              <a:cs typeface="Bookman Old Style" panose="02050604050505020204" charset="0"/>
            </a:endParaRPr>
          </a:p>
          <a:p>
            <a:pPr algn="just">
              <a:buFont typeface="+mj-lt"/>
            </a:pPr>
            <a:r>
              <a:rPr lang="en-US" altLang="en-US" sz="2400">
                <a:solidFill>
                  <a:schemeClr val="tx1"/>
                </a:solidFill>
                <a:effectLst/>
                <a:latin typeface="Bookman Old Style" panose="02050604050505020204" charset="0"/>
                <a:cs typeface="Bookman Old Style" panose="02050604050505020204" charset="0"/>
              </a:rPr>
              <a:t>Dalam praktek, ada 6 jenis media perdagangan elektronik yang sering digunakan:</a:t>
            </a:r>
            <a:endParaRPr lang="en-US" altLang="en-US" sz="2400">
              <a:solidFill>
                <a:schemeClr val="tx1"/>
              </a:solidFill>
              <a:effectLst/>
              <a:latin typeface="Bookman Old Style" panose="02050604050505020204" charset="0"/>
              <a:cs typeface="Bookman Old Style" panose="02050604050505020204" charset="0"/>
            </a:endParaRPr>
          </a:p>
          <a:p>
            <a:pPr marL="457200" indent="-457200" algn="just">
              <a:buFont typeface="+mj-lt"/>
              <a:buAutoNum type="arabicParenR"/>
            </a:pPr>
            <a:r>
              <a:rPr lang="en-US" altLang="en-US" sz="2400">
                <a:solidFill>
                  <a:schemeClr val="tx1"/>
                </a:solidFill>
                <a:effectLst/>
                <a:latin typeface="Bookman Old Style" panose="02050604050505020204" charset="0"/>
                <a:cs typeface="Bookman Old Style" panose="02050604050505020204" charset="0"/>
              </a:rPr>
              <a:t>Telepon</a:t>
            </a:r>
            <a:endParaRPr lang="en-US" altLang="en-US" sz="2400">
              <a:solidFill>
                <a:schemeClr val="tx1"/>
              </a:solidFill>
              <a:effectLst/>
              <a:latin typeface="Bookman Old Style" panose="02050604050505020204" charset="0"/>
              <a:cs typeface="Bookman Old Style" panose="02050604050505020204" charset="0"/>
            </a:endParaRPr>
          </a:p>
          <a:p>
            <a:pPr marL="457200" indent="-457200" algn="just">
              <a:buFont typeface="+mj-lt"/>
              <a:buAutoNum type="arabicParenR"/>
            </a:pPr>
            <a:r>
              <a:rPr lang="en-US" altLang="en-US" sz="2400">
                <a:solidFill>
                  <a:schemeClr val="tx1"/>
                </a:solidFill>
                <a:effectLst/>
                <a:latin typeface="Bookman Old Style" panose="02050604050505020204" charset="0"/>
                <a:cs typeface="Bookman Old Style" panose="02050604050505020204" charset="0"/>
              </a:rPr>
              <a:t>Fax</a:t>
            </a:r>
            <a:endParaRPr lang="en-US" altLang="en-US" sz="2400">
              <a:solidFill>
                <a:schemeClr val="tx1"/>
              </a:solidFill>
              <a:effectLst/>
              <a:latin typeface="Bookman Old Style" panose="02050604050505020204" charset="0"/>
              <a:cs typeface="Bookman Old Style" panose="02050604050505020204" charset="0"/>
            </a:endParaRPr>
          </a:p>
          <a:p>
            <a:pPr marL="457200" indent="-457200" algn="just">
              <a:buFont typeface="+mj-lt"/>
              <a:buAutoNum type="arabicParenR"/>
            </a:pPr>
            <a:r>
              <a:rPr lang="en-US" altLang="en-US" sz="2400">
                <a:solidFill>
                  <a:schemeClr val="tx1"/>
                </a:solidFill>
                <a:effectLst/>
                <a:latin typeface="Bookman Old Style" panose="02050604050505020204" charset="0"/>
                <a:cs typeface="Bookman Old Style" panose="02050604050505020204" charset="0"/>
              </a:rPr>
              <a:t>Televisi</a:t>
            </a:r>
            <a:endParaRPr lang="en-US" altLang="en-US" sz="2400">
              <a:solidFill>
                <a:schemeClr val="tx1"/>
              </a:solidFill>
              <a:effectLst/>
              <a:latin typeface="Bookman Old Style" panose="02050604050505020204" charset="0"/>
              <a:cs typeface="Bookman Old Style" panose="02050604050505020204" charset="0"/>
            </a:endParaRPr>
          </a:p>
          <a:p>
            <a:pPr marL="457200" indent="-457200" algn="just">
              <a:buFont typeface="+mj-lt"/>
              <a:buAutoNum type="arabicParenR"/>
            </a:pPr>
            <a:r>
              <a:rPr lang="en-US" altLang="en-US" sz="2400">
                <a:solidFill>
                  <a:schemeClr val="tx1"/>
                </a:solidFill>
                <a:effectLst/>
                <a:latin typeface="Bookman Old Style" panose="02050604050505020204" charset="0"/>
                <a:cs typeface="Bookman Old Style" panose="02050604050505020204" charset="0"/>
              </a:rPr>
              <a:t>Pembayaran Elektronik dan Sistem Transfer Uang</a:t>
            </a:r>
            <a:endParaRPr lang="en-US" altLang="en-US" sz="2400">
              <a:solidFill>
                <a:schemeClr val="tx1"/>
              </a:solidFill>
              <a:effectLst/>
              <a:latin typeface="Bookman Old Style" panose="02050604050505020204" charset="0"/>
              <a:cs typeface="Bookman Old Style" panose="02050604050505020204" charset="0"/>
            </a:endParaRPr>
          </a:p>
          <a:p>
            <a:pPr marL="457200" indent="-457200" algn="just">
              <a:buFont typeface="+mj-lt"/>
              <a:buAutoNum type="arabicParenR"/>
            </a:pPr>
            <a:r>
              <a:rPr lang="en-US" altLang="en-US" sz="2400">
                <a:solidFill>
                  <a:schemeClr val="tx1"/>
                </a:solidFill>
                <a:effectLst/>
                <a:latin typeface="Bookman Old Style" panose="02050604050505020204" charset="0"/>
                <a:cs typeface="Bookman Old Style" panose="02050604050505020204" charset="0"/>
              </a:rPr>
              <a:t>Pertukaran Data Elektronik atau Elektronik Data Interchange (EDI)</a:t>
            </a:r>
            <a:endParaRPr lang="en-US" altLang="en-US" sz="2400">
              <a:solidFill>
                <a:schemeClr val="tx1"/>
              </a:solidFill>
              <a:effectLst/>
              <a:latin typeface="Bookman Old Style" panose="02050604050505020204" charset="0"/>
              <a:cs typeface="Bookman Old Style" panose="02050604050505020204" charset="0"/>
            </a:endParaRPr>
          </a:p>
          <a:p>
            <a:pPr marL="457200" indent="-457200" algn="just">
              <a:buFont typeface="+mj-lt"/>
              <a:buAutoNum type="arabicParenR"/>
            </a:pPr>
            <a:r>
              <a:rPr lang="en-US" altLang="en-US" sz="2400">
                <a:solidFill>
                  <a:schemeClr val="tx1"/>
                </a:solidFill>
                <a:effectLst/>
                <a:latin typeface="Bookman Old Style" panose="02050604050505020204" charset="0"/>
                <a:cs typeface="Bookman Old Style" panose="02050604050505020204" charset="0"/>
              </a:rPr>
              <a:t>Internet.</a:t>
            </a:r>
            <a:endParaRPr lang="en-US" altLang="en-US" sz="2400">
              <a:solidFill>
                <a:schemeClr val="tx1"/>
              </a:solidFill>
              <a:effectLst/>
              <a:latin typeface="Bookman Old Style" panose="02050604050505020204" charset="0"/>
              <a:cs typeface="Bookman Old Style" panose="02050604050505020204" charset="0"/>
            </a:endParaRPr>
          </a:p>
        </p:txBody>
      </p:sp>
    </p:spTree>
  </p:cSld>
  <p:clrMapOvr>
    <a:masterClrMapping/>
  </p:clrMapOvr>
  <p:transition spd="slow">
    <p:fade thruBlk="1"/>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ubtitle 1"/>
          <p:cNvSpPr>
            <a:spLocks noGrp="1"/>
          </p:cNvSpPr>
          <p:nvPr>
            <p:ph type="subTitle" idx="1"/>
          </p:nvPr>
        </p:nvSpPr>
        <p:spPr>
          <a:xfrm>
            <a:off x="186690" y="794385"/>
            <a:ext cx="8658860" cy="5405755"/>
          </a:xfrm>
        </p:spPr>
        <p:txBody>
          <a:bodyPr>
            <a:noAutofit/>
            <a:scene3d>
              <a:camera prst="orthographicFront"/>
              <a:lightRig rig="threePt" dir="t"/>
            </a:scene3d>
          </a:bodyPr>
          <a:p>
            <a:pPr algn="just"/>
            <a:r>
              <a:rPr lang="en-US" altLang="en-US" sz="2000">
                <a:solidFill>
                  <a:schemeClr val="tx1"/>
                </a:solidFill>
                <a:effectLst/>
                <a:latin typeface="Bookman Old Style" panose="02050604050505020204" charset="0"/>
                <a:cs typeface="Bookman Old Style" panose="02050604050505020204" charset="0"/>
              </a:rPr>
              <a:t>Media perdagangan elektronik (e-commerce) mencakup berbagai saluran digital yang digunakan untuk melakukan transaksi jual-beli secara online, mulai dari marketplace, website toko online, hingga social commerce. Setiap media memiliki fungsi, kelebihan, dan tantangan tersendiri dalam mendukung perdagangan modern.</a:t>
            </a:r>
            <a:endParaRPr lang="en-US" altLang="en-US" sz="2000">
              <a:solidFill>
                <a:schemeClr val="tx1"/>
              </a:solidFill>
              <a:effectLst/>
              <a:latin typeface="Bookman Old Style" panose="02050604050505020204" charset="0"/>
              <a:cs typeface="Bookman Old Style" panose="02050604050505020204" charset="0"/>
            </a:endParaRPr>
          </a:p>
          <a:p>
            <a:pPr algn="just"/>
            <a:endParaRPr lang="en-US" altLang="en-US" sz="2000">
              <a:solidFill>
                <a:schemeClr val="tx1"/>
              </a:solidFill>
              <a:effectLst/>
              <a:latin typeface="Bookman Old Style" panose="02050604050505020204" charset="0"/>
              <a:cs typeface="Bookman Old Style" panose="02050604050505020204" charset="0"/>
            </a:endParaRPr>
          </a:p>
          <a:p>
            <a:pPr algn="just"/>
            <a:r>
              <a:rPr lang="en-US" altLang="en-US" sz="2000">
                <a:solidFill>
                  <a:schemeClr val="tx1"/>
                </a:solidFill>
                <a:effectLst/>
                <a:latin typeface="Bookman Old Style" panose="02050604050505020204" charset="0"/>
                <a:cs typeface="Bookman Old Style" panose="02050604050505020204" charset="0"/>
              </a:rPr>
              <a:t>1. Marketplace</a:t>
            </a:r>
            <a:endParaRPr lang="en-US" altLang="en-US" sz="2000">
              <a:solidFill>
                <a:schemeClr val="tx1"/>
              </a:solidFill>
              <a:effectLst/>
              <a:latin typeface="Bookman Old Style" panose="02050604050505020204" charset="0"/>
              <a:cs typeface="Bookman Old Style" panose="02050604050505020204" charset="0"/>
            </a:endParaRPr>
          </a:p>
          <a:p>
            <a:pPr algn="just"/>
            <a:r>
              <a:rPr lang="en-US" altLang="en-US" sz="2000">
                <a:solidFill>
                  <a:schemeClr val="tx1"/>
                </a:solidFill>
                <a:effectLst/>
                <a:latin typeface="Bookman Old Style" panose="02050604050505020204" charset="0"/>
                <a:cs typeface="Bookman Old Style" panose="02050604050505020204" charset="0"/>
              </a:rPr>
              <a:t>Contoh: Tokopedia, Shopee, Lazada, Bukalapak, Amazon, eBay.</a:t>
            </a:r>
            <a:endParaRPr lang="en-US" altLang="en-US" sz="2000">
              <a:solidFill>
                <a:schemeClr val="tx1"/>
              </a:solidFill>
              <a:effectLst/>
              <a:latin typeface="Bookman Old Style" panose="02050604050505020204" charset="0"/>
              <a:cs typeface="Bookman Old Style" panose="02050604050505020204" charset="0"/>
            </a:endParaRPr>
          </a:p>
          <a:p>
            <a:pPr algn="just"/>
            <a:r>
              <a:rPr lang="en-US" altLang="en-US" sz="2000">
                <a:solidFill>
                  <a:schemeClr val="tx1"/>
                </a:solidFill>
                <a:effectLst/>
                <a:latin typeface="Bookman Old Style" panose="02050604050505020204" charset="0"/>
                <a:cs typeface="Bookman Old Style" panose="02050604050505020204" charset="0"/>
              </a:rPr>
              <a:t>Fungsi: Menyediakan platform siap pakai bagi penjual untuk menawarkan produk tanpa harus membuat website sendiri.</a:t>
            </a:r>
            <a:endParaRPr lang="en-US" altLang="en-US" sz="2000">
              <a:solidFill>
                <a:schemeClr val="tx1"/>
              </a:solidFill>
              <a:effectLst/>
              <a:latin typeface="Bookman Old Style" panose="02050604050505020204" charset="0"/>
              <a:cs typeface="Bookman Old Style" panose="02050604050505020204" charset="0"/>
            </a:endParaRPr>
          </a:p>
          <a:p>
            <a:pPr algn="just"/>
            <a:r>
              <a:rPr lang="en-US" altLang="en-US" sz="2000">
                <a:solidFill>
                  <a:schemeClr val="tx1"/>
                </a:solidFill>
                <a:effectLst/>
                <a:latin typeface="Bookman Old Style" panose="02050604050505020204" charset="0"/>
                <a:cs typeface="Bookman Old Style" panose="02050604050505020204" charset="0"/>
              </a:rPr>
              <a:t>Kelebihan: Jangkauan luas, sistem pembayaran dan logistik sudah terintegrasi.</a:t>
            </a:r>
            <a:endParaRPr lang="en-US" altLang="en-US" sz="2000">
              <a:solidFill>
                <a:schemeClr val="tx1"/>
              </a:solidFill>
              <a:effectLst/>
              <a:latin typeface="Bookman Old Style" panose="02050604050505020204" charset="0"/>
              <a:cs typeface="Bookman Old Style" panose="02050604050505020204" charset="0"/>
            </a:endParaRPr>
          </a:p>
          <a:p>
            <a:pPr algn="just"/>
            <a:r>
              <a:rPr lang="en-US" altLang="en-US" sz="2000">
                <a:solidFill>
                  <a:schemeClr val="tx1"/>
                </a:solidFill>
                <a:effectLst/>
                <a:latin typeface="Bookman Old Style" panose="02050604050505020204" charset="0"/>
                <a:cs typeface="Bookman Old Style" panose="02050604050505020204" charset="0"/>
              </a:rPr>
              <a:t>Kekurangan: Persaingan tinggi, biaya komisi atau potongan penjualan.</a:t>
            </a:r>
            <a:endParaRPr lang="en-US" altLang="en-US" sz="2000">
              <a:solidFill>
                <a:schemeClr val="tx1"/>
              </a:solidFill>
              <a:effectLst/>
              <a:latin typeface="Bookman Old Style" panose="02050604050505020204" charset="0"/>
              <a:cs typeface="Bookman Old Style" panose="02050604050505020204" charset="0"/>
            </a:endParaRPr>
          </a:p>
          <a:p>
            <a:pPr algn="just"/>
            <a:endParaRPr lang="en-US" altLang="en-US" sz="2000">
              <a:solidFill>
                <a:schemeClr val="tx1"/>
              </a:solidFill>
              <a:effectLst/>
              <a:latin typeface="Bookman Old Style" panose="02050604050505020204" charset="0"/>
              <a:cs typeface="Bookman Old Style" panose="02050604050505020204" charset="0"/>
            </a:endParaRPr>
          </a:p>
        </p:txBody>
      </p:sp>
    </p:spTree>
  </p:cSld>
  <p:clrMapOvr>
    <a:masterClrMapping/>
  </p:clrMapOvr>
  <p:transition spd="slow">
    <p:fade thruBlk="1"/>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ubtitle 1"/>
          <p:cNvSpPr>
            <a:spLocks noGrp="1"/>
          </p:cNvSpPr>
          <p:nvPr>
            <p:ph type="subTitle" idx="1"/>
          </p:nvPr>
        </p:nvSpPr>
        <p:spPr>
          <a:xfrm>
            <a:off x="266065" y="847090"/>
            <a:ext cx="8501380" cy="5271135"/>
          </a:xfrm>
        </p:spPr>
        <p:txBody>
          <a:bodyPr>
            <a:noAutofit/>
          </a:bodyPr>
          <a:p>
            <a:pPr algn="just"/>
            <a:r>
              <a:rPr lang="en-US" altLang="en-US" sz="2000">
                <a:solidFill>
                  <a:schemeClr val="tx1"/>
                </a:solidFill>
                <a:effectLst/>
                <a:latin typeface="Bookman Old Style" panose="02050604050505020204" charset="0"/>
                <a:cs typeface="Bookman Old Style" panose="02050604050505020204" charset="0"/>
                <a:sym typeface="+mn-ea"/>
              </a:rPr>
              <a:t>2. Website Toko Online</a:t>
            </a:r>
            <a:endParaRPr lang="en-US" altLang="en-US" sz="2000">
              <a:solidFill>
                <a:schemeClr val="tx1"/>
              </a:solidFill>
              <a:effectLst/>
              <a:latin typeface="Bookman Old Style" panose="02050604050505020204" charset="0"/>
              <a:cs typeface="Bookman Old Style" panose="02050604050505020204" charset="0"/>
            </a:endParaRPr>
          </a:p>
          <a:p>
            <a:pPr algn="just"/>
            <a:r>
              <a:rPr lang="en-US" altLang="en-US" sz="2000">
                <a:solidFill>
                  <a:schemeClr val="tx1"/>
                </a:solidFill>
                <a:effectLst/>
                <a:latin typeface="Bookman Old Style" panose="02050604050505020204" charset="0"/>
                <a:cs typeface="Bookman Old Style" panose="02050604050505020204" charset="0"/>
                <a:sym typeface="+mn-ea"/>
              </a:rPr>
              <a:t>Contoh: Shopify, WooCommerce, Magento, Wix.</a:t>
            </a:r>
            <a:endParaRPr lang="en-US" altLang="en-US" sz="2000">
              <a:solidFill>
                <a:schemeClr val="tx1"/>
              </a:solidFill>
              <a:effectLst/>
              <a:latin typeface="Bookman Old Style" panose="02050604050505020204" charset="0"/>
              <a:cs typeface="Bookman Old Style" panose="02050604050505020204" charset="0"/>
            </a:endParaRPr>
          </a:p>
          <a:p>
            <a:pPr algn="just"/>
            <a:r>
              <a:rPr lang="en-US" altLang="en-US" sz="2000">
                <a:solidFill>
                  <a:schemeClr val="tx1"/>
                </a:solidFill>
                <a:effectLst/>
                <a:latin typeface="Bookman Old Style" panose="02050604050505020204" charset="0"/>
                <a:cs typeface="Bookman Old Style" panose="02050604050505020204" charset="0"/>
                <a:sym typeface="+mn-ea"/>
              </a:rPr>
              <a:t>Fungsi: Memberikan kontrol penuh kepada pemilik bisnis atas tampilan, sistem, dan branding toko.</a:t>
            </a:r>
            <a:endParaRPr lang="en-US" altLang="en-US" sz="2000">
              <a:solidFill>
                <a:schemeClr val="tx1"/>
              </a:solidFill>
              <a:effectLst/>
              <a:latin typeface="Bookman Old Style" panose="02050604050505020204" charset="0"/>
              <a:cs typeface="Bookman Old Style" panose="02050604050505020204" charset="0"/>
            </a:endParaRPr>
          </a:p>
          <a:p>
            <a:pPr algn="just"/>
            <a:r>
              <a:rPr lang="en-US" altLang="en-US" sz="2000">
                <a:solidFill>
                  <a:schemeClr val="tx1"/>
                </a:solidFill>
                <a:effectLst/>
                <a:latin typeface="Bookman Old Style" panose="02050604050505020204" charset="0"/>
                <a:cs typeface="Bookman Old Style" panose="02050604050505020204" charset="0"/>
                <a:sym typeface="+mn-ea"/>
              </a:rPr>
              <a:t>Kelebihan: Identitas brand lebih kuat, fleksibilitas tinggi.</a:t>
            </a:r>
            <a:endParaRPr lang="en-US" altLang="en-US" sz="2000">
              <a:solidFill>
                <a:schemeClr val="tx1"/>
              </a:solidFill>
              <a:effectLst/>
              <a:latin typeface="Bookman Old Style" panose="02050604050505020204" charset="0"/>
              <a:cs typeface="Bookman Old Style" panose="02050604050505020204" charset="0"/>
            </a:endParaRPr>
          </a:p>
          <a:p>
            <a:pPr algn="just"/>
            <a:r>
              <a:rPr lang="en-US" altLang="en-US" sz="2000">
                <a:solidFill>
                  <a:schemeClr val="tx1"/>
                </a:solidFill>
                <a:effectLst/>
                <a:latin typeface="Bookman Old Style" panose="02050604050505020204" charset="0"/>
                <a:cs typeface="Bookman Old Style" panose="02050604050505020204" charset="0"/>
                <a:sym typeface="+mn-ea"/>
              </a:rPr>
              <a:t>Kekurangan: Membutuhkan biaya dan keahlian teknis untuk pengelolaan</a:t>
            </a:r>
            <a:endParaRPr lang="en-US" altLang="en-US" sz="2000">
              <a:solidFill>
                <a:schemeClr val="tx1"/>
              </a:solidFill>
              <a:effectLst/>
              <a:latin typeface="Bookman Old Style" panose="02050604050505020204" charset="0"/>
              <a:cs typeface="Bookman Old Style" panose="02050604050505020204" charset="0"/>
              <a:sym typeface="+mn-ea"/>
            </a:endParaRPr>
          </a:p>
          <a:p>
            <a:pPr algn="just"/>
            <a:endParaRPr lang="en-US" altLang="en-US" sz="2000">
              <a:solidFill>
                <a:schemeClr val="tx1"/>
              </a:solidFill>
              <a:effectLst/>
              <a:latin typeface="Bookman Old Style" panose="02050604050505020204" charset="0"/>
              <a:cs typeface="Bookman Old Style" panose="02050604050505020204" charset="0"/>
            </a:endParaRPr>
          </a:p>
          <a:p>
            <a:pPr algn="just"/>
            <a:r>
              <a:rPr lang="en-US" altLang="en-US" sz="2000">
                <a:solidFill>
                  <a:schemeClr val="tx1"/>
                </a:solidFill>
                <a:effectLst/>
                <a:latin typeface="Bookman Old Style" panose="02050604050505020204" charset="0"/>
                <a:cs typeface="Bookman Old Style" panose="02050604050505020204" charset="0"/>
              </a:rPr>
              <a:t>3. Social Commerce</a:t>
            </a:r>
            <a:endParaRPr lang="en-US" altLang="en-US" sz="2000">
              <a:solidFill>
                <a:schemeClr val="tx1"/>
              </a:solidFill>
              <a:effectLst/>
              <a:latin typeface="Bookman Old Style" panose="02050604050505020204" charset="0"/>
              <a:cs typeface="Bookman Old Style" panose="02050604050505020204" charset="0"/>
            </a:endParaRPr>
          </a:p>
          <a:p>
            <a:pPr algn="just"/>
            <a:r>
              <a:rPr lang="en-US" altLang="en-US" sz="2000">
                <a:solidFill>
                  <a:schemeClr val="tx1"/>
                </a:solidFill>
                <a:effectLst/>
                <a:latin typeface="Bookman Old Style" panose="02050604050505020204" charset="0"/>
                <a:cs typeface="Bookman Old Style" panose="02050604050505020204" charset="0"/>
              </a:rPr>
              <a:t>Contoh: TikTok Shop, Instagram Shop, Facebook Marketplace.</a:t>
            </a:r>
            <a:endParaRPr lang="en-US" altLang="en-US" sz="2000">
              <a:solidFill>
                <a:schemeClr val="tx1"/>
              </a:solidFill>
              <a:effectLst/>
              <a:latin typeface="Bookman Old Style" panose="02050604050505020204" charset="0"/>
              <a:cs typeface="Bookman Old Style" panose="02050604050505020204" charset="0"/>
            </a:endParaRPr>
          </a:p>
          <a:p>
            <a:pPr algn="just"/>
            <a:r>
              <a:rPr lang="en-US" altLang="en-US" sz="2000">
                <a:solidFill>
                  <a:schemeClr val="tx1"/>
                </a:solidFill>
                <a:effectLst/>
                <a:latin typeface="Bookman Old Style" panose="02050604050505020204" charset="0"/>
                <a:cs typeface="Bookman Old Style" panose="02050604050505020204" charset="0"/>
              </a:rPr>
              <a:t>Fungsi: Menggabungkan interaksi sosial dengan transaksi langsung.</a:t>
            </a:r>
            <a:endParaRPr lang="en-US" altLang="en-US" sz="2000">
              <a:solidFill>
                <a:schemeClr val="tx1"/>
              </a:solidFill>
              <a:effectLst/>
              <a:latin typeface="Bookman Old Style" panose="02050604050505020204" charset="0"/>
              <a:cs typeface="Bookman Old Style" panose="02050604050505020204" charset="0"/>
            </a:endParaRPr>
          </a:p>
          <a:p>
            <a:pPr algn="just"/>
            <a:r>
              <a:rPr lang="en-US" altLang="en-US" sz="2000">
                <a:solidFill>
                  <a:schemeClr val="tx1"/>
                </a:solidFill>
                <a:effectLst/>
                <a:latin typeface="Bookman Old Style" panose="02050604050505020204" charset="0"/>
                <a:cs typeface="Bookman Old Style" panose="02050604050505020204" charset="0"/>
              </a:rPr>
              <a:t>Kelebihan: Memanfaatkan engagement pengguna media sosial, cocok untuk promosi produk kreatif.</a:t>
            </a:r>
            <a:endParaRPr lang="en-US" altLang="en-US" sz="2000">
              <a:solidFill>
                <a:schemeClr val="tx1"/>
              </a:solidFill>
              <a:effectLst/>
              <a:latin typeface="Bookman Old Style" panose="02050604050505020204" charset="0"/>
              <a:cs typeface="Bookman Old Style" panose="02050604050505020204" charset="0"/>
            </a:endParaRPr>
          </a:p>
          <a:p>
            <a:pPr algn="just"/>
            <a:r>
              <a:rPr lang="en-US" altLang="en-US" sz="2000">
                <a:solidFill>
                  <a:schemeClr val="tx1"/>
                </a:solidFill>
                <a:effectLst/>
                <a:latin typeface="Bookman Old Style" panose="02050604050505020204" charset="0"/>
                <a:cs typeface="Bookman Old Style" panose="02050604050505020204" charset="0"/>
              </a:rPr>
              <a:t>Kekurangan: Bergantung pada algoritma platform dan tren sosial.</a:t>
            </a:r>
            <a:endParaRPr lang="en-US" altLang="en-US" sz="2000">
              <a:solidFill>
                <a:schemeClr val="tx1"/>
              </a:solidFill>
              <a:effectLst/>
              <a:latin typeface="Bookman Old Style" panose="02050604050505020204" charset="0"/>
              <a:cs typeface="Bookman Old Style" panose="02050604050505020204" charset="0"/>
            </a:endParaRPr>
          </a:p>
          <a:p>
            <a:pPr algn="just"/>
            <a:endParaRPr lang="en-US" altLang="en-US" sz="2000">
              <a:solidFill>
                <a:schemeClr val="tx1"/>
              </a:solidFill>
              <a:effectLst/>
              <a:latin typeface="Bookman Old Style" panose="02050604050505020204" charset="0"/>
              <a:cs typeface="Bookman Old Style" panose="02050604050505020204" charset="0"/>
            </a:endParaRPr>
          </a:p>
          <a:p>
            <a:pPr algn="just"/>
            <a:endParaRPr lang="en-US" altLang="en-US" sz="2000">
              <a:solidFill>
                <a:schemeClr val="tx1"/>
              </a:solidFill>
              <a:effectLst/>
              <a:latin typeface="Bookman Old Style" panose="02050604050505020204" charset="0"/>
              <a:cs typeface="Bookman Old Style" panose="02050604050505020204" charset="0"/>
            </a:endParaRPr>
          </a:p>
        </p:txBody>
      </p:sp>
    </p:spTree>
  </p:cSld>
  <p:clrMapOvr>
    <a:masterClrMapping/>
  </p:clrMapOvr>
  <p:transition spd="slow">
    <p:fade thruBlk="1"/>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ubtitle 1"/>
          <p:cNvSpPr>
            <a:spLocks noGrp="1"/>
          </p:cNvSpPr>
          <p:nvPr>
            <p:ph type="subTitle" idx="1"/>
          </p:nvPr>
        </p:nvSpPr>
        <p:spPr>
          <a:xfrm>
            <a:off x="169545" y="768350"/>
            <a:ext cx="8717280" cy="5437505"/>
          </a:xfrm>
        </p:spPr>
        <p:txBody>
          <a:bodyPr>
            <a:normAutofit fontScale="70000"/>
            <a:scene3d>
              <a:camera prst="orthographicFront"/>
              <a:lightRig rig="threePt" dir="t"/>
            </a:scene3d>
          </a:bodyPr>
          <a:p>
            <a:pPr algn="just"/>
            <a:r>
              <a:rPr lang="en-US" altLang="en-US">
                <a:solidFill>
                  <a:schemeClr val="tx1"/>
                </a:solidFill>
                <a:effectLst/>
                <a:latin typeface="Bookman Old Style" panose="02050604050505020204" charset="0"/>
                <a:cs typeface="Bookman Old Style" panose="02050604050505020204" charset="0"/>
                <a:sym typeface="+mn-ea"/>
              </a:rPr>
              <a:t>4. Aplikasi Mobile</a:t>
            </a:r>
            <a:endParaRPr lang="en-US" altLang="en-US">
              <a:solidFill>
                <a:schemeClr val="tx1"/>
              </a:solidFill>
              <a:effectLst/>
              <a:latin typeface="Bookman Old Style" panose="02050604050505020204" charset="0"/>
              <a:cs typeface="Bookman Old Style" panose="02050604050505020204" charset="0"/>
            </a:endParaRPr>
          </a:p>
          <a:p>
            <a:pPr algn="just"/>
            <a:r>
              <a:rPr lang="en-US" altLang="en-US">
                <a:solidFill>
                  <a:schemeClr val="tx1"/>
                </a:solidFill>
                <a:effectLst/>
                <a:latin typeface="Bookman Old Style" panose="02050604050505020204" charset="0"/>
                <a:cs typeface="Bookman Old Style" panose="02050604050505020204" charset="0"/>
                <a:sym typeface="+mn-ea"/>
              </a:rPr>
              <a:t>Contoh: Aplikasi brand seperti Zara, H&amp;M, atau aplikasi e-commerce besar.</a:t>
            </a:r>
            <a:endParaRPr lang="en-US" altLang="en-US">
              <a:solidFill>
                <a:schemeClr val="tx1"/>
              </a:solidFill>
              <a:effectLst/>
              <a:latin typeface="Bookman Old Style" panose="02050604050505020204" charset="0"/>
              <a:cs typeface="Bookman Old Style" panose="02050604050505020204" charset="0"/>
            </a:endParaRPr>
          </a:p>
          <a:p>
            <a:pPr algn="just"/>
            <a:r>
              <a:rPr lang="en-US" altLang="en-US">
                <a:solidFill>
                  <a:schemeClr val="tx1"/>
                </a:solidFill>
                <a:effectLst/>
                <a:latin typeface="Bookman Old Style" panose="02050604050505020204" charset="0"/>
                <a:cs typeface="Bookman Old Style" panose="02050604050505020204" charset="0"/>
                <a:sym typeface="+mn-ea"/>
              </a:rPr>
              <a:t>Fungsi: Memberikan pengalaman belanja eksklusif dan personal.</a:t>
            </a:r>
            <a:endParaRPr lang="en-US" altLang="en-US">
              <a:solidFill>
                <a:schemeClr val="tx1"/>
              </a:solidFill>
              <a:effectLst/>
              <a:latin typeface="Bookman Old Style" panose="02050604050505020204" charset="0"/>
              <a:cs typeface="Bookman Old Style" panose="02050604050505020204" charset="0"/>
            </a:endParaRPr>
          </a:p>
          <a:p>
            <a:pPr algn="just"/>
            <a:r>
              <a:rPr lang="en-US" altLang="en-US">
                <a:solidFill>
                  <a:schemeClr val="tx1"/>
                </a:solidFill>
                <a:effectLst/>
                <a:latin typeface="Bookman Old Style" panose="02050604050505020204" charset="0"/>
                <a:cs typeface="Bookman Old Style" panose="02050604050505020204" charset="0"/>
                <a:sym typeface="+mn-ea"/>
              </a:rPr>
              <a:t>Kelebihan: Lebih cepat diakses, bisa menyimpan preferensi pengguna.</a:t>
            </a:r>
            <a:endParaRPr lang="en-US" altLang="en-US">
              <a:solidFill>
                <a:schemeClr val="tx1"/>
              </a:solidFill>
              <a:effectLst/>
              <a:latin typeface="Bookman Old Style" panose="02050604050505020204" charset="0"/>
              <a:cs typeface="Bookman Old Style" panose="02050604050505020204" charset="0"/>
            </a:endParaRPr>
          </a:p>
          <a:p>
            <a:pPr algn="just"/>
            <a:r>
              <a:rPr lang="en-US" altLang="en-US">
                <a:solidFill>
                  <a:schemeClr val="tx1"/>
                </a:solidFill>
                <a:effectLst/>
                <a:latin typeface="Bookman Old Style" panose="02050604050505020204" charset="0"/>
                <a:cs typeface="Bookman Old Style" panose="02050604050505020204" charset="0"/>
                <a:sym typeface="+mn-ea"/>
              </a:rPr>
              <a:t>Kekurangan: Perlu biaya pengembangan dan pemeliharaan.</a:t>
            </a:r>
            <a:endParaRPr lang="en-US" altLang="en-US">
              <a:solidFill>
                <a:schemeClr val="tx1"/>
              </a:solidFill>
              <a:effectLst/>
              <a:latin typeface="Bookman Old Style" panose="02050604050505020204" charset="0"/>
              <a:cs typeface="Bookman Old Style" panose="02050604050505020204" charset="0"/>
              <a:sym typeface="+mn-ea"/>
            </a:endParaRPr>
          </a:p>
          <a:p>
            <a:pPr algn="just"/>
            <a:endParaRPr lang="en-US">
              <a:ln/>
              <a:solidFill>
                <a:schemeClr val="tx1"/>
              </a:solidFill>
              <a:effectLst/>
              <a:latin typeface="Bookman Old Style" panose="02050604050505020204" charset="0"/>
              <a:cs typeface="Bookman Old Style" panose="02050604050505020204" charset="0"/>
            </a:endParaRPr>
          </a:p>
          <a:p>
            <a:pPr algn="just"/>
            <a:r>
              <a:rPr lang="en-US" altLang="en-US">
                <a:ln/>
                <a:solidFill>
                  <a:schemeClr val="tx1"/>
                </a:solidFill>
                <a:effectLst/>
                <a:latin typeface="Bookman Old Style" panose="02050604050505020204" charset="0"/>
                <a:cs typeface="Bookman Old Style" panose="02050604050505020204" charset="0"/>
              </a:rPr>
              <a:t>5. Media Pendukung (Digital Marketing Tools)</a:t>
            </a:r>
            <a:endParaRPr lang="en-US" altLang="en-US">
              <a:ln/>
              <a:solidFill>
                <a:schemeClr val="tx1"/>
              </a:solidFill>
              <a:effectLst/>
              <a:latin typeface="Bookman Old Style" panose="02050604050505020204" charset="0"/>
              <a:cs typeface="Bookman Old Style" panose="02050604050505020204" charset="0"/>
            </a:endParaRPr>
          </a:p>
          <a:p>
            <a:pPr algn="just"/>
            <a:r>
              <a:rPr lang="en-US" altLang="en-US">
                <a:ln/>
                <a:solidFill>
                  <a:schemeClr val="tx1"/>
                </a:solidFill>
                <a:effectLst/>
                <a:latin typeface="Bookman Old Style" panose="02050604050505020204" charset="0"/>
                <a:cs typeface="Bookman Old Style" panose="02050604050505020204" charset="0"/>
              </a:rPr>
              <a:t>Contoh: Google Ads, Meta Ads, Email Marketing, Influencer Marketing.</a:t>
            </a:r>
            <a:endParaRPr lang="en-US" altLang="en-US">
              <a:ln/>
              <a:solidFill>
                <a:schemeClr val="tx1"/>
              </a:solidFill>
              <a:effectLst/>
              <a:latin typeface="Bookman Old Style" panose="02050604050505020204" charset="0"/>
              <a:cs typeface="Bookman Old Style" panose="02050604050505020204" charset="0"/>
            </a:endParaRPr>
          </a:p>
          <a:p>
            <a:pPr algn="just"/>
            <a:r>
              <a:rPr lang="en-US" altLang="en-US">
                <a:ln/>
                <a:solidFill>
                  <a:schemeClr val="tx1"/>
                </a:solidFill>
                <a:effectLst/>
                <a:latin typeface="Bookman Old Style" panose="02050604050505020204" charset="0"/>
                <a:cs typeface="Bookman Old Style" panose="02050604050505020204" charset="0"/>
              </a:rPr>
              <a:t>Fungsi: Mendukung promosi dan meningkatkan visibilitas produk.</a:t>
            </a:r>
            <a:endParaRPr lang="en-US" altLang="en-US">
              <a:ln/>
              <a:solidFill>
                <a:schemeClr val="tx1"/>
              </a:solidFill>
              <a:effectLst/>
              <a:latin typeface="Bookman Old Style" panose="02050604050505020204" charset="0"/>
              <a:cs typeface="Bookman Old Style" panose="02050604050505020204" charset="0"/>
            </a:endParaRPr>
          </a:p>
          <a:p>
            <a:pPr algn="just"/>
            <a:r>
              <a:rPr lang="en-US" altLang="en-US">
                <a:ln/>
                <a:solidFill>
                  <a:schemeClr val="tx1"/>
                </a:solidFill>
                <a:effectLst/>
                <a:latin typeface="Bookman Old Style" panose="02050604050505020204" charset="0"/>
                <a:cs typeface="Bookman Old Style" panose="02050604050505020204" charset="0"/>
              </a:rPr>
              <a:t>Kelebihan: Target pasar lebih spesifik, meningkatkan brand awareness.</a:t>
            </a:r>
            <a:endParaRPr lang="en-US" altLang="en-US">
              <a:ln/>
              <a:solidFill>
                <a:schemeClr val="tx1"/>
              </a:solidFill>
              <a:effectLst/>
              <a:latin typeface="Bookman Old Style" panose="02050604050505020204" charset="0"/>
              <a:cs typeface="Bookman Old Style" panose="02050604050505020204" charset="0"/>
            </a:endParaRPr>
          </a:p>
          <a:p>
            <a:pPr algn="just"/>
            <a:r>
              <a:rPr lang="en-US" altLang="en-US">
                <a:ln/>
                <a:solidFill>
                  <a:schemeClr val="tx1"/>
                </a:solidFill>
                <a:effectLst/>
                <a:latin typeface="Bookman Old Style" panose="02050604050505020204" charset="0"/>
                <a:cs typeface="Bookman Old Style" panose="02050604050505020204" charset="0"/>
              </a:rPr>
              <a:t>Kekurangan: Membutuhkan strategi dan biaya iklan</a:t>
            </a:r>
            <a:endParaRPr lang="en-US" altLang="en-US">
              <a:ln/>
              <a:solidFill>
                <a:schemeClr val="tx1"/>
              </a:solidFill>
              <a:effectLst/>
              <a:latin typeface="Bookman Old Style" panose="02050604050505020204" charset="0"/>
              <a:cs typeface="Bookman Old Style" panose="02050604050505020204" charset="0"/>
            </a:endParaRPr>
          </a:p>
        </p:txBody>
      </p:sp>
    </p:spTree>
  </p:cSld>
  <p:clrMapOvr>
    <a:masterClrMapping/>
  </p:clrMapOvr>
  <p:transition spd="slow">
    <p:fade thruBlk="1"/>
  </p:transition>
</p:sld>
</file>

<file path=ppt/tags/tag1.xml><?xml version="1.0" encoding="utf-8"?>
<p:tagLst xmlns:p="http://schemas.openxmlformats.org/presentationml/2006/main">
  <p:tag name="PRESENTER_SHAPEINFO" val="&lt;ThreeDShapeInfo&gt;&lt;uuid val=&quot;{5169C2A0-AF40-4581-811B-D2D32B1C8107}&quot;/&gt;&lt;filename val=&quot;D:\template ppt\template darmajaya\flash template\data\asimages\{5169C2A0-AF40-4581-811B-D2D32B1C8107}.png&quot;/&gt;&lt;hasEffects val=&quot;1&quot;/&gt;&lt;left val=&quot;-3.12&quot;/&gt;&lt;top val=&quot;65.28&quot;/&gt;&lt;width val=&quot;708.72&quot;/&gt;&lt;height val=&quot;146.64&quot;/&gt;&lt;/ThreeDShapeInfo&gt;"/>
</p:tagLst>
</file>

<file path=ppt/tags/tag2.xml><?xml version="1.0" encoding="utf-8"?>
<p:tagLst xmlns:p="http://schemas.openxmlformats.org/presentationml/2006/main">
  <p:tag name="PRESENTER_SHAPEINFO" val="&lt;ThreeDShapeInfo&gt;&lt;uuid val=&quot;{5169C2A0-AF40-4581-811B-D2D32B1C8107}&quot;/&gt;&lt;filename val=&quot;D:\template ppt\template darmajaya\flash template\data\asimages\{5169C2A0-AF40-4581-811B-D2D32B1C8107}.png&quot;/&gt;&lt;hasEffects val=&quot;1&quot;/&gt;&lt;left val=&quot;-3.12&quot;/&gt;&lt;top val=&quot;65.28&quot;/&gt;&lt;width val=&quot;708.72&quot;/&gt;&lt;height val=&quot;146.64&quot;/&gt;&lt;/ThreeDShapeInfo&gt;"/>
</p:tagLst>
</file>

<file path=ppt/tags/tag3.xml><?xml version="1.0" encoding="utf-8"?>
<p:tagLst xmlns:p="http://schemas.openxmlformats.org/presentationml/2006/main">
  <p:tag name="MMPROD_NEXTUNIQUEID" val="10011"/>
  <p:tag name="MMPROD_0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0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11599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11599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THEME_BG_IMAGE" val=""/>
  <p:tag name="MMPROD_TAG_VCONFIG" val="PD94bWwgdmVyc2lvbj0iMS4wIiBlbmNvZGluZz0iVVRGLTgiPz4NCjxjb25maWd1cmF0aW9uPg0KCTxicmFuZGluZz4NCgkJPHVpZm9udCBuYW1lPSJGT05UX05PVEVTX1RFWFQiIHZhbHVlPSJWZXJkYW5hLDksZmFsc2UsZmFsc2UsZmFsc2UiLz4NCgk8L2JyYW5kaW5nPg0KCTxjb2xvcnM+DQoJCTx1aWNvbG9yIG5hbWU9InByaW1hcnkiIHZhbHVlPSIweDQ3QTRDQiIvPg0KCQk8dWljb2xvciBuYW1lPSJnbG93IiB2YWx1ZT0iMHgzNUQzMzQiLz4NCgkJPHVpY29sb3IgbmFtZT0idGV4dCIgdmFsdWU9IjB4RkZGRkZGIi8+DQoJCTx1aWNvbG9yIG5hbWU9ImxpZ2h0IiB2YWx1ZT0iMHgxRjY2OEYiLz4NCgkJPHVpY29sb3IgbmFtZT0ic2hhZG93IiB2YWx1ZT0iMHgwMDAwMDAiLz4NCgkJPHVpY29sb3IgbmFtZT0iYmFja2dyb3VuZCIgdmFsdWU9IjB4NDY5QUE5Ii8+DQoJPC9jb2xvcnM+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DQoJCTx1aXNob3cgbmFtZT0iYWx3YXlzU2NydW5jaCIgdmFsdWU9ImZhbHNlIi8+DQoJCTx1aXNob3cgbmFtZT0iaW5pdGlhbGRpc3BsYXltb2RlaXNub3JtYWwiIHZhbHVlPSJ0cnVlIi8+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DQoJCTx1aXRleHQgbmFtZT0iU0NSVUJCQVJTVEFUVVNfTk9BVURJTyIgdmFsdWU9Ik5vIEF1ZGlvIi8+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DQoJCTx1aXRleHQgbmFtZT0iU0NSVUJCQVJTVEFUVVNfUkVWSUVXUVVJWiIgdmFsdWU9IlJldmlld2luZyBRdWl6Ii8+DQoJCTwhLS0gc3Vic3RpdHV0aW9uOiAlbSA9PSBtaW51dGVzIHJlbWFpbmluZyAtLT4NCgkJPCEtLSBzdWJzdGl0dXRpb246ICVzID09IHNlY29uZHMgcmVtYWluaW5nIC0tPg0KCQk8dWl0ZXh0IG5hbWU9IkVMQVBTRUQiIHZhbHVlPSIlbSBNaW51dGVzICVzIFNlY29uZHMgUmVtYWluaW5nIi8+DQoJCTx1aXRleHQgbmFtZT0iTk9URk9VTkQiIHZhbHVlPSJOb3RoaW5nIEZvdW5kIi8+DQoJCTx1aXRleHQgbmFtZT0iQVRUQUNITUVOVFMiIHZhbHVlPSJBdHRhY2htZW50cyIvPg0KCQk8IS0tIHN1YnN0aXR1dGlvbjogJXAgPT0gY3VycmVudCBzcGVha2VyJ3MgdGl0bGUgLS0+DQoJCTx1aXRleHQgbmFtZT0iQklPV0lOX1RJVExFIiB2YWx1ZT0iQmlvOiAlcCIvPg0KCQk8dWl0ZXh0IG5hbWU9IkJJT0JUTl9USVRMRSIgdmFsdWU9IkJpbyIvPg0KCQk8dWl0ZXh0IG5hbWU9IkRJVklERVJCVE5fVElUTEUiIHZhbHVlPSJ8Ii8+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DQoJCTwhLS1xdWl6IHBvZCBhbmQgbWVzc2FnZSBib3ggdGV4dHMtLT4NCgkJPHVpdGV4dCBuYW1lPSJRVUlaUE9EX1FVSVpfQVRURU1QVCIgdmFsdWU9IlF1aXogQXR0ZW1wdDoiLz4NCgkJPHVpdGV4dCBuYW1lPSJRVUlaUE9EX1FVSVpfQVRURU1QVF9WQUxVRSIgdmFsdWU9IiVuIG9mICV0Ii8+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DQoJCTx1aXRleHQgbmFtZT0iUVVJWlBPRF9RVUlaQVRNUFRfSU5GIiB2YWx1ZT0iSW5maW5pdGUiLz4NCgkJPHVpdGV4dCBuYW1lPSJRVUlaUE9EX1FVRVNBVE1QVF9JTkYiIHZhbHVlPSJJbmZpbml0ZSIvPg0KCQk8dWl0ZXh0IG5hbWU9IldBUk5JTkdNU0dfWUVTU1RSSU5HIiB2YWx1ZT0iWWVzIi8+DQoJCTx1aXRleHQgbmFtZT0iV0FSTklOR01TR19OT1NUUklORyIgdmFsdWU9Ik5vIi8+DQoJCTx1aXRleHQgbmFtZT0iV0FSTklOR01TR19USVRMRVNUUklORyIgdmFsdWU9IlF1aXogTmF2aWdhdGlvbiBXYXJuaW5nIi8+DQoJCTx1aXRleHQgbmFtZT0iV0FSTklOR01TR19NU0dTVFJJTkciIHZhbHVlPSJUaGVyZSBhcmUgdW4tYXR0ZW1wdGVkIHF1ZXN0aW9ucyBpbiB0aGlzIFF1aXouJiN4QTsmI3hBO0NsaWNraW5nIFllcyB3aWxsIHRha2UgeW91IG91dCBvZiB0aGUgUXVpei4gQ2xpY2sgTm8gdG8gY29udGludWUgdGhlIFF1aXouIi8+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DQoJCTx1aXRleHQgbmFtZT0iRE9DV1JBUF9USVRMRSIgdmFsdWU9IlByZXNlbnRlciBGaWxlIEF0dGFjaG1lbnQiLz4NCgkJPHVpdGV4dCBuYW1lPSJET0NXUkFQX01TRyIgdmFsdWU9IlNhdmUgdG8gTXkgQ29tcHV0ZXIiLz4NCgkJPHVpdGV4dCBuYW1lPSJET0NXUkFQX1BST01QVCIgdmFsdWU9IkNsaWNrIHRvIERvd25sb2FkIi8+DQoJPC9sYW5ndWFnZT4NCgk8bGFuZ3VhZ2UgaWQ9ImRl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ZvbGllICVuIi8+DQoJCTwhLS0gc3Vic3RpdHV0aW9uOiAlbiA9PSBzbGlkZSBudW1iZXIgLS0+DQoJCTwhLS0gc3Vic3RpdHV0aW9uOiAldCA9PSB0b3RhbCBzbGlkZSBjb3VudCAtLT4NCgkJPHVpdGV4dCBuYW1lPSJTQ1JVQkJBUlNUQVRVU19TTElERUlORk8iIHZhbHVlPSJGb2xpZSAlbiAvICV0IHwgIi8+DQoJCTx1aXRleHQgbmFtZT0iU0NSVUJCQVJTVEFUVVNfU1RPUFBFRCIgdmFsdWU9IkJlZW5kZXQiLz4NCgkJPHVpdGV4dCBuYW1lPSJTQ1JVQkJBUlNUQVRVU19QTEFZSU5HIiB2YWx1ZT0iV2llZGVyZ2FiZSIvPg0KCQk8dWl0ZXh0IG5hbWU9IlNDUlVCQkFSU1RBVFVTX05PQVVESU8iIHZhbHVlPSJLZWluIEF1ZGlvIi8+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DQoJCTx1aXRleHQgbmFtZT0iU0NSVUJCQVJTVEFUVVNfUkVWSUVXUVVJWiIgdmFsdWU9Ik5vY2htYWxzIGR1cmNoc2VoZW4iLz4NCgkJPCEtLSBzdWJzdGl0dXRpb246ICVtID09IG1pbnV0ZXMgcmVtYWluaW5nIC0tPg0KCQk8IS0tIHN1YnN0aXR1dGlvbjogJXMgPT0gc2Vjb25kcyByZW1haW5pbmcgLS0+DQoJCTx1aXRleHQgbmFtZT0iRUxBUFNFRCIgdmFsdWU9IlJlc3RkYXVlcjogJW0gTWludXRlbiAlcyBTZWt1bmRlbiIvPg0KCQk8dWl0ZXh0IG5hbWU9Ik5PVEZPVU5EIiB2YWx1ZT0iTmljaHRzIGdlZnVuZGVuIi8+DQoJCTx1aXRleHQgbmFtZT0iQVRUQUNITUVOVFMiIHZhbHVlPSJBbmxhZ2VuIi8+DQoJCTwhLS0gc3Vic3RpdHV0aW9uOiAlcCA9PSBjdXJyZW50IHNwZWFrZXIncyB0aXRsZSAtLT4NCgkJPHVpdGV4dCBuYW1lPSJCSU9XSU5fVElUTEUiIHZhbHVlPSJTcHJlY2hlcjogJXAiLz4NCgkJPHVpdGV4dCBuYW1lPSJCSU9CVE5fVElUTEUiIHZhbHVlPSJTcHJlY2hlciIvPg0KCQk8dWl0ZXh0IG5hbWU9IkRJVklERVJCVE5fVElUTEUiIHZhbHVlPSJ8Ii8+DQoJCTx1aXRleHQgbmFtZT0iQ09OVEFDVEJUTl9USVRMRSIgdmFsdWU9IktvbnRha3QiLz4NCgkJPHVpdGV4dCBuYW1lPSJUQUJfUVVJWiIgdmFsdWU9IlF1aXoiLz4NCgkJPHVpdGV4dCBuYW1lPSJUQUJfT1VUTElORSIgdmFsdWU9IlN0cnVrdHVyIi8+DQoJCTx1aXRleHQgbmFtZT0iVEFCX1RIVU1CIiB2YWx1ZT0iTWluaWF0dXIiLz4NCgkJPHVpdGV4dCBuYW1lPSJUQUJfTk9URVMiIHZhbHVlPSJOb3RpemVuIi8+DQoJCTx1aXRleHQgbmFtZT0iVEFCX1NFQVJDSCIgdmFsdWU9IlN1Y2hlbiIvPg0KCQk8dWl0ZXh0IG5hbWU9IlNMSURFX0hFQURJTkciIHZhbHVlPSJGb2xpZW50aXRlbCIvPg0KCQk8dWl0ZXh0IG5hbWU9IkRVUkFUSU9OX0hFQURJTkciIHZhbHVlPSJEYXVlciIvPg0KCQk8dWl0ZXh0IG5hbWU9IlNFQVJDSF9IRUFESU5HIiB2YWx1ZT0iVGV4dCBzdWNoZW46Ii8+DQoJCTx1aXRleHQgbmFtZT0iVEhVTUJfSEVBRElORyIgdmFsdWU9IkZvbGllIi8+DQoJCTx1aXRleHQgbmFtZT0iVEhVTUJfSU5GTyIgdmFsdWU9IkZvbGllbnRpdGVsL0RhdWVyIi8+DQoJCTx1aXRleHQgbmFtZT0iQVRUQUNITkFNRV9IRUFESU5HIiB2YWx1ZT0iRGF0ZWluYW1lIi8+DQoJCTx1aXRleHQgbmFtZT0iQVRUQUNIU0laRV9IRUFESU5HIiB2YWx1ZT0iR3LDtsOfZSIvPg0KCQk8dWl0ZXh0IG5hbWU9IlNMSURFX05PVEVTIiB2YWx1ZT0iRm9saWVubm90aXplbiIvPg0KCQk8IS0tcXVpeiBwb2QgYW5kIG1lc3NhZ2UgYm94IHRleHRzLS0+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DQoJCTx1aXRleHQgbmFtZT0iUVVJWlBPRF9RVUVTVFlQRV9TVlkiIHZhbHVlPSJVbWZyYWdlIi8+DQoJCTx1aXRleHQgbmFtZT0iUVVJWlBPRF9RVUlaQVRNUFRfSU5GIiB2YWx1ZT0iVW5lbmRsaWNoIi8+DQoJCTx1aXRleHQgbmFtZT0iUVVJWlBPRF9RVUVTQVRNUFRfSU5GIiB2YWx1ZT0iVW5lbmRsaWNoIi8+DQoJCTx1aXRleHQgbmFtZT0iV0FSTklOR01TR19ZRVNTVFJJTkciIHZhbHVlPSJKYSIvPg0KCQk8dWl0ZXh0IG5hbWU9IldBUk5JTkdNU0dfTk9TVFJJTkciIHZhbHVlPSJOZWluIi8+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JEZW4gVGVpbG5laG1lcm4gZGllIFNlaXRlbmxlaXN0ZSBhbnplaWdlbiIvPg0KCQk8dWl0ZXh0IG5hbWU9Ik1VVEUiIHZhbHVlPSJUb24gYXVzIi8+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DQoJPGxhbmd1YWdlIGlkPSJmciI+DQoJCTwhLS0gZm9ybWF0IGZvciB1aWZvbnQgdmFsdWUgaXMgImZvbnQsc2l6ZSxpc2JvbGQsaXNpdGFsaWMsaXNzaGFkb3dlZCIgLS0+DQoJCTx1aWZvbnQgbmFtZT0iRk9OVF9RVUlaWklORyIgdmFsdWU9IlZlcmRhbmEsOSxmYWxzZSxmYWxzZSxmYWxzZSIvPg0KCQk8dWlmb250IG5hbWU9IkZPTlRfU0NSVUJTVEFUVVMiIHZhbHVlPSJWZXJkYW5hLDksdHJ1ZSxmYWxzZSx0cnVlIi8+DQoJCTx1aWZvbnQgbmFtZT0iRk9OVF9TQ1JVQlRJTUUiIHZhbHVlPSJWZXJkYW5hLDksZmFsc2UsZmFsc2UsdHJ1ZSIvPg0KCQk8dWlmb250IG5hbWU9IkZPTlRfRUxBUFNFRFRJTUUiIHZhbHVlPSJWZXJkYW5hLDksdHJ1ZSxmYWxzZSx0cnVlIi8+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DQoJCTx1aWZvbnQgbmFtZT0iRk9OVF9XSU5USVRMRSIgdmFsdWU9IlZlcmRhbmEsO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JEaWFwb3NpdGl2ZSAlbiIvPg0KCQk8IS0tIHN1YnN0aXR1dGlvbjogJW4gPT0gc2xpZGUgbnVtYmVyIC0tPg0KCQk8IS0tIHN1YnN0aXR1dGlvbjogJXQgPT0gdG90YWwgc2xpZGUgY291bnQgLS0+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DQoJCTx1aXRleHQgbmFtZT0iU0NSVUJCQVJTVEFUVVNfVklEUExBWUlORyIgdmFsdWU9IkxlY3R1cmUgdmlkw6lvIGVuIGNvdXJzIi8+DQoJCTx1aXRleHQgbmFtZT0iU0NSVUJCQVJTVEFUVVNfTE9BRElORyIgdmFsdWU9IkNoYXJnZW1lbnQgZW4gY291cnMiLz4NCgkJPHVpdGV4dCBuYW1lPSJTQ1JVQkJBUlNUQVRVU19CVUZGRVJJTkciIHZhbHVlPSJNaXNlIGVuIG3DqW1vaXJlIi8+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DQoJCTx1aXRleHQgbmFtZT0iRUxBUFNFRCIgdmFsdWU9IiVtIG1pbnV0ZXMgJXMgc2Vjb25kZXMgcmVzdGFudGVzIi8+DQoJCTx1aXRleHQgbmFtZT0iTk9URk9VTkQiIHZhbHVlPSJSaWVuIHRyb3V2w6kiLz4NCgkJPHVpdGV4dCBuYW1lPSJBVFRBQ0hNRU5UUyIgdmFsdWU9IlBpw6hjZXMgam9pbnRlcyIvPg0KCQk8IS0tIHN1YnN0aXR1dGlvbjogJXAgPT0gY3VycmVudCBzcGVha2VyJ3MgdGl0bGUgLS0+DQoJCTx1aXRleHQgbmFtZT0iQklPV0lOX1RJVExFIiB2YWx1ZT0iQmlvIDogJXAiLz4NCgkJPHVpdGV4dCBuYW1lPSJCSU9CVE5fVElUTEUiIHZhbHVlPSJCaW8gOiIvPg0KCQk8dWl0ZXh0IG5hbWU9IkRJVklERVJCVE5fVElUTEUiIHZhbHVlPSJ8Ii8+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DQoJCTx1aXRleHQgbmFtZT0iUVVJWlBPRF9RVUlaX1NDT1JFIiB2YWx1ZT0iTm90ZSBvYnRlbnVlIDoiLz4NCgkJPHVpdGV4dCBuYW1lPSJRVUlaUE9EX1FVSVpfUEFTU1NDT1JFIiB2YWx1ZT0iTm90ZSBkJ2FkbWlzc2liaWxpdMOpwqA6Ii8+DQoJCTx1aXRleHQgbmFtZT0iUVVJWlBPRF9RVUlaX01BWFNDT1JFIiB2YWx1ZT0iTm90ZSBtYXhpbWFsZSA6Ii8+DQoJCTx1aXRleHQgbmFtZT0iUVVJWlBPRF9RVUVTQVRNUFRfU1RSIiB2YWx1ZT0iVGVudGF0aXZlIDogJW4gc3VyICV0Ii8+DQoJCTx1aXRleHQgbmFtZT0iUVVJWlBPRF9RVUVTVFlQRV9TVFIiIHZhbHVlPSJUeXBlOiAlcyIvPg0KCQk8dWl0ZXh0IG5hbWU9IlFVSVpQT0RfUVVFU1RZUEVfR1JEIiB2YWx1ZT0iTm90w6kiLz4NCgkJPHVpdGV4dCBuYW1lPSJRVUlaUE9EX1FVRVNUWVBFX1NWWSIgdmFsdWU9IkVucXXDqnRlIi8+DQoJCTx1aXRleHQgbmFtZT0iUVVJWlBPRF9RVUlaQVRNUFRfSU5GIiB2YWx1ZT0iSWxsaW1pdMOpIi8+DQoJCTx1aXRleHQgbmFtZT0iUVVJWlBPRF9RVUVTQVRNUFRfSU5GIiB2YWx1ZT0iSWxsaW1pdMOpIi8+DQoJCTx1aXRleHQgbmFtZT0iV0FSTklOR01TR19ZRVNTVFJJTkciIHZhbHVlPSJPdWkiLz4NCgkJPHVpdGV4dCBuYW1lPSJXQVJOSU5HTVNHX05PU1RSSU5HIiB2YWx1ZT0iTm9uIi8+DQoJCTx1aXRleHQgbmFtZT0iV0FSTklOR01TR19USVRMRVNUUklORyIgdmFsdWU9IkF2ZXJ0aXNzZW1lbnQgZGUgbmF2aWdhdGlvbiBkdSBxdWVzdGlvbm5haXJlIi8+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DQoJCTx1aWZvbnQgbmFtZT0iRk9OVF9QUkVTRU5URVJUSVRMRSIgdmFsdWU9IlZlcmRhbmEsMTE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DQoJCTwhLS0gc3Vic3RpdHV0aW9uOiAlbiA9PSBzbGlkZSBudW1iZXIgLS0+DQoJCTwhLS0gc3Vic3RpdHV0aW9uOiAldCA9PSB0b3RhbCBzbGlkZSBjb3VudCAtLT4NCgkJPHVpdGV4dCBuYW1lPSJTQ1JVQkJBUlNUQVRVU19TTElERUlORk8iIHZhbHVlPSLjgrnjg6njgqTjg4kgOiAlbiAvICV0IHwgIi8+DQoJCTx1aXRleHQgbmFtZT0iU0NSVUJCQVJTVEFUVVNfU1RPUFBFRCIgdmFsdWU9IuWBnOatoiIvPg0KCQk8dWl0ZXh0IG5hbWU9IlNDUlVCQkFSU1RBVFVTX1BMQVlJTkciIHZhbHVlPSLlho3nlJ/kuK0iLz4NCgkJPHVpdGV4dCBuYW1lPSJTQ1JVQkJBUlNUQVRVU19OT0FVRElPIiB2YWx1ZT0i6Z+z5aOw44Gq44GXIi8+DQoJCTx1aXRleHQgbmFtZT0iU0NSVUJCQVJTVEFUVVNfVklEUExBWUlORyIgdmFsdWU9IuODk+ODh+OCquWGjeeUn+S4rSIvPg0KCQk8dWl0ZXh0IG5hbWU9IlNDUlVCQkFSU1RBVFVTX0xPQURJTkciIHZhbHVlPSLjg63jg7zjg4nkuK0iLz4NCgkJPHVpdGV4dCBuYW1lPSJTQ1JVQkJBUlNUQVRVU19CVUZGRVJJTkciIHZhbHVlPSLjg5Djg4Pjg5XjgqHkuK0iLz4NCgkJPHVpdGV4dCBuYW1lPSJTQ1JVQkJBUlNUQVRVU19RVUVTVElPTiIgdmFsdWU9IuizquWVj+OBq+etlOOBiOOBpuS4i+OBleOBhCIvPg0KCQk8dWl0ZXh0IG5hbWU9IlNDUlVCQkFSU1RBVFVTX1JFVklFV1FVSVoiIHZhbHVlPSLjgq/jgqTjgrrjgpLjg6zjg5Pjg6Xjg7zjgZfjgabjgYTjgb7jgZkiLz4NCgkJPCEtLSBzdWJzdGl0dXRpb246ICVtID09IG1pbnV0ZXMgcmVtYWluaW5nIC0tPg0KCQk8IS0tIHN1YnN0aXR1dGlvbjogJXMgPT0gc2Vjb25kcyByZW1haW5pbmcgLS0+DQoJCTx1aXRleHQgbmFtZT0iRUxBUFNFRCIgdmFsdWU9Iuaui+OCiiA6ICVtIOWIhiAlcyDnp5IiLz4NCgkJPHVpdGV4dCBuYW1lPSJOT1RGT1VORCIgdmFsdWU9IuS9leOCguimi+OBpOOBi+OCiuOBvuOBm+OCkyIvPg0KCQk8dWl0ZXh0IG5hbWU9IkFUVEFDSE1FTlRTIiB2YWx1ZT0i5re75LuYIi8+DQoJCTwhLS0gc3Vic3RpdHV0aW9uOiAlcCA9PSBjdXJyZW50IHNwZWFrZXIncyB0aXRsZSAtLT4NCgkJPHVpdGV4dCBuYW1lPSJCSU9XSU5fVElUTEUiIHZhbHVlPSLntYzmrbQgOiAlcCIvPg0KCQk8dWl0ZXh0IG5hbWU9IkJJT0JUTl9USVRMRSIgdmFsdWU9Iue1jOattCIvPg0KCQk8dWl0ZXh0IG5hbWU9IkRJVklERVJCVE5fVElUTEUiIHZhbHVlPSJ8Ii8+DQoJCTx1aXRleHQgbmFtZT0iQ09OVEFDVEJUTl9USVRMRSIgdmFsdWU9IuOBiuWVj+OBhOWQiOOCj+OBmyIvPg0KCQk8dWl0ZXh0IG5hbWU9IlRBQl9RVUlaIiB2YWx1ZT0i44Kv44Kk44K6Ii8+DQoJCTx1aXRleHQgbmFtZT0iVEFCX09VVExJTkUiIHZhbHVlPSLjgqLjgqbjg4jjg6njgqTjg7MiLz4NCgkJPHVpdGV4dCBuYW1lPSJUQUJfVEhVTUIiIHZhbHVlPSLjgrXjg6Djg43jg7zjg6siLz4NCgkJPHVpdGV4dCBuYW1lPSJUQUJfTk9URVMiIHZhbHVlPSLjg47jg7zjg4giLz4NCgkJPHVpdGV4dCBuYW1lPSJUQUJfU0VBUkNIIiB2YWx1ZT0i5qSc57SiIi8+DQoJCTx1aXRleHQgbmFtZT0iU0xJREVfSEVBRElORyIgdmFsdWU9IuOCueODqeOCpOODieOCv+OCpOODiOODqyIvPg0KCQk8dWl0ZXh0IG5hbWU9IkRVUkFUSU9OX0hFQURJTkciIHZhbHVlPSLplbfjgZUiLz4NCgkJPHVpdGV4dCBuYW1lPSJTRUFSQ0hfSEVBRElORyIgdmFsdWU9IuaknOe0ouOBmeOCi+ODhuOCreOCueODiCA6ICIvPg0KCQk8dWl0ZXh0IG5hbWU9IlRIVU1CX0hFQURJTkciIHZhbHVlPSLjgrnjg6njgqTjg4kiLz4NCgkJPHVpdGV4dCBuYW1lPSJUSFVNQl9JTkZPIiB2YWx1ZT0i44K544Op44Kk44OJ44K/44Kk44OI44OrIC8g6ZW344GVIi8+DQoJCTx1aXRleHQgbmFtZT0iQVRUQUNITkFNRV9IRUFESU5HIiB2YWx1ZT0i44OV44Kh44Kk44Or5ZCNIi8+DQoJCTx1aXRleHQgbmFtZT0iQVRUQUNIU0laRV9IRUFESU5HIiB2YWx1ZT0i44K144Kk44K6Ii8+DQoJCTx1aXRleHQgbmFtZT0iU0xJREVfTk9URVMiIHZhbHVlPSLjgrnjg6njgqTjg4njg47jg7zjg4giLz4NCgkJPCEtLXF1aXogcG9kIGFuZCBtZXNzYWdlIGJveCB0ZXh0cy0tPg0KCQk8dWl0ZXh0IG5hbWU9IlFVSVpQT0RfUVVJWl9BVFRFTVBUIiB2YWx1ZT0i44Kv44Kk44K66Kmm6KGM5Zue5pWwIDogIi8+DQoJCTx1aXRleHQgbmFtZT0iUVVJWlBPRF9RVUlaX0FUVEVNUFRfVkFMVUUiIHZhbHVlPSIlbiAvICV0Ii8+DQoJCTx1aXRleHQgbmFtZT0iUVVJWlBPRF9RVUlaX1NDT1JFIiB2YWx1ZT0i44K544Kz44KiIDogIi8+DQoJCTx1aXRleHQgbmFtZT0iUVVJWlBPRF9RVUlaX1BBU1NTQ09SRSIgdmFsdWU9IuWQiOagvOeCuSA6Ii8+DQoJCTx1aXRleHQgbmFtZT0iUVVJWlBPRF9RVUlaX01BWFNDT1JFIiB2YWx1ZT0i5pyA6auY5b6X54K5IDogIi8+DQoJCTx1aXRleHQgbmFtZT0iUVVJWlBPRF9RVUVTQVRNUFRfU1RSIiB2YWx1ZT0i6Kmm6KGM5Zue5pWwIDogJW4gLyAldCIvPg0KCQk8dWl0ZXh0IG5hbWU9IlFVSVpQT0RfUVVFU1RZUEVfU1RSIiB2YWx1ZT0i44K/44Kk44OXIDogJXMiLz4NCgkJPHVpdGV4dCBuYW1lPSJRVUlaUE9EX1FVRVNUWVBFX0dSRCIgdmFsdWU9IuipleS+oSIvPg0KCQk8dWl0ZXh0IG5hbWU9IlFVSVpQT0RfUVVFU1RZUEVfU1ZZIiB2YWx1ZT0i44Ki44Oz44Kx44O844OIIi8+DQoJCTx1aXRleHQgbmFtZT0iUVVJWlBPRF9RVUlaQVRNUFRfSU5GIiB2YWx1ZT0i54Sh5Yi26ZmQIi8+DQoJCTx1aXRleHQgbmFtZT0iUVVJWlBPRF9RVUVTQVRNUFRfSU5GIiB2YWx1ZT0i54Sh5Yi26ZmQIi8+DQoJCTx1aXRleHQgbmFtZT0iV0FSTklOR01TR19ZRVNTVFJJTkciIHZhbHVlPSLjga/jgYQiLz4NCgkJPHVpdGV4dCBuYW1lPSJXQVJOSU5HTVNHX05PU1RSSU5HIiB2YWx1ZT0i44GE44GE44GIIi8+DQoJCTx1aXRleHQgbmFtZT0iV0FSTklOR01TR19USVRMRVNUUklORyIgdmFsdWU9IuOCr+OCpOOCuuOBruODiuODk+OCsuODvOOCt+ODp+ODs+OBq+mWouOBmeOCi+itpuWRiiIvPg0KCQk8dWl0ZXh0IG5hbWU9IldBUk5JTkdNU0dfTVNHU1RSSU5HIiB2YWx1ZT0i44GT44Gu44Kv44Kk44K644Gr44Gv44CB44G+44Gg6Kej562U44GX44Gm44GE44Gq44GE6LOq5ZWP44GM44GC44KK44G+44GZ44CCJiN4QTsmI3hBOyDjgq/jgqTjgrrjgpLntYLkuobjgZnjgovjgavjga/jgIHjgIzjga/jgYTjgI3jgpLjgq/jg6rjg4Pjgq/jgZfjgb7jgZnjgILjgq/jgqTjgrrjgpLntprooYzjgZnjgovjgavjga/jgIHjgIzjgYTjgYTjgYjjgI3jgpLjgq/jg6rjg4Pjgq/jgZfjgb7jgZnjgIIiLz4NCgkJPHVpdGV4dCBuYW1lPSJJTkZPUk1BVElPTl9IMjY0X0ZMQVNIUExBWUVSIiB2YWx1ZT0i44GK5L2/44GE44Gu44Kz44Oz44OU44Ol44O844K/44Gr54++5Zyo44Kk44Oz44K544OI44O844Or44GV44KM44Gm44GE44KLIEZsYXNoIFBsYXllciDjga7jg5Djg7zjgrjjg6fjg7Pjga/jgIHjgZPjga7jg5Pjg4fjgqrjgpLjgrXjg53jg7zjg4jjgZfjgabjgYTjgb7jgZvjgpPjgILmnIDmlrDjga4gRmxhc2ggUGxheWVyIOOCkuODgOOCpuODs+ODreODvOODieOBmeOCi+OBq+OBr+OAgeODk+ODh+OCqumgmOWfn+OCkuOCr+ODquODg+OCr+OBl+OBpuOBj+OBoOOBleOBhOOAg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LjgrXjgqTjg4njg5Djg7zjgpLlj4LliqDogIXjgavopovjgZvjgosiLz4NCgkJPHVpdGV4dCBuYW1lPSJNVVRFIiB2YWx1ZT0i44Of44Ol44O844OIIi8+DQoJCTx1aXRleHQgbmFtZT0iRE9DV1JBUF9USVRMRSIgdmFsdWU9IlByZXNlbnRlciDmt7vku5jjg5XjgqHjgqTjg6siLz4NCgkJPHVpdGV4dCBuYW1lPSJET0NXUkFQX01TRyIgdmFsdWU9IuODnuOCpOOCs+ODs+ODlOODpeODvOOCv+OBq+S/neWtmCIvPg0KCQk8dWl0ZXh0IG5hbWU9IkRPQ1dSQVBfUFJPTVBUIiB2YWx1ZT0i44Kv44Oq44OD44Kv44GX44Gm44OA44Km44Oz44Ot44O844OJIi8+DQoJPC9sYW5ndWFnZT4NCgk8bGFuZ3VhZ2UgaWQ9ImtvIj4NCgkJPCEtLSBmb3JtYXQgZm9yIHVpZm9udCB2YWx1ZSBpcyAiZm9udCxzaXplLGlzYm9sZCxpc2l0YWxpYyxpc3NoYWRvd2VkIiAtLT4NCgkJPHVpZm9udCBuYW1lPSJGT05UX1FVSVpaSU5HIiB2YWx1ZT0iVmVyZGFuYSw5LGZhbHNlLGZhbHNlLGZhbHNlIi8+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xMSxmYWxzZSxmYWxzZSx0cnVlIi8+DQoJCTx1aWZvbnQgbmFtZT0iRk9OVF9CSU9XSU4iIHZhbHVlPSJWZXJkYW5hLDExLGZhbHNlLGZhbHNlLGZhbHNlIi8+DQoJCTx1aWZvbnQgbmFtZT0iRk9OVF9MSVNUSEVBRElORyIgdmFsdWU9IlZlcmRhbmEsMTEsZmFsc2UsZmFsc2UsZmFsc2UiLz4NCgkJPHVpZm9udCBuYW1lPSJGT05UX1dJTlRJVExFIiB2YWx1ZT0iVmVyZGFuYSwxM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DQoJCTwhLS0gc3Vic3RpdHV0aW9uOiAlcyA9PSBzZWNvbmRzIHJlbWFpbmluZyAtLT4NCgkJPHVpdGV4dCBuYW1lPSJFTEFQU0VEIiB2YWx1ZT0iJW3rtoQgJXPstIgg64Ko7J2MIi8+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DQoJCTx1aXRleHQgbmFtZT0iQklPQlROX1RJVExFIiB2YWx1ZT0i6rK966ClIOyGjOqwnCIvPg0KCQk8dWl0ZXh0IG5hbWU9IkRJVklERVJCVE5fVElUTEUiIHZhbHVlPSJ8Ii8+DQoJCTx1aXRleHQgbmFtZT0iQ09OVEFDVEJUTl9USVRMRSIgdmFsdWU9IuyXsOudveyymCIvPg0KCQk8dWl0ZXh0IG5hbWU9IlRBQl9RVUlaIiB2YWx1ZT0i7YC07KaIIi8+DQoJCTx1aXRleHQgbmFtZT0iVEFCX09VVExJTkUiIHZhbHVlPSLqsJzsmpQiLz4NCgkJPHVpdGV4dCBuYW1lPSJUQUJfVEhVTUIiIHZhbHVlPSLstpXshoztjJAiLz4NCgkJPHVpdGV4dCBuYW1lPSJUQUJfTk9URVMiIHZhbHVlPSLrhbjtirgiLz4NCgkJPHVpdGV4dCBuYW1lPSJUQUJfU0VBUkNIIiB2YWx1ZT0i6rKA7IOJIi8+DQoJCTx1aXRleHQgbmFtZT0iU0xJREVfSEVBRElORyIgdmFsdWU9IuyKrOudvOydtOuTnCDsoJzrqqkiLz4NCgkJPHVpdGV4dCBuYW1lPSJEVVJBVElPTl9IRUFESU5HIiB2YWx1ZT0i7J6s7IOd7Iuc6rCEIi8+DQoJCTx1aXRleHQgbmFtZT0iU0VBUkNIX0hFQURJTkciIHZhbHVlPSLthY3siqTtirgg6rKA7IOJOiIvPg0KCQk8dWl0ZXh0IG5hbWU9IlRIVU1CX0hFQURJTkciIHZhbHVlPSLsiqzrnbzsnbTrk5wiLz4NCgkJPHVpdGV4dCBuYW1lPSJUSFVNQl9JTkZPIiB2YWx1ZT0i7KCc66qpL+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siJg6Ii8+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siJg6ICVuLyV0Ii8+DQoJCTx1aXRleHQgbmFtZT0iUVVJWlBPRF9RVUVTVFlQRV9TVFIiIHZhbHVlPSLsnKDtmJU6ICVzIi8+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2AtOymiOulvCDsooXro4ztlZjroKTrqbQgW+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DQoJCTx1aXRleHQgbmFtZT0iU0NSVUJCQVJTVEFUVVNfVklEUExBWUlORyIgdmFsdWU9IlbDrWRlbyBlbiByZXByb2QuIi8+DQoJCTx1aXRleHQgbmFtZT0iU0NSVUJCQVJTVEFUVVNfTE9BRElORyIgdmFsdWU9IkNhcmdhbmRvIi8+DQoJCTx1aXRleHQgbmFtZT0iU0NSVUJCQVJTVEFUVVNfQlVGRkVSSU5HIiB2YWx1ZT0iQWxtYWNlbmFuZG8gZW4gYsO6ZmVyIi8+DQoJCTx1aXRleHQgbmFtZT0iU0NSVUJCQVJTVEFUVVNfUVVFU1RJT04iIHZhbHVlPSJDb250ZXN0YXIgcHJlZ3VudGEiLz4NCgkJPHVpdGV4dCBuYW1lPSJTQ1JVQkJBUlNUQVRVU19SRVZJRVdRVUlaIiB2YWx1ZT0iUmV2aXNhbmRvIHBydWViYSIvPg0KCQk8IS0tIHN1YnN0aXR1dGlvbjogJW0gPT0gbWludXRlcyByZW1haW5pbmcgLS0+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DQoJCTx1aXRleHQgbmFtZT0iQklPQlROX1RJVExFIiB2YWx1ZT0iQmlvZ3JhZsOtYSIvPg0KCQk8dWl0ZXh0IG5hbWU9IkRJVklERVJCVE5fVElUTEUiIHZhbHVlPSJ8Ii8+DQoJCTx1aXRleHQgbmFtZT0iQ09OVEFDVEJUTl9USVRMRSIgdmFsdWU9IkNvbnRhY3RvIi8+DQoJCTx1aXRleHQgbmFtZT0iVEFCX1FVSVoiIHZhbHVlPSJQcnVlYmEiLz4NCgkJPHVpdGV4dCBuYW1lPSJUQUJfT1VUTElORSIgdmFsdWU9IkNvbnRvcm5vIi8+DQoJCTx1aXRleHQgbmFtZT0iVEFCX1RIVU1CIiB2YWx1ZT0iTWluaWF0LiIvPg0KCQk8dWl0ZXh0IG5hbWU9IlRBQl9OT1RFUyIgdmFsdWU9Ik5vdGFzIi8+DQoJCTx1aXRleHQgbmFtZT0iVEFCX1NFQVJDSCIgdmFsdWU9IkJ1c2NhciIvPg0KCQk8dWl0ZXh0IG5hbWU9IlNMSURFX0hFQURJTkciIHZhbHVlPSJUw610dWxvIGRlIGRpYXBvc2l0aXZhIi8+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DQoJCTx1aXRleHQgbmFtZT0iQVRUQUNITkFNRV9IRUFESU5HIiB2YWx1ZT0iTm9tYnJlIGRlIGFyY2hpdm8iLz4NCgkJPHVpdGV4dCBuYW1lPSJBVFRBQ0hTSVpFX0hFQURJTkciIHZhbHVlPSJUYW1hw7FvIi8+DQoJCTx1aXRleHQgbmFtZT0iU0xJREVfTk9URVMiIHZhbHVlPSJOb3RhcyBkZSBkaWFwb3NpdGl2YSIvPg0KCQk8IS0tcXVpeiBwb2QgYW5kIG1lc3NhZ2UgYm94IHRleHRzLS0+DQoJCTx1aXRleHQgbmFtZT0iUVVJWlBPRF9RVUlaX0FUVEVNUFQiIHZhbHVlPSJJbnRlbnRvIGRlIHBydWViYToiLz4NCgkJPHVpdGV4dCBuYW1lPSJRVUlaUE9EX1FVSVpfQVRURU1QVF9WQUxVRSIgdmFsdWU9IiVuIGRlICV0Ii8+DQoJCTx1aXRleHQgbmFtZT0iUVVJWlBPRF9RVUlaX1NDT1JFIiB2YWx1ZT0iUHVudHVhY2nDs246Ii8+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DQoJCTx1aXRleHQgbmFtZT0iV0FSTklOR01TR19ZRVNTVFJJTkciIHZhbHVlPSJTw60iLz4NCgkJPHVpdGV4dCBuYW1lPSJXQVJOSU5HTVNHX05PU1RSSU5HIiB2YWx1ZT0iTm8iLz4NCgkJPHVpdGV4dCBuYW1lPSJXQVJOSU5HTVNHX1RJVExFU1RSSU5HIiB2YWx1ZT0iQXZpc28gZGUgbmF2ZWdhY2nDs24gZGUgcHJ1ZWJhIi8+DQoJCTx1aXRleHQgbmFtZT0iV0FSTklOR01TR19NU0dTVFJJTkciIHZhbHVlPSJIYXkgcHJlZ3VudGFzIHNpbiBpbnRlbnRvcyBlbiBlc3RhIHBydWViYS4mI3hBOyYjeEE7UGFyYSBzYWxpciBkZSBsYSBwcnVlYmEsIGhhZ2EgY2xpYyBlbiBTw60uIFBhcmEgY29udGludWFyLCBoYWdhIGNsaWMgZW4gTm8uIi8+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DQoJCTwhLS0gc3Vic3RpdHV0aW9uOiAlbiA9PSBzbGlkZSBudW1iZXIgLS0+DQoJCTx1aXRleHQgbmFtZT0iQk9PS01BUktTTElERSIgdmFsdWU9IkFkb2JlIFByZXNlbnRlcjogJXAgJXMiLz4NCgkJPHVpdGV4dCBuYW1lPSJTSE9XU0lERUJBUiIgdmFsdWU9Ik1vc3RyYXIgYmFycmEgbGF0ZXJhbCBhIGxvcyBwYXJ0aWNpcGFudGVzIi8+DQoJCTx1aXRleHQgbmFtZT0iTVVURSIgdmFsdWU9IlNpbGVuY2lhciIvPg0KCQk8dWl0ZXh0IG5hbWU9IkRPQ1dSQVBfVElUTEUiIHZhbHVlPSJBcmNoaXZvIGFkanVudG8gZGUgUHJlc2VudGVyIi8+DQoJCTx1aXRleHQgbmFtZT0iRE9DV1JBUF9NU0ciIHZhbHVlPSJHdWFyZGFyIGVuIE1pIFBDIi8+DQoJCTx1aXRleHQgbmFtZT0iRE9DV1JBUF9QUk9NUFQiIHZhbHVlPSJIYWdhIGNsaWMgZW4gRGVzY2FyZ2FyIi8+DQoJPC9sYW5ndWFnZT4NCgk8bGFuZ3VhZ2UgaWQ9InB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lNsaWRlICVuIi8+DQoJCTwhLS0gc3Vic3RpdHV0aW9uOiAlbiA9PSBzbGlkZSBudW1iZXIgLS0+DQoJCTwhLS0gc3Vic3RpdHV0aW9uOiAldCA9PSB0b3RhbCBzbGlkZSBjb3VudCAtLT4NCgkJPHVpdGV4dCBuYW1lPSJTQ1JVQkJBUlNUQVRVU19TTElERUlORk8iIHZhbHVlPSJTbGlkZSAlbiAvICV0IHwgIi8+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GF0byIvPg0KCQk8dWl0ZXh0IG5hbWU9IlRBQl9RVUlaIiB2YWx1ZT0iUXVlc3QuIi8+DQoJCTx1aXRleHQgbmFtZT0iVEFCX09VVExJTkUiIHZhbHVlPSJFc3F1ZW1hIi8+DQoJCTx1aXRleHQgbmFtZT0iVEFCX1RIVU1CIiB2YWx1ZT0iTWluaSIvPg0KCQk8dWl0ZXh0IG5hbWU9IlRBQl9OT1RFUyIgdmFsdWU9Ik5vdGFzIi8+DQoJCTx1aXRleHQgbmFtZT0iVEFCX1NFQVJDSCIgdmFsdWU9IkJ1c2NhIi8+DQoJCTx1aXRleHQgbmFtZT0iU0xJREVfSEVBRElORyIgdmFsdWU9IlTDrXR1bG8gZG8gc2xpZGUiLz4NCgkJPHVpdGV4dCBuYW1lPSJEVVJBVElPTl9IRUFESU5HIiB2YWx1ZT0iRHVyYcOnw6NvIi8+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DQoJCTx1aXRleHQgbmFtZT0iU0xJREVfTk9URVMiIHZhbHVlPSJBbm90YcOnw7VlcyBkbyBzbGlkZSIvPg0KCQk8IS0tcXVpeiBwb2QgYW5kIG1lc3NhZ2UgYm94IHRleHRzLS0+DQoJCTx1aXRleHQgbmFtZT0iUVVJWlBPRF9RVUlaX0FUVEVNUFQiIHZhbHVlPSJUZW50YXRpdmEgbm8gcXVlc3Rpb27DoXJpbzoiLz4NCgkJPHVpdGV4dCBuYW1lPSJRVUlaUE9EX1FVSVpfQVRURU1QVF9WQUxVRSIgdmFsdWU9IiVuIGRlICV0Ii8+DQoJCTx1aXRleHQgbmFtZT0iUVVJWlBPRF9RVUlaX1NDT1JFIiB2YWx1ZT0iUG9udHVhw6fDo286Ii8+DQoJCTx1aXRleHQgbmFtZT0iUVVJWlBPRF9RVUlaX1BBU1NTQ09SRSIgdmFsdWU9IlBvbnR1YcOnw6NvIGRlIGFwcm92YcOnw6NvOiIvPg0KCQk8dWl0ZXh0IG5hbWU9IlFVSVpQT0RfUVVJWl9NQVhTQ09SRSIgdmFsdWU9IlBvbnR1YcOnw6NvIG3DoXhpbWE6Ii8+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DQoJCTx1aXRleHQgbmFtZT0iUVVJWlBPRF9RVUlaQVRNUFRfSU5GIiB2YWx1ZT0iSW5maW5pdG8iLz4NCgkJPHVpdGV4dCBuYW1lPSJRVUlaUE9EX1FVRVNBVE1QVF9JTkYiIHZhbHVlPSJJbmZpbml0byIvPg0KCQk8dWl0ZXh0IG5hbWU9IldBUk5JTkdNU0dfWUVTU1RSSU5HIiB2YWx1ZT0iU2ltIi8+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DQoJPC9sYW5ndWFnZT4NCgk8bGFuZ3VhZ2UgaWQ9Iml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DQoJCTwhLS0gc3Vic3RpdHV0aW9uOiAlbiA9PSBzbGlkZSBudW1iZXIgLS0+DQoJCTwhLS0gc3Vic3RpdHV0aW9uOiAldCA9PSB0b3RhbCBzbGlkZSBjb3VudCAtLT4NCgkJPHVpdGV4dCBuYW1lPSJTQ1JVQkJBUlNUQVRVU19TTElERUlORk8iIHZhbHVlPSJEaWFwb3NpdGl2YSAlbiAvICV0IHwgIi8+DQoJCTx1aXRleHQgbmFtZT0iU0NSVUJCQVJTVEFUVVNfU1RPUFBFRCIgdmFsdWU9IkludGVycm90dG8iLz4NCgkJPHVpdGV4dCBuYW1lPSJTQ1JVQkJBUlNUQVRVU19QTEFZSU5HIiB2YWx1ZT0iUmlwcm9kdXppb25lIi8+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DQoJCTx1aXRleHQgbmFtZT0iRUxBUFNFRCIgdmFsdWU9IiVtIE1pbnV0aSAlcyBTZWNvbmRpIHJpbWFuZW50aSIvPg0KCQk8dWl0ZXh0IG5hbWU9Ik5PVEZPVU5EIiB2YWx1ZT0iTmVzc3VuIGVsZW1lbnRvIHRyb3ZhdG8iLz4NCgkJPHVpdGV4dCBuYW1lPSJBVFRBQ0hNRU5UUyIgdmFsdWU9IkFsbGVnYXRp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DQoJCTx1aXRleHQgbmFtZT0iRFVSQVRJT05fSEVBRElORyIgdmFsdWU9IkR1cmF0YSIvPg0KCQk8dWl0ZXh0IG5hbWU9IlNFQVJDSF9IRUFESU5HIiB2YWx1ZT0iQ2VyY2EgdGVzdG86Ii8+DQoJCTx1aXRleHQgbmFtZT0iVEhVTUJfSEVBRElORyIgdmFsdWU9IkRpYXBvc2l0aXZhIi8+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DQoJCTx1aXRleHQgbmFtZT0iUVVJWlBPRF9RVUVTVFlQRV9TVFIiIHZhbHVlPSJUaXBvOiAlcyIvPg0KCQk8dWl0ZXh0IG5hbWU9IlFVSVpQT0RfUVVFU1RZUEVfR1JEIiB2YWx1ZT0iQ29uIHZhbHV0YXppb25lIi8+DQoJCTx1aXRleHQgbmFtZT0iUVVJWlBPRF9RVUVTVFlQRV9TVlkiIHZhbHVlPSJJbmRhZ2luZSIvPg0KCQk8dWl0ZXh0IG5hbWU9IlFVSVpQT0RfUVVJWkFUTVBUX0lORiIgdmFsdWU9IkluZmluaXRpIi8+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DQoJCTx1aXRleHQgbmFtZT0iRE9DV1JBUF9USVRMRSIgdmFsdWU9IkFsbGVnYXRvIGZpbGUgUHJlc2VudGVyIi8+DQoJCTx1aXRleHQgbmFtZT0iRE9DV1JBUF9NU0ciIHZhbHVlPSJTYWx2YSBpbiBSaXNvcnNlIGRlbCBjb21wdXRlciIvPg0KCQk8dWl0ZXh0IG5hbWU9IkRPQ1dSQVBfUFJPTVBUIiB2YWx1ZT0iQ2xpYyBwZXIgc2NhcmljYXJlIi8+DQoJPC9sYW5ndWFnZT4NCgk8bGFuZ3VhZ2UgaWQ9Im5s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DQoJCTx1aXRleHQgbmFtZT0iU0NSVUJCQVJTVEFUVVNfVklEUExBWUlORyIgdmFsdWU9IlZpZGVvIGFmc3BlbGVuIi8+DQoJCTx1aXRleHQgbmFtZT0iU0NSVUJCQVJTVEFUVVNfTE9BRElORyIgdmFsdWU9IkxhZGVuIi8+DQoJCTx1aXRleHQgbmFtZT0iU0NSVUJCQVJTVEFUVVNfQlVGRkVSSU5HIiB2YWx1ZT0iQnVmZmVyZW4iLz4NCgkJPHVpdGV4dCBuYW1lPSJTQ1JVQkJBUlNUQVRVU19RVUVTVElPTiIgdmFsdWU9IlZyYWFnIG1ldCBhbnR3b29yZCIvPg0KCQk8dWl0ZXh0IG5hbWU9IlNDUlVCQkFSU1RBVFVTX1JFVklFV1FVSVoiIHZhbHVlPSJRdWl6IGNvbnRyb2xlcmVuIi8+DQoJCTwhLS0gc3Vic3RpdHV0aW9uOiAlbSA9PSBtaW51dGVzIHJlbWFpbmluZyAtLT4NCgkJPCEtLSBzdWJzdGl0dXRpb246ICVzID09IHNlY29uZHMgcmVtYWluaW5nIC0tPg0KCQk8dWl0ZXh0IG5hbWU9IkVMQVBTRUQiIHZhbHVlPSJFciByZXN0ZXJlbiAlbSBtaW51dGVuICVzIHNlY29uZGVuIi8+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DQoJCTx1aXRleHQgbmFtZT0iVEFCX1FVSVoiIHZhbHVlPSJRdWl6Ii8+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DQoJCTx1aXRleHQgbmFtZT0iU0VBUkNIX0hFQURJTkciIHZhbHVlPSJab2VrZW4gbmFhciB0ZWtzdDoiLz4NCgkJPHVpdGV4dCBuYW1lPSJUSFVNQl9IRUFESU5HIiB2YWx1ZT0iRGlhIi8+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DQoJCTwhLS1xdWl6IHBvZCBhbmQgbWVzc2FnZSBib3ggdGV4dHMtLT4NCgkJPHVpdGV4dCBuYW1lPSJRVUlaUE9EX1FVSVpfQVRURU1QVCIgdmFsdWU9IlF1aXpwb2dpbmc6Ii8+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DQoJCTx1aXRleHQgbmFtZT0iUVVJWlBPRF9RVUVTVFlQRV9TVFIiIHZhbHVlPSJUeXBlOiAlcyIvPg0KCQk8dWl0ZXh0IG5hbWU9IlFVSVpQT0RfUVVFU1RZUEVfR1JEIiB2YWx1ZT0iVGVsdCB2b29yIHNjb3JlIi8+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DQoJCTx1aWZvbnQgbmFtZT0iRk9OVF9QUkVTRU5UQVRJT05OQU1FIiB2YWx1ZT0i5a6L5L2TLTE4MDMwLDE0LGZhbHNlLGZhbHNlLHRydWUiLz4NCgkJPHVpZm9udCBuYW1lPSJGT05UX1BSRVNFTlRFUk5BTUUiIHZhbHVlPSLlrovkvZMtMTgwMzAsMTQsdHJ1ZSxmYWxzZSx0cnVlIi8+DQoJCTx1aWZvbnQgbmFtZT0iRk9OVF9QUkVTRU5URVJUSVRMRSIgdmFsdWU9IuWui+S9ky0xODAzMCwxMyxmYWxzZSxmYWxzZSx0cnVlIi8+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DQoJCTx1aWZvbnQgbmFtZT0iRk9OVF9NU0dCT1hfV0lOVElUTEUiIHZhbHVlPSLlrovkvZMtMTgwMzAsMTIsdHJ1ZSxmYWxzZSx0cnVlIi8+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DQoJCTx1aWZvbnQgbmFtZT0iRk9OVF9RVUlaUE9EX1FVRVNUSU9OX1NDT1JFIiB2YWx1ZT0i5a6L5L2TLTE4MDMwLDEwLGZhbHNlLGZhbHNlLHRydWUiLz4NCgkJPHVpZm9udCBuYW1lPSJGT05UX1FVSVpQT0RfUVVFU1RJT05fU0NPUkVfVkFMVUUiIHZhbHVlPSLlrovkvZMtMTgwMzAsMTAsdHJ1ZSxmYWxzZSx0cnVlIi8+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S9ky0xODAzMCwxMCxmYWxzZSxmYWxzZSx0cnVlIi8+DQoJCTx1aWZvbnQgbmFtZT0iRk9OVF9RVUlaUE9EX1FVSVpfUVVFU1RJT05fQVRURU1QVEVEX1ZBTFVFIiB2YWx1ZT0i5a6L5L2TLTE4MDMwLDEwLHRydWUsZmFsc2UsdHJ1ZSIvPg0KCQk8dWlmb250IG5hbWU9IkZPTlRfUVVJWlBPRF9RVUlaX1NDT1JFX1RBRyIgdmFsdWU9IuWui+S9ky0xODAzMCwxMix0cnVlLGZhbHNlLHRydWUiLz4NCgkJPHVpZm9udCBuYW1lPSJGT05UX1FVSVpQT0RfUVVJWl9TQ09SRSIgdmFsdWU9IuWui+S9ky0xODAzMCwxMCxmYWxzZSxmYWxzZSx0cnVlIi8+DQoJCTx1aWZvbnQgbmFtZT0iRk9OVF9RVUlaUE9EX1FVSVpfU0NPUkVfVkFMVUUiIHZhbHVlPSLlrovkvZMtMTgwMzAsMTAsdHJ1ZSxmYWxzZSx0cnVlIi8+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S9ky0xODAzMCwxMCxmYWxzZSxmYWxzZSx0cnVlIi8+DQoJCTx1aWZvbnQgbmFtZT0iRk9OVF9RVUlaUE9EX1FVSVpfUEFTU1NDT1JFX1ZBTFVFIiB2YWx1ZT0i5a6L5L2TLTE4MDMwLDEwLHRydWUsZmFsc2UsdHJ1ZSIvPg0KCQk8IS0tIHVpdGV4dCAtLT4NCgkJPCEtLSBzdWJzdGl0dXRpb246ICVuID09IHNsaWRlIG51bWJlciAtLT4NCgkJPHVpdGV4dCBuYW1lPSJVTk5BTUVEU0xJREVUSVRMRSIgdmFsdWU9IuW5u+eBr+eJhyAlbiIvPg0KCQk8IS0tIHN1YnN0aXR1dGlvbjogJW4gPT0gc2xpZGUgbnVtYmVyIC0tPg0KCQk8IS0tIHN1YnN0aXR1dGlvbjogJXQgPT0gdG90YWwgc2xpZGUgY291bnQgLS0+DQoJCTx1aXRleHQgbmFtZT0iU0NSVUJCQVJTVEFUVVNfU0xJREVJTkZPIiB2YWx1ZT0i5bm754Gv54mHICVuIC8gJXQgfCAiLz4NCgkJPHVpdGV4dCBuYW1lPSJTQ1JVQkJBUlNUQVRVU19TVE9QUEVEIiB2YWx1ZT0i5bey5YGc5q2iIi8+DQoJCTx1aXRleHQgbmFtZT0iU0NSVUJCQVJTVEFUVVNfUExBWUlORyIgdmFsdWU9Iuato+WcqOaSreaUviIvPg0KCQk8dWl0ZXh0IG5hbWU9IlNDUlVCQkFSU1RBVFVTX05PQVVESU8iIHZhbHVlPSLml6Dpn7PpopEiLz4NCgkJPHVpdGV4dCBuYW1lPSJTQ1JVQkJBUlNUQVRVU19WSURQTEFZSU5HIiB2YWx1ZT0i6KeG6aKR5pKt5pS+Ii8+DQoJCTx1aXRleHQgbmFtZT0iU0NSVUJCQVJTVEFUVVNfTE9BRElORyIgdmFsdWU9Iuato+WcqOi9veWFpSIvPg0KCQk8dWl0ZXh0IG5hbWU9IlNDUlVCQkFSU1RBVFVTX0JVRkZFUklORyIgdmFsdWU9Iuato+WcqOi/m+ihjOe8k+WGsuWkhOeQhiIvPg0KCQk8dWl0ZXh0IG5hbWU9IlNDUlVCQkFSU1RBVFVTX1FVRVNUSU9OIiB2YWx1ZT0i5Zue562U6Zeu6aKYIi8+DQoJCTx1aXRleHQgbmFtZT0iU0NSVUJCQVJTVEFUVVNfUkVWSUVXUVVJWiIgdmFsdWU9Iuato+WcqOWuoemYhea1i+mqjCIvPg0KCQk8IS0tIHN1YnN0aXR1dGlvbjogJW0gPT0gbWludXRlcyByZW1haW5pbmcgLS0+DQoJCTwhLS0gc3Vic3RpdHV0aW9uOiAlcyA9PSBzZWNvbmRzIHJlbWFpbmluZyAtLT4NCgkJPHVpdGV4dCBuYW1lPSJFTEFQU0VEIiB2YWx1ZT0i5Ymp5L2ZICVtIOWIhumSnyAlcyDnp5IiLz4NCgkJPHVpdGV4dCBuYW1lPSJOT1RGT1VORCIgdmFsdWU9IuacquaJvuWIsOS7u+S9leWGheWuuSIvPg0KCQk8dWl0ZXh0IG5hbWU9IkFUVEFDSE1FTlRTIiB2YWx1ZT0i6ZmE5Lu2Ii8+DQoJCTwhLS0gc3Vic3RpdHV0aW9uOiAlcCA9PSBjdXJyZW50IHNwZWFrZXIncyB0aXRsZSAtLT4NCgkJPHVpdGV4dCBuYW1lPSJCSU9XSU5fVElUTEUiIHZhbHVlPSLkuKrkurrnroDku4s6ICVwIi8+DQoJCTx1aXRleHQgbmFtZT0iQklPQlROX1RJVExFIiB2YWx1ZT0i5Liq5Lq6566A5LuLIi8+DQoJCTx1aXRleHQgbmFtZT0iRElWSURFUkJUTl9USVRMRSIgdmFsdWU9InwiLz4NCgkJPHVpdGV4dCBuYW1lPSJDT05UQUNUQlROX1RJVExFIiB2YWx1ZT0i6IGU57O75pa55byPIi8+DQoJCTx1aXRleHQgbmFtZT0iVEFCX1FVSVoiIHZhbHVlPSLmtYvpqowiLz4NCgkJPHVpdGV4dCBuYW1lPSJUQUJfT1VUTElORSIgdmFsdWU9IuWkp+e6siIvPg0KCQk8dWl0ZXh0IG5hbWU9IlRBQl9USFVNQiIgdmFsdWU9Iue8qeeVpeWbviIvPg0KCQk8dWl0ZXh0IG5hbWU9IlRBQl9OT1RFUyIgdmFsdWU9IuWkh+azqCIvPg0KCQk8dWl0ZXh0IG5hbWU9IlRBQl9TRUFSQ0giIHZhbHVlPSLmkJzntKIiLz4NCgkJPHVpdGV4dCBuYW1lPSJTTElERV9IRUFESU5HIiB2YWx1ZT0i5bm754Gv54mH5qCH6aKYIi8+DQoJCTx1aXRleHQgbmFtZT0iRFVSQVRJT05fSEVBRElORyIgdmFsdWU9IuaMgee7reaXtumXtCIvPg0KCQk8dWl0ZXh0IG5hbWU9IlNFQVJDSF9IRUFESU5HIiB2YWx1ZT0i5pCc57Si5paH5pysOiIvPg0KCQk8dWl0ZXh0IG5hbWU9IlRIVU1CX0hFQURJTkciIHZhbHVlPSLlubvnga/niYciLz4NCgkJPHVpdGV4dCBuYW1lPSJUSFVNQl9JTkZPIiB2YWx1ZT0i5bm754Gv54mH5qCH6aKYL+aMgee7reaXtumXtCIvPg0KCQk8dWl0ZXh0IG5hbWU9IkFUVEFDSE5BTUVfSEVBRElORyIgdmFsdWU9IuaWh+S7tuWQjSIvPg0KCQk8dWl0ZXh0IG5hbWU9IkFUVEFDSFNJWkVfSEVBRElORyIgdmFsdWU9IuWkp+WwjyIvPg0KCQk8dWl0ZXh0IG5hbWU9IlNMSURFX05PVEVTIiB2YWx1ZT0i5bm754Gv54mH5aSH5rOoIi8+DQoJCTwhLS1xdWl6IHBvZCBhbmQgbWVzc2FnZSBib3ggdGV4dHMtLT4NCgkJPHVpdGV4dCBuYW1lPSJRVUlaUE9EX1FVSVpfQVRURU1QVCIgdmFsdWU9Iua1i+mqjOWwneivleasoeaVsDoiLz4NCgkJPHVpdGV4dCBuYW1lPSJRVUlaUE9EX1FVSVpfQVRURU1QVF9WQUxVRSIgdmFsdWU9IuesrCAlbiDmrKHvvIzlhbEgJXQg5qyhIi8+DQoJCTx1aXRleHQgbmFtZT0iUVVJWlBPRF9RVUlaX1NDT1JFIiB2YWx1ZT0i5b6X5YiGOiIvPg0KCQk8dWl0ZXh0IG5hbWU9IlFVSVpQT0RfUVVJWl9QQVNTU0NPUkUiIHZhbHVlPSLlj4rmoLzliIbmlbA6Ii8+DQoJCTx1aXRleHQgbmFtZT0iUVVJWlBPRF9RVUlaX01BWFNDT1JFIiB2YWx1ZT0i5pyA6auY5YiG5pWwOiIvPg0KCQk8dWl0ZXh0IG5hbWU9IlFVSVpQT0RfUVVFU0FUTVBUX1NUUiIgdmFsdWU9IuWwneivleasoeaVsDog56ysICVuIOasoe+8jOWFsSAldCDmrKEiLz4NCgkJPHVpdGV4dCBuYW1lPSJRVUlaUE9EX1FVRVNUWVBFX1NUUiIgdmFsdWU9Iuexu+WeizogJXMiLz4NCgkJPHVpdGV4dCBuYW1lPSJRVUlaUE9EX1FVRVNUWVBFX0dSRCIgdmFsdWU9IuivhOe6pyIvPg0KCQk8dWl0ZXh0IG5hbWU9IlFVSVpQT0RfUVVFU1RZUEVfU1ZZIiB2YWx1ZT0i6LCD5p+lIi8+DQoJCTx1aXRleHQgbmFtZT0iUVVJWlBPRF9RVUlaQVRNUFRfSU5GIiB2YWx1ZT0i5peg6ZmQIi8+DQoJCTx1aXRleHQgbmFtZT0iUVVJWlBPRF9RVUVTQVRNUFRfSU5GIiB2YWx1ZT0i5peg6ZmQIi8+DQoJCTx1aXRleHQgbmFtZT0iV0FSTklOR01TR19ZRVNTVFJJTkciIHZhbHVlPSLmmK8iLz4NCgkJPHVpdGV4dCBuYW1lPSJXQVJOSU5HTVNHX05PU1RSSU5HIiB2YWx1ZT0i5ZCmIi8+DQoJCTx1aXRleHQgbmFtZT0iV0FSTklOR01TR19USVRMRVNUUklORyIgdmFsdWU9Iua1i+mqjOWvvOiIquitpuWRiiIvPg0KCQk8dWl0ZXh0IG5hbWU9IldBUk5JTkdNU0dfTVNHU1RSSU5HIiB2YWx1ZT0i5q2k5rWL6aqM5Lit5pyJ5pyq5bCd6K+V5L2c562U55qE6Zeu6aKY44CCJiN4QTsmI3hBO+WNleWHu+KAnOaYr+KAnemAgOWHuuatpOa1i+mqjOOAguWNleWHu+KAnOWQpuKAnee7p+e7rea1i+mqjOOAgiIvPg0KCQk8dWl0ZXh0IG5hbWU9IklORk9STUFUSU9OX0gyNjRfRkxBU0hQTEFZRVIiIHZhbHVlPSLlvZPliY3lronoo4XlnKjmgqjnmoTorqHnrpfmnLrkuIrnmoQgRmxhc2ggUGxheWVyIOeJiOacrOS4jeaUr+aMgeivpeinhumikeOAguWNleWHu+inhumikeWMuuWfn+S4i+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C5Yqg6ICF5pi+56S65o+Q6KaB5qCPIi8+DQoJCTx1aXRleHQgbmFtZT0iTVVURSIgdmFsdWU9IumdmemfsyIvPg0KCQk8dWl0ZXh0IG5hbWU9IkRPQ1dSQVBfVElUTEUiIHZhbHVlPSJQcmVzZW50ZXIg5paH5Lu26ZmE5Lu2Ii8+DQoJCTx1aXRleHQgbmFtZT0iRE9DV1JBUF9NU0ciIHZhbHVlPSLkv53lrZjliLDmiJHnmoTorqHnrpfmnLoiLz4NCgkJPHVpdGV4dCBuYW1lPSJET0NXUkFQX1BST01QVCIgdmFsdWU9IuWNleWHu+S7peS4i+i9vSIvPg0KCTwvbGFuZ3VhZ2U+DQo8L2NvbmZpZ3VyYXRpb24+DQo="/>
  <p:tag name="MMPROD_UIDATA" val="&lt;database version=&quot;7.0&quot;&gt;&lt;object type=&quot;1&quot; unique_id=&quot;10001&quot;&gt;&lt;property id=&quot;20141&quot; value=&quot;Template dj 2010&quot;/&gt;&lt;property id=&quot;20144&quot; value=&quot;1&quot;/&gt;&lt;property id=&quot;20146&quot; value=&quot;0&quot;/&gt;&lt;property id=&quot;20147&quot; value=&quot;0&quot;/&gt;&lt;property id=&quot;20148&quot; value=&quot;5&quot;/&gt;&lt;property id=&quot;20180&quot; value=&quot;0&quot;/&gt;&lt;property id=&quot;20181&quot; value=&quot;0&quot;/&gt;&lt;property id=&quot;20182&quot; value=&quot;0&quot;/&gt;&lt;property id=&quot;20183&quot; value=&quot;1&quot;/&gt;&lt;property id=&quot;20184&quot; value=&quot;7&quot;/&gt;&lt;property id=&quot;20193&quot; value=&quot;-1&quot;/&gt;&lt;property id=&quot;20221&quot; value=&quot;G:\laptop nebeng\gambar\&quot;/&gt;&lt;property id=&quot;20224&quot; value=&quot;D:\template ppt\template darmajaya\flash template&quot;/&gt;&lt;property id=&quot;20250&quot; value=&quot;0&quot;/&gt;&lt;property id=&quot;20251&quot; value=&quot;0&quot;/&gt;&lt;property id=&quot;20259&quot; value=&quot;1&quot;/&gt;&lt;object type=&quot;2&quot; unique_id=&quot;11561&quot;&gt;&lt;object type=&quot;3&quot; unique_id=&quot;11562&quot;&gt;&lt;property id=&quot;20148&quot; value=&quot;5&quot;/&gt;&lt;property id=&quot;20300&quot; value=&quot;Slide 1 - &amp;quot;Sub title …………….&amp;quot;&quot;/&gt;&lt;property id=&quot;20307&quot; value=&quot;256&quot;/&gt;&lt;property id=&quot;20309&quot; value=&quot;-1&quot;/&gt;&lt;/object&gt;&lt;object type=&quot;3&quot; unique_id=&quot;11563&quot;&gt;&lt;property id=&quot;20148&quot; value=&quot;5&quot;/&gt;&lt;property id=&quot;20300&quot; value=&quot;Slide 2 - &amp;quot;Introducing Template dj 2010&amp;quot;&quot;/&gt;&lt;property id=&quot;20307&quot; value=&quot;258&quot;/&gt;&lt;property id=&quot;20309&quot; value=&quot;-1&quot;/&gt;&lt;/object&gt;&lt;object type=&quot;3&quot; unique_id=&quot;11564&quot;&gt;&lt;property id=&quot;20148&quot; value=&quot;5&quot;/&gt;&lt;property id=&quot;20300&quot; value=&quot;Slide 3&quot;/&gt;&lt;property id=&quot;20307&quot; value=&quot;259&quot;/&gt;&lt;property id=&quot;20309&quot; value=&quot;-1&quot;/&gt;&lt;/object&gt;&lt;object type=&quot;3&quot; unique_id=&quot;11565&quot;&gt;&lt;property id=&quot;20148&quot; value=&quot;5&quot;/&gt;&lt;property id=&quot;20300&quot; value=&quot;Slide 4&quot;/&gt;&lt;property id=&quot;20307&quot; value=&quot;260&quot;/&gt;&lt;property id=&quot;20309&quot; value=&quot;-1&quot;/&gt;&lt;/object&gt;&lt;object type=&quot;3&quot; unique_id=&quot;11566&quot;&gt;&lt;property id=&quot;20148&quot; value=&quot;5&quot;/&gt;&lt;property id=&quot;20300&quot; value=&quot;Slide 5&quot;/&gt;&lt;property id=&quot;20307&quot; value=&quot;261&quot;/&gt;&lt;property id=&quot;20309&quot; value=&quot;-1&quot;/&gt;&lt;/object&gt;&lt;object type=&quot;3&quot; unique_id=&quot;11567&quot;&gt;&lt;property id=&quot;20148&quot; value=&quot;5&quot;/&gt;&lt;property id=&quot;20300&quot; value=&quot;Slide 6 - &amp;quot;Quick Styles&amp;quot;&quot;/&gt;&lt;property id=&quot;20307&quot; value=&quot;262&quot;/&gt;&lt;property id=&quot;20309&quot; value=&quot;-1&quot;/&gt;&lt;/object&gt;&lt;object type=&quot;3&quot; unique_id=&quot;11568&quot;&gt;&lt;property id=&quot;20148&quot; value=&quot;5&quot;/&gt;&lt;property id=&quot;20300&quot; value=&quot;Slide 7 - &amp;quot;PowerPoint 2007&amp;quot;&quot;/&gt;&lt;property id=&quot;20307&quot; value=&quot;263&quot;/&gt;&lt;property id=&quot;20309&quot; value=&quot;-1&quot;/&gt;&lt;/object&gt;&lt;object type=&quot;3&quot; unique_id=&quot;11569&quot;&gt;&lt;property id=&quot;20148&quot; value=&quot;5&quot;/&gt;&lt;property id=&quot;20300&quot; value=&quot;Slide 8 - &amp;quot;Text, graphics and pictures&amp;quot;&quot;/&gt;&lt;property id=&quot;20307&quot; value=&quot;264&quot;/&gt;&lt;property id=&quot;20309&quot; value=&quot;-1&quot;/&gt;&lt;/object&gt;&lt;object type=&quot;3&quot; unique_id=&quot;11570&quot;&gt;&lt;property id=&quot;20148&quot; value=&quot;5&quot;/&gt;&lt;property id=&quot;20300&quot; value=&quot;Slide 9 - &amp;quot;Superior Text&amp;quot;&quot;/&gt;&lt;property id=&quot;20307&quot; value=&quot;265&quot;/&gt;&lt;property id=&quot;20309&quot; value=&quot;-1&quot;/&gt;&lt;/object&gt;&lt;object type=&quot;3&quot; unique_id=&quot;11571&quot;&gt;&lt;property id=&quot;20148&quot; value=&quot;5&quot;/&gt;&lt;property id=&quot;20300&quot; value=&quot;Slide 10 - &amp;quot;The Power of OfficeArt Graphics&amp;quot;&quot;/&gt;&lt;property id=&quot;20307&quot; value=&quot;266&quot;/&gt;&lt;property id=&quot;20309&quot; value=&quot;-1&quot;/&gt;&lt;/object&gt;&lt;object type=&quot;3&quot; unique_id=&quot;11572&quot;&gt;&lt;property id=&quot;20148&quot; value=&quot;5&quot;/&gt;&lt;property id=&quot;20300&quot; value=&quot;Slide 11 - &amp;quot;Picture This…&amp;quot;&quot;/&gt;&lt;property id=&quot;20307&quot; value=&quot;267&quot;/&gt;&lt;property id=&quot;20309&quot; value=&quot;-1&quot;/&gt;&lt;/object&gt;&lt;object type=&quot;3&quot; unique_id=&quot;11573&quot;&gt;&lt;property id=&quot;20148&quot; value=&quot;5&quot;/&gt;&lt;property id=&quot;20300&quot; value=&quot;Slide 12 - &amp;quot;Picture This…&amp;quot;&quot;/&gt;&lt;property id=&quot;20307&quot; value=&quot;268&quot;/&gt;&lt;property id=&quot;20309&quot; value=&quot;-1&quot;/&gt;&lt;/object&gt;&lt;object type=&quot;3&quot; unique_id=&quot;11574&quot;&gt;&lt;property id=&quot;20148&quot; value=&quot;5&quot;/&gt;&lt;property id=&quot;20300&quot; value=&quot;Slide 13 - &amp;quot;Smart art&amp;quot;&quot;/&gt;&lt;property id=&quot;20307&quot; value=&quot;270&quot;/&gt;&lt;property id=&quot;20309&quot; value=&quot;-1&quot;/&gt;&lt;/object&gt;&lt;object type=&quot;3&quot; unique_id=&quot;11575&quot;&gt;&lt;property id=&quot;20148&quot; value=&quot;5&quot;/&gt;&lt;property id=&quot;20300&quot; value=&quot;Slide 14 - &amp;quot;Visualize It!&amp;quot;&quot;/&gt;&lt;property id=&quot;20307&quot; value=&quot;271&quot;/&gt;&lt;property id=&quot;20309&quot; value=&quot;-1&quot;/&gt;&lt;/object&gt;&lt;object type=&quot;3&quot; unique_id=&quot;11576&quot;&gt;&lt;property id=&quot;20148&quot; value=&quot;5&quot;/&gt;&lt;property id=&quot;20300&quot; value=&quot;Slide 15&quot;/&gt;&lt;property id=&quot;20307&quot; value=&quot;272&quot;/&gt;&lt;property id=&quot;20309&quot; value=&quot;-1&quot;/&gt;&lt;/object&gt;&lt;object type=&quot;3&quot; unique_id=&quot;11577&quot;&gt;&lt;property id=&quot;20148&quot; value=&quot;5&quot;/&gt;&lt;property id=&quot;20300&quot; value=&quot;Slide 16&quot;/&gt;&lt;property id=&quot;20307&quot; value=&quot;273&quot;/&gt;&lt;property id=&quot;20309&quot; value=&quot;-1&quot;/&gt;&lt;/object&gt;&lt;object type=&quot;3&quot; unique_id=&quot;11578&quot;&gt;&lt;property id=&quot;20148&quot; value=&quot;5&quot;/&gt;&lt;property id=&quot;20300&quot; value=&quot;Slide 17 - &amp;quot;end&amp;quot;&quot;/&gt;&lt;property id=&quot;20307&quot; value=&quot;275&quot;/&gt;&lt;property id=&quot;20309&quot; value=&quot;-1&quot;/&gt;&lt;/object&gt;&lt;/object&gt;&lt;object type=&quot;8&quot; unique_id=&quot;11597&quot;&gt;&lt;/object&gt;&lt;object type=&quot;4&quot; unique_id=&quot;11598&quot;&gt;&lt;object type=&quot;5&quot; unique_id=&quot;11599&quot;&gt;&lt;property id=&quot;20149&quot; value=&quot;Supadi,S.Kom&quot;/&gt;&lt;property id=&quot;20150&quot; value=&quot;Dosen Teknik Informatika&quot;/&gt;&lt;property id=&quot;20151&quot; value=&quot;foto.jpg&quot;/&gt;&lt;property id=&quot;20153&quot; value=&quot;sup4di@gmail.com&quot;/&gt;&lt;property id=&quot;20155&quot; value=&quot;Salah satu dosen teknik informatika ............................&amp;#x0D;&amp;#x0A;&quot;/&gt;&lt;property id=&quot;20159&quot; value=&quot;logo ibi small.png&quot;/&gt;&lt;/object&gt;&lt;/object&gt;&lt;object type=&quot;10&quot; unique_id=&quot;11663&quot;&gt;&lt;object type=&quot;11&quot; unique_id=&quot;11664&quot;&gt;&lt;property id=&quot;20180&quot; value=&quot;0&quot;/&gt;&lt;property id=&quot;20181&quot; value=&quot;0&quot;/&gt;&lt;property id=&quot;20182&quot; value=&quot;0&quot;/&gt;&lt;property id=&quot;20183&quot; value=&quot;1&quot;/&gt;&lt;/object&gt;&lt;object type=&quot;12&quot; unique_id=&quot;11665&quot;&gt;&lt;/object&gt;&lt;/object&gt;&lt;/object&gt;&lt;/database&gt;"/>
  <p:tag name="SECTOMILLISECCONVERTED" val="1"/>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14718</Words>
  <Application>WPS Presentation</Application>
  <PresentationFormat>On-screen Show (4:3)</PresentationFormat>
  <Paragraphs>182</Paragraphs>
  <Slides>26</Slides>
  <Notes>5</Notes>
  <HiddenSlides>0</HiddenSlides>
  <MMClips>0</MMClips>
  <ScaleCrop>false</ScaleCrop>
  <HeadingPairs>
    <vt:vector size="6" baseType="variant">
      <vt:variant>
        <vt:lpstr>已用的字体</vt:lpstr>
      </vt:variant>
      <vt:variant>
        <vt:i4>11</vt:i4>
      </vt:variant>
      <vt:variant>
        <vt:lpstr>主题</vt:lpstr>
      </vt:variant>
      <vt:variant>
        <vt:i4>1</vt:i4>
      </vt:variant>
      <vt:variant>
        <vt:lpstr>幻灯片标题</vt:lpstr>
      </vt:variant>
      <vt:variant>
        <vt:i4>26</vt:i4>
      </vt:variant>
    </vt:vector>
  </HeadingPairs>
  <TitlesOfParts>
    <vt:vector size="38" baseType="lpstr">
      <vt:lpstr>Arial</vt:lpstr>
      <vt:lpstr>SimSun</vt:lpstr>
      <vt:lpstr>Wingdings</vt:lpstr>
      <vt:lpstr>Calibri</vt:lpstr>
      <vt:lpstr>Times New Roman</vt:lpstr>
      <vt:lpstr>Cambria</vt:lpstr>
      <vt:lpstr>Bookman Old Style</vt:lpstr>
      <vt:lpstr>Microsoft YaHei</vt:lpstr>
      <vt:lpstr>Arial Unicode MS</vt:lpstr>
      <vt:lpstr>Wingdings</vt:lpstr>
      <vt:lpstr>Book Antiqua</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IBI Darmajaya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Sub title …………….</dc:title>
  <dc:creator>CTC</dc:creator>
  <cp:lastModifiedBy>ines septia</cp:lastModifiedBy>
  <cp:revision>793</cp:revision>
  <cp:lastPrinted>2017-08-29T02:54:00Z</cp:lastPrinted>
  <dcterms:created xsi:type="dcterms:W3CDTF">2010-04-18T12:06:00Z</dcterms:created>
  <dcterms:modified xsi:type="dcterms:W3CDTF">2025-12-30T17:40:42Z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D43F698B73E349759D2FC07D25A067B1_12</vt:lpwstr>
  </property>
  <property fmtid="{D5CDD505-2E9C-101B-9397-08002B2CF9AE}" pid="3" name="KSOProductBuildVer">
    <vt:lpwstr>1033-12.2.0.23196</vt:lpwstr>
  </property>
</Properties>
</file>