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0"/>
  </p:handoutMasterIdLst>
  <p:sldIdLst>
    <p:sldId id="256" r:id="rId3"/>
    <p:sldId id="299" r:id="rId5"/>
    <p:sldId id="336" r:id="rId6"/>
    <p:sldId id="355" r:id="rId7"/>
    <p:sldId id="359" r:id="rId8"/>
    <p:sldId id="369" r:id="rId9"/>
    <p:sldId id="370" r:id="rId10"/>
    <p:sldId id="343" r:id="rId11"/>
    <p:sldId id="348" r:id="rId12"/>
    <p:sldId id="338" r:id="rId13"/>
    <p:sldId id="360" r:id="rId14"/>
    <p:sldId id="361" r:id="rId15"/>
    <p:sldId id="371" r:id="rId16"/>
    <p:sldId id="375" r:id="rId17"/>
    <p:sldId id="362" r:id="rId18"/>
    <p:sldId id="373" r:id="rId19"/>
    <p:sldId id="374" r:id="rId20"/>
    <p:sldId id="339" r:id="rId21"/>
    <p:sldId id="376" r:id="rId22"/>
    <p:sldId id="349" r:id="rId23"/>
    <p:sldId id="377" r:id="rId24"/>
    <p:sldId id="378" r:id="rId25"/>
    <p:sldId id="379" r:id="rId26"/>
    <p:sldId id="380" r:id="rId27"/>
    <p:sldId id="357" r:id="rId28"/>
    <p:sldId id="318" r:id="rId29"/>
  </p:sldIdLst>
  <p:sldSz cx="9144000" cy="6858000" type="screen4x3"/>
  <p:notesSz cx="7045325" cy="9345295"/>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2" userDrawn="1">
          <p15:clr>
            <a:srgbClr val="A4A3A4"/>
          </p15:clr>
        </p15:guide>
        <p15:guide id="2" pos="285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92"/>
        <p:guide pos="2854"/>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87"/>
        <p:guide pos="2199"/>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5" Type="http://schemas.openxmlformats.org/officeDocument/2006/relationships/tags" Target="tags/tag8.xml"/><Relationship Id="rId34" Type="http://schemas.openxmlformats.org/officeDocument/2006/relationships/commentAuthors" Target="commentAuthors.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handoutMaster" Target="handoutMasters/handoutMaster1.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87960"/>
            <a:ext cx="7647940" cy="64579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HKB24230: -HUKUM TRANSAKSI BISNIS</a:t>
            </a:r>
            <a:r>
              <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INTERNASIONAL</a:t>
            </a:r>
            <a:r>
              <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kumimoji="0" lang="en-US" alt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Penyelesaian sengketa Transaksi Bisnis Internasional-</a:t>
            </a:r>
            <a:endPar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Text Box 1"/>
          <p:cNvSpPr txBox="1"/>
          <p:nvPr/>
        </p:nvSpPr>
        <p:spPr>
          <a:xfrm>
            <a:off x="467995" y="260985"/>
            <a:ext cx="6347460" cy="665480"/>
          </a:xfrm>
          <a:prstGeom prst="rect">
            <a:avLst/>
          </a:prstGeom>
          <a:noFill/>
        </p:spPr>
        <p:txBody>
          <a:bodyPr wrap="square" rtlCol="0" anchor="t">
            <a:noAutofit/>
          </a:bodyPr>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lang="en-US" altLang="en-US"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HKB24230: -HUKUM TRANSAKSI BISNIS</a:t>
            </a:r>
            <a:r>
              <a:rPr lang="en-US" altLang="en-US" sz="1400" dirty="0">
                <a:effectLst/>
                <a:latin typeface="Arial" panose="020B0604020202020204" pitchFamily="34" charset="0"/>
                <a:ea typeface="Calibri" panose="020F0502020204030204" pitchFamily="34" charset="0"/>
                <a:cs typeface="Arial" panose="020B0604020202020204" pitchFamily="34" charset="0"/>
                <a:sym typeface="+mn-ea"/>
              </a:rPr>
              <a:t> INTERNASIONAL</a:t>
            </a:r>
            <a:r>
              <a:rPr lang="id-ID" sz="1400" dirty="0">
                <a:effectLst/>
                <a:latin typeface="Arial" panose="020B0604020202020204" pitchFamily="34" charset="0"/>
                <a:ea typeface="Calibri" panose="020F0502020204030204" pitchFamily="34" charset="0"/>
                <a:cs typeface="Arial" panose="020B0604020202020204" pitchFamily="34" charset="0"/>
                <a:sym typeface="+mn-ea"/>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lang="en-US" altLang="id-ID" sz="1400" dirty="0">
                <a:effectLst/>
                <a:latin typeface="Arial" panose="020B0604020202020204" pitchFamily="34" charset="0"/>
                <a:ea typeface="Calibri" panose="020F0502020204030204" pitchFamily="34" charset="0"/>
                <a:cs typeface="Arial" panose="020B0604020202020204" pitchFamily="34" charset="0"/>
                <a:sym typeface="+mn-ea"/>
              </a:rPr>
              <a:t>                 - E-COMMERCE-</a:t>
            </a:r>
            <a:endParaRPr lang="en-US" altLang="id-ID"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4" name="Text Box 3"/>
          <p:cNvSpPr txBox="1"/>
          <p:nvPr userDrawn="1"/>
        </p:nvSpPr>
        <p:spPr>
          <a:xfrm>
            <a:off x="4217035" y="194119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522000" y="1153054"/>
            <a:ext cx="8100000" cy="594000"/>
          </a:xfrm>
        </p:spPr>
        <p:txBody>
          <a:bodyPr wrap="square" lIns="0" tIns="0" rIns="0" bIns="0" anchor="b">
            <a:normAutofit/>
          </a:bodyPr>
          <a:lstStyle>
            <a:lvl1pPr algn="l" fontAlgn="base">
              <a:defRPr sz="2400">
                <a:solidFill>
                  <a:schemeClr val="tx1">
                    <a:lumMod val="85000"/>
                    <a:lumOff val="15000"/>
                  </a:schemeClr>
                </a:solidFill>
                <a:latin typeface="+mj-lt"/>
              </a:defRPr>
            </a:lvl1pPr>
          </a:lstStyle>
          <a:p>
            <a:r>
              <a:rPr lang="en-US"/>
              <a:t>Click to add title</a:t>
            </a:r>
            <a:endParaRPr lang="en-US"/>
          </a:p>
        </p:txBody>
      </p:sp>
      <p:sp>
        <p:nvSpPr>
          <p:cNvPr id="3" name="日期占位符 2"/>
          <p:cNvSpPr>
            <a:spLocks noGrp="1"/>
          </p:cNvSpPr>
          <p:nvPr>
            <p:ph type="dt" sz="half" idx="10"/>
            <p:custDataLst>
              <p:tags r:id="rId3"/>
            </p:custDataLst>
          </p:nvPr>
        </p:nvSpPr>
        <p:spPr>
          <a:xfrm>
            <a:off x="4590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r>
              <a:rPr lang="en-US"/>
              <a:t>Date Area</a:t>
            </a:r>
            <a:endParaRPr lang="en-US"/>
          </a:p>
        </p:txBody>
      </p:sp>
      <p:sp>
        <p:nvSpPr>
          <p:cNvPr id="4" name="页脚占位符 3"/>
          <p:cNvSpPr>
            <a:spLocks noGrp="1"/>
          </p:cNvSpPr>
          <p:nvPr>
            <p:ph type="ftr" sz="quarter" idx="11"/>
            <p:custDataLst>
              <p:tags r:id="rId4"/>
            </p:custDataLst>
          </p:nvPr>
        </p:nvSpPr>
        <p:spPr>
          <a:xfrm>
            <a:off x="3087000" y="5593050"/>
            <a:ext cx="2970000" cy="237600"/>
          </a:xfrm>
        </p:spPr>
        <p:txBody>
          <a:bodyPr/>
          <a:lstStyle>
            <a:lvl1pPr>
              <a:defRPr>
                <a:latin typeface="Arial" panose="020B0604020202020204" pitchFamily="34" charset="0"/>
                <a:sym typeface="Arial" panose="020B0604020202020204" pitchFamily="34" charset="0"/>
              </a:defRPr>
            </a:lvl1pPr>
          </a:lstStyle>
          <a:p>
            <a:endParaRPr lang="en-US" dirty="0"/>
          </a:p>
        </p:txBody>
      </p:sp>
      <p:sp>
        <p:nvSpPr>
          <p:cNvPr id="5" name="灯片编号占位符 4"/>
          <p:cNvSpPr>
            <a:spLocks noGrp="1"/>
          </p:cNvSpPr>
          <p:nvPr>
            <p:ph type="sldNum" sz="quarter" idx="12"/>
            <p:custDataLst>
              <p:tags r:id="rId5"/>
            </p:custDataLst>
          </p:nvPr>
        </p:nvSpPr>
        <p:spPr>
          <a:xfrm>
            <a:off x="66582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fld id="{49AE70B2-8BF9-45C0-BB95-33D1B9D3A854}" type="slidenum">
              <a:rPr lang="en-US" smtClean="0"/>
            </a:fld>
            <a:endParaRPr 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jpe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6.xml"/><Relationship Id="rId3" Type="http://schemas.openxmlformats.org/officeDocument/2006/relationships/image" Target="../media/image3.png"/><Relationship Id="rId2" Type="http://schemas.openxmlformats.org/officeDocument/2006/relationships/tags" Target="../tags/tag5.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107950" y="1557015"/>
            <a:ext cx="9144000" cy="1753235"/>
          </a:xfrm>
          <a:prstGeom prst="rect">
            <a:avLst/>
          </a:prstGeom>
          <a:noFill/>
        </p:spPr>
        <p:txBody>
          <a:bodyPr wrap="square" lIns="91440" tIns="45720" rIns="91440" bIns="45720">
            <a:spAutoFit/>
          </a:bodyPr>
          <a:lstStyle/>
          <a:p>
            <a:pPr algn="ctr">
              <a:lnSpc>
                <a:spcPct val="100000"/>
              </a:lnSpc>
            </a:pPr>
            <a:r>
              <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Penyelesaian Sengketa</a:t>
            </a:r>
            <a:endPar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a:p>
            <a:pPr algn="ctr">
              <a:lnSpc>
                <a:spcPct val="100000"/>
              </a:lnSpc>
            </a:pPr>
            <a:r>
              <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Transaksi Bisnis Internasional</a:t>
            </a:r>
            <a:endPar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a:p>
            <a:pPr algn="ctr"/>
            <a:r>
              <a:rPr 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PERTEMUAN </a:t>
            </a:r>
            <a:r>
              <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KE 15</a:t>
            </a:r>
            <a:endPar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458112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0515" y="5157470"/>
            <a:ext cx="1795780" cy="1197610"/>
          </a:xfrm>
          <a:prstGeom prst="rect">
            <a:avLst/>
          </a:prstGeom>
        </p:spPr>
      </p:pic>
      <p:sp>
        <p:nvSpPr>
          <p:cNvPr id="3" name="Text Box 2"/>
          <p:cNvSpPr txBox="1"/>
          <p:nvPr/>
        </p:nvSpPr>
        <p:spPr>
          <a:xfrm>
            <a:off x="1712595" y="28257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66065" y="847090"/>
            <a:ext cx="8501380" cy="5271135"/>
          </a:xfrm>
        </p:spPr>
        <p:txBody>
          <a:bodyPr>
            <a:noAutofit/>
          </a:bodyPr>
          <a:p>
            <a:pPr marL="457200" indent="-457200" algn="ctr">
              <a:buFont typeface="+mj-lt"/>
              <a:buAutoNum type="arabicPeriod" startAt="3"/>
            </a:pPr>
            <a:endParaRPr lang="en-US" altLang="en-US">
              <a:solidFill>
                <a:schemeClr val="tx1"/>
              </a:solidFill>
              <a:effectLst/>
              <a:latin typeface="Bookman Old Style" panose="02050604050505020204" charset="0"/>
              <a:cs typeface="Bookman Old Style" panose="02050604050505020204" charset="0"/>
              <a:sym typeface="+mn-ea"/>
            </a:endParaRPr>
          </a:p>
          <a:p>
            <a:pPr marL="457200" indent="-457200" algn="ctr">
              <a:buFont typeface="+mj-lt"/>
              <a:buAutoNum type="arabicPeriod" startAt="3"/>
            </a:pPr>
            <a:endParaRPr lang="en-US" altLang="en-US">
              <a:solidFill>
                <a:schemeClr val="tx1"/>
              </a:solidFill>
              <a:effectLst/>
              <a:latin typeface="Bookman Old Style" panose="02050604050505020204" charset="0"/>
              <a:cs typeface="Bookman Old Style" panose="02050604050505020204" charset="0"/>
              <a:sym typeface="+mn-ea"/>
            </a:endParaRPr>
          </a:p>
          <a:p>
            <a:pPr algn="ctr">
              <a:buFont typeface="+mj-lt"/>
            </a:pPr>
            <a:r>
              <a:rPr lang="en-US" altLang="en-US">
                <a:solidFill>
                  <a:schemeClr val="tx1"/>
                </a:solidFill>
                <a:effectLst/>
                <a:latin typeface="Bookman Old Style" panose="02050604050505020204" charset="0"/>
                <a:cs typeface="Bookman Old Style" panose="02050604050505020204" charset="0"/>
                <a:sym typeface="+mn-ea"/>
              </a:rPr>
              <a:t>5. Prinsip Exhaustion of Local Remidies. Menurut prinsip ini, hukum kebiasaan internasional menetapkan bahwa sebelum para pihak mengajukan sengketanya ke pengadilan internasional, langkah-langkah penyelesaian sengketa yang tersedia atau diberikan oleh hukum nasional suatu negara harus terlebih dahulu ditempuh (exhausted).</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768350"/>
            <a:ext cx="8717280" cy="5437505"/>
          </a:xfrm>
        </p:spPr>
        <p:txBody>
          <a:bodyPr>
            <a:normAutofit lnSpcReduction="20000"/>
          </a:bodyPr>
          <a:p>
            <a:pPr algn="just"/>
            <a:r>
              <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Mekanisme Penyelesaian Sengketa</a:t>
            </a:r>
            <a:endPar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lphaUcPeriod"/>
            </a:pPr>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Klausul Penyelesaian Sengketa dalam Kontrak</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Pihak-pihak biasanya mencantumkan dispute resolution clause dalam kontrak bisnis internasional. Klausul ini dapat menentukan apakah sengketa diselesaikan melalui litigasi, arbitrase, atau mediasi.</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Keuntungan: memberikan kepastian hukum, mengurangi biaya litigasi, dan mempercepat proses</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10845" y="786765"/>
            <a:ext cx="8335645" cy="5401945"/>
          </a:xfrm>
        </p:spPr>
        <p:txBody>
          <a:bodyPr>
            <a:noAutofit/>
          </a:bodyPr>
          <a:p>
            <a:pPr algn="just"/>
            <a:r>
              <a:rPr lang="en-US" altLang="en-US" sz="23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B. Arbitrase Internasional</a:t>
            </a:r>
            <a:endParaRPr lang="en-US" altLang="en-US" sz="23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endParaRPr lang="en-US" altLang="en-US" sz="23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3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Arbitrase adalah penyerahan sengketa secara sukarela kepada pihak ketiga yang netral. Pihak ketiga ini bisa individu, arbitrase lembaga atau arbitrase sementara (ad hoc). Arbitrase metode paling populer karena menjamin. Netralitas: arbiter tidak berasal dari negara pihak yang bersengketa.</a:t>
            </a:r>
            <a:endParaRPr lang="en-US" altLang="en-US" sz="23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23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3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Kerahasiaan: proses tidak terbuka untuk publik. Finalitas: putusan arbitrase bersifat mengikat dan tidak dapat diajukan banding. </a:t>
            </a:r>
            <a:endParaRPr lang="en-US" altLang="en-US" sz="23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593725" y="967740"/>
            <a:ext cx="7178675" cy="4671060"/>
          </a:xfrm>
        </p:spPr>
        <p:txBody>
          <a:bodyPr>
            <a:normAutofit fontScale="90000"/>
          </a:bodyPr>
          <a:p>
            <a:pPr algn="just"/>
            <a:endPar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endParaRPr>
          </a:p>
          <a:p>
            <a:pPr algn="just"/>
            <a:r>
              <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Arbritase Keberlakuan lintas yurisdiksi diakui melalui Konvensi New York 1958.</a:t>
            </a:r>
            <a:endPar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Contoh lembaga arbitrase internasional:</a:t>
            </a:r>
            <a:endPar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International Chamber of Commerce (ICC)</a:t>
            </a:r>
            <a:endPar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Singapore International Arbitration Centre (SIAC)</a:t>
            </a:r>
            <a:endPar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London Court of International Arbitration (LCIA)</a:t>
            </a:r>
            <a:endParaRPr lang="en-US"/>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709930" y="1241425"/>
            <a:ext cx="7062470" cy="4397375"/>
          </a:xfrm>
        </p:spPr>
        <p:txBody>
          <a:bodyPr>
            <a:noAutofit/>
          </a:bodyPr>
          <a:p>
            <a:r>
              <a:rPr lang="en-US" altLang="en-US" sz="2200">
                <a:solidFill>
                  <a:schemeClr val="tx1"/>
                </a:solidFill>
                <a:effectLst/>
                <a:latin typeface="Bookman Old Style" panose="02050604050505020204" charset="0"/>
                <a:cs typeface="Bookman Old Style" panose="02050604050505020204" charset="0"/>
              </a:rPr>
              <a:t>Dalam praktik, biasanya penyerahan sengketa ke suatu badan peradilan tertentu, termasuk arbitrase, termuat dalam klausul penyelesaian sengketa dalam suatu kontrak. Biasanya judul klausul tersebut ditulis secara langsung dengan “Arbitrase”. Kadang-kadang istilah lain yang digunakan adalah “choice of forum” atau “choice of jusrisdiction”. Istilah choice of forum berarti pilihan cara untuk mengadili sengketa, dalam hal ini pengadilan atau badan arbitrase. Istilah choice of jusrisdiction berarti pilihan tempat di mana pengadilan memiliki kewenangan untuk menangani sengketa.</a:t>
            </a:r>
            <a:endParaRPr lang="en-US" altLang="en-US" sz="22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0655" y="888365"/>
            <a:ext cx="8742680" cy="5342255"/>
          </a:xfrm>
        </p:spPr>
        <p:txBody>
          <a:bodyPr>
            <a:noAutofit/>
          </a:bodyPr>
          <a:p>
            <a:pPr algn="just"/>
            <a:r>
              <a:rPr lang="en-US" altLang="en-US" sz="24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C. Mediasi, Konsiliasi dan Negosiasi</a:t>
            </a:r>
            <a:endParaRPr lang="en-US" altLang="en-US" sz="24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Negosiasi adalah cara penyelesaian sengketa yang paling dasar dan paling tua digunakan. Dengan cara ini, para pihak dapat mengawasi prosedur penyelesaian sengketanya.</a:t>
            </a:r>
            <a:endParaRPr lang="en-US" altLang="en-US" sz="2400">
              <a:solidFill>
                <a:schemeClr val="tx1"/>
              </a:soli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Mediasi adalah suatu cara penyelesaian melalui pihak ketiga. Pihak ketiga (sebagai pihak yang netral) ini bisa individu (pengusaha) atau lembaga atau organisasi profesi atau dagang. Mediator ikut serta secara aktif dalam proses negosiasi dan berupaya mendamaikan para pihak dengan memberikan saran penyelesaian sengketa.</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81305" y="759460"/>
            <a:ext cx="8549640" cy="5446395"/>
          </a:xfrm>
        </p:spPr>
        <p:txBody>
          <a:bodyPr/>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Konsiliasi memiliki kesamaan dengan mediasi. Kedua cara ini adalah melibatkan pihak ketiga untuk menyelesaikan sengketa secara damai, namun konsiliasi lebih formal daripada mediasi.</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Alternatif yang lebih fleksibel dan murah. Cocok untuk sengketa yang masih memungkinkan kompromi. Hasil mediasi tidak mengikat kecuali dituangkan dalam perjanjian baru.</a:t>
            </a:r>
            <a:endParaRPr lang="en-US"/>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769620" y="1800860"/>
            <a:ext cx="7002780" cy="3837940"/>
          </a:xfrm>
        </p:spPr>
        <p:txBody>
          <a:bodyPr>
            <a:normAutofit fontScale="90000"/>
          </a:bodyPr>
          <a:p>
            <a:pPr algn="just"/>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sym typeface="+mn-ea"/>
              </a:rPr>
              <a:t>D. Litigasi di Pengadilan Nasional</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Jarang dipilih karena: Putusan pengadilan sulit dieksekusi lintas negara.</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Proses panjang dan terbuka untuk publik.</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Risiko bias terhadap pihak asing.</a:t>
            </a:r>
            <a:endParaRPr lang="en-US"/>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6" name="Table 5"/>
          <p:cNvGraphicFramePr/>
          <p:nvPr>
            <p:custDataLst>
              <p:tags r:id="rId1"/>
            </p:custDataLst>
          </p:nvPr>
        </p:nvGraphicFramePr>
        <p:xfrm>
          <a:off x="179705" y="1340485"/>
          <a:ext cx="8530590" cy="4600575"/>
        </p:xfrm>
        <a:graphic>
          <a:graphicData uri="http://schemas.openxmlformats.org/drawingml/2006/table">
            <a:tbl>
              <a:tblPr/>
              <a:tblGrid>
                <a:gridCol w="2843530"/>
                <a:gridCol w="2843530"/>
                <a:gridCol w="2843530"/>
              </a:tblGrid>
              <a:tr h="920115">
                <a:tc>
                  <a:txBody>
                    <a:bodyPr/>
                    <a:p>
                      <a:r>
                        <a:rPr sz="2400"/>
                        <a:t>Mekanisme</a:t>
                      </a:r>
                      <a:endParaRPr sz="2400"/>
                    </a:p>
                  </a:txBody>
                  <a:tcPr marL="0" marR="0" marT="0" marB="0" anchor="ctr" anchorCtr="0">
                    <a:lnL>
                      <a:noFill/>
                    </a:lnL>
                    <a:lnR>
                      <a:noFill/>
                    </a:lnR>
                    <a:lnT>
                      <a:noFill/>
                    </a:lnT>
                    <a:lnB>
                      <a:noFill/>
                    </a:lnB>
                    <a:noFill/>
                  </a:tcPr>
                </a:tc>
                <a:tc>
                  <a:txBody>
                    <a:bodyPr/>
                    <a:p>
                      <a:r>
                        <a:rPr sz="2400"/>
                        <a:t>Kelebihan</a:t>
                      </a:r>
                      <a:endParaRPr sz="2400"/>
                    </a:p>
                  </a:txBody>
                  <a:tcPr marL="0" marR="0" marT="0" marB="0" anchor="ctr" anchorCtr="0">
                    <a:lnL>
                      <a:noFill/>
                    </a:lnL>
                    <a:lnR>
                      <a:noFill/>
                    </a:lnR>
                    <a:lnT>
                      <a:noFill/>
                    </a:lnT>
                    <a:lnB>
                      <a:noFill/>
                    </a:lnB>
                    <a:noFill/>
                  </a:tcPr>
                </a:tc>
                <a:tc>
                  <a:txBody>
                    <a:bodyPr/>
                    <a:p>
                      <a:r>
                        <a:rPr sz="2400"/>
                        <a:t>Kekurangan</a:t>
                      </a:r>
                      <a:endParaRPr sz="2400"/>
                    </a:p>
                  </a:txBody>
                  <a:tcPr marL="0" marR="0" marT="0" marB="0" anchor="ctr" anchorCtr="0">
                    <a:lnL>
                      <a:noFill/>
                    </a:lnL>
                    <a:lnR>
                      <a:noFill/>
                    </a:lnR>
                    <a:lnT>
                      <a:noFill/>
                    </a:lnT>
                    <a:lnB>
                      <a:noFill/>
                    </a:lnB>
                    <a:noFill/>
                  </a:tcPr>
                </a:tc>
              </a:tr>
              <a:tr h="920115">
                <a:tc>
                  <a:txBody>
                    <a:bodyPr/>
                    <a:p>
                      <a:r>
                        <a:rPr sz="2400"/>
                        <a:t>Arbitrase</a:t>
                      </a:r>
                      <a:endParaRPr sz="2400"/>
                    </a:p>
                  </a:txBody>
                  <a:tcPr marL="0" marR="0" marT="0" marB="0" anchor="ctr" anchorCtr="0">
                    <a:lnL>
                      <a:noFill/>
                    </a:lnL>
                    <a:lnR>
                      <a:noFill/>
                    </a:lnR>
                    <a:lnT>
                      <a:noFill/>
                    </a:lnT>
                    <a:lnB>
                      <a:noFill/>
                    </a:lnB>
                    <a:noFill/>
                  </a:tcPr>
                </a:tc>
                <a:tc>
                  <a:txBody>
                    <a:bodyPr/>
                    <a:p>
                      <a:r>
                        <a:rPr sz="2400"/>
                        <a:t>Netral, </a:t>
                      </a:r>
                      <a:r>
                        <a:rPr sz="2400"/>
                        <a:t>rahasia, final, </a:t>
                      </a:r>
                      <a:r>
                        <a:rPr sz="2400"/>
                        <a:t>berlaku lintas </a:t>
                      </a:r>
                      <a:r>
                        <a:rPr sz="2400"/>
                        <a:t>negara</a:t>
                      </a:r>
                      <a:endParaRPr sz="2400"/>
                    </a:p>
                  </a:txBody>
                  <a:tcPr marL="0" marR="0" marT="0" marB="0" anchor="ctr" anchorCtr="0">
                    <a:lnL>
                      <a:noFill/>
                    </a:lnL>
                    <a:lnR>
                      <a:noFill/>
                    </a:lnR>
                    <a:lnT>
                      <a:noFill/>
                    </a:lnT>
                    <a:lnB>
                      <a:noFill/>
                    </a:lnB>
                    <a:noFill/>
                  </a:tcPr>
                </a:tc>
                <a:tc>
                  <a:txBody>
                    <a:bodyPr/>
                    <a:p>
                      <a:r>
                        <a:rPr sz="2400"/>
                        <a:t>Biaya tinggi, </a:t>
                      </a:r>
                      <a:r>
                        <a:rPr sz="2400"/>
                        <a:t>butuh klausul </a:t>
                      </a:r>
                      <a:r>
                        <a:rPr sz="2400"/>
                        <a:t>kontrak</a:t>
                      </a:r>
                      <a:endParaRPr sz="2400"/>
                    </a:p>
                  </a:txBody>
                  <a:tcPr marL="0" marR="0" marT="0" marB="0" anchor="ctr" anchorCtr="0">
                    <a:lnL>
                      <a:noFill/>
                    </a:lnL>
                    <a:lnR>
                      <a:noFill/>
                    </a:lnR>
                    <a:lnT>
                      <a:noFill/>
                    </a:lnT>
                    <a:lnB>
                      <a:noFill/>
                    </a:lnB>
                    <a:noFill/>
                  </a:tcPr>
                </a:tc>
              </a:tr>
              <a:tr h="920115">
                <a:tc>
                  <a:txBody>
                    <a:bodyPr/>
                    <a:p>
                      <a:r>
                        <a:rPr sz="2400"/>
                        <a:t>Mediasi</a:t>
                      </a:r>
                      <a:endParaRPr sz="2400"/>
                    </a:p>
                  </a:txBody>
                  <a:tcPr marL="0" marR="0" marT="0" marB="0" anchor="ctr" anchorCtr="0">
                    <a:lnL>
                      <a:noFill/>
                    </a:lnL>
                    <a:lnR>
                      <a:noFill/>
                    </a:lnR>
                    <a:lnT>
                      <a:noFill/>
                    </a:lnT>
                    <a:lnB>
                      <a:noFill/>
                    </a:lnB>
                    <a:noFill/>
                  </a:tcPr>
                </a:tc>
                <a:tc>
                  <a:txBody>
                    <a:bodyPr/>
                    <a:p>
                      <a:r>
                        <a:rPr sz="2400"/>
                        <a:t>Murah, cepat, </a:t>
                      </a:r>
                      <a:r>
                        <a:rPr sz="2400"/>
                        <a:t>fleksibel</a:t>
                      </a:r>
                      <a:endParaRPr sz="2400"/>
                    </a:p>
                  </a:txBody>
                  <a:tcPr marL="0" marR="0" marT="0" marB="0" anchor="ctr" anchorCtr="0">
                    <a:lnL>
                      <a:noFill/>
                    </a:lnL>
                    <a:lnR>
                      <a:noFill/>
                    </a:lnR>
                    <a:lnT>
                      <a:noFill/>
                    </a:lnT>
                    <a:lnB>
                      <a:noFill/>
                    </a:lnB>
                    <a:noFill/>
                  </a:tcPr>
                </a:tc>
                <a:tc>
                  <a:txBody>
                    <a:bodyPr/>
                    <a:p>
                      <a:r>
                        <a:rPr sz="2400"/>
                        <a:t>Tidak mengikat </a:t>
                      </a:r>
                      <a:r>
                        <a:rPr sz="2400"/>
                        <a:t>tanpa kesepakatan </a:t>
                      </a:r>
                      <a:r>
                        <a:rPr sz="2400"/>
                        <a:t>baru</a:t>
                      </a:r>
                      <a:endParaRPr sz="2400"/>
                    </a:p>
                  </a:txBody>
                  <a:tcPr marL="0" marR="0" marT="0" marB="0" anchor="ctr" anchorCtr="0">
                    <a:lnL>
                      <a:noFill/>
                    </a:lnL>
                    <a:lnR>
                      <a:noFill/>
                    </a:lnR>
                    <a:lnT>
                      <a:noFill/>
                    </a:lnT>
                    <a:lnB>
                      <a:noFill/>
                    </a:lnB>
                    <a:noFill/>
                  </a:tcPr>
                </a:tc>
              </a:tr>
              <a:tr h="920115">
                <a:tc>
                  <a:txBody>
                    <a:bodyPr/>
                    <a:p>
                      <a:r>
                        <a:rPr sz="2400"/>
                        <a:t>Litigasi</a:t>
                      </a:r>
                      <a:endParaRPr sz="2400"/>
                    </a:p>
                  </a:txBody>
                  <a:tcPr marL="0" marR="0" marT="0" marB="0" anchor="ctr" anchorCtr="0">
                    <a:lnL>
                      <a:noFill/>
                    </a:lnL>
                    <a:lnR>
                      <a:noFill/>
                    </a:lnR>
                    <a:lnT>
                      <a:noFill/>
                    </a:lnT>
                    <a:lnB>
                      <a:noFill/>
                    </a:lnB>
                    <a:noFill/>
                  </a:tcPr>
                </a:tc>
                <a:tc>
                  <a:txBody>
                    <a:bodyPr/>
                    <a:p>
                      <a:r>
                        <a:rPr sz="2400"/>
                        <a:t>Menggunakan hukum </a:t>
                      </a:r>
                      <a:r>
                        <a:rPr sz="2400"/>
                        <a:t>nasional, prosedur </a:t>
                      </a:r>
                      <a:r>
                        <a:rPr sz="2400"/>
                        <a:t>jelas</a:t>
                      </a:r>
                      <a:endParaRPr sz="2400"/>
                    </a:p>
                  </a:txBody>
                  <a:tcPr marL="0" marR="0" marT="0" marB="0" anchor="ctr" anchorCtr="0">
                    <a:lnL>
                      <a:noFill/>
                    </a:lnL>
                    <a:lnR>
                      <a:noFill/>
                    </a:lnR>
                    <a:lnT>
                      <a:noFill/>
                    </a:lnT>
                    <a:lnB>
                      <a:noFill/>
                    </a:lnB>
                    <a:noFill/>
                  </a:tcPr>
                </a:tc>
                <a:tc>
                  <a:txBody>
                    <a:bodyPr/>
                    <a:p>
                      <a:r>
                        <a:rPr sz="2400"/>
                        <a:t>Sulit </a:t>
                      </a:r>
                      <a:r>
                        <a:rPr sz="2400"/>
                        <a:t>dieksekusi lintas </a:t>
                      </a:r>
                      <a:r>
                        <a:rPr sz="2400"/>
                        <a:t>negara, lama, </a:t>
                      </a:r>
                      <a:r>
                        <a:rPr sz="2400"/>
                        <a:t>terbuka</a:t>
                      </a:r>
                      <a:endParaRPr sz="2400"/>
                    </a:p>
                  </a:txBody>
                  <a:tcPr marL="0" marR="0" marT="0" marB="0" anchor="ctr" anchorCtr="0">
                    <a:lnL>
                      <a:noFill/>
                    </a:lnL>
                    <a:lnR>
                      <a:noFill/>
                    </a:lnR>
                    <a:lnT>
                      <a:noFill/>
                    </a:lnT>
                    <a:lnB>
                      <a:noFill/>
                    </a:lnB>
                    <a:noFill/>
                  </a:tcPr>
                </a:tc>
              </a:tr>
              <a:tr h="920115">
                <a:tc>
                  <a:txBody>
                    <a:bodyPr/>
                    <a:p>
                      <a:r>
                        <a:rPr sz="2400"/>
                        <a:t>Negosiasi</a:t>
                      </a:r>
                      <a:endParaRPr sz="2400"/>
                    </a:p>
                  </a:txBody>
                  <a:tcPr marL="0" marR="0" marT="0" marB="0" anchor="ctr" anchorCtr="0">
                    <a:lnL>
                      <a:noFill/>
                    </a:lnL>
                    <a:lnR>
                      <a:noFill/>
                    </a:lnR>
                    <a:lnT>
                      <a:noFill/>
                    </a:lnT>
                    <a:lnB>
                      <a:noFill/>
                    </a:lnB>
                    <a:noFill/>
                  </a:tcPr>
                </a:tc>
                <a:tc>
                  <a:txBody>
                    <a:bodyPr/>
                    <a:p>
                      <a:r>
                        <a:rPr sz="2400"/>
                        <a:t>Sangat fleksibel, </a:t>
                      </a:r>
                      <a:r>
                        <a:rPr sz="2400"/>
                        <a:t>menjaga hubungan </a:t>
                      </a:r>
                      <a:r>
                        <a:rPr sz="2400"/>
                        <a:t>bisnis</a:t>
                      </a:r>
                      <a:endParaRPr sz="2400"/>
                    </a:p>
                  </a:txBody>
                  <a:tcPr marL="0" marR="0" marT="0" marB="0" anchor="ctr" anchorCtr="0">
                    <a:lnL>
                      <a:noFill/>
                    </a:lnL>
                    <a:lnR>
                      <a:noFill/>
                    </a:lnR>
                    <a:lnT>
                      <a:noFill/>
                    </a:lnT>
                    <a:lnB>
                      <a:noFill/>
                    </a:lnB>
                    <a:noFill/>
                  </a:tcPr>
                </a:tc>
                <a:tc>
                  <a:txBody>
                    <a:bodyPr/>
                    <a:p>
                      <a:r>
                        <a:rPr sz="2400"/>
                        <a:t>Tidak </a:t>
                      </a:r>
                      <a:r>
                        <a:rPr sz="2400"/>
                        <a:t>ada kepastian </a:t>
                      </a:r>
                      <a:r>
                        <a:rPr sz="2400"/>
                        <a:t>hukum</a:t>
                      </a:r>
                      <a:endParaRPr sz="2400"/>
                    </a:p>
                  </a:txBody>
                  <a:tcPr marL="0" marR="0" marT="0" marB="0" anchor="ctr" anchorCtr="0">
                    <a:lnL>
                      <a:noFill/>
                    </a:lnL>
                    <a:lnR>
                      <a:noFill/>
                    </a:lnR>
                    <a:lnT>
                      <a:noFill/>
                    </a:lnT>
                    <a:lnB>
                      <a:noFill/>
                    </a:lnB>
                    <a:noFill/>
                  </a:tcPr>
                </a:tc>
              </a:tr>
            </a:tbl>
          </a:graphicData>
        </a:graphic>
      </p:graphicFrame>
      <p:sp>
        <p:nvSpPr>
          <p:cNvPr id="7" name="Text Box 6"/>
          <p:cNvSpPr txBox="1"/>
          <p:nvPr/>
        </p:nvSpPr>
        <p:spPr>
          <a:xfrm>
            <a:off x="323215" y="836295"/>
            <a:ext cx="8543290" cy="607695"/>
          </a:xfrm>
          <a:prstGeom prst="rect">
            <a:avLst/>
          </a:prstGeom>
          <a:noFill/>
        </p:spPr>
        <p:txBody>
          <a:bodyPr wrap="square" rtlCol="0">
            <a:noAutofit/>
          </a:bodyPr>
          <a:p>
            <a:r>
              <a:rPr lang="en-US" sz="2800">
                <a:ln w="22225">
                  <a:solidFill>
                    <a:schemeClr val="accent2"/>
                  </a:solidFill>
                  <a:prstDash val="solid"/>
                </a:ln>
                <a:solidFill>
                  <a:schemeClr val="accent2">
                    <a:lumMod val="40000"/>
                    <a:lumOff val="60000"/>
                  </a:schemeClr>
                </a:solidFill>
                <a:effectLst/>
              </a:rPr>
              <a:t>Perbandingan Mekanisme Penyelesaian Sengketa</a:t>
            </a:r>
            <a:endParaRPr lang="en-US" sz="2800">
              <a:ln w="22225">
                <a:solidFill>
                  <a:schemeClr val="accent2"/>
                </a:solidFill>
                <a:prstDash val="solid"/>
              </a:ln>
              <a:solidFill>
                <a:schemeClr val="accent2">
                  <a:lumMod val="40000"/>
                  <a:lumOff val="60000"/>
                </a:schemeClr>
              </a:solidFill>
              <a:effectLst/>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10210" y="871855"/>
            <a:ext cx="8332470" cy="5247005"/>
          </a:xfrm>
        </p:spPr>
        <p:txBody>
          <a:bodyPr>
            <a:normAutofit lnSpcReduction="10000"/>
          </a:bodyPr>
          <a:p>
            <a:r>
              <a:rPr lang="en-US" altLang="en-US">
                <a:ln w="15875"/>
                <a:gradFill>
                  <a:gsLst>
                    <a:gs pos="0">
                      <a:schemeClr val="accent1"/>
                    </a:gs>
                    <a:gs pos="100000">
                      <a:schemeClr val="accent6"/>
                    </a:gs>
                  </a:gsLst>
                  <a:lin ang="2700000" scaled="0"/>
                </a:gradFill>
                <a:effectLst/>
              </a:rPr>
              <a:t>Pengadilan (Nasional dan Internasional)</a:t>
            </a:r>
            <a:endParaRPr lang="en-US" altLang="en-US">
              <a:ln w="15875"/>
              <a:gradFill>
                <a:gsLst>
                  <a:gs pos="0">
                    <a:schemeClr val="accent1"/>
                  </a:gs>
                  <a:gs pos="100000">
                    <a:schemeClr val="accent6"/>
                  </a:gs>
                </a:gsLst>
                <a:lin ang="2700000" scaled="0"/>
              </a:gradFill>
              <a:effectLst/>
            </a:endParaRPr>
          </a:p>
          <a:p>
            <a:endParaRPr lang="en-US" altLang="en-US"/>
          </a:p>
          <a:p>
            <a:r>
              <a:rPr lang="en-US" altLang="en-US">
                <a:solidFill>
                  <a:schemeClr val="tx1"/>
                </a:solidFill>
                <a:effectLst/>
                <a:latin typeface="Bookman Old Style" panose="02050604050505020204" charset="0"/>
                <a:cs typeface="Bookman Old Style" panose="02050604050505020204" charset="0"/>
              </a:rPr>
              <a:t>Metode yang memungkinkan untuk menyelesaikan sengketa selain cara-cara tersebut di atas adalah melalui pengadilan nasional dan internasional. Penggunaan cara ini biasanya ditempuh apabila cara-cara penyelesaian yang ada ternyata tidak berhasil. Penyelesaian sengketa dagang melalui badan peradilan biasanya dimungkinkan ketika para pihak sepakat, yang dituangkan dalam klausul kontrak.</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24485" y="835660"/>
            <a:ext cx="7886700" cy="52908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en-US" sz="2400" dirty="0">
                <a:solidFill>
                  <a:schemeClr val="tx1"/>
                </a:solidFill>
                <a:effectLst/>
                <a:latin typeface="Bookman Old Style" panose="02050604050505020204" charset="0"/>
                <a:cs typeface="Bookman Old Style" panose="02050604050505020204" charset="0"/>
              </a:rPr>
              <a:t>Transaksi-transaksi atau hubungan dagang banyak bentuknya dan semua transaksi tersebut sarat dengan potensi melahirkan sengketa. Umumnya sengketa-sengketa dagang kerap didahului oleh penyelesaian dengan cara negosiasi. Jika cara penyelesaian ini gagal atau tidak berhasil, barulah ditempuh cara-cara lainnya seperti penyelesaian melalui pengadilan atau arbitrase. Penyerahan sengketa, baik kepada pengadilan maupun ke arbitrase, kerap kali berdasarkan pada suatu perjanjian di antara para pihak. Langkah yang biasa ditempuh adalah dengan membuat suatu perjanjian atau memasukkan klausul penyelesaian sengketa ke dalam kontrak atau perjanjian yang mereka buat.</a:t>
            </a:r>
            <a:endParaRPr lang="en-US" altLang="en-US" sz="2400" dirty="0">
              <a:solidFill>
                <a:schemeClr val="tx1"/>
              </a:solidFill>
              <a:effectLst/>
              <a:latin typeface="Bookman Old Style" panose="02050604050505020204" charset="0"/>
              <a:cs typeface="Bookman Old Style" panose="02050604050505020204" charset="0"/>
            </a:endParaRPr>
          </a:p>
        </p:txBody>
      </p:sp>
      <p:sp>
        <p:nvSpPr>
          <p:cNvPr id="8" name="Text Box 7"/>
          <p:cNvSpPr txBox="1"/>
          <p:nvPr/>
        </p:nvSpPr>
        <p:spPr>
          <a:xfrm>
            <a:off x="4102100" y="29781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Autofit/>
          </a:bodyPr>
          <a:p>
            <a:pPr algn="just">
              <a:buFont typeface="Wingdings" panose="05000000000000000000" charset="0"/>
            </a:pPr>
            <a:r>
              <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Tantangan dalam Penyelesaian Sengketa Internasional</a:t>
            </a:r>
            <a:endPar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Wingdings" panose="05000000000000000000" charset="0"/>
            </a:pPr>
            <a:endPar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Ø"/>
            </a:pPr>
            <a:r>
              <a:rPr lang="en-US" altLang="en-US">
                <a:solidFill>
                  <a:schemeClr val="tx1"/>
                </a:solidFill>
                <a:effectLst/>
                <a:latin typeface="Bookman Old Style" panose="02050604050505020204" charset="0"/>
                <a:cs typeface="Bookman Old Style" panose="02050604050505020204" charset="0"/>
              </a:rPr>
              <a:t>Perbedaan sistem hukum (common law vs civil law).</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Ø"/>
            </a:pPr>
            <a:r>
              <a:rPr lang="en-US" altLang="en-US">
                <a:solidFill>
                  <a:schemeClr val="tx1"/>
                </a:solidFill>
                <a:effectLst/>
                <a:latin typeface="Bookman Old Style" panose="02050604050505020204" charset="0"/>
                <a:cs typeface="Bookman Old Style" panose="02050604050505020204" charset="0"/>
              </a:rPr>
              <a:t>Biaya arbitrase yang relatif tinggi.</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Ø"/>
            </a:pPr>
            <a:r>
              <a:rPr lang="en-US" altLang="en-US">
                <a:solidFill>
                  <a:schemeClr val="tx1"/>
                </a:solidFill>
                <a:effectLst/>
                <a:latin typeface="Bookman Old Style" panose="02050604050505020204" charset="0"/>
                <a:cs typeface="Bookman Old Style" panose="02050604050505020204" charset="0"/>
              </a:rPr>
              <a:t>Ketidakpastian politik di negara tuan rumah investasi.</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Ø"/>
            </a:pPr>
            <a:r>
              <a:rPr lang="en-US" altLang="en-US">
                <a:solidFill>
                  <a:schemeClr val="tx1"/>
                </a:solidFill>
                <a:effectLst/>
                <a:latin typeface="Bookman Old Style" panose="02050604050505020204" charset="0"/>
                <a:cs typeface="Bookman Old Style" panose="02050604050505020204" charset="0"/>
              </a:rPr>
              <a:t>Kepatuhan terhadap putusan meski sudah ada Konvensi New York.</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808355"/>
            <a:ext cx="8613775" cy="5422265"/>
          </a:xfrm>
        </p:spPr>
        <p:txBody>
          <a:bodyPr>
            <a:normAutofit fontScale="70000"/>
          </a:bodyPr>
          <a:p>
            <a:pPr algn="just"/>
            <a:r>
              <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Hukum yang Berlaku</a:t>
            </a:r>
            <a:endPar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Bahwa pilihan hukum (choice of law, proper law atau applicable law) suatu hukum nasional dari suatu negara tertentu tidak berarti bahwa badan peradilan negara tersebut secara otomatis yang berwenang menyelesaikan sengketanya.</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Peran choice of law  di sini adalah hukum yang akan digunakan oleh bada peradilan (pengadilan atau arbitrase) untuk:</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Menentukan keabsahan suatu kontrak dagang.</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Menafsirkan suatu kesepakatan-kesepakatan dalam kontrak.</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Menentukan telah dilaksanakan atau tidak dilaksanakannya suatu prestasi (pelaksanaan suatu kontrak dagang).</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Menentukan akibat-akibat hukum dari adanya pelanggaran terhadap kontrak.</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1935" y="871855"/>
            <a:ext cx="8604250" cy="5406390"/>
          </a:xfrm>
        </p:spPr>
        <p:txBody>
          <a:bodyPr>
            <a:normAutofit lnSpcReduction="20000"/>
          </a:bodyPr>
          <a:p>
            <a:endParaRPr lang="en-US" altLang="en-US">
              <a:solidFill>
                <a:schemeClr val="tx1"/>
              </a:solidFill>
              <a:effectLst/>
              <a:latin typeface="Bookman Old Style" panose="02050604050505020204" charset="0"/>
              <a:cs typeface="Bookman Old Style" panose="02050604050505020204" charset="0"/>
            </a:endParaRPr>
          </a:p>
          <a:p>
            <a:r>
              <a:rPr lang="en-US" altLang="en-US">
                <a:solidFill>
                  <a:schemeClr val="tx1"/>
                </a:solidFill>
                <a:effectLst/>
                <a:latin typeface="Bookman Old Style" panose="02050604050505020204" charset="0"/>
                <a:cs typeface="Bookman Old Style" panose="02050604050505020204" charset="0"/>
              </a:rPr>
              <a:t>Hukum yang akan berlaku ini dapat mencakup beberapa hukum. Hukum-hukum tersebut adalah: (1) hukum yang akan diterapkan terhadap pokok sengketa (applicable substantive law atau lex cause); dan (2) hukum yang akan berlaku untuk persidangan (procedural law). Bahwa dalam menentukan hukum yang berlaku, prinsip yang berlaku adalah kesepakatan para pihak yang didasarkan pada kebebasan para pihak dalam membuat perjanjian atau kesepakatan (parties autonomy) yang merupakan prinsip hukum umum.</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01320" y="991235"/>
            <a:ext cx="8428990" cy="4974590"/>
          </a:xfrm>
        </p:spPr>
        <p:txBody>
          <a:bodyPr>
            <a:noAutofit/>
          </a:bodyPr>
          <a:p>
            <a:r>
              <a:rPr lang="en-US" altLang="en-US" sz="23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Pelaksanaan Putusan Sengketa Dagang</a:t>
            </a:r>
            <a:endParaRPr lang="en-US" altLang="en-US" sz="23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endParaRPr lang="en-US" altLang="en-US" sz="2300">
              <a:latin typeface="Bookman Old Style" panose="02050604050505020204" charset="0"/>
              <a:cs typeface="Bookman Old Style" panose="02050604050505020204" charset="0"/>
            </a:endParaRPr>
          </a:p>
          <a:p>
            <a:r>
              <a:rPr lang="en-US" altLang="en-US" sz="2300">
                <a:solidFill>
                  <a:schemeClr val="tx1"/>
                </a:solidFill>
                <a:effectLst/>
                <a:latin typeface="Bookman Old Style" panose="02050604050505020204" charset="0"/>
                <a:cs typeface="Bookman Old Style" panose="02050604050505020204" charset="0"/>
              </a:rPr>
              <a:t>Pelaksanaan Alternatif Penyelesaian Sengketa (APS) lebih banyak bergantung kepada iktikad baik para pihaknya. Hal ini semata-mata karena sifat putusannya yang sejak awal dilandasi oleh asas konsensual. Pelaksanaan putusan arbitrase asing juga sudah menjadi isu yang lama. Pada umumnya yang menjadi kendala dalam masalah ini adalah pelaksanaan (eksekusi) putusan oleh pihak yang kalah. Pelaksanaan putusan pengadilan juga masih masih menjadi masalah serius. Pengadilan merupakan refleksi kedaulatan negara dalam mengadili suatu sengketa. Oleh karena itu, putusan pengadilan tidak secara otomatis dapat dilaksanakan di wilayah kedaulatan negara lain.</a:t>
            </a:r>
            <a:endParaRPr lang="en-US" altLang="en-US" sz="23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73050" y="919480"/>
            <a:ext cx="8582660" cy="5062855"/>
          </a:xfrm>
        </p:spPr>
        <p:txBody>
          <a:bodyPr>
            <a:noAutofit/>
          </a:bodyPr>
          <a:p>
            <a:r>
              <a:rPr lang="en-US" altLang="en-US" sz="2300">
                <a:solidFill>
                  <a:schemeClr val="tx1"/>
                </a:solidFill>
                <a:effectLst/>
                <a:latin typeface="Bookman Old Style" panose="02050604050505020204" charset="0"/>
                <a:cs typeface="Bookman Old Style" panose="02050604050505020204" charset="0"/>
              </a:rPr>
              <a:t>Supaya putusan pengadilan tersebut dapat dilaksanakan di suatu negara lain, ada dua kemungkinan, yaitu:</a:t>
            </a:r>
            <a:endParaRPr lang="en-US" altLang="en-US" sz="2300">
              <a:solidFill>
                <a:schemeClr val="tx1"/>
              </a:solidFill>
              <a:effectLst/>
              <a:latin typeface="Bookman Old Style" panose="02050604050505020204" charset="0"/>
              <a:cs typeface="Bookman Old Style" panose="02050604050505020204" charset="0"/>
            </a:endParaRPr>
          </a:p>
          <a:p>
            <a:endParaRPr lang="en-US" altLang="en-US" sz="2300">
              <a:solidFill>
                <a:schemeClr val="tx1"/>
              </a:solidFill>
              <a:effectLst/>
              <a:latin typeface="Bookman Old Style" panose="02050604050505020204" charset="0"/>
              <a:cs typeface="Bookman Old Style" panose="02050604050505020204" charset="0"/>
            </a:endParaRPr>
          </a:p>
          <a:p>
            <a:pPr marL="342900" indent="-342900">
              <a:buFont typeface="Wingdings" panose="05000000000000000000" charset="0"/>
              <a:buChar char="ü"/>
            </a:pPr>
            <a:r>
              <a:rPr lang="en-US" altLang="en-US" sz="2300">
                <a:solidFill>
                  <a:schemeClr val="tx1"/>
                </a:solidFill>
                <a:effectLst/>
                <a:latin typeface="Bookman Old Style" panose="02050604050505020204" charset="0"/>
                <a:cs typeface="Bookman Old Style" panose="02050604050505020204" charset="0"/>
              </a:rPr>
              <a:t>Menyidangkan kembali kasus tersebut dari awal sebagai sengketa baru di pengadilan tersebut (di mana putusan dimintakan pelaksanaannya).</a:t>
            </a:r>
            <a:endParaRPr lang="en-US" altLang="en-US" sz="2300">
              <a:solidFill>
                <a:schemeClr val="tx1"/>
              </a:solidFill>
              <a:effectLst/>
              <a:latin typeface="Bookman Old Style" panose="02050604050505020204" charset="0"/>
              <a:cs typeface="Bookman Old Style" panose="02050604050505020204" charset="0"/>
            </a:endParaRPr>
          </a:p>
          <a:p>
            <a:pPr marL="342900" indent="-342900">
              <a:buFont typeface="Wingdings" panose="05000000000000000000" charset="0"/>
              <a:buChar char="ü"/>
            </a:pPr>
            <a:r>
              <a:rPr lang="en-US" altLang="en-US" sz="2300">
                <a:solidFill>
                  <a:schemeClr val="tx1"/>
                </a:solidFill>
                <a:effectLst/>
                <a:latin typeface="Bookman Old Style" panose="02050604050505020204" charset="0"/>
                <a:cs typeface="Bookman Old Style" panose="02050604050505020204" charset="0"/>
              </a:rPr>
              <a:t>Pelaksanaan putusan pengadilan di suatu negara dapat dilaksanakan apabila negara-negara yang terkait (kedua negara, di mana pelaksana putusan dimintakan) terikat, baik pada suatu perjanjian bilateral atau perjanjian multilateral mengenai pelaksanaan putusan pengadilan di bidang sengketa-sengketa dagang (sengketa-sengketa komersial), seperti Konvensi Brussel 1968 dan Konvensi Lugano 1988</a:t>
            </a:r>
            <a:endParaRPr lang="en-US" altLang="en-US" sz="23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0185" y="815975"/>
            <a:ext cx="8604250" cy="5262245"/>
          </a:xfrm>
        </p:spPr>
        <p:txBody>
          <a:bodyPr>
            <a:noAutofit/>
          </a:bodyPr>
          <a:p>
            <a:pPr algn="just">
              <a:buFont typeface="Wingdings" panose="05000000000000000000" charset="0"/>
            </a:pPr>
            <a:r>
              <a:rPr lang="en-US" altLang="en-US" sz="26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Kesimpulan</a:t>
            </a:r>
            <a:endParaRPr lang="en-US" altLang="en-US" sz="26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Wingdings" panose="05000000000000000000" charset="0"/>
            </a:pPr>
            <a:endParaRPr lang="en-US" altLang="en-US" sz="26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Wingdings" panose="05000000000000000000" charset="0"/>
            </a:pPr>
            <a:r>
              <a:rPr lang="en-US" altLang="en-US" sz="26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a:t>
            </a:r>
            <a:r>
              <a:rPr lang="en-US" altLang="en-US" sz="2600">
                <a:solidFill>
                  <a:schemeClr val="tx1"/>
                </a:solidFill>
                <a:effectLst/>
                <a:latin typeface="Bookman Old Style" panose="02050604050505020204" charset="0"/>
                <a:cs typeface="Bookman Old Style" panose="02050604050505020204" charset="0"/>
              </a:rPr>
              <a:t>enyelesaian sengketa transaksi bisnis internasional menuntut mekanisme yang efektif, netral, dan dapat diberlakukan lintas negara. Arbitrase internasional menjadi pilihan utama karena memberikan kepastian hukum dan keberlakuan global. Namun, mediasi dan negosiasi tetap relevan untuk menjaga hubungan bisnis jangka panjang. Oleh karena itu, setiap kontrak bisnis internasional sebaiknya mencantumkan klausul penyelesaian sengketa yang jelas agar para pihak terlindungi dari risiko hukum dan ekonomi.</a:t>
            </a:r>
            <a:endParaRPr lang="en-US" altLang="en-US" sz="26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20040" y="917575"/>
            <a:ext cx="8523605" cy="5446395"/>
          </a:xfrm>
        </p:spPr>
        <p:txBody>
          <a:bodyPr>
            <a:normAutofit/>
            <a:scene3d>
              <a:camera prst="orthographicFront"/>
              <a:lightRig rig="threePt" dir="t"/>
            </a:scene3d>
          </a:bodyPr>
          <a:p>
            <a:pPr algn="just"/>
            <a:endParaRPr lang="en-US" altLang="en-US" dirty="0">
              <a:solidFill>
                <a:schemeClr val="tx1"/>
              </a:solidFill>
              <a:effectLst/>
              <a:latin typeface="Bookman Old Style" panose="02050604050505020204" charset="0"/>
              <a:cs typeface="Bookman Old Style" panose="02050604050505020204" charset="0"/>
              <a:sym typeface="+mn-ea"/>
            </a:endParaRPr>
          </a:p>
          <a:p>
            <a:pPr algn="just"/>
            <a:endParaRPr lang="en-US" altLang="en-US" dirty="0">
              <a:solidFill>
                <a:schemeClr val="tx1"/>
              </a:solidFill>
              <a:effectLst/>
              <a:latin typeface="Bookman Old Style" panose="02050604050505020204" charset="0"/>
              <a:cs typeface="Bookman Old Style" panose="02050604050505020204" charset="0"/>
              <a:sym typeface="+mn-ea"/>
            </a:endParaRPr>
          </a:p>
          <a:p>
            <a:pPr algn="just"/>
            <a:r>
              <a:rPr lang="en-US" altLang="en-US" dirty="0">
                <a:solidFill>
                  <a:schemeClr val="tx1"/>
                </a:solidFill>
                <a:effectLst/>
                <a:latin typeface="Bookman Old Style" panose="02050604050505020204" charset="0"/>
                <a:cs typeface="Bookman Old Style" panose="02050604050505020204" charset="0"/>
                <a:sym typeface="+mn-ea"/>
              </a:rPr>
              <a:t>Di samping forum pengadilan dan badan arbitrase, para pihak dapat pula menyerahkan sengketanya kepada cara alternatif penyelesaian sengketa, yang dikenal sebagai ADR (Alternative Dispute Resolution) atau APS (Alternatif Penyelesaian Sengketa).</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752475"/>
            <a:ext cx="8749030" cy="5541010"/>
          </a:xfrm>
        </p:spPr>
        <p:txBody>
          <a:bodyPr>
            <a:normAutofit fontScale="80000"/>
          </a:bodyPr>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Penyelesaian sengketa dalam transaksi bisnis internasional umumnya dilakukan melalui mekanisme kontraktual, arbitrase internasional, maupun mediasi, karena sifat lintas negara menuntut kepastian hukum, netralitas, dan efektivitas. Arbitrase menjadi pilihan utama karena putusannya bersifat final, rahasia, dan dapat diberlakukan lintas yurisdiksi.</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Transaksi bisnis internasional melibatkan pihak dari berbagai negara dengan sistem hukum, budaya, dan kepentingan yang berbeda. Perbedaan ini sering menimbulkan sengketa, baik terkait pelaksanaan kontrak, pembayaran, kualitas barang/jasa, maupun investasi asing. Oleh karena itu, penyelesaian sengketa menjadi aspek krusial untuk menjaga keberlanjutan hubungan bisnis.</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775970"/>
            <a:ext cx="8677910" cy="5414645"/>
          </a:xfrm>
        </p:spPr>
        <p:txBody>
          <a:bodyPr>
            <a:normAutofit lnSpcReduction="20000"/>
          </a:bodyPr>
          <a:p>
            <a:pPr algn="just"/>
            <a:r>
              <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Para Pihak dalam Sengketa</a:t>
            </a:r>
            <a:endPar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Beberapa stakeholders  atau subjek hukum dalam hukum perdagangan internasional, yaitu negara, perusahaan atau individu, dan lain-lain. </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Pertama, sengketa antara pedagang dan pedagang adalah sengketa yang sering dan paling banyak terjadi. Sengketanya diselesaikan melalui berbagai cara. Cara tersebut semuanya bergantung pada kebebasan dan kesepakatan para pihak. </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936625"/>
            <a:ext cx="8502015" cy="5198110"/>
          </a:xfrm>
        </p:spPr>
        <p:txBody>
          <a:bodyPr>
            <a:normAutofit fontScale="90000" lnSpcReduction="20000"/>
          </a:bodyPr>
          <a:p>
            <a:pPr algn="just"/>
            <a:r>
              <a:rPr lang="en-US" altLang="en-US">
                <a:solidFill>
                  <a:schemeClr val="tx1"/>
                </a:solidFill>
                <a:effectLst/>
                <a:latin typeface="Bookman Old Style" panose="02050604050505020204" charset="0"/>
                <a:cs typeface="Bookman Old Style" panose="02050604050505020204" charset="0"/>
              </a:rPr>
              <a:t>Kedua, pedagang dan negara asing bukan merupakan kekecualian. Kontrak-kontrak dagang antara pedagang dan negara lazim ditandatangani. Kontrak-kontrak ini biasanya dalam jumlah (nilai) yang relatif besar. Termasuk didalamnya adala kontrak-kontrak pembangunan (development contracts), misalnya kontrak di bidang pertambangan. Walaupun negera mempunyai hak atau konsep imunitas, hukum internasional ternyata fleksibel. Hukum internasional tidak semata-mata mengakui atribut negara sebagai subjek hukum internasional yang sempurna (par excellence). Hukum  internasional menghormati pula individu (pedagang) sebagai subjek hukum internasional terbatas.</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911860"/>
            <a:ext cx="8669655" cy="5301615"/>
          </a:xfrm>
        </p:spPr>
        <p:txBody>
          <a:bodyPr>
            <a:normAutofit/>
          </a:bodyPr>
          <a:p>
            <a:r>
              <a:rPr lang="en-US" altLang="en-US">
                <a:solidFill>
                  <a:schemeClr val="tx1"/>
                </a:solidFill>
                <a:effectLst/>
                <a:latin typeface="Bookman Old Style" panose="02050604050505020204" charset="0"/>
                <a:cs typeface="Bookman Old Style" panose="02050604050505020204" charset="0"/>
              </a:rPr>
              <a:t>Oleh karena itu, dalam hukum internasional berkembang pengertian jure imperii dan jure gestiones. Jure imperii adalah tindakan-tindakan negara di bidang publik dalam kapasitanya sebagai negara berdaulat, sehingga tindakan-tindakannya tidak akan pernah diuji atau diadili di hadapan badan peradilan. Jure gestiones, yaitu tindakan-tindakan negara di bidang keperdataan atau dagang. Jika di kemudian menimbulkan sengketa dapat  saja diselesaikan di hadapan badan-badan peradilan umum, arbitrase, dan lain-lain.</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01295" y="904240"/>
            <a:ext cx="8606790" cy="5389245"/>
          </a:xfrm>
        </p:spPr>
        <p:txBody>
          <a:bodyPr>
            <a:normAutofit fontScale="90000" lnSpcReduction="20000"/>
          </a:bodyPr>
          <a:p>
            <a:pPr algn="just">
              <a:buFont typeface="+mj-lt"/>
            </a:pPr>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PRINSIP PENYELESAIAN SENGKETA</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Dalam hukum perdagangan internasional, dapat dikemukakan di sini prinsip-prinsip mengenai penyelesaian sengketa perdagangan internasional, yaitu :</a:t>
            </a: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400">
                <a:solidFill>
                  <a:schemeClr val="tx1"/>
                </a:solidFill>
                <a:effectLst/>
                <a:latin typeface="Bookman Old Style" panose="02050604050505020204" charset="0"/>
                <a:cs typeface="Bookman Old Style" panose="02050604050505020204" charset="0"/>
              </a:rPr>
              <a:t>Prinsip Kesepakatan Para Pihak (Konsensus).  Prinsip kesepakatan para pihak merupakan prinsip fundamental dalam penyelesaian sengketa perdagangan internasional. Prinsip inilah menjadi dasar untuk dilaksanakan atau tidaknya suatu proses penyelesaian sengketa.</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400">
                <a:solidFill>
                  <a:schemeClr val="tx1"/>
                </a:solidFill>
                <a:effectLst/>
                <a:latin typeface="Bookman Old Style" panose="02050604050505020204" charset="0"/>
                <a:cs typeface="Bookman Old Style" panose="02050604050505020204" charset="0"/>
              </a:rPr>
              <a:t>Prinsip Kebebasan Memilih Cara-cara Penyelesaian Sengketa. Prinsip penting kedua adalah prinsip di mana para pihak memiliki kebebasan penuh untuk menentukan dan memilih cara atau mekanisme bagaimana sengketanya diselesaikan (principle of free choice of means).</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690" y="794385"/>
            <a:ext cx="8658860" cy="5405755"/>
          </a:xfrm>
        </p:spPr>
        <p:txBody>
          <a:bodyPr>
            <a:noAutofit/>
            <a:scene3d>
              <a:camera prst="orthographicFront"/>
              <a:lightRig rig="threePt" dir="t"/>
            </a:scene3d>
          </a:bodyPr>
          <a:p>
            <a:pPr marL="457200" indent="-457200" algn="just">
              <a:buFont typeface="+mj-lt"/>
              <a:buAutoNum type="arabicPeriod" startAt="3"/>
            </a:pPr>
            <a:r>
              <a:rPr lang="en-US" altLang="en-US" sz="2400">
                <a:solidFill>
                  <a:schemeClr val="tx1"/>
                </a:solidFill>
                <a:effectLst/>
                <a:latin typeface="Bookman Old Style" panose="02050604050505020204" charset="0"/>
                <a:cs typeface="Bookman Old Style" panose="02050604050505020204" charset="0"/>
              </a:rPr>
              <a:t>Prinsip Kebebasan Memilih Hukum. Prinsip kebebasan para pihak untuk menentukan sendiri hukum apa yang akan diterapkan (bila sengketanya diselesaikan) oleh badan peradilan (arbitrase) terhadap pokok sengketa.</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startAt="3"/>
            </a:pPr>
            <a:r>
              <a:rPr lang="en-US" altLang="en-US" sz="2400">
                <a:solidFill>
                  <a:schemeClr val="tx1"/>
                </a:solidFill>
                <a:effectLst/>
                <a:latin typeface="Bookman Old Style" panose="02050604050505020204" charset="0"/>
                <a:cs typeface="Bookman Old Style" panose="02050604050505020204" charset="0"/>
              </a:rPr>
              <a:t>Prinsip Iktikad Baik (Good Faith). Prinsip ini mensyaratkan dan mewajibkan adanya iktikad baik dari para pihak dalam penyelesaian sengketanya. Dalam prinsip ini tercermin dalam dua tahap. Pertama, prinsip iktikad baik disyaratkan untuk mencegah timbulnya sengketa. Kedua, penyelesaian sengketa melalui cara-cara yang dikenal dalam hukum (perdagangan) internasional, yakni negosiasi, mediasi, konsiliasi, arbitrase, pengadilan atau cara-cara pilihan para pihak lainnya.</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6.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7.xml><?xml version="1.0" encoding="utf-8"?>
<p:tagLst xmlns:p="http://schemas.openxmlformats.org/presentationml/2006/main">
  <p:tag name="TABLE_ENDDRAG_ORIGIN_RECT" val="671*362"/>
  <p:tag name="TABLE_ENDDRAG_RECT" val="31*129*671*362"/>
</p:tagLst>
</file>

<file path=ppt/tags/tag8.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11677</Words>
  <Application>WPS Presentation</Application>
  <PresentationFormat>On-screen Show (4:3)</PresentationFormat>
  <Paragraphs>149</Paragraphs>
  <Slides>26</Slides>
  <Notes>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26</vt:i4>
      </vt:variant>
    </vt:vector>
  </HeadingPairs>
  <TitlesOfParts>
    <vt:vector size="37" baseType="lpstr">
      <vt:lpstr>Arial</vt:lpstr>
      <vt:lpstr>SimSun</vt:lpstr>
      <vt:lpstr>Wingdings</vt:lpstr>
      <vt:lpstr>Calibri</vt:lpstr>
      <vt:lpstr>Times New Roman</vt:lpstr>
      <vt:lpstr>Cambria</vt:lpstr>
      <vt:lpstr>Bookman Old Style</vt:lpstr>
      <vt:lpstr>Microsoft YaHei</vt:lpstr>
      <vt:lpstr>Arial Unicode MS</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ASUS</cp:lastModifiedBy>
  <cp:revision>828</cp:revision>
  <cp:lastPrinted>2017-08-29T02:54:00Z</cp:lastPrinted>
  <dcterms:created xsi:type="dcterms:W3CDTF">2010-04-18T12:06:00Z</dcterms:created>
  <dcterms:modified xsi:type="dcterms:W3CDTF">2026-01-07T04:32:25Z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1033-12.2.0.23196</vt:lpwstr>
  </property>
</Properties>
</file>