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8"/>
    <p:restoredTop sz="95707"/>
  </p:normalViewPr>
  <p:slideViewPr>
    <p:cSldViewPr snapToGrid="0" snapToObjects="1">
      <p:cViewPr varScale="1">
        <p:scale>
          <a:sx n="90" d="100"/>
          <a:sy n="90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10A42-85DF-AD49-B6DC-C80D26F3E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7364" y="1214438"/>
            <a:ext cx="8518994" cy="1128712"/>
          </a:xfrm>
        </p:spPr>
        <p:txBody>
          <a:bodyPr/>
          <a:lstStyle/>
          <a:p>
            <a:r>
              <a:rPr lang="en-ID" sz="4000" dirty="0"/>
              <a:t>MASA DEPAN KEPEMIMPINAN STRATEGIS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45BAF-B741-DA4C-8D32-274F9883F9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7364" y="2557463"/>
            <a:ext cx="8518994" cy="308609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ID" sz="2800" dirty="0" err="1"/>
              <a:t>Tantangan</a:t>
            </a:r>
            <a:r>
              <a:rPr lang="en-ID" sz="2800" dirty="0"/>
              <a:t> Global: VUCA World (</a:t>
            </a:r>
            <a:r>
              <a:rPr lang="en-ID" sz="2800" dirty="0" err="1"/>
              <a:t>Volatilitas</a:t>
            </a:r>
            <a:r>
              <a:rPr lang="en-ID" sz="2800" dirty="0"/>
              <a:t>, </a:t>
            </a:r>
            <a:r>
              <a:rPr lang="en-ID" sz="2800" dirty="0" err="1"/>
              <a:t>Ketidakpastian</a:t>
            </a:r>
            <a:r>
              <a:rPr lang="en-ID" sz="2800" dirty="0"/>
              <a:t>, </a:t>
            </a:r>
            <a:r>
              <a:rPr lang="en-ID" sz="2800" dirty="0" err="1"/>
              <a:t>Kompleksitas</a:t>
            </a:r>
            <a:r>
              <a:rPr lang="en-ID" sz="2800" dirty="0"/>
              <a:t>, </a:t>
            </a:r>
            <a:r>
              <a:rPr lang="en-ID" sz="2800" dirty="0" err="1"/>
              <a:t>Ambiguitas</a:t>
            </a:r>
            <a:r>
              <a:rPr lang="en-ID" sz="2800" dirty="0"/>
              <a:t>)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ID" sz="2800" dirty="0" err="1"/>
              <a:t>Memikirkan</a:t>
            </a:r>
            <a:r>
              <a:rPr lang="en-ID" sz="2800" dirty="0"/>
              <a:t> </a:t>
            </a:r>
            <a:r>
              <a:rPr lang="en-ID" sz="2800" dirty="0" err="1"/>
              <a:t>Kembali</a:t>
            </a:r>
            <a:r>
              <a:rPr lang="en-ID" sz="2800" dirty="0"/>
              <a:t> </a:t>
            </a:r>
            <a:r>
              <a:rPr lang="en-ID" sz="2800" dirty="0" err="1"/>
              <a:t>Kepemimpinan</a:t>
            </a:r>
            <a:r>
              <a:rPr lang="en-ID" sz="2800" dirty="0"/>
              <a:t> </a:t>
            </a:r>
            <a:r>
              <a:rPr lang="en-ID" sz="2800" dirty="0" err="1"/>
              <a:t>Strategis</a:t>
            </a:r>
            <a:r>
              <a:rPr lang="en-ID" sz="2800" dirty="0"/>
              <a:t>: </a:t>
            </a:r>
            <a:r>
              <a:rPr lang="en-ID" sz="2800" dirty="0" err="1"/>
              <a:t>Integrasi</a:t>
            </a:r>
            <a:r>
              <a:rPr lang="en-ID" sz="2800" dirty="0"/>
              <a:t> </a:t>
            </a:r>
            <a:r>
              <a:rPr lang="en-ID" sz="2800" dirty="0" err="1"/>
              <a:t>Teknologi</a:t>
            </a:r>
            <a:r>
              <a:rPr lang="en-ID" sz="2800" dirty="0"/>
              <a:t>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Humanisme</a:t>
            </a:r>
            <a:endParaRPr lang="en-ID" sz="28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ID" sz="2800" dirty="0" err="1"/>
              <a:t>Refleksi</a:t>
            </a:r>
            <a:r>
              <a:rPr lang="en-ID" sz="2800" dirty="0"/>
              <a:t> &amp; </a:t>
            </a:r>
            <a:r>
              <a:rPr lang="en-ID" sz="2800" dirty="0" err="1"/>
              <a:t>Rencana</a:t>
            </a:r>
            <a:r>
              <a:rPr lang="en-ID" sz="2800" dirty="0"/>
              <a:t> </a:t>
            </a:r>
            <a:r>
              <a:rPr lang="en-ID" sz="2800" dirty="0" err="1"/>
              <a:t>Pengembangan</a:t>
            </a:r>
            <a:r>
              <a:rPr lang="en-ID" sz="2800" dirty="0"/>
              <a:t> </a:t>
            </a:r>
            <a:r>
              <a:rPr lang="en-ID" sz="2800" dirty="0" err="1"/>
              <a:t>Diri</a:t>
            </a:r>
            <a:r>
              <a:rPr lang="en-ID" sz="2800" dirty="0"/>
              <a:t> (</a:t>
            </a:r>
            <a:r>
              <a:rPr lang="en-ID" sz="2800" dirty="0" err="1"/>
              <a:t>Rencana</a:t>
            </a:r>
            <a:r>
              <a:rPr lang="en-ID" sz="2800" dirty="0"/>
              <a:t> </a:t>
            </a:r>
            <a:r>
              <a:rPr lang="en-ID" sz="2800" dirty="0" err="1"/>
              <a:t>Pengembangan</a:t>
            </a:r>
            <a:r>
              <a:rPr lang="en-ID" sz="2800" dirty="0"/>
              <a:t> </a:t>
            </a:r>
            <a:r>
              <a:rPr lang="en-ID" sz="2800" dirty="0" err="1"/>
              <a:t>Individu</a:t>
            </a:r>
            <a:r>
              <a:rPr lang="en-ID" sz="28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91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6A3E4-3ADF-1042-A07F-6D4A7E35E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-1"/>
            <a:ext cx="9601200" cy="6657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 </a:t>
            </a:r>
            <a:endParaRPr lang="en-ID" dirty="0"/>
          </a:p>
          <a:p>
            <a:r>
              <a:rPr lang="en-ID" b="1" dirty="0"/>
              <a:t>Perusahaan </a:t>
            </a:r>
            <a:r>
              <a:rPr lang="en-ID" b="1" dirty="0" err="1"/>
              <a:t>dengan</a:t>
            </a:r>
            <a:r>
              <a:rPr lang="en-ID" b="1" dirty="0"/>
              <a:t> "tech-human balance" (</a:t>
            </a:r>
            <a:r>
              <a:rPr lang="en-ID" b="1" dirty="0" err="1"/>
              <a:t>contoh</a:t>
            </a:r>
            <a:r>
              <a:rPr lang="en-ID" b="1" dirty="0"/>
              <a:t>: Microsoft, Unilever) </a:t>
            </a:r>
            <a:r>
              <a:rPr lang="en-ID" b="1" dirty="0" err="1"/>
              <a:t>melaporkan</a:t>
            </a:r>
            <a:r>
              <a:rPr lang="en-ID" b="1" dirty="0"/>
              <a:t> 30% </a:t>
            </a:r>
            <a:r>
              <a:rPr lang="en-ID" b="1" dirty="0" err="1"/>
              <a:t>peningkatan</a:t>
            </a:r>
            <a:r>
              <a:rPr lang="en-ID" b="1" dirty="0"/>
              <a:t> </a:t>
            </a:r>
            <a:r>
              <a:rPr lang="en-ID" b="1" dirty="0" err="1"/>
              <a:t>inovasi</a:t>
            </a:r>
            <a:r>
              <a:rPr lang="en-ID" b="1" dirty="0"/>
              <a:t> </a:t>
            </a:r>
            <a:r>
              <a:rPr lang="en-ID" b="1" dirty="0" err="1"/>
              <a:t>dan</a:t>
            </a:r>
            <a:r>
              <a:rPr lang="en-ID" b="1" dirty="0"/>
              <a:t> </a:t>
            </a:r>
            <a:r>
              <a:rPr lang="en-ID" b="1" dirty="0" err="1"/>
              <a:t>retensi</a:t>
            </a:r>
            <a:r>
              <a:rPr lang="en-ID" b="1" dirty="0"/>
              <a:t> </a:t>
            </a:r>
            <a:r>
              <a:rPr lang="en-ID" b="1" dirty="0" err="1"/>
              <a:t>talenta</a:t>
            </a:r>
            <a:r>
              <a:rPr lang="en-ID" b="1" dirty="0"/>
              <a:t> (HBR, 2024).</a:t>
            </a:r>
            <a:endParaRPr lang="en-ID" dirty="0"/>
          </a:p>
          <a:p>
            <a:r>
              <a:rPr lang="en-ID" b="1" dirty="0"/>
              <a:t>Model "HI+AI" (Human Intelligence + Artificial Intelligence) </a:t>
            </a:r>
            <a:r>
              <a:rPr lang="en-ID" b="1" dirty="0" err="1"/>
              <a:t>menjadi</a:t>
            </a:r>
            <a:r>
              <a:rPr lang="en-ID" b="1" dirty="0"/>
              <a:t> </a:t>
            </a:r>
            <a:r>
              <a:rPr lang="en-ID" b="1" dirty="0" err="1"/>
              <a:t>standar</a:t>
            </a:r>
            <a:r>
              <a:rPr lang="en-ID" b="1" dirty="0"/>
              <a:t> </a:t>
            </a:r>
            <a:r>
              <a:rPr lang="en-ID" b="1" dirty="0" err="1"/>
              <a:t>baru</a:t>
            </a:r>
            <a:r>
              <a:rPr lang="en-ID" b="1" dirty="0"/>
              <a:t> </a:t>
            </a:r>
            <a:r>
              <a:rPr lang="en-ID" b="1" dirty="0" err="1"/>
              <a:t>pelatihan</a:t>
            </a:r>
            <a:r>
              <a:rPr lang="en-ID" b="1" dirty="0"/>
              <a:t> </a:t>
            </a:r>
            <a:r>
              <a:rPr lang="en-ID" b="1" dirty="0" err="1"/>
              <a:t>kepemimpinan</a:t>
            </a:r>
            <a:r>
              <a:rPr lang="en-ID" b="1" dirty="0"/>
              <a:t> (MIT, 2023).</a:t>
            </a:r>
            <a:endParaRPr lang="en-ID" dirty="0"/>
          </a:p>
          <a:p>
            <a:pPr marL="0" indent="0">
              <a:buNone/>
            </a:pPr>
            <a:endParaRPr lang="en-ID" b="1" dirty="0"/>
          </a:p>
          <a:p>
            <a:pPr marL="0" indent="0">
              <a:buNone/>
            </a:pPr>
            <a:r>
              <a:rPr lang="en-ID" b="1" dirty="0"/>
              <a:t>3. REFLEKSI &amp; RENCANA PENGEMBANGAN DIRI (IDP)</a:t>
            </a:r>
          </a:p>
          <a:p>
            <a:pPr marL="0" indent="0">
              <a:buNone/>
            </a:pPr>
            <a:r>
              <a:rPr lang="en-ID" b="1" dirty="0"/>
              <a:t>TEMUAN DARI PSIKOLOGI ORGANISASI:</a:t>
            </a:r>
            <a:endParaRPr lang="en-ID" dirty="0"/>
          </a:p>
          <a:p>
            <a:r>
              <a:rPr lang="en-ID" b="1" dirty="0" err="1"/>
              <a:t>Refleksi</a:t>
            </a:r>
            <a:r>
              <a:rPr lang="en-ID" b="1" dirty="0"/>
              <a:t>: </a:t>
            </a:r>
            <a:r>
              <a:rPr lang="en-ID" b="1" dirty="0" err="1"/>
              <a:t>Pemimpin</a:t>
            </a:r>
            <a:r>
              <a:rPr lang="en-ID" b="1" dirty="0"/>
              <a:t> yang </a:t>
            </a:r>
            <a:r>
              <a:rPr lang="en-ID" b="1" dirty="0" err="1"/>
              <a:t>melakukan</a:t>
            </a:r>
            <a:r>
              <a:rPr lang="en-ID" b="1" dirty="0"/>
              <a:t> </a:t>
            </a:r>
            <a:r>
              <a:rPr lang="en-ID" b="1" dirty="0" err="1"/>
              <a:t>refleksi</a:t>
            </a:r>
            <a:r>
              <a:rPr lang="en-ID" b="1" dirty="0"/>
              <a:t> </a:t>
            </a:r>
            <a:r>
              <a:rPr lang="en-ID" b="1" dirty="0" err="1"/>
              <a:t>mingguan</a:t>
            </a:r>
            <a:r>
              <a:rPr lang="en-ID" b="1" dirty="0"/>
              <a:t> </a:t>
            </a:r>
            <a:r>
              <a:rPr lang="en-ID" b="1" dirty="0" err="1"/>
              <a:t>memiliki</a:t>
            </a:r>
            <a:r>
              <a:rPr lang="en-ID" b="1" dirty="0"/>
              <a:t> </a:t>
            </a:r>
            <a:r>
              <a:rPr lang="en-ID" b="1" dirty="0" err="1"/>
              <a:t>adaptabilitas</a:t>
            </a:r>
            <a:r>
              <a:rPr lang="en-ID" b="1" dirty="0"/>
              <a:t> 50%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tinggi</a:t>
            </a:r>
            <a:r>
              <a:rPr lang="en-ID" b="1" dirty="0"/>
              <a:t> (Journal of Applied Psychology, 2023).</a:t>
            </a:r>
          </a:p>
          <a:p>
            <a:pPr marL="0" indent="0">
              <a:buNone/>
            </a:pPr>
            <a:r>
              <a:rPr lang="en-ID" b="1" dirty="0"/>
              <a:t>Pola </a:t>
            </a:r>
            <a:r>
              <a:rPr lang="en-ID" b="1" dirty="0" err="1"/>
              <a:t>Pengembangan</a:t>
            </a:r>
            <a:r>
              <a:rPr lang="en-ID" b="1" dirty="0"/>
              <a:t>: </a:t>
            </a:r>
            <a:endParaRPr lang="en-ID" dirty="0"/>
          </a:p>
          <a:p>
            <a:r>
              <a:rPr lang="en-ID" b="1" dirty="0"/>
              <a:t>Micro-learning (</a:t>
            </a:r>
            <a:r>
              <a:rPr lang="en-ID" b="1" dirty="0" err="1"/>
              <a:t>kursus</a:t>
            </a:r>
            <a:r>
              <a:rPr lang="en-ID" b="1" dirty="0"/>
              <a:t> </a:t>
            </a:r>
            <a:r>
              <a:rPr lang="en-ID" b="1" dirty="0" err="1"/>
              <a:t>singkat</a:t>
            </a:r>
            <a:r>
              <a:rPr lang="en-ID" b="1" dirty="0"/>
              <a:t> </a:t>
            </a:r>
            <a:r>
              <a:rPr lang="en-ID" b="1" dirty="0" err="1"/>
              <a:t>berbasis</a:t>
            </a:r>
            <a:r>
              <a:rPr lang="en-ID" b="1" dirty="0"/>
              <a:t> skill)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efektif</a:t>
            </a:r>
            <a:r>
              <a:rPr lang="en-ID" b="1" dirty="0"/>
              <a:t> </a:t>
            </a:r>
            <a:r>
              <a:rPr lang="en-ID" b="1" dirty="0" err="1"/>
              <a:t>daripada</a:t>
            </a:r>
            <a:r>
              <a:rPr lang="en-ID" b="1" dirty="0"/>
              <a:t> program </a:t>
            </a:r>
            <a:r>
              <a:rPr lang="en-ID" b="1" dirty="0" err="1"/>
              <a:t>panjang</a:t>
            </a:r>
            <a:r>
              <a:rPr lang="en-ID" b="1" dirty="0"/>
              <a:t> (LinkedIn Learning, 2024).</a:t>
            </a:r>
            <a:endParaRPr lang="en-ID" dirty="0"/>
          </a:p>
          <a:p>
            <a:r>
              <a:rPr lang="en-ID" b="1" dirty="0"/>
              <a:t>Mentorship reverse (</a:t>
            </a:r>
            <a:r>
              <a:rPr lang="en-ID" b="1" dirty="0" err="1"/>
              <a:t>belajar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</a:t>
            </a:r>
            <a:r>
              <a:rPr lang="en-ID" b="1" dirty="0" err="1"/>
              <a:t>generasi</a:t>
            </a:r>
            <a:r>
              <a:rPr lang="en-ID" b="1" dirty="0"/>
              <a:t> </a:t>
            </a:r>
            <a:r>
              <a:rPr lang="en-ID" b="1" dirty="0" err="1"/>
              <a:t>muda</a:t>
            </a:r>
            <a:r>
              <a:rPr lang="en-ID" b="1" dirty="0"/>
              <a:t>) </a:t>
            </a:r>
            <a:r>
              <a:rPr lang="en-ID" b="1" dirty="0" err="1"/>
              <a:t>meningkatkan</a:t>
            </a:r>
            <a:r>
              <a:rPr lang="en-ID" b="1" dirty="0"/>
              <a:t> </a:t>
            </a:r>
            <a:r>
              <a:rPr lang="en-ID" b="1" dirty="0" err="1"/>
              <a:t>pemahaman</a:t>
            </a:r>
            <a:r>
              <a:rPr lang="en-ID" b="1" dirty="0"/>
              <a:t> </a:t>
            </a:r>
            <a:r>
              <a:rPr lang="en-ID" b="1" dirty="0" err="1"/>
              <a:t>teknologi</a:t>
            </a:r>
            <a:r>
              <a:rPr lang="en-ID" b="1" dirty="0"/>
              <a:t> (Forbes, 2023).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38936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D08AE-CF84-1D4F-9B77-3ABBE0953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KESIMPULAN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717EF-F0A8-0A4F-8B2F-3D22029BB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0188"/>
            <a:ext cx="9601200" cy="4367212"/>
          </a:xfrm>
        </p:spPr>
        <p:txBody>
          <a:bodyPr>
            <a:normAutofit/>
          </a:bodyPr>
          <a:lstStyle/>
          <a:p>
            <a:pPr algn="ctr"/>
            <a:r>
              <a:rPr lang="en-ID" sz="2800" b="1" dirty="0" err="1"/>
              <a:t>Pemimpin</a:t>
            </a:r>
            <a:r>
              <a:rPr lang="en-ID" sz="2800" b="1" dirty="0"/>
              <a:t> </a:t>
            </a:r>
            <a:r>
              <a:rPr lang="en-ID" sz="2800" b="1" dirty="0" err="1"/>
              <a:t>Strategis</a:t>
            </a:r>
            <a:r>
              <a:rPr lang="en-ID" sz="2800" b="1" dirty="0"/>
              <a:t> Masa </a:t>
            </a:r>
            <a:r>
              <a:rPr lang="en-ID" sz="2800" b="1" dirty="0" err="1"/>
              <a:t>Depan</a:t>
            </a:r>
            <a:r>
              <a:rPr lang="en-ID" sz="2800" b="1" dirty="0"/>
              <a:t> </a:t>
            </a:r>
            <a:r>
              <a:rPr lang="en-ID" sz="2800" b="1" dirty="0" err="1"/>
              <a:t>Harus</a:t>
            </a:r>
            <a:r>
              <a:rPr lang="en-ID" sz="2800" b="1" dirty="0"/>
              <a:t> </a:t>
            </a:r>
            <a:r>
              <a:rPr lang="en-ID" sz="2800" b="1" dirty="0" err="1"/>
              <a:t>Cepat</a:t>
            </a:r>
            <a:r>
              <a:rPr lang="en-ID" sz="2800" b="1" dirty="0"/>
              <a:t> </a:t>
            </a:r>
            <a:r>
              <a:rPr lang="en-ID" sz="2800" b="1" dirty="0" err="1"/>
              <a:t>Beradaptasi</a:t>
            </a:r>
            <a:r>
              <a:rPr lang="en-ID" sz="2800" b="1" dirty="0"/>
              <a:t>, </a:t>
            </a:r>
            <a:r>
              <a:rPr lang="en-ID" sz="2800" b="1" dirty="0" err="1"/>
              <a:t>Memadukan</a:t>
            </a:r>
            <a:r>
              <a:rPr lang="en-ID" sz="2800" b="1" dirty="0"/>
              <a:t> </a:t>
            </a:r>
            <a:r>
              <a:rPr lang="en-ID" sz="2800" b="1" dirty="0" err="1"/>
              <a:t>Teknologi</a:t>
            </a:r>
            <a:r>
              <a:rPr lang="en-ID" sz="2800" b="1" dirty="0"/>
              <a:t> </a:t>
            </a:r>
            <a:r>
              <a:rPr lang="en-ID" sz="2800" b="1" dirty="0" err="1"/>
              <a:t>Dengan</a:t>
            </a:r>
            <a:r>
              <a:rPr lang="en-ID" sz="2800" b="1" dirty="0"/>
              <a:t> Nilai </a:t>
            </a:r>
            <a:r>
              <a:rPr lang="en-ID" sz="2800" b="1" dirty="0" err="1"/>
              <a:t>Kemanusiaan</a:t>
            </a:r>
            <a:r>
              <a:rPr lang="en-ID" sz="2800" b="1" dirty="0"/>
              <a:t>, Dan Terus </a:t>
            </a:r>
            <a:r>
              <a:rPr lang="en-ID" sz="2800" b="1" dirty="0" err="1"/>
              <a:t>Berkembang</a:t>
            </a:r>
            <a:r>
              <a:rPr lang="en-ID" sz="2800" b="1" dirty="0"/>
              <a:t> </a:t>
            </a:r>
            <a:r>
              <a:rPr lang="en-ID" sz="2800" b="1" dirty="0" err="1"/>
              <a:t>Melalui</a:t>
            </a:r>
            <a:r>
              <a:rPr lang="en-ID" sz="2800" b="1" dirty="0"/>
              <a:t> </a:t>
            </a:r>
            <a:r>
              <a:rPr lang="en-ID" sz="2800" b="1" dirty="0" err="1"/>
              <a:t>Perencanaan</a:t>
            </a:r>
            <a:r>
              <a:rPr lang="en-ID" sz="2800" b="1" dirty="0"/>
              <a:t> </a:t>
            </a:r>
            <a:r>
              <a:rPr lang="en-ID" sz="2800" b="1" dirty="0" err="1"/>
              <a:t>Diri</a:t>
            </a:r>
            <a:r>
              <a:rPr lang="en-ID" sz="2800" b="1" dirty="0"/>
              <a:t> Yang </a:t>
            </a:r>
            <a:r>
              <a:rPr lang="en-ID" sz="2800" b="1" dirty="0" err="1"/>
              <a:t>Matang</a:t>
            </a:r>
            <a:r>
              <a:rPr lang="en-ID" sz="2800" b="1" dirty="0"/>
              <a:t>.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Pendekatan</a:t>
            </a:r>
            <a:r>
              <a:rPr lang="en-ID" sz="2800" b="1" dirty="0"/>
              <a:t> </a:t>
            </a:r>
            <a:r>
              <a:rPr lang="en-ID" sz="2800" b="1" dirty="0" err="1"/>
              <a:t>Ini</a:t>
            </a:r>
            <a:r>
              <a:rPr lang="en-ID" sz="2800" b="1" dirty="0"/>
              <a:t>, </a:t>
            </a:r>
            <a:r>
              <a:rPr lang="en-ID" sz="2800" b="1" dirty="0" err="1"/>
              <a:t>Tantangan</a:t>
            </a:r>
            <a:r>
              <a:rPr lang="en-ID" sz="2800" b="1" dirty="0"/>
              <a:t> </a:t>
            </a:r>
            <a:r>
              <a:rPr lang="en-ID" sz="2800" b="1" dirty="0" err="1"/>
              <a:t>Vuca</a:t>
            </a:r>
            <a:r>
              <a:rPr lang="en-ID" sz="2800" b="1" dirty="0"/>
              <a:t> </a:t>
            </a:r>
            <a:r>
              <a:rPr lang="en-ID" sz="2800" b="1" dirty="0" err="1"/>
              <a:t>Bisa</a:t>
            </a:r>
            <a:r>
              <a:rPr lang="en-ID" sz="2800" b="1" dirty="0"/>
              <a:t> </a:t>
            </a:r>
            <a:r>
              <a:rPr lang="en-ID" sz="2800" b="1" dirty="0" err="1"/>
              <a:t>Diubah</a:t>
            </a:r>
            <a:r>
              <a:rPr lang="en-ID" sz="2800" b="1" dirty="0"/>
              <a:t> </a:t>
            </a:r>
            <a:r>
              <a:rPr lang="en-ID" sz="2800" b="1" dirty="0" err="1"/>
              <a:t>Menjadi</a:t>
            </a:r>
            <a:r>
              <a:rPr lang="en-ID" sz="2800" b="1" dirty="0"/>
              <a:t> </a:t>
            </a:r>
            <a:r>
              <a:rPr lang="en-ID" sz="2800" b="1" dirty="0" err="1"/>
              <a:t>Peluang</a:t>
            </a:r>
            <a:r>
              <a:rPr lang="en-ID" sz="2800" b="1" dirty="0"/>
              <a:t> </a:t>
            </a:r>
            <a:r>
              <a:rPr lang="en-ID" sz="2800" b="1" dirty="0" err="1"/>
              <a:t>Untuk</a:t>
            </a:r>
            <a:r>
              <a:rPr lang="en-ID" sz="2800" b="1" dirty="0"/>
              <a:t> </a:t>
            </a:r>
            <a:r>
              <a:rPr lang="en-ID" sz="2800" b="1" dirty="0" err="1"/>
              <a:t>Menciptakan</a:t>
            </a:r>
            <a:r>
              <a:rPr lang="en-ID" sz="2800" b="1" dirty="0"/>
              <a:t> </a:t>
            </a:r>
            <a:r>
              <a:rPr lang="en-ID" sz="2800" b="1" dirty="0" err="1"/>
              <a:t>Dampak</a:t>
            </a:r>
            <a:r>
              <a:rPr lang="en-ID" sz="2800" b="1" dirty="0"/>
              <a:t> </a:t>
            </a:r>
            <a:r>
              <a:rPr lang="en-ID" sz="2800" b="1" dirty="0" err="1"/>
              <a:t>Berkelanjutan</a:t>
            </a:r>
            <a:r>
              <a:rPr lang="en-ID" sz="2800" b="1" dirty="0"/>
              <a:t>.</a:t>
            </a:r>
          </a:p>
          <a:p>
            <a:pPr algn="ctr"/>
            <a:r>
              <a:rPr lang="en-ID" sz="2800" b="1" dirty="0"/>
              <a:t>"</a:t>
            </a:r>
            <a:r>
              <a:rPr lang="en-ID" sz="2800" b="1" dirty="0" err="1"/>
              <a:t>Pemimpin</a:t>
            </a:r>
            <a:r>
              <a:rPr lang="en-ID" sz="2800" b="1" dirty="0"/>
              <a:t> </a:t>
            </a:r>
            <a:r>
              <a:rPr lang="en-ID" sz="2800" b="1" dirty="0" err="1"/>
              <a:t>Terbaik</a:t>
            </a:r>
            <a:r>
              <a:rPr lang="en-ID" sz="2800" b="1" dirty="0"/>
              <a:t> </a:t>
            </a:r>
            <a:r>
              <a:rPr lang="en-ID" sz="2800" b="1" dirty="0" err="1"/>
              <a:t>Bukanlah</a:t>
            </a:r>
            <a:r>
              <a:rPr lang="en-ID" sz="2800" b="1" dirty="0"/>
              <a:t> </a:t>
            </a:r>
            <a:r>
              <a:rPr lang="en-ID" sz="2800" b="1" dirty="0" err="1"/>
              <a:t>Mereka</a:t>
            </a:r>
            <a:r>
              <a:rPr lang="en-ID" sz="2800" b="1" dirty="0"/>
              <a:t> Yang </a:t>
            </a:r>
            <a:r>
              <a:rPr lang="en-ID" sz="2800" b="1" dirty="0" err="1"/>
              <a:t>Memiliki</a:t>
            </a:r>
            <a:r>
              <a:rPr lang="en-ID" sz="2800" b="1" dirty="0"/>
              <a:t> </a:t>
            </a:r>
            <a:r>
              <a:rPr lang="en-ID" sz="2800" b="1" dirty="0" err="1"/>
              <a:t>Semua</a:t>
            </a:r>
            <a:r>
              <a:rPr lang="en-ID" sz="2800" b="1" dirty="0"/>
              <a:t> </a:t>
            </a:r>
            <a:r>
              <a:rPr lang="en-ID" sz="2800" b="1" dirty="0" err="1"/>
              <a:t>Jawaban</a:t>
            </a:r>
            <a:r>
              <a:rPr lang="en-ID" sz="2800" b="1" dirty="0"/>
              <a:t>, </a:t>
            </a:r>
            <a:r>
              <a:rPr lang="en-ID" sz="2800" b="1" dirty="0" err="1"/>
              <a:t>Tetapi</a:t>
            </a:r>
            <a:r>
              <a:rPr lang="en-ID" sz="2800" b="1" dirty="0"/>
              <a:t> </a:t>
            </a:r>
            <a:r>
              <a:rPr lang="en-ID" sz="2800" b="1" dirty="0" err="1"/>
              <a:t>Mereka</a:t>
            </a:r>
            <a:r>
              <a:rPr lang="en-ID" sz="2800" b="1" dirty="0"/>
              <a:t> Yang </a:t>
            </a:r>
            <a:r>
              <a:rPr lang="en-ID" sz="2800" b="1" dirty="0" err="1"/>
              <a:t>Mengajukan</a:t>
            </a:r>
            <a:r>
              <a:rPr lang="en-ID" sz="2800" b="1" dirty="0"/>
              <a:t> </a:t>
            </a:r>
            <a:r>
              <a:rPr lang="en-ID" sz="2800" b="1" dirty="0" err="1"/>
              <a:t>Pertanyaan</a:t>
            </a:r>
            <a:r>
              <a:rPr lang="en-ID" sz="2800" b="1" dirty="0"/>
              <a:t> Yang </a:t>
            </a:r>
            <a:r>
              <a:rPr lang="en-ID" sz="2800" b="1" dirty="0" err="1"/>
              <a:t>Tepat</a:t>
            </a:r>
            <a:r>
              <a:rPr lang="en-ID" sz="2800" b="1" dirty="0"/>
              <a:t> Dan </a:t>
            </a:r>
            <a:r>
              <a:rPr lang="en-ID" sz="2800" b="1" dirty="0" err="1"/>
              <a:t>Memberdayakan</a:t>
            </a:r>
            <a:r>
              <a:rPr lang="en-ID" sz="2800" b="1" dirty="0"/>
              <a:t> Orang Lain </a:t>
            </a:r>
            <a:r>
              <a:rPr lang="en-ID" sz="2800" b="1" dirty="0" err="1"/>
              <a:t>Untuk</a:t>
            </a:r>
            <a:r>
              <a:rPr lang="en-ID" sz="2800" b="1" dirty="0"/>
              <a:t> </a:t>
            </a:r>
            <a:r>
              <a:rPr lang="en-ID" sz="2800" b="1" dirty="0" err="1"/>
              <a:t>Menemukan</a:t>
            </a:r>
            <a:r>
              <a:rPr lang="en-ID" sz="2800" b="1" dirty="0"/>
              <a:t> </a:t>
            </a:r>
            <a:r>
              <a:rPr lang="en-ID" sz="2800" b="1" dirty="0" err="1"/>
              <a:t>Solusi</a:t>
            </a:r>
            <a:r>
              <a:rPr lang="en-ID" sz="2800" b="1" dirty="0"/>
              <a:t>."</a:t>
            </a:r>
          </a:p>
          <a:p>
            <a:pPr marL="0" indent="0" algn="ctr">
              <a:buNone/>
            </a:pPr>
            <a:endParaRPr lang="en-ID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7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C237-60E3-6341-8EB1-12106E8CD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28612"/>
            <a:ext cx="9601200" cy="1400176"/>
          </a:xfrm>
        </p:spPr>
        <p:txBody>
          <a:bodyPr>
            <a:normAutofit fontScale="9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en-ID" sz="3200" dirty="0"/>
              <a:t>TANTANGAN GLOBAL: VUCA WORLD</a:t>
            </a:r>
            <a:br>
              <a:rPr lang="en-ID" sz="3200" dirty="0"/>
            </a:br>
            <a:r>
              <a:rPr lang="en-ID" sz="3200" dirty="0"/>
              <a:t> (VOLATILITAS, KETIDAKPASTIAN, KOMPLEKSITAS, AMBIGUITAS)</a:t>
            </a:r>
            <a:br>
              <a:rPr lang="en-ID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B3202-4F02-9F4B-9F29-59B469862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57388"/>
            <a:ext cx="9601200" cy="457200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ID" dirty="0"/>
              <a:t>Dunia VUCA </a:t>
            </a:r>
            <a:r>
              <a:rPr lang="en-ID" sz="2400" dirty="0" err="1"/>
              <a:t>menuntut</a:t>
            </a:r>
            <a:r>
              <a:rPr lang="en-ID" sz="2400" dirty="0"/>
              <a:t> </a:t>
            </a: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strategis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beradaptasi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 yang </a:t>
            </a:r>
            <a:r>
              <a:rPr lang="en-ID" sz="2400" dirty="0" err="1"/>
              <a:t>cepat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terduga</a:t>
            </a:r>
            <a:r>
              <a:rPr lang="en-ID" sz="2400" dirty="0"/>
              <a:t>.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tantangan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meliputi</a:t>
            </a:r>
            <a:r>
              <a:rPr lang="en-ID" sz="2400" dirty="0"/>
              <a:t>:</a:t>
            </a:r>
          </a:p>
          <a:p>
            <a:pPr lvl="0" algn="just"/>
            <a:r>
              <a:rPr lang="en-ID" sz="2400" dirty="0" err="1"/>
              <a:t>Volatilitas</a:t>
            </a:r>
            <a:r>
              <a:rPr lang="en-ID" sz="2400" dirty="0"/>
              <a:t> (Volatility):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pasar</a:t>
            </a:r>
            <a:r>
              <a:rPr lang="en-ID" sz="2400" dirty="0"/>
              <a:t>, </a:t>
            </a:r>
            <a:r>
              <a:rPr lang="en-ID" sz="2400" dirty="0" err="1"/>
              <a:t>teknologi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geopolitik</a:t>
            </a:r>
            <a:r>
              <a:rPr lang="en-ID" sz="2400" dirty="0"/>
              <a:t> yang </a:t>
            </a:r>
            <a:r>
              <a:rPr lang="en-ID" sz="2400" dirty="0" err="1"/>
              <a:t>fluktuatif</a:t>
            </a:r>
            <a:r>
              <a:rPr lang="en-ID" sz="2400" dirty="0"/>
              <a:t>.</a:t>
            </a:r>
          </a:p>
          <a:p>
            <a:pPr lvl="0" algn="just"/>
            <a:r>
              <a:rPr lang="en-ID" sz="2400" dirty="0" err="1"/>
              <a:t>Ketidakpastian</a:t>
            </a:r>
            <a:r>
              <a:rPr lang="en-ID" sz="2400" dirty="0"/>
              <a:t> (</a:t>
            </a:r>
            <a:r>
              <a:rPr lang="en-ID" sz="2400" dirty="0" err="1"/>
              <a:t>Ketidakpastian</a:t>
            </a:r>
            <a:r>
              <a:rPr lang="en-ID" sz="2400" dirty="0"/>
              <a:t>): </a:t>
            </a:r>
            <a:r>
              <a:rPr lang="en-ID" sz="2400" dirty="0" err="1"/>
              <a:t>Sulitnya</a:t>
            </a:r>
            <a:r>
              <a:rPr lang="en-ID" sz="2400" dirty="0"/>
              <a:t> </a:t>
            </a:r>
            <a:r>
              <a:rPr lang="en-ID" sz="2400" dirty="0" err="1"/>
              <a:t>memprediksi</a:t>
            </a:r>
            <a:r>
              <a:rPr lang="en-ID" sz="2400" dirty="0"/>
              <a:t> masa </a:t>
            </a:r>
            <a:r>
              <a:rPr lang="en-ID" sz="2400" dirty="0" err="1"/>
              <a:t>depan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disruptor </a:t>
            </a:r>
            <a:r>
              <a:rPr lang="en-ID" sz="2400" dirty="0" err="1"/>
              <a:t>seperti</a:t>
            </a:r>
            <a:r>
              <a:rPr lang="en-ID" sz="2400" dirty="0"/>
              <a:t> AI,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iklim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krisis</a:t>
            </a:r>
            <a:r>
              <a:rPr lang="en-ID" sz="2400" dirty="0"/>
              <a:t> global. </a:t>
            </a:r>
          </a:p>
          <a:p>
            <a:pPr lvl="0" algn="just"/>
            <a:r>
              <a:rPr lang="en-ID" sz="2400" dirty="0" err="1"/>
              <a:t>Kompleksitas</a:t>
            </a:r>
            <a:r>
              <a:rPr lang="en-ID" sz="2400" dirty="0"/>
              <a:t> (Complexity): </a:t>
            </a:r>
            <a:r>
              <a:rPr lang="en-ID" sz="2400" dirty="0" err="1"/>
              <a:t>Interkoneksi</a:t>
            </a:r>
            <a:r>
              <a:rPr lang="en-ID" sz="2400" dirty="0"/>
              <a:t> global yang </a:t>
            </a:r>
            <a:r>
              <a:rPr lang="en-ID" sz="2400" dirty="0" err="1"/>
              <a:t>rumit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ekonomi</a:t>
            </a:r>
            <a:r>
              <a:rPr lang="en-ID" sz="2400" dirty="0"/>
              <a:t>, </a:t>
            </a:r>
            <a:r>
              <a:rPr lang="en-ID" sz="2400" dirty="0" err="1"/>
              <a:t>sosial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teknologi</a:t>
            </a:r>
            <a:r>
              <a:rPr lang="en-ID" sz="2400" dirty="0"/>
              <a:t>. </a:t>
            </a:r>
          </a:p>
          <a:p>
            <a:pPr algn="just"/>
            <a:r>
              <a:rPr lang="en-ID" sz="2400" dirty="0" err="1"/>
              <a:t>Ambiguitas</a:t>
            </a:r>
            <a:r>
              <a:rPr lang="en-ID" sz="2400" dirty="0"/>
              <a:t> (</a:t>
            </a:r>
            <a:r>
              <a:rPr lang="en-ID" sz="2400" dirty="0" err="1"/>
              <a:t>Ambiguitas</a:t>
            </a:r>
            <a:r>
              <a:rPr lang="en-ID" sz="2400" dirty="0"/>
              <a:t>): </a:t>
            </a:r>
            <a:r>
              <a:rPr lang="en-ID" sz="2400" dirty="0" err="1"/>
              <a:t>Informasi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lengkap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multitafsir</a:t>
            </a:r>
            <a:r>
              <a:rPr lang="en-ID" sz="2400" dirty="0"/>
              <a:t>, </a:t>
            </a:r>
            <a:r>
              <a:rPr lang="en-ID" sz="2400" dirty="0" err="1"/>
              <a:t>mengharuskan</a:t>
            </a:r>
            <a:r>
              <a:rPr lang="en-ID" sz="2400" dirty="0"/>
              <a:t> </a:t>
            </a:r>
            <a:r>
              <a:rPr lang="en-ID" sz="2400" dirty="0" err="1"/>
              <a:t>pengambilan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ketidakjelasan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5051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16459-E0ED-E543-AC44-5C0723A78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85775"/>
            <a:ext cx="9601200" cy="885825"/>
          </a:xfrm>
        </p:spPr>
        <p:txBody>
          <a:bodyPr>
            <a:normAutofit fontScale="90000"/>
          </a:bodyPr>
          <a:lstStyle/>
          <a:p>
            <a:r>
              <a:rPr lang="en-ID" dirty="0"/>
              <a:t>MASA DEPAN KEPEMIMPINAN STRATEGIS</a:t>
            </a:r>
            <a:br>
              <a:rPr lang="en-ID" dirty="0"/>
            </a:br>
            <a:r>
              <a:rPr lang="en-ID" dirty="0"/>
              <a:t> 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23F20-8322-1245-B96C-F9BE8E70C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5937"/>
            <a:ext cx="9601200" cy="447198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D" sz="3200" dirty="0" err="1"/>
              <a:t>Strategi</a:t>
            </a:r>
            <a:r>
              <a:rPr lang="en-ID" sz="3200" dirty="0"/>
              <a:t> </a:t>
            </a:r>
            <a:r>
              <a:rPr lang="en-ID" sz="3200" dirty="0" err="1"/>
              <a:t>Menghadapi</a:t>
            </a:r>
            <a:r>
              <a:rPr lang="en-ID" sz="3200" dirty="0"/>
              <a:t> VUCA: </a:t>
            </a:r>
          </a:p>
          <a:p>
            <a:pPr lvl="0" algn="just"/>
            <a:r>
              <a:rPr lang="en-ID" sz="3200" dirty="0"/>
              <a:t>Agility &amp; Resilience: </a:t>
            </a:r>
            <a:r>
              <a:rPr lang="en-ID" sz="3200" dirty="0" err="1"/>
              <a:t>Membangun</a:t>
            </a:r>
            <a:r>
              <a:rPr lang="en-ID" sz="3200" dirty="0"/>
              <a:t> </a:t>
            </a:r>
            <a:r>
              <a:rPr lang="en-ID" sz="3200" dirty="0" err="1"/>
              <a:t>organisasi</a:t>
            </a:r>
            <a:r>
              <a:rPr lang="en-ID" sz="3200" dirty="0"/>
              <a:t> yang </a:t>
            </a:r>
            <a:r>
              <a:rPr lang="en-ID" sz="3200" dirty="0" err="1"/>
              <a:t>tangguh</a:t>
            </a:r>
            <a:r>
              <a:rPr lang="en-ID" sz="3200" dirty="0"/>
              <a:t> </a:t>
            </a:r>
            <a:r>
              <a:rPr lang="en-ID" sz="3200" dirty="0" err="1"/>
              <a:t>dan</a:t>
            </a:r>
            <a:r>
              <a:rPr lang="en-ID" sz="3200" dirty="0"/>
              <a:t> </a:t>
            </a:r>
            <a:r>
              <a:rPr lang="en-ID" sz="3200" dirty="0" err="1"/>
              <a:t>fleksibel</a:t>
            </a:r>
            <a:r>
              <a:rPr lang="en-ID" sz="3200" dirty="0"/>
              <a:t>.</a:t>
            </a:r>
          </a:p>
          <a:p>
            <a:pPr lvl="0" algn="just"/>
            <a:r>
              <a:rPr lang="en-ID" sz="3200" dirty="0" err="1"/>
              <a:t>Perencanaan</a:t>
            </a:r>
            <a:r>
              <a:rPr lang="en-ID" sz="3200" dirty="0"/>
              <a:t> </a:t>
            </a:r>
            <a:r>
              <a:rPr lang="en-ID" sz="3200" dirty="0" err="1"/>
              <a:t>Skenario</a:t>
            </a:r>
            <a:r>
              <a:rPr lang="en-ID" sz="3200" dirty="0"/>
              <a:t>: </a:t>
            </a:r>
            <a:r>
              <a:rPr lang="en-ID" sz="3200" dirty="0" err="1"/>
              <a:t>Mempersiapkan</a:t>
            </a:r>
            <a:r>
              <a:rPr lang="en-ID" sz="3200" dirty="0"/>
              <a:t> </a:t>
            </a:r>
            <a:r>
              <a:rPr lang="en-ID" sz="3200" dirty="0" err="1"/>
              <a:t>berbagai</a:t>
            </a:r>
            <a:r>
              <a:rPr lang="en-ID" sz="3200" dirty="0"/>
              <a:t> </a:t>
            </a:r>
            <a:r>
              <a:rPr lang="en-ID" sz="3200" dirty="0" err="1"/>
              <a:t>skenario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respons</a:t>
            </a:r>
            <a:r>
              <a:rPr lang="en-ID" sz="3200" dirty="0"/>
              <a:t> </a:t>
            </a:r>
            <a:r>
              <a:rPr lang="en-ID" sz="3200" dirty="0" err="1"/>
              <a:t>cepat</a:t>
            </a:r>
            <a:r>
              <a:rPr lang="en-ID" sz="3200" dirty="0"/>
              <a:t>.</a:t>
            </a:r>
          </a:p>
          <a:p>
            <a:pPr lvl="0" algn="just"/>
            <a:r>
              <a:rPr lang="en-ID" sz="3200" dirty="0" err="1"/>
              <a:t>Kepemimpinan</a:t>
            </a:r>
            <a:r>
              <a:rPr lang="en-ID" sz="3200" dirty="0"/>
              <a:t> </a:t>
            </a:r>
            <a:r>
              <a:rPr lang="en-ID" sz="3200" dirty="0" err="1"/>
              <a:t>Kolaboratif</a:t>
            </a:r>
            <a:r>
              <a:rPr lang="en-ID" sz="3200" dirty="0"/>
              <a:t>: </a:t>
            </a:r>
            <a:r>
              <a:rPr lang="en-ID" sz="3200" dirty="0" err="1"/>
              <a:t>Kolaborasi</a:t>
            </a:r>
            <a:r>
              <a:rPr lang="en-ID" sz="3200" dirty="0"/>
              <a:t> </a:t>
            </a:r>
            <a:r>
              <a:rPr lang="en-ID" sz="3200" dirty="0" err="1"/>
              <a:t>lintas</a:t>
            </a:r>
            <a:r>
              <a:rPr lang="en-ID" sz="3200" dirty="0"/>
              <a:t> </a:t>
            </a:r>
            <a:r>
              <a:rPr lang="en-ID" sz="3200" dirty="0" err="1"/>
              <a:t>sektor</a:t>
            </a:r>
            <a:r>
              <a:rPr lang="en-ID" sz="3200" dirty="0"/>
              <a:t> </a:t>
            </a:r>
            <a:r>
              <a:rPr lang="en-ID" sz="3200" dirty="0" err="1"/>
              <a:t>dan</a:t>
            </a:r>
            <a:r>
              <a:rPr lang="en-ID" sz="3200" dirty="0"/>
              <a:t> </a:t>
            </a:r>
            <a:r>
              <a:rPr lang="en-ID" sz="3200" dirty="0" err="1"/>
              <a:t>budaya</a:t>
            </a:r>
            <a:r>
              <a:rPr lang="en-ID" sz="3200" dirty="0"/>
              <a:t>.</a:t>
            </a:r>
          </a:p>
          <a:p>
            <a:pPr lvl="0" algn="just"/>
            <a:r>
              <a:rPr lang="en-ID" sz="3200" dirty="0" err="1"/>
              <a:t>Pembelajaran</a:t>
            </a:r>
            <a:r>
              <a:rPr lang="en-ID" sz="3200" dirty="0"/>
              <a:t> </a:t>
            </a:r>
            <a:r>
              <a:rPr lang="en-ID" sz="3200" dirty="0" err="1"/>
              <a:t>Berkelanjutan</a:t>
            </a:r>
            <a:r>
              <a:rPr lang="en-ID" sz="3200" dirty="0"/>
              <a:t>: Pola </a:t>
            </a:r>
            <a:r>
              <a:rPr lang="en-ID" sz="3200" dirty="0" err="1"/>
              <a:t>pikir</a:t>
            </a:r>
            <a:r>
              <a:rPr lang="en-ID" sz="3200" dirty="0"/>
              <a:t> </a:t>
            </a:r>
            <a:r>
              <a:rPr lang="en-ID" sz="3200" dirty="0" err="1"/>
              <a:t>pembelajar</a:t>
            </a:r>
            <a:r>
              <a:rPr lang="en-ID" sz="3200" dirty="0"/>
              <a:t> </a:t>
            </a:r>
            <a:r>
              <a:rPr lang="en-ID" sz="3200" dirty="0" err="1"/>
              <a:t>sepanjang</a:t>
            </a:r>
            <a:r>
              <a:rPr lang="en-ID" sz="3200" dirty="0"/>
              <a:t> </a:t>
            </a:r>
            <a:r>
              <a:rPr lang="en-ID" sz="3200" dirty="0" err="1"/>
              <a:t>hayat</a:t>
            </a:r>
            <a:r>
              <a:rPr lang="en-ID" sz="3200" dirty="0"/>
              <a:t>.</a:t>
            </a:r>
          </a:p>
          <a:p>
            <a:pPr marL="0" indent="0" algn="just">
              <a:buNone/>
            </a:pPr>
            <a:endParaRPr lang="en-ID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926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26664-61AA-714B-9AF2-53A536E5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1463"/>
            <a:ext cx="9601200" cy="1228725"/>
          </a:xfrm>
        </p:spPr>
        <p:txBody>
          <a:bodyPr>
            <a:noAutofit/>
          </a:bodyPr>
          <a:lstStyle/>
          <a:p>
            <a:pPr algn="ctr"/>
            <a:r>
              <a:rPr lang="en-ID" sz="3200" dirty="0"/>
              <a:t>2. MEMIKIRKAN KEMBALI KEPEMIMPINAN STRATEGIS: INTEGRASI TEKNOLOGI DAN HUMANISME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098A6-F00E-A249-ACF7-CC65876FE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14449"/>
            <a:ext cx="9601200" cy="4957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800" dirty="0" err="1"/>
              <a:t>Kepemimpinan</a:t>
            </a:r>
            <a:r>
              <a:rPr lang="en-ID" sz="2800" dirty="0"/>
              <a:t> masa </a:t>
            </a:r>
            <a:r>
              <a:rPr lang="en-ID" sz="2800" dirty="0" err="1"/>
              <a:t>depan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menggabungkan</a:t>
            </a:r>
            <a:r>
              <a:rPr lang="en-ID" sz="2800" dirty="0"/>
              <a:t> </a:t>
            </a:r>
            <a:r>
              <a:rPr lang="en-ID" sz="2800" dirty="0" err="1"/>
              <a:t>teknologi</a:t>
            </a:r>
            <a:r>
              <a:rPr lang="en-ID" sz="2800" dirty="0"/>
              <a:t> </a:t>
            </a:r>
            <a:r>
              <a:rPr lang="en-ID" sz="2800" dirty="0" err="1"/>
              <a:t>canggih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nilai-nilai</a:t>
            </a:r>
            <a:r>
              <a:rPr lang="en-ID" sz="2800" dirty="0"/>
              <a:t> </a:t>
            </a:r>
            <a:r>
              <a:rPr lang="en-ID" sz="2800" dirty="0" err="1"/>
              <a:t>humanis</a:t>
            </a:r>
            <a:r>
              <a:rPr lang="en-ID" sz="2800" dirty="0"/>
              <a:t>:</a:t>
            </a:r>
          </a:p>
          <a:p>
            <a:pPr marL="0" indent="0">
              <a:buNone/>
            </a:pPr>
            <a:r>
              <a:rPr lang="en-ID" sz="2800" dirty="0"/>
              <a:t>a. </a:t>
            </a:r>
            <a:r>
              <a:rPr lang="en-ID" sz="2800" dirty="0" err="1"/>
              <a:t>Peran</a:t>
            </a:r>
            <a:r>
              <a:rPr lang="en-ID" sz="2800" dirty="0"/>
              <a:t> </a:t>
            </a:r>
            <a:r>
              <a:rPr lang="en-ID" sz="2800" dirty="0" err="1"/>
              <a:t>Teknologi</a:t>
            </a:r>
            <a:r>
              <a:rPr lang="en-ID" sz="2800" dirty="0"/>
              <a:t>:</a:t>
            </a:r>
          </a:p>
          <a:p>
            <a:pPr lvl="0"/>
            <a:r>
              <a:rPr lang="en-ID" sz="2800" dirty="0"/>
              <a:t>AI &amp; Big Data: </a:t>
            </a:r>
            <a:r>
              <a:rPr lang="en-ID" sz="2800" dirty="0" err="1"/>
              <a:t>Analisis</a:t>
            </a:r>
            <a:r>
              <a:rPr lang="en-ID" sz="2800" dirty="0"/>
              <a:t> </a:t>
            </a:r>
            <a:r>
              <a:rPr lang="en-ID" sz="2800" dirty="0" err="1"/>
              <a:t>prediktif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pengambilan</a:t>
            </a:r>
            <a:r>
              <a:rPr lang="en-ID" sz="2800" dirty="0"/>
              <a:t> </a:t>
            </a:r>
            <a:r>
              <a:rPr lang="en-ID" sz="2800" dirty="0" err="1"/>
              <a:t>keputusan</a:t>
            </a:r>
            <a:r>
              <a:rPr lang="en-ID" sz="2800" dirty="0"/>
              <a:t>.</a:t>
            </a:r>
          </a:p>
          <a:p>
            <a:pPr lvl="0"/>
            <a:r>
              <a:rPr lang="en-ID" sz="2800" dirty="0"/>
              <a:t>Digital Transformation: </a:t>
            </a:r>
            <a:r>
              <a:rPr lang="en-ID" sz="2800" dirty="0" err="1"/>
              <a:t>Otomatisasi</a:t>
            </a:r>
            <a:r>
              <a:rPr lang="en-ID" sz="2800" dirty="0"/>
              <a:t>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efisiensi</a:t>
            </a:r>
            <a:r>
              <a:rPr lang="en-ID" sz="2800" dirty="0"/>
              <a:t> proses </a:t>
            </a:r>
            <a:r>
              <a:rPr lang="en-ID" sz="2800" dirty="0" err="1"/>
              <a:t>bisnis</a:t>
            </a:r>
            <a:r>
              <a:rPr lang="en-ID" sz="2800" dirty="0"/>
              <a:t>. </a:t>
            </a:r>
          </a:p>
          <a:p>
            <a:pPr lvl="0"/>
            <a:r>
              <a:rPr lang="en-ID" sz="2800" dirty="0"/>
              <a:t>Remote &amp; Hybrid Work: </a:t>
            </a:r>
            <a:r>
              <a:rPr lang="en-ID" sz="2800" dirty="0" err="1"/>
              <a:t>Kepemimpinan</a:t>
            </a:r>
            <a:r>
              <a:rPr lang="en-ID" sz="2800" dirty="0"/>
              <a:t> </a:t>
            </a:r>
            <a:r>
              <a:rPr lang="en-ID" sz="2800" dirty="0" err="1"/>
              <a:t>lintas</a:t>
            </a:r>
            <a:r>
              <a:rPr lang="en-ID" sz="2800" dirty="0"/>
              <a:t> </a:t>
            </a:r>
            <a:r>
              <a:rPr lang="en-ID" sz="2800" dirty="0" err="1"/>
              <a:t>geografi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tools digital.</a:t>
            </a:r>
          </a:p>
          <a:p>
            <a:pPr marL="0" indent="0">
              <a:buNone/>
            </a:pPr>
            <a:r>
              <a:rPr lang="en-ID" sz="2800" dirty="0"/>
              <a:t>b. </a:t>
            </a:r>
            <a:r>
              <a:rPr lang="en-ID" sz="2800" dirty="0" err="1"/>
              <a:t>Sentuhan</a:t>
            </a:r>
            <a:r>
              <a:rPr lang="en-ID" sz="2800" dirty="0"/>
              <a:t> </a:t>
            </a:r>
            <a:r>
              <a:rPr lang="en-ID" sz="2800" dirty="0" err="1"/>
              <a:t>Humanis</a:t>
            </a:r>
            <a:r>
              <a:rPr lang="en-ID" sz="2800" dirty="0"/>
              <a:t>:</a:t>
            </a:r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62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26664-61AA-714B-9AF2-53A536E5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1463"/>
            <a:ext cx="9601200" cy="1228725"/>
          </a:xfrm>
        </p:spPr>
        <p:txBody>
          <a:bodyPr>
            <a:noAutofit/>
          </a:bodyPr>
          <a:lstStyle/>
          <a:p>
            <a:pPr algn="ctr"/>
            <a:r>
              <a:rPr lang="en-ID" sz="3200" dirty="0"/>
              <a:t>2. MEMIKIRKAN KEMBALI KEPEMIMPINAN STRATEGIS: INTEGRASI TEKNOLOGI DAN HUMANISME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098A6-F00E-A249-ACF7-CC65876FE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314449"/>
            <a:ext cx="9744075" cy="54149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2800" dirty="0" err="1"/>
              <a:t>Kepemimpinan</a:t>
            </a:r>
            <a:r>
              <a:rPr lang="en-ID" sz="2800" dirty="0"/>
              <a:t> masa </a:t>
            </a:r>
            <a:r>
              <a:rPr lang="en-ID" sz="2800" dirty="0" err="1"/>
              <a:t>depan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menggabungkan</a:t>
            </a:r>
            <a:r>
              <a:rPr lang="en-ID" sz="2800" dirty="0"/>
              <a:t> </a:t>
            </a:r>
            <a:r>
              <a:rPr lang="en-ID" sz="2800" dirty="0" err="1"/>
              <a:t>teknologi</a:t>
            </a:r>
            <a:r>
              <a:rPr lang="en-ID" sz="2800" dirty="0"/>
              <a:t> </a:t>
            </a:r>
            <a:r>
              <a:rPr lang="en-ID" sz="2800" dirty="0" err="1"/>
              <a:t>canggih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nilai-nilai</a:t>
            </a:r>
            <a:r>
              <a:rPr lang="en-ID" sz="2800" dirty="0"/>
              <a:t> </a:t>
            </a:r>
            <a:r>
              <a:rPr lang="en-ID" sz="2800" dirty="0" err="1"/>
              <a:t>humanis</a:t>
            </a:r>
            <a:r>
              <a:rPr lang="en-ID" sz="2800" dirty="0"/>
              <a:t>:  </a:t>
            </a:r>
          </a:p>
          <a:p>
            <a:pPr marL="0" indent="0">
              <a:buNone/>
            </a:pPr>
            <a:r>
              <a:rPr lang="en-ID" sz="2800" dirty="0"/>
              <a:t>b. </a:t>
            </a:r>
            <a:r>
              <a:rPr lang="en-ID" sz="2800" dirty="0" err="1"/>
              <a:t>Sentuhan</a:t>
            </a:r>
            <a:r>
              <a:rPr lang="en-ID" sz="2800" dirty="0"/>
              <a:t> </a:t>
            </a:r>
            <a:r>
              <a:rPr lang="en-ID" sz="2800" dirty="0" err="1"/>
              <a:t>Humanis</a:t>
            </a:r>
            <a:r>
              <a:rPr lang="en-ID" sz="2800" dirty="0"/>
              <a:t>: </a:t>
            </a:r>
          </a:p>
          <a:p>
            <a:pPr lvl="0"/>
            <a:r>
              <a:rPr lang="en-ID" sz="2800" dirty="0" err="1"/>
              <a:t>Kecerdasan</a:t>
            </a:r>
            <a:r>
              <a:rPr lang="en-ID" sz="2800" dirty="0"/>
              <a:t> </a:t>
            </a:r>
            <a:r>
              <a:rPr lang="en-ID" sz="2800" dirty="0" err="1"/>
              <a:t>Emosional</a:t>
            </a:r>
            <a:r>
              <a:rPr lang="en-ID" sz="2800" dirty="0"/>
              <a:t> (EQ): </a:t>
            </a:r>
            <a:r>
              <a:rPr lang="en-ID" sz="2800" dirty="0" err="1"/>
              <a:t>Empati</a:t>
            </a:r>
            <a:r>
              <a:rPr lang="en-ID" sz="2800" dirty="0"/>
              <a:t>, </a:t>
            </a:r>
            <a:r>
              <a:rPr lang="en-ID" sz="2800" dirty="0" err="1"/>
              <a:t>komunikasi</a:t>
            </a:r>
            <a:r>
              <a:rPr lang="en-ID" sz="2800" dirty="0"/>
              <a:t>,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konflik</a:t>
            </a:r>
            <a:r>
              <a:rPr lang="en-ID" sz="2800" dirty="0"/>
              <a:t>.</a:t>
            </a:r>
          </a:p>
          <a:p>
            <a:pPr lvl="0"/>
            <a:r>
              <a:rPr lang="en-ID" sz="2800" dirty="0" err="1"/>
              <a:t>Kepemimpinan</a:t>
            </a:r>
            <a:r>
              <a:rPr lang="en-ID" sz="2800" dirty="0"/>
              <a:t> </a:t>
            </a:r>
            <a:r>
              <a:rPr lang="en-ID" sz="2800" dirty="0" err="1"/>
              <a:t>Etis</a:t>
            </a:r>
            <a:r>
              <a:rPr lang="en-ID" sz="2800" dirty="0"/>
              <a:t>: </a:t>
            </a:r>
            <a:r>
              <a:rPr lang="en-ID" sz="2800" dirty="0" err="1"/>
              <a:t>Pertimbangan</a:t>
            </a:r>
            <a:r>
              <a:rPr lang="en-ID" sz="2800" dirty="0"/>
              <a:t> </a:t>
            </a:r>
            <a:r>
              <a:rPr lang="en-ID" sz="2800" dirty="0" err="1"/>
              <a:t>dampak</a:t>
            </a:r>
            <a:r>
              <a:rPr lang="en-ID" sz="2800" dirty="0"/>
              <a:t> </a:t>
            </a:r>
            <a:r>
              <a:rPr lang="en-ID" sz="2800" dirty="0" err="1"/>
              <a:t>sosial</a:t>
            </a:r>
            <a:r>
              <a:rPr lang="en-ID" sz="2800" dirty="0"/>
              <a:t>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lingkungan</a:t>
            </a:r>
            <a:r>
              <a:rPr lang="en-ID" sz="2800" dirty="0"/>
              <a:t>.</a:t>
            </a:r>
          </a:p>
          <a:p>
            <a:pPr lvl="0"/>
            <a:r>
              <a:rPr lang="en-ID" sz="2800" dirty="0" err="1"/>
              <a:t>Inklusivitas</a:t>
            </a:r>
            <a:r>
              <a:rPr lang="en-ID" sz="2800" dirty="0"/>
              <a:t>: </a:t>
            </a:r>
            <a:r>
              <a:rPr lang="en-ID" sz="2800" dirty="0" err="1"/>
              <a:t>Kepemimpinan</a:t>
            </a:r>
            <a:r>
              <a:rPr lang="en-ID" sz="2800" dirty="0"/>
              <a:t> yang </a:t>
            </a:r>
            <a:r>
              <a:rPr lang="en-ID" sz="2800" dirty="0" err="1"/>
              <a:t>merangkul</a:t>
            </a:r>
            <a:r>
              <a:rPr lang="en-ID" sz="2800" dirty="0"/>
              <a:t> </a:t>
            </a:r>
            <a:r>
              <a:rPr lang="en-ID" sz="2800" dirty="0" err="1"/>
              <a:t>keberagaman</a:t>
            </a:r>
            <a:r>
              <a:rPr lang="en-ID" sz="2800" dirty="0"/>
              <a:t>.</a:t>
            </a:r>
          </a:p>
          <a:p>
            <a:pPr lvl="0"/>
            <a:r>
              <a:rPr lang="en-ID" sz="2800" dirty="0" err="1"/>
              <a:t>Integrasi</a:t>
            </a:r>
            <a:r>
              <a:rPr lang="en-ID" sz="2800" dirty="0"/>
              <a:t> </a:t>
            </a:r>
            <a:r>
              <a:rPr lang="en-ID" sz="2800" dirty="0" err="1"/>
              <a:t>Keduanya</a:t>
            </a:r>
            <a:r>
              <a:rPr lang="en-ID" sz="2800" dirty="0"/>
              <a:t>:</a:t>
            </a:r>
          </a:p>
          <a:p>
            <a:pPr lvl="0"/>
            <a:r>
              <a:rPr lang="en-ID" sz="2800" dirty="0" err="1"/>
              <a:t>Teknologi</a:t>
            </a:r>
            <a:r>
              <a:rPr lang="en-ID" sz="2800" dirty="0"/>
              <a:t> yang </a:t>
            </a:r>
            <a:r>
              <a:rPr lang="en-ID" sz="2800" dirty="0" err="1"/>
              <a:t>Berpusat</a:t>
            </a:r>
            <a:r>
              <a:rPr lang="en-ID" sz="2800" dirty="0"/>
              <a:t> </a:t>
            </a:r>
            <a:r>
              <a:rPr lang="en-ID" sz="2800" dirty="0" err="1"/>
              <a:t>pada</a:t>
            </a:r>
            <a:r>
              <a:rPr lang="en-ID" sz="2800" dirty="0"/>
              <a:t> </a:t>
            </a:r>
            <a:r>
              <a:rPr lang="en-ID" sz="2800" dirty="0" err="1"/>
              <a:t>Manusia</a:t>
            </a:r>
            <a:r>
              <a:rPr lang="en-ID" sz="2800" dirty="0"/>
              <a:t>: </a:t>
            </a:r>
            <a:r>
              <a:rPr lang="en-ID" sz="2800" dirty="0" err="1"/>
              <a:t>Teknologi</a:t>
            </a:r>
            <a:r>
              <a:rPr lang="en-ID" sz="2800" dirty="0"/>
              <a:t> yang </a:t>
            </a:r>
            <a:r>
              <a:rPr lang="en-ID" sz="2800" dirty="0" err="1"/>
              <a:t>melayani</a:t>
            </a:r>
            <a:r>
              <a:rPr lang="en-ID" sz="2800" dirty="0"/>
              <a:t> </a:t>
            </a:r>
            <a:r>
              <a:rPr lang="en-ID" sz="2800" dirty="0" err="1"/>
              <a:t>manusia</a:t>
            </a:r>
            <a:r>
              <a:rPr lang="en-ID" sz="2800" dirty="0"/>
              <a:t>, </a:t>
            </a:r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sebaliknya</a:t>
            </a:r>
            <a:r>
              <a:rPr lang="en-ID" sz="2800" dirty="0"/>
              <a:t>.</a:t>
            </a:r>
          </a:p>
          <a:p>
            <a:pPr lvl="0"/>
            <a:r>
              <a:rPr lang="en-ID" sz="2800" dirty="0" err="1"/>
              <a:t>Kepemimpinan</a:t>
            </a:r>
            <a:r>
              <a:rPr lang="en-ID" sz="2800" dirty="0"/>
              <a:t> yang </a:t>
            </a:r>
            <a:r>
              <a:rPr lang="en-ID" sz="2800" dirty="0" err="1"/>
              <a:t>Didorong</a:t>
            </a:r>
            <a:r>
              <a:rPr lang="en-ID" sz="2800" dirty="0"/>
              <a:t> </a:t>
            </a:r>
            <a:r>
              <a:rPr lang="en-ID" sz="2800" dirty="0" err="1"/>
              <a:t>oleh</a:t>
            </a:r>
            <a:r>
              <a:rPr lang="en-ID" sz="2800" dirty="0"/>
              <a:t> </a:t>
            </a:r>
            <a:r>
              <a:rPr lang="en-ID" sz="2800" dirty="0" err="1"/>
              <a:t>Tujuan</a:t>
            </a:r>
            <a:r>
              <a:rPr lang="en-ID" sz="2800" dirty="0"/>
              <a:t>: </a:t>
            </a:r>
            <a:r>
              <a:rPr lang="en-ID" sz="2800" dirty="0" err="1"/>
              <a:t>Visi</a:t>
            </a:r>
            <a:r>
              <a:rPr lang="en-ID" sz="2800" dirty="0"/>
              <a:t> yang </a:t>
            </a:r>
            <a:r>
              <a:rPr lang="en-ID" sz="2800" dirty="0" err="1"/>
              <a:t>jelas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dampak</a:t>
            </a:r>
            <a:r>
              <a:rPr lang="en-ID" sz="2800" dirty="0"/>
              <a:t> </a:t>
            </a:r>
            <a:r>
              <a:rPr lang="en-ID" sz="2800" dirty="0" err="1"/>
              <a:t>positif</a:t>
            </a:r>
            <a:r>
              <a:rPr lang="en-ID" sz="2800" dirty="0"/>
              <a:t> </a:t>
            </a:r>
            <a:r>
              <a:rPr lang="en-ID" sz="2800" dirty="0" err="1"/>
              <a:t>bagi</a:t>
            </a:r>
            <a:r>
              <a:rPr lang="en-ID" sz="2800" dirty="0"/>
              <a:t> </a:t>
            </a:r>
            <a:r>
              <a:rPr lang="en-ID" sz="2800" dirty="0" err="1"/>
              <a:t>masyarakat</a:t>
            </a:r>
            <a:r>
              <a:rPr lang="en-ID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93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11B0-4405-C048-ACF4-6137C84C6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1462"/>
            <a:ext cx="9601200" cy="800101"/>
          </a:xfrm>
        </p:spPr>
        <p:txBody>
          <a:bodyPr>
            <a:normAutofit fontScale="90000"/>
          </a:bodyPr>
          <a:lstStyle/>
          <a:p>
            <a:pPr algn="ctr"/>
            <a:r>
              <a:rPr lang="en-ID" sz="4000" dirty="0"/>
              <a:t>3. REFLEKSI &amp; RENCANA PENGEMBANGAN DIRI</a:t>
            </a:r>
            <a:r>
              <a:rPr lang="en-ID" dirty="0"/>
              <a:t> 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B27A3-5B88-2F46-962B-1B7820ACB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0150"/>
            <a:ext cx="9958388" cy="5386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strategis</a:t>
            </a:r>
            <a:r>
              <a:rPr lang="en-ID" sz="2400" dirty="0"/>
              <a:t> di era VUCA, </a:t>
            </a:r>
            <a:r>
              <a:rPr lang="en-ID" sz="2400" dirty="0" err="1"/>
              <a:t>diperlukan</a:t>
            </a:r>
            <a:r>
              <a:rPr lang="en-ID" sz="2400" dirty="0"/>
              <a:t> </a:t>
            </a:r>
            <a:r>
              <a:rPr lang="en-ID" sz="2400" dirty="0" err="1"/>
              <a:t>rencana</a:t>
            </a:r>
            <a:r>
              <a:rPr lang="en-ID" sz="2400" dirty="0"/>
              <a:t> </a:t>
            </a:r>
            <a:r>
              <a:rPr lang="en-ID" sz="2400" dirty="0" err="1"/>
              <a:t>pengembangan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yang </a:t>
            </a:r>
            <a:r>
              <a:rPr lang="en-ID" sz="2400" dirty="0" err="1"/>
              <a:t>terstruktur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a. </a:t>
            </a:r>
            <a:r>
              <a:rPr lang="en-ID" sz="2800" dirty="0" err="1"/>
              <a:t>Refleksi</a:t>
            </a:r>
            <a:r>
              <a:rPr lang="en-ID" sz="2800" dirty="0"/>
              <a:t> </a:t>
            </a:r>
            <a:r>
              <a:rPr lang="en-ID" sz="2800" dirty="0" err="1"/>
              <a:t>Diri</a:t>
            </a:r>
            <a:r>
              <a:rPr lang="en-ID" sz="2800" dirty="0"/>
              <a:t>:</a:t>
            </a:r>
          </a:p>
          <a:p>
            <a:pPr lvl="0"/>
            <a:r>
              <a:rPr lang="en-ID" sz="2800" dirty="0" err="1"/>
              <a:t>Kekuatan</a:t>
            </a:r>
            <a:r>
              <a:rPr lang="en-ID" sz="2800" dirty="0"/>
              <a:t>: </a:t>
            </a:r>
            <a:r>
              <a:rPr lang="en-ID" sz="2800" dirty="0" err="1"/>
              <a:t>Apa</a:t>
            </a:r>
            <a:r>
              <a:rPr lang="en-ID" sz="2800" dirty="0"/>
              <a:t> </a:t>
            </a:r>
            <a:r>
              <a:rPr lang="en-ID" sz="2800" dirty="0" err="1"/>
              <a:t>keahlian</a:t>
            </a:r>
            <a:r>
              <a:rPr lang="en-ID" sz="2800" dirty="0"/>
              <a:t>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nilai</a:t>
            </a:r>
            <a:r>
              <a:rPr lang="en-ID" sz="2800" dirty="0"/>
              <a:t> </a:t>
            </a:r>
            <a:r>
              <a:rPr lang="en-ID" sz="2800" dirty="0" err="1"/>
              <a:t>unik</a:t>
            </a:r>
            <a:r>
              <a:rPr lang="en-ID" sz="2800" dirty="0"/>
              <a:t> yang </a:t>
            </a:r>
            <a:r>
              <a:rPr lang="en-ID" sz="2800" dirty="0" err="1"/>
              <a:t>saya</a:t>
            </a:r>
            <a:r>
              <a:rPr lang="en-ID" sz="2800" dirty="0"/>
              <a:t> </a:t>
            </a:r>
            <a:r>
              <a:rPr lang="en-ID" sz="2800" dirty="0" err="1"/>
              <a:t>miliki</a:t>
            </a:r>
            <a:r>
              <a:rPr lang="en-ID" sz="2800" dirty="0"/>
              <a:t>?</a:t>
            </a:r>
          </a:p>
          <a:p>
            <a:pPr lvl="0"/>
            <a:r>
              <a:rPr lang="en-ID" sz="2800" dirty="0" err="1"/>
              <a:t>Kelemahan</a:t>
            </a:r>
            <a:r>
              <a:rPr lang="en-ID" sz="2800" dirty="0"/>
              <a:t>: Di mana </a:t>
            </a:r>
            <a:r>
              <a:rPr lang="en-ID" sz="2800" dirty="0" err="1"/>
              <a:t>saya</a:t>
            </a:r>
            <a:r>
              <a:rPr lang="en-ID" sz="2800" dirty="0"/>
              <a:t> </a:t>
            </a:r>
            <a:r>
              <a:rPr lang="en-ID" sz="2800" dirty="0" err="1"/>
              <a:t>perlu</a:t>
            </a:r>
            <a:r>
              <a:rPr lang="en-ID" sz="2800" dirty="0"/>
              <a:t> </a:t>
            </a:r>
            <a:r>
              <a:rPr lang="en-ID" sz="2800" dirty="0" err="1"/>
              <a:t>meningkatkan</a:t>
            </a:r>
            <a:r>
              <a:rPr lang="en-ID" sz="2800" dirty="0"/>
              <a:t> </a:t>
            </a:r>
            <a:r>
              <a:rPr lang="en-ID" sz="2800" dirty="0" err="1"/>
              <a:t>diri</a:t>
            </a:r>
            <a:r>
              <a:rPr lang="en-ID" sz="2800" dirty="0"/>
              <a:t> (</a:t>
            </a:r>
            <a:r>
              <a:rPr lang="en-ID" sz="2800" dirty="0" err="1"/>
              <a:t>misalnya</a:t>
            </a:r>
            <a:r>
              <a:rPr lang="en-ID" sz="2800" dirty="0"/>
              <a:t>: </a:t>
            </a:r>
            <a:r>
              <a:rPr lang="en-ID" sz="2800" dirty="0" err="1"/>
              <a:t>adaptasi</a:t>
            </a:r>
            <a:r>
              <a:rPr lang="en-ID" sz="2800" dirty="0"/>
              <a:t> </a:t>
            </a:r>
            <a:r>
              <a:rPr lang="en-ID" sz="2800" dirty="0" err="1"/>
              <a:t>teknologi</a:t>
            </a:r>
            <a:r>
              <a:rPr lang="en-ID" sz="2800" dirty="0"/>
              <a:t>,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stres</a:t>
            </a:r>
            <a:r>
              <a:rPr lang="en-ID" sz="2800" dirty="0"/>
              <a:t>)?</a:t>
            </a:r>
          </a:p>
          <a:p>
            <a:pPr lvl="0"/>
            <a:r>
              <a:rPr lang="en-ID" sz="2800" dirty="0" err="1"/>
              <a:t>Peluang</a:t>
            </a:r>
            <a:r>
              <a:rPr lang="en-ID" sz="2800" dirty="0"/>
              <a:t>: </a:t>
            </a:r>
            <a:r>
              <a:rPr lang="en-ID" sz="2800" dirty="0" err="1"/>
              <a:t>Tren</a:t>
            </a:r>
            <a:r>
              <a:rPr lang="en-ID" sz="2800" dirty="0"/>
              <a:t> global </a:t>
            </a:r>
            <a:r>
              <a:rPr lang="en-ID" sz="2800" dirty="0" err="1"/>
              <a:t>apa</a:t>
            </a:r>
            <a:r>
              <a:rPr lang="en-ID" sz="2800" dirty="0"/>
              <a:t> yang </a:t>
            </a:r>
            <a:r>
              <a:rPr lang="en-ID" sz="2800" dirty="0" err="1"/>
              <a:t>bisa</a:t>
            </a:r>
            <a:r>
              <a:rPr lang="en-ID" sz="2800" dirty="0"/>
              <a:t> </a:t>
            </a:r>
            <a:r>
              <a:rPr lang="en-ID" sz="2800" dirty="0" err="1"/>
              <a:t>saya</a:t>
            </a:r>
            <a:r>
              <a:rPr lang="en-ID" sz="2800" dirty="0"/>
              <a:t> </a:t>
            </a:r>
            <a:r>
              <a:rPr lang="en-ID" sz="2800" dirty="0" err="1"/>
              <a:t>manfaatkan</a:t>
            </a:r>
            <a:r>
              <a:rPr lang="en-ID" sz="2800" dirty="0"/>
              <a:t>?</a:t>
            </a:r>
          </a:p>
          <a:p>
            <a:pPr lvl="0"/>
            <a:r>
              <a:rPr lang="en-ID" sz="2800" dirty="0" err="1"/>
              <a:t>Ancaman</a:t>
            </a:r>
            <a:r>
              <a:rPr lang="en-ID" sz="2800" dirty="0"/>
              <a:t>: </a:t>
            </a:r>
            <a:r>
              <a:rPr lang="en-ID" sz="2800" dirty="0" err="1"/>
              <a:t>Faktor</a:t>
            </a:r>
            <a:r>
              <a:rPr lang="en-ID" sz="2800" dirty="0"/>
              <a:t> </a:t>
            </a:r>
            <a:r>
              <a:rPr lang="en-ID" sz="2800" dirty="0" err="1"/>
              <a:t>eksternal</a:t>
            </a:r>
            <a:r>
              <a:rPr lang="en-ID" sz="2800" dirty="0"/>
              <a:t> </a:t>
            </a:r>
            <a:r>
              <a:rPr lang="en-ID" sz="2800" dirty="0" err="1"/>
              <a:t>apa</a:t>
            </a:r>
            <a:r>
              <a:rPr lang="en-ID" sz="2800" dirty="0"/>
              <a:t> yang </a:t>
            </a:r>
            <a:r>
              <a:rPr lang="en-ID" sz="2800" dirty="0" err="1"/>
              <a:t>mungkin</a:t>
            </a:r>
            <a:r>
              <a:rPr lang="en-ID" sz="2800" dirty="0"/>
              <a:t> </a:t>
            </a:r>
            <a:r>
              <a:rPr lang="en-ID" sz="2800" dirty="0" err="1"/>
              <a:t>menghambat</a:t>
            </a:r>
            <a:r>
              <a:rPr lang="en-ID" sz="2800" dirty="0"/>
              <a:t> </a:t>
            </a:r>
            <a:r>
              <a:rPr lang="en-ID" sz="2800" dirty="0" err="1"/>
              <a:t>perkembangan</a:t>
            </a:r>
            <a:r>
              <a:rPr lang="en-ID" sz="2800" dirty="0"/>
              <a:t> </a:t>
            </a:r>
            <a:r>
              <a:rPr lang="en-ID" sz="2800" dirty="0" err="1"/>
              <a:t>saya</a:t>
            </a:r>
            <a:r>
              <a:rPr lang="en-ID" sz="2800" dirty="0"/>
              <a:t>?</a:t>
            </a:r>
          </a:p>
          <a:p>
            <a:pPr marL="0" indent="0">
              <a:buNone/>
            </a:pPr>
            <a:r>
              <a:rPr lang="en-ID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5243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4010D-64D2-6046-95D2-3A193798E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324" y="442911"/>
            <a:ext cx="9986963" cy="621506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D" sz="7000" dirty="0"/>
              <a:t>b. </a:t>
            </a:r>
            <a:r>
              <a:rPr lang="en-ID" sz="7000" dirty="0" err="1"/>
              <a:t>Rencana</a:t>
            </a:r>
            <a:r>
              <a:rPr lang="en-ID" sz="7000" dirty="0"/>
              <a:t> </a:t>
            </a:r>
            <a:r>
              <a:rPr lang="en-ID" sz="7000" dirty="0" err="1"/>
              <a:t>Pengembangan</a:t>
            </a:r>
            <a:r>
              <a:rPr lang="en-ID" sz="7000" dirty="0"/>
              <a:t>:</a:t>
            </a:r>
          </a:p>
          <a:p>
            <a:pPr lvl="0"/>
            <a:r>
              <a:rPr lang="en-ID" sz="7000" dirty="0" err="1"/>
              <a:t>Aspek</a:t>
            </a:r>
            <a:r>
              <a:rPr lang="en-ID" sz="7000" dirty="0"/>
              <a:t> </a:t>
            </a:r>
            <a:r>
              <a:rPr lang="en-ID" sz="7000" dirty="0" err="1"/>
              <a:t>Pengembangan</a:t>
            </a:r>
            <a:r>
              <a:rPr lang="en-ID" sz="7000" dirty="0"/>
              <a:t>	</a:t>
            </a:r>
            <a:r>
              <a:rPr lang="en-ID" sz="7000" dirty="0" err="1"/>
              <a:t>Tujuan</a:t>
            </a:r>
            <a:r>
              <a:rPr lang="en-ID" sz="7000" dirty="0"/>
              <a:t>	</a:t>
            </a:r>
            <a:r>
              <a:rPr lang="en-ID" sz="7000" dirty="0" err="1"/>
              <a:t>Aksi</a:t>
            </a:r>
            <a:r>
              <a:rPr lang="en-ID" sz="7000" dirty="0"/>
              <a:t> </a:t>
            </a:r>
            <a:r>
              <a:rPr lang="en-ID" sz="7000" dirty="0" err="1"/>
              <a:t>Nyata</a:t>
            </a:r>
            <a:r>
              <a:rPr lang="en-ID" sz="7000" dirty="0"/>
              <a:t>	</a:t>
            </a:r>
            <a:r>
              <a:rPr lang="en-ID" sz="7000" dirty="0" err="1"/>
              <a:t>Garis</a:t>
            </a:r>
            <a:r>
              <a:rPr lang="en-ID" sz="7000" dirty="0"/>
              <a:t> </a:t>
            </a:r>
            <a:r>
              <a:rPr lang="en-ID" sz="7000" dirty="0" err="1"/>
              <a:t>waktu</a:t>
            </a:r>
            <a:endParaRPr lang="en-ID" sz="7000" dirty="0"/>
          </a:p>
          <a:p>
            <a:pPr lvl="0"/>
            <a:r>
              <a:rPr lang="en-ID" sz="7000" dirty="0" err="1"/>
              <a:t>Keterampilan</a:t>
            </a:r>
            <a:r>
              <a:rPr lang="en-ID" sz="7000" dirty="0"/>
              <a:t> Digital	</a:t>
            </a:r>
            <a:r>
              <a:rPr lang="en-ID" sz="7000" dirty="0" err="1"/>
              <a:t>Menguasai</a:t>
            </a:r>
            <a:r>
              <a:rPr lang="en-ID" sz="7000" dirty="0"/>
              <a:t> AI &amp; </a:t>
            </a:r>
            <a:r>
              <a:rPr lang="en-ID" sz="7000" dirty="0" err="1"/>
              <a:t>Analisis</a:t>
            </a:r>
            <a:r>
              <a:rPr lang="en-ID" sz="7000" dirty="0"/>
              <a:t> Data	</a:t>
            </a:r>
            <a:r>
              <a:rPr lang="en-ID" sz="7000" dirty="0" err="1"/>
              <a:t>Ikut</a:t>
            </a:r>
            <a:r>
              <a:rPr lang="en-ID" sz="7000" dirty="0"/>
              <a:t> </a:t>
            </a:r>
            <a:r>
              <a:rPr lang="en-ID" sz="7000" dirty="0" err="1"/>
              <a:t>kursus</a:t>
            </a:r>
            <a:r>
              <a:rPr lang="en-ID" sz="7000" dirty="0"/>
              <a:t> Coursera/Google Certifications	6 </a:t>
            </a:r>
            <a:r>
              <a:rPr lang="en-ID" sz="7000" dirty="0" err="1"/>
              <a:t>bulan</a:t>
            </a:r>
            <a:endParaRPr lang="en-ID" sz="7000" dirty="0"/>
          </a:p>
          <a:p>
            <a:pPr lvl="0"/>
            <a:r>
              <a:rPr lang="en-ID" sz="7000" dirty="0" err="1"/>
              <a:t>Kepemimpinan</a:t>
            </a:r>
            <a:r>
              <a:rPr lang="en-ID" sz="7000" dirty="0"/>
              <a:t> </a:t>
            </a:r>
            <a:r>
              <a:rPr lang="en-ID" sz="7000" dirty="0" err="1"/>
              <a:t>Adaptif</a:t>
            </a:r>
            <a:r>
              <a:rPr lang="en-ID" sz="7000" dirty="0"/>
              <a:t>	</a:t>
            </a:r>
            <a:r>
              <a:rPr lang="en-ID" sz="7000" dirty="0" err="1"/>
              <a:t>Meningkatkan</a:t>
            </a:r>
            <a:r>
              <a:rPr lang="en-ID" sz="7000" dirty="0"/>
              <a:t> agility </a:t>
            </a:r>
            <a:r>
              <a:rPr lang="en-ID" sz="7000" dirty="0" err="1"/>
              <a:t>dalam</a:t>
            </a:r>
            <a:r>
              <a:rPr lang="en-ID" sz="7000" dirty="0"/>
              <a:t> </a:t>
            </a:r>
            <a:r>
              <a:rPr lang="en-ID" sz="7000" dirty="0" err="1"/>
              <a:t>keputusan</a:t>
            </a:r>
            <a:r>
              <a:rPr lang="en-ID" sz="7000" dirty="0"/>
              <a:t>	</a:t>
            </a:r>
            <a:r>
              <a:rPr lang="en-ID" sz="7000" dirty="0" err="1"/>
              <a:t>Latihan</a:t>
            </a:r>
            <a:r>
              <a:rPr lang="en-ID" sz="7000" dirty="0"/>
              <a:t> scenario planning, </a:t>
            </a:r>
            <a:r>
              <a:rPr lang="en-ID" sz="7000" dirty="0" err="1"/>
              <a:t>ikut</a:t>
            </a:r>
            <a:r>
              <a:rPr lang="en-ID" sz="7000" dirty="0"/>
              <a:t> </a:t>
            </a:r>
            <a:r>
              <a:rPr lang="en-ID" sz="7000" dirty="0" err="1"/>
              <a:t>simulasi</a:t>
            </a:r>
            <a:r>
              <a:rPr lang="en-ID" sz="7000" dirty="0"/>
              <a:t> </a:t>
            </a:r>
            <a:r>
              <a:rPr lang="en-ID" sz="7000" dirty="0" err="1"/>
              <a:t>krisis</a:t>
            </a:r>
            <a:r>
              <a:rPr lang="en-ID" sz="7000" dirty="0"/>
              <a:t>	1 </a:t>
            </a:r>
            <a:r>
              <a:rPr lang="en-ID" sz="7000" dirty="0" err="1"/>
              <a:t>tahun</a:t>
            </a:r>
            <a:endParaRPr lang="en-ID" sz="7000" dirty="0"/>
          </a:p>
          <a:p>
            <a:pPr lvl="0"/>
            <a:r>
              <a:rPr lang="en-ID" sz="7000" dirty="0" err="1"/>
              <a:t>Jaringan</a:t>
            </a:r>
            <a:r>
              <a:rPr lang="en-ID" sz="7000" dirty="0"/>
              <a:t> Global	</a:t>
            </a:r>
            <a:r>
              <a:rPr lang="en-ID" sz="7000" dirty="0" err="1"/>
              <a:t>Memperluas</a:t>
            </a:r>
            <a:r>
              <a:rPr lang="en-ID" sz="7000" dirty="0"/>
              <a:t> </a:t>
            </a:r>
            <a:r>
              <a:rPr lang="en-ID" sz="7000" dirty="0" err="1"/>
              <a:t>kolaborasi</a:t>
            </a:r>
            <a:r>
              <a:rPr lang="en-ID" sz="7000" dirty="0"/>
              <a:t> </a:t>
            </a:r>
            <a:r>
              <a:rPr lang="en-ID" sz="7000" dirty="0" err="1"/>
              <a:t>internasional</a:t>
            </a:r>
            <a:r>
              <a:rPr lang="en-ID" sz="7000" dirty="0"/>
              <a:t>	</a:t>
            </a:r>
            <a:r>
              <a:rPr lang="en-ID" sz="7000" dirty="0" err="1"/>
              <a:t>Bergabung</a:t>
            </a:r>
            <a:r>
              <a:rPr lang="en-ID" sz="7000" dirty="0"/>
              <a:t> </a:t>
            </a:r>
            <a:r>
              <a:rPr lang="en-ID" sz="7000" dirty="0" err="1"/>
              <a:t>dengan</a:t>
            </a:r>
            <a:r>
              <a:rPr lang="en-ID" sz="7000" dirty="0"/>
              <a:t> forum </a:t>
            </a:r>
            <a:r>
              <a:rPr lang="en-ID" sz="7000" dirty="0" err="1"/>
              <a:t>kepemimpinan</a:t>
            </a:r>
            <a:r>
              <a:rPr lang="en-ID" sz="7000" dirty="0"/>
              <a:t> (</a:t>
            </a:r>
            <a:r>
              <a:rPr lang="en-ID" sz="7000" dirty="0" err="1"/>
              <a:t>contoh</a:t>
            </a:r>
            <a:r>
              <a:rPr lang="en-ID" sz="7000" dirty="0"/>
              <a:t>: Young Leaders Forum)	</a:t>
            </a:r>
            <a:r>
              <a:rPr lang="en-ID" sz="7000" dirty="0" err="1"/>
              <a:t>Berkelanjutan</a:t>
            </a:r>
            <a:endParaRPr lang="en-ID" sz="7000" dirty="0"/>
          </a:p>
          <a:p>
            <a:pPr lvl="0"/>
            <a:r>
              <a:rPr lang="en-ID" sz="7000" dirty="0" err="1"/>
              <a:t>Keseimbangan</a:t>
            </a:r>
            <a:r>
              <a:rPr lang="en-ID" sz="7000" dirty="0"/>
              <a:t> </a:t>
            </a:r>
            <a:r>
              <a:rPr lang="en-ID" sz="7000" dirty="0" err="1"/>
              <a:t>Hidup</a:t>
            </a:r>
            <a:r>
              <a:rPr lang="en-ID" sz="7000" dirty="0"/>
              <a:t>	</a:t>
            </a:r>
            <a:r>
              <a:rPr lang="en-ID" sz="7000" dirty="0" err="1"/>
              <a:t>Menjaga</a:t>
            </a:r>
            <a:r>
              <a:rPr lang="en-ID" sz="7000" dirty="0"/>
              <a:t> mental &amp; </a:t>
            </a:r>
            <a:r>
              <a:rPr lang="en-ID" sz="7000" dirty="0" err="1"/>
              <a:t>fisik</a:t>
            </a:r>
            <a:r>
              <a:rPr lang="en-ID" sz="7000" dirty="0"/>
              <a:t>	</a:t>
            </a:r>
            <a:r>
              <a:rPr lang="en-ID" sz="7000" dirty="0" err="1"/>
              <a:t>Meditasi</a:t>
            </a:r>
            <a:r>
              <a:rPr lang="en-ID" sz="7000" dirty="0"/>
              <a:t>, </a:t>
            </a:r>
            <a:r>
              <a:rPr lang="en-ID" sz="7000" dirty="0" err="1"/>
              <a:t>olahraga</a:t>
            </a:r>
            <a:r>
              <a:rPr lang="en-ID" sz="7000" dirty="0"/>
              <a:t> </a:t>
            </a:r>
            <a:r>
              <a:rPr lang="en-ID" sz="7000" dirty="0" err="1"/>
              <a:t>rutin</a:t>
            </a:r>
            <a:r>
              <a:rPr lang="en-ID" sz="7000" dirty="0"/>
              <a:t>, </a:t>
            </a:r>
            <a:r>
              <a:rPr lang="en-ID" sz="7000" dirty="0" err="1"/>
              <a:t>manajemen</a:t>
            </a:r>
            <a:r>
              <a:rPr lang="en-ID" sz="7000" dirty="0"/>
              <a:t> </a:t>
            </a:r>
            <a:r>
              <a:rPr lang="en-ID" sz="7000" dirty="0" err="1"/>
              <a:t>waktu</a:t>
            </a:r>
            <a:r>
              <a:rPr lang="en-ID" sz="7000" dirty="0"/>
              <a:t>	</a:t>
            </a:r>
            <a:r>
              <a:rPr lang="en-ID" sz="7000" dirty="0" err="1"/>
              <a:t>Setiap</a:t>
            </a:r>
            <a:r>
              <a:rPr lang="en-ID" sz="7000" dirty="0"/>
              <a:t> </a:t>
            </a:r>
            <a:r>
              <a:rPr lang="en-ID" sz="7000" dirty="0" err="1"/>
              <a:t>hari</a:t>
            </a:r>
            <a:endParaRPr lang="en-ID" sz="7000" dirty="0"/>
          </a:p>
          <a:p>
            <a:pPr marL="0" lvl="0" indent="0">
              <a:buNone/>
            </a:pPr>
            <a:endParaRPr lang="en-ID" sz="7000" dirty="0"/>
          </a:p>
          <a:p>
            <a:pPr marL="0" indent="0">
              <a:buNone/>
            </a:pPr>
            <a:r>
              <a:rPr lang="en-ID" sz="7000" dirty="0"/>
              <a:t>c. </a:t>
            </a:r>
            <a:r>
              <a:rPr lang="en-ID" sz="7000" dirty="0" err="1"/>
              <a:t>Evaluasi</a:t>
            </a:r>
            <a:r>
              <a:rPr lang="en-ID" sz="7000" dirty="0"/>
              <a:t> </a:t>
            </a:r>
            <a:r>
              <a:rPr lang="en-ID" sz="7000" dirty="0" err="1"/>
              <a:t>Berkala</a:t>
            </a:r>
            <a:r>
              <a:rPr lang="en-ID" sz="7000" dirty="0"/>
              <a:t>:</a:t>
            </a:r>
          </a:p>
          <a:p>
            <a:pPr lvl="0"/>
            <a:r>
              <a:rPr lang="en-ID" sz="7000" dirty="0" err="1"/>
              <a:t>Umpan</a:t>
            </a:r>
            <a:r>
              <a:rPr lang="en-ID" sz="7000" dirty="0"/>
              <a:t> </a:t>
            </a:r>
            <a:r>
              <a:rPr lang="en-ID" sz="7000" dirty="0" err="1"/>
              <a:t>Balik</a:t>
            </a:r>
            <a:r>
              <a:rPr lang="en-ID" sz="7000" dirty="0"/>
              <a:t> 360 </a:t>
            </a:r>
            <a:r>
              <a:rPr lang="en-ID" sz="7000" dirty="0" err="1"/>
              <a:t>Derajat</a:t>
            </a:r>
            <a:r>
              <a:rPr lang="en-ID" sz="7000" dirty="0"/>
              <a:t>: </a:t>
            </a:r>
            <a:r>
              <a:rPr lang="en-ID" sz="7000" dirty="0" err="1"/>
              <a:t>Meminta</a:t>
            </a:r>
            <a:r>
              <a:rPr lang="en-ID" sz="7000" dirty="0"/>
              <a:t> </a:t>
            </a:r>
            <a:r>
              <a:rPr lang="en-ID" sz="7000" dirty="0" err="1"/>
              <a:t>masukan</a:t>
            </a:r>
            <a:r>
              <a:rPr lang="en-ID" sz="7000" dirty="0"/>
              <a:t> </a:t>
            </a:r>
            <a:r>
              <a:rPr lang="en-ID" sz="7000" dirty="0" err="1"/>
              <a:t>dari</a:t>
            </a:r>
            <a:r>
              <a:rPr lang="en-ID" sz="7000" dirty="0"/>
              <a:t> </a:t>
            </a:r>
            <a:r>
              <a:rPr lang="en-ID" sz="7000" dirty="0" err="1"/>
              <a:t>rekan</a:t>
            </a:r>
            <a:r>
              <a:rPr lang="en-ID" sz="7000" dirty="0"/>
              <a:t>, </a:t>
            </a:r>
            <a:r>
              <a:rPr lang="en-ID" sz="7000" dirty="0" err="1"/>
              <a:t>atasan</a:t>
            </a:r>
            <a:r>
              <a:rPr lang="en-ID" sz="7000" dirty="0"/>
              <a:t>, </a:t>
            </a:r>
            <a:r>
              <a:rPr lang="en-ID" sz="7000" dirty="0" err="1"/>
              <a:t>dan</a:t>
            </a:r>
            <a:r>
              <a:rPr lang="en-ID" sz="7000" dirty="0"/>
              <a:t> </a:t>
            </a:r>
            <a:r>
              <a:rPr lang="en-ID" sz="7000" dirty="0" err="1"/>
              <a:t>bawahan</a:t>
            </a:r>
            <a:r>
              <a:rPr lang="en-ID" sz="7000" dirty="0"/>
              <a:t>.</a:t>
            </a:r>
          </a:p>
          <a:p>
            <a:pPr lvl="0"/>
            <a:r>
              <a:rPr lang="en-ID" sz="7000" dirty="0"/>
              <a:t>Benchmarking: </a:t>
            </a:r>
            <a:r>
              <a:rPr lang="en-ID" sz="7000" dirty="0" err="1"/>
              <a:t>Membandingkan</a:t>
            </a:r>
            <a:r>
              <a:rPr lang="en-ID" sz="7000" dirty="0"/>
              <a:t> </a:t>
            </a:r>
            <a:r>
              <a:rPr lang="en-ID" sz="7000" dirty="0" err="1"/>
              <a:t>perkembangan</a:t>
            </a:r>
            <a:r>
              <a:rPr lang="en-ID" sz="7000" dirty="0"/>
              <a:t> </a:t>
            </a:r>
            <a:r>
              <a:rPr lang="en-ID" sz="7000" dirty="0" err="1"/>
              <a:t>dengan</a:t>
            </a:r>
            <a:r>
              <a:rPr lang="en-ID" sz="7000" dirty="0"/>
              <a:t> </a:t>
            </a:r>
            <a:r>
              <a:rPr lang="en-ID" sz="7000" dirty="0" err="1"/>
              <a:t>pemimpin</a:t>
            </a:r>
            <a:r>
              <a:rPr lang="en-ID" sz="7000" dirty="0"/>
              <a:t> lain di </a:t>
            </a:r>
            <a:r>
              <a:rPr lang="en-ID" sz="7000" dirty="0" err="1"/>
              <a:t>industri</a:t>
            </a:r>
            <a:r>
              <a:rPr lang="en-ID" sz="7000" dirty="0"/>
              <a:t>.</a:t>
            </a:r>
          </a:p>
          <a:p>
            <a:pPr lvl="0"/>
            <a:r>
              <a:rPr lang="en-ID" sz="7000" dirty="0"/>
              <a:t>Mindset Growth: </a:t>
            </a:r>
            <a:r>
              <a:rPr lang="en-ID" sz="7000" dirty="0" err="1"/>
              <a:t>Siap</a:t>
            </a:r>
            <a:r>
              <a:rPr lang="en-ID" sz="7000" dirty="0"/>
              <a:t> </a:t>
            </a:r>
            <a:r>
              <a:rPr lang="en-ID" sz="7000" dirty="0" err="1"/>
              <a:t>merevisi</a:t>
            </a:r>
            <a:r>
              <a:rPr lang="en-ID" sz="7000" dirty="0"/>
              <a:t> </a:t>
            </a:r>
            <a:r>
              <a:rPr lang="en-ID" sz="7000" dirty="0" err="1"/>
              <a:t>rencana</a:t>
            </a:r>
            <a:r>
              <a:rPr lang="en-ID" sz="7000" dirty="0"/>
              <a:t> </a:t>
            </a:r>
            <a:r>
              <a:rPr lang="en-ID" sz="7000" dirty="0" err="1"/>
              <a:t>sesuai</a:t>
            </a:r>
            <a:r>
              <a:rPr lang="en-ID" sz="7000" dirty="0"/>
              <a:t> </a:t>
            </a:r>
            <a:r>
              <a:rPr lang="en-ID" sz="7000" dirty="0" err="1"/>
              <a:t>perubahan</a:t>
            </a:r>
            <a:r>
              <a:rPr lang="en-ID" sz="7000" dirty="0"/>
              <a:t> </a:t>
            </a:r>
            <a:r>
              <a:rPr lang="en-ID" sz="7000" dirty="0" err="1"/>
              <a:t>eksternal</a:t>
            </a:r>
            <a:r>
              <a:rPr lang="en-ID" sz="7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50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AB5D4-FE84-524C-B419-D62C1D2F2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49" y="485775"/>
            <a:ext cx="96012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ID" sz="3600" b="1" dirty="0" err="1"/>
              <a:t>Tantangan</a:t>
            </a:r>
            <a:r>
              <a:rPr lang="en-ID" sz="3600" b="1" dirty="0"/>
              <a:t> Global VUCA World</a:t>
            </a:r>
            <a:br>
              <a:rPr lang="en-ID" sz="3600" dirty="0"/>
            </a:br>
            <a:r>
              <a:rPr lang="en-ID" sz="3600" b="1" dirty="0" err="1"/>
              <a:t>Temuan</a:t>
            </a:r>
            <a:r>
              <a:rPr lang="en-ID" sz="3600" b="1" dirty="0"/>
              <a:t> </a:t>
            </a:r>
            <a:r>
              <a:rPr lang="en-ID" sz="3600" b="1" dirty="0" err="1"/>
              <a:t>Terkini</a:t>
            </a:r>
            <a:r>
              <a:rPr lang="en-ID" sz="3600" b="1" dirty="0"/>
              <a:t>: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CD837-D914-454C-B873-BB3809F22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85938"/>
            <a:ext cx="9744075" cy="4900612"/>
          </a:xfrm>
        </p:spPr>
        <p:txBody>
          <a:bodyPr>
            <a:normAutofit/>
          </a:bodyPr>
          <a:lstStyle/>
          <a:p>
            <a:pPr algn="just"/>
            <a:r>
              <a:rPr lang="en-ID" sz="2400" b="1" dirty="0" err="1"/>
              <a:t>Volatilitas</a:t>
            </a:r>
            <a:r>
              <a:rPr lang="en-ID" sz="2400" b="1" dirty="0"/>
              <a:t>: </a:t>
            </a:r>
            <a:r>
              <a:rPr lang="en-ID" sz="2400" b="1" dirty="0" err="1"/>
              <a:t>Laporan</a:t>
            </a:r>
            <a:r>
              <a:rPr lang="en-ID" sz="2400" b="1" dirty="0"/>
              <a:t> WEF (2023) </a:t>
            </a:r>
            <a:r>
              <a:rPr lang="en-ID" sz="2400" b="1" dirty="0" err="1"/>
              <a:t>menunjukkan</a:t>
            </a:r>
            <a:r>
              <a:rPr lang="en-ID" sz="2400" b="1" dirty="0"/>
              <a:t> 76% </a:t>
            </a:r>
            <a:r>
              <a:rPr lang="en-ID" sz="2400" b="1" dirty="0" err="1"/>
              <a:t>pemimpin</a:t>
            </a:r>
            <a:r>
              <a:rPr lang="en-ID" sz="2400" b="1" dirty="0"/>
              <a:t> </a:t>
            </a:r>
            <a:r>
              <a:rPr lang="en-ID" sz="2400" b="1" dirty="0" err="1"/>
              <a:t>menganggap</a:t>
            </a:r>
            <a:r>
              <a:rPr lang="en-ID" sz="2400" b="1" dirty="0"/>
              <a:t> </a:t>
            </a:r>
            <a:r>
              <a:rPr lang="en-ID" sz="2400" b="1" dirty="0" err="1"/>
              <a:t>geopolitik</a:t>
            </a:r>
            <a:r>
              <a:rPr lang="en-ID" sz="2400" b="1" dirty="0"/>
              <a:t> </a:t>
            </a:r>
            <a:r>
              <a:rPr lang="en-ID" sz="2400" b="1" dirty="0" err="1"/>
              <a:t>dan</a:t>
            </a:r>
            <a:r>
              <a:rPr lang="en-ID" sz="2400" b="1" dirty="0"/>
              <a:t> </a:t>
            </a:r>
            <a:r>
              <a:rPr lang="en-ID" sz="2400" b="1" dirty="0" err="1"/>
              <a:t>inflasi</a:t>
            </a:r>
            <a:r>
              <a:rPr lang="en-ID" sz="2400" b="1" dirty="0"/>
              <a:t> </a:t>
            </a:r>
            <a:r>
              <a:rPr lang="en-ID" sz="2400" b="1" dirty="0" err="1"/>
              <a:t>sebagai</a:t>
            </a:r>
            <a:r>
              <a:rPr lang="en-ID" sz="2400" b="1" dirty="0"/>
              <a:t> disruptor </a:t>
            </a:r>
            <a:r>
              <a:rPr lang="en-ID" sz="2400" b="1" dirty="0" err="1"/>
              <a:t>utama</a:t>
            </a:r>
            <a:r>
              <a:rPr lang="en-ID" sz="2400" b="1" dirty="0"/>
              <a:t>. </a:t>
            </a:r>
            <a:r>
              <a:rPr lang="en-ID" sz="2400" b="1" dirty="0" err="1"/>
              <a:t>Perang</a:t>
            </a:r>
            <a:r>
              <a:rPr lang="en-ID" sz="2400" b="1" dirty="0"/>
              <a:t> </a:t>
            </a:r>
            <a:r>
              <a:rPr lang="en-ID" sz="2400" b="1" dirty="0" err="1"/>
              <a:t>dagang</a:t>
            </a:r>
            <a:r>
              <a:rPr lang="en-ID" sz="2400" b="1" dirty="0"/>
              <a:t> </a:t>
            </a:r>
            <a:r>
              <a:rPr lang="en-ID" sz="2400" b="1" dirty="0" err="1"/>
              <a:t>dan</a:t>
            </a:r>
            <a:r>
              <a:rPr lang="en-ID" sz="2400" b="1" dirty="0"/>
              <a:t> AI </a:t>
            </a:r>
            <a:r>
              <a:rPr lang="en-ID" sz="2400" b="1" dirty="0" err="1"/>
              <a:t>mempercepat</a:t>
            </a:r>
            <a:r>
              <a:rPr lang="en-ID" sz="2400" b="1" dirty="0"/>
              <a:t> </a:t>
            </a:r>
            <a:r>
              <a:rPr lang="en-ID" sz="2400" b="1" dirty="0" err="1"/>
              <a:t>perubahan</a:t>
            </a:r>
            <a:r>
              <a:rPr lang="en-ID" sz="2400" b="1" dirty="0"/>
              <a:t> </a:t>
            </a:r>
            <a:r>
              <a:rPr lang="en-ID" sz="2400" b="1" dirty="0" err="1"/>
              <a:t>pasar</a:t>
            </a:r>
            <a:r>
              <a:rPr lang="en-ID" sz="2400" b="1" dirty="0"/>
              <a:t> (McKinsey, 2024).</a:t>
            </a:r>
            <a:endParaRPr lang="en-ID" sz="2400" dirty="0"/>
          </a:p>
          <a:p>
            <a:pPr algn="just"/>
            <a:r>
              <a:rPr lang="en-ID" sz="2400" b="1" dirty="0" err="1"/>
              <a:t>Ketidakpastian</a:t>
            </a:r>
            <a:r>
              <a:rPr lang="en-ID" sz="2400" b="1" dirty="0"/>
              <a:t>: </a:t>
            </a:r>
            <a:r>
              <a:rPr lang="en-ID" sz="2400" b="1" dirty="0" err="1"/>
              <a:t>Studi</a:t>
            </a:r>
            <a:r>
              <a:rPr lang="en-ID" sz="2400" b="1" dirty="0"/>
              <a:t> Harvard Business Review (2023) </a:t>
            </a:r>
            <a:r>
              <a:rPr lang="en-ID" sz="2400" b="1" dirty="0" err="1"/>
              <a:t>menemukan</a:t>
            </a:r>
            <a:r>
              <a:rPr lang="en-ID" sz="2400" b="1" dirty="0"/>
              <a:t> 60% </a:t>
            </a:r>
            <a:r>
              <a:rPr lang="en-ID" sz="2400" b="1" dirty="0" err="1"/>
              <a:t>organisasi</a:t>
            </a:r>
            <a:r>
              <a:rPr lang="en-ID" sz="2400" b="1" dirty="0"/>
              <a:t> </a:t>
            </a:r>
            <a:r>
              <a:rPr lang="en-ID" sz="2400" b="1" dirty="0" err="1"/>
              <a:t>gagal</a:t>
            </a:r>
            <a:r>
              <a:rPr lang="en-ID" sz="2400" b="1" dirty="0"/>
              <a:t> </a:t>
            </a:r>
            <a:r>
              <a:rPr lang="en-ID" sz="2400" b="1" dirty="0" err="1"/>
              <a:t>mencapai</a:t>
            </a:r>
            <a:r>
              <a:rPr lang="en-ID" sz="2400" b="1" dirty="0"/>
              <a:t> </a:t>
            </a:r>
            <a:r>
              <a:rPr lang="en-ID" sz="2400" b="1" dirty="0" err="1"/>
              <a:t>tujuan</a:t>
            </a:r>
            <a:r>
              <a:rPr lang="en-ID" sz="2400" b="1" dirty="0"/>
              <a:t> </a:t>
            </a:r>
            <a:r>
              <a:rPr lang="en-ID" sz="2400" b="1" dirty="0" err="1"/>
              <a:t>strategis</a:t>
            </a:r>
            <a:r>
              <a:rPr lang="en-ID" sz="2400" b="1" dirty="0"/>
              <a:t> </a:t>
            </a:r>
            <a:r>
              <a:rPr lang="en-ID" sz="2400" b="1" dirty="0" err="1"/>
              <a:t>karena</a:t>
            </a:r>
            <a:r>
              <a:rPr lang="en-ID" sz="2400" b="1" dirty="0"/>
              <a:t> </a:t>
            </a:r>
            <a:r>
              <a:rPr lang="en-ID" sz="2400" b="1" dirty="0" err="1"/>
              <a:t>ketidakmampuan</a:t>
            </a:r>
            <a:r>
              <a:rPr lang="en-ID" sz="2400" b="1" dirty="0"/>
              <a:t> </a:t>
            </a:r>
            <a:r>
              <a:rPr lang="en-ID" sz="2400" b="1" dirty="0" err="1"/>
              <a:t>memprediksi</a:t>
            </a:r>
            <a:r>
              <a:rPr lang="en-ID" sz="2400" b="1" dirty="0"/>
              <a:t> </a:t>
            </a:r>
            <a:r>
              <a:rPr lang="en-ID" sz="2400" b="1" dirty="0" err="1"/>
              <a:t>risiko</a:t>
            </a:r>
            <a:r>
              <a:rPr lang="en-ID" sz="2400" b="1" dirty="0"/>
              <a:t> (</a:t>
            </a:r>
            <a:r>
              <a:rPr lang="en-ID" sz="2400" b="1" dirty="0" err="1"/>
              <a:t>contoh</a:t>
            </a:r>
            <a:r>
              <a:rPr lang="en-ID" sz="2400" b="1" dirty="0"/>
              <a:t>: </a:t>
            </a:r>
            <a:r>
              <a:rPr lang="en-ID" sz="2400" b="1" dirty="0" err="1"/>
              <a:t>pandemi</a:t>
            </a:r>
            <a:r>
              <a:rPr lang="en-ID" sz="2400" b="1" dirty="0"/>
              <a:t>, </a:t>
            </a:r>
            <a:r>
              <a:rPr lang="en-ID" sz="2400" b="1" dirty="0" err="1"/>
              <a:t>krisis</a:t>
            </a:r>
            <a:r>
              <a:rPr lang="en-ID" sz="2400" b="1" dirty="0"/>
              <a:t> </a:t>
            </a:r>
            <a:r>
              <a:rPr lang="en-ID" sz="2400" b="1" dirty="0" err="1"/>
              <a:t>iklim</a:t>
            </a:r>
            <a:r>
              <a:rPr lang="en-ID" sz="2400" b="1" dirty="0"/>
              <a:t>).</a:t>
            </a:r>
            <a:endParaRPr lang="en-ID" sz="2400" dirty="0"/>
          </a:p>
          <a:p>
            <a:pPr algn="just"/>
            <a:r>
              <a:rPr lang="en-ID" sz="2400" b="1" dirty="0" err="1"/>
              <a:t>Kompleksitas</a:t>
            </a:r>
            <a:r>
              <a:rPr lang="en-ID" sz="2400" b="1" dirty="0"/>
              <a:t>: </a:t>
            </a:r>
            <a:r>
              <a:rPr lang="en-ID" sz="2400" b="1" dirty="0" err="1"/>
              <a:t>Penelitian</a:t>
            </a:r>
            <a:r>
              <a:rPr lang="en-ID" sz="2400" b="1" dirty="0"/>
              <a:t> MIT Sloan (2024) </a:t>
            </a:r>
            <a:r>
              <a:rPr lang="en-ID" sz="2400" b="1" dirty="0" err="1"/>
              <a:t>menekankan</a:t>
            </a:r>
            <a:r>
              <a:rPr lang="en-ID" sz="2400" b="1" dirty="0"/>
              <a:t> </a:t>
            </a:r>
            <a:r>
              <a:rPr lang="en-ID" sz="2400" b="1" dirty="0" err="1"/>
              <a:t>bahwa</a:t>
            </a:r>
            <a:r>
              <a:rPr lang="en-ID" sz="2400" b="1" dirty="0"/>
              <a:t> </a:t>
            </a:r>
            <a:r>
              <a:rPr lang="en-ID" sz="2400" b="1" dirty="0" err="1"/>
              <a:t>rantai</a:t>
            </a:r>
            <a:r>
              <a:rPr lang="en-ID" sz="2400" b="1" dirty="0"/>
              <a:t> </a:t>
            </a:r>
            <a:r>
              <a:rPr lang="en-ID" sz="2400" b="1" dirty="0" err="1"/>
              <a:t>pasok</a:t>
            </a:r>
            <a:r>
              <a:rPr lang="en-ID" sz="2400" b="1" dirty="0"/>
              <a:t> global yang </a:t>
            </a:r>
            <a:r>
              <a:rPr lang="en-ID" sz="2400" b="1" dirty="0" err="1"/>
              <a:t>hiper-terkoneksi</a:t>
            </a:r>
            <a:r>
              <a:rPr lang="en-ID" sz="2400" b="1" dirty="0"/>
              <a:t> </a:t>
            </a:r>
            <a:r>
              <a:rPr lang="en-ID" sz="2400" b="1" dirty="0" err="1"/>
              <a:t>meningkatkan</a:t>
            </a:r>
            <a:r>
              <a:rPr lang="en-ID" sz="2400" b="1" dirty="0"/>
              <a:t> </a:t>
            </a:r>
            <a:r>
              <a:rPr lang="en-ID" sz="2400" b="1" dirty="0" err="1"/>
              <a:t>kerentanan</a:t>
            </a:r>
            <a:r>
              <a:rPr lang="en-ID" sz="2400" b="1" dirty="0"/>
              <a:t> (</a:t>
            </a:r>
            <a:r>
              <a:rPr lang="en-ID" sz="2400" b="1" dirty="0" err="1"/>
              <a:t>contoh</a:t>
            </a:r>
            <a:r>
              <a:rPr lang="en-ID" sz="2400" b="1" dirty="0"/>
              <a:t>: </a:t>
            </a:r>
            <a:r>
              <a:rPr lang="en-ID" sz="2400" b="1" dirty="0" err="1"/>
              <a:t>konflik</a:t>
            </a:r>
            <a:r>
              <a:rPr lang="en-ID" sz="2400" b="1" dirty="0"/>
              <a:t> chip </a:t>
            </a:r>
            <a:r>
              <a:rPr lang="en-ID" sz="2400" b="1" dirty="0" err="1"/>
              <a:t>semikonduktor</a:t>
            </a:r>
            <a:r>
              <a:rPr lang="en-ID" sz="2400" b="1" dirty="0"/>
              <a:t>).</a:t>
            </a:r>
            <a:endParaRPr lang="en-ID" sz="2400" dirty="0"/>
          </a:p>
          <a:p>
            <a:pPr algn="just"/>
            <a:r>
              <a:rPr lang="en-ID" sz="2400" b="1" dirty="0" err="1"/>
              <a:t>Ambiguitas</a:t>
            </a:r>
            <a:r>
              <a:rPr lang="en-ID" sz="2400" b="1" dirty="0"/>
              <a:t>: Meta-</a:t>
            </a:r>
            <a:r>
              <a:rPr lang="en-ID" sz="2400" b="1" dirty="0" err="1"/>
              <a:t>analisis</a:t>
            </a:r>
            <a:r>
              <a:rPr lang="en-ID" sz="2400" b="1" dirty="0"/>
              <a:t> </a:t>
            </a:r>
            <a:r>
              <a:rPr lang="en-ID" sz="2400" b="1" dirty="0" err="1"/>
              <a:t>dari</a:t>
            </a:r>
            <a:r>
              <a:rPr lang="en-ID" sz="2400" b="1" dirty="0"/>
              <a:t> Deloitte (2023) </a:t>
            </a:r>
            <a:r>
              <a:rPr lang="en-ID" sz="2400" b="1" dirty="0" err="1"/>
              <a:t>menunjukkan</a:t>
            </a:r>
            <a:r>
              <a:rPr lang="en-ID" sz="2400" b="1" dirty="0"/>
              <a:t> </a:t>
            </a:r>
            <a:r>
              <a:rPr lang="en-ID" sz="2400" b="1" dirty="0" err="1"/>
              <a:t>bahwa</a:t>
            </a:r>
            <a:r>
              <a:rPr lang="en-ID" sz="2400" b="1" dirty="0"/>
              <a:t> leader yang </a:t>
            </a:r>
            <a:r>
              <a:rPr lang="en-ID" sz="2400" b="1" dirty="0" err="1"/>
              <a:t>mengadopsi</a:t>
            </a:r>
            <a:r>
              <a:rPr lang="en-ID" sz="2400" b="1" dirty="0"/>
              <a:t> "ambidextrous leadership" (</a:t>
            </a:r>
            <a:r>
              <a:rPr lang="en-ID" sz="2400" b="1" dirty="0" err="1"/>
              <a:t>keseimbangan</a:t>
            </a:r>
            <a:r>
              <a:rPr lang="en-ID" sz="2400" b="1" dirty="0"/>
              <a:t> </a:t>
            </a:r>
            <a:r>
              <a:rPr lang="en-ID" sz="2400" b="1" dirty="0" err="1"/>
              <a:t>eksplorasi</a:t>
            </a:r>
            <a:r>
              <a:rPr lang="en-ID" sz="2400" b="1" dirty="0"/>
              <a:t> &amp; </a:t>
            </a:r>
            <a:r>
              <a:rPr lang="en-ID" sz="2400" b="1" dirty="0" err="1"/>
              <a:t>eksploitasi</a:t>
            </a:r>
            <a:r>
              <a:rPr lang="en-ID" sz="2400" b="1" dirty="0"/>
              <a:t>) 2× </a:t>
            </a:r>
            <a:r>
              <a:rPr lang="en-ID" sz="2400" b="1" dirty="0" err="1"/>
              <a:t>lebih</a:t>
            </a:r>
            <a:r>
              <a:rPr lang="en-ID" sz="2400" b="1" dirty="0"/>
              <a:t> </a:t>
            </a:r>
            <a:r>
              <a:rPr lang="en-ID" sz="2400" b="1" dirty="0" err="1"/>
              <a:t>sukses</a:t>
            </a:r>
            <a:r>
              <a:rPr lang="en-ID" sz="2400" b="1" dirty="0"/>
              <a:t> </a:t>
            </a:r>
            <a:r>
              <a:rPr lang="en-ID" sz="2400" b="1" dirty="0" err="1"/>
              <a:t>dalam</a:t>
            </a:r>
            <a:r>
              <a:rPr lang="en-ID" sz="2400" b="1" dirty="0"/>
              <a:t> </a:t>
            </a:r>
            <a:r>
              <a:rPr lang="en-ID" sz="2400" b="1" dirty="0" err="1"/>
              <a:t>inovasi</a:t>
            </a:r>
            <a:r>
              <a:rPr lang="en-ID" sz="2400" b="1" dirty="0"/>
              <a:t>.</a:t>
            </a:r>
            <a:endParaRPr lang="en-ID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879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16059-4873-8141-891C-11E1D8215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85825"/>
          </a:xfrm>
        </p:spPr>
        <p:txBody>
          <a:bodyPr>
            <a:normAutofit fontScale="90000"/>
          </a:bodyPr>
          <a:lstStyle/>
          <a:p>
            <a:r>
              <a:rPr lang="en-ID" sz="3200" b="1" dirty="0" err="1"/>
              <a:t>Memikirkan</a:t>
            </a:r>
            <a:r>
              <a:rPr lang="en-ID" sz="3200" b="1" dirty="0"/>
              <a:t> </a:t>
            </a:r>
            <a:r>
              <a:rPr lang="en-ID" sz="3200" b="1" dirty="0" err="1"/>
              <a:t>Kembali</a:t>
            </a:r>
            <a:r>
              <a:rPr lang="en-ID" sz="3200" b="1" dirty="0"/>
              <a:t> </a:t>
            </a:r>
            <a:r>
              <a:rPr lang="en-ID" sz="3200" b="1" dirty="0" err="1"/>
              <a:t>Kepemimpinan</a:t>
            </a:r>
            <a:r>
              <a:rPr lang="en-ID" sz="3200" b="1" dirty="0"/>
              <a:t> </a:t>
            </a:r>
            <a:r>
              <a:rPr lang="en-ID" sz="3200" b="1" dirty="0" err="1"/>
              <a:t>Strategis</a:t>
            </a:r>
            <a:r>
              <a:rPr lang="en-ID" sz="3200" b="1" dirty="0"/>
              <a:t>: </a:t>
            </a:r>
            <a:r>
              <a:rPr lang="en-ID" sz="3200" b="1" dirty="0" err="1"/>
              <a:t>Integrasi</a:t>
            </a:r>
            <a:r>
              <a:rPr lang="en-ID" sz="3200" b="1" dirty="0"/>
              <a:t> </a:t>
            </a:r>
            <a:r>
              <a:rPr lang="en-ID" sz="3200" b="1" dirty="0" err="1"/>
              <a:t>Teknologi</a:t>
            </a:r>
            <a:r>
              <a:rPr lang="en-ID" sz="3200" b="1" dirty="0"/>
              <a:t> </a:t>
            </a:r>
            <a:r>
              <a:rPr lang="en-ID" sz="3200" b="1" dirty="0" err="1"/>
              <a:t>dan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04A5E-197A-C84B-9BE4-FC1B8286A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14513"/>
            <a:ext cx="9601200" cy="4843462"/>
          </a:xfrm>
        </p:spPr>
        <p:txBody>
          <a:bodyPr>
            <a:normAutofit fontScale="92500"/>
          </a:bodyPr>
          <a:lstStyle/>
          <a:p>
            <a:pPr algn="just"/>
            <a:r>
              <a:rPr lang="en-ID" sz="2800" b="1" dirty="0"/>
              <a:t>AI </a:t>
            </a:r>
            <a:r>
              <a:rPr lang="en-ID" sz="2800" b="1" dirty="0" err="1"/>
              <a:t>augmentasi</a:t>
            </a:r>
            <a:r>
              <a:rPr lang="en-ID" sz="2800" b="1" dirty="0"/>
              <a:t> </a:t>
            </a:r>
            <a:r>
              <a:rPr lang="en-ID" sz="2800" b="1" dirty="0" err="1"/>
              <a:t>keputusan</a:t>
            </a:r>
            <a:r>
              <a:rPr lang="en-ID" sz="2800" b="1" dirty="0"/>
              <a:t> </a:t>
            </a:r>
            <a:r>
              <a:rPr lang="en-ID" sz="2800" b="1" dirty="0" err="1"/>
              <a:t>meningkatkan</a:t>
            </a:r>
            <a:r>
              <a:rPr lang="en-ID" sz="2800" b="1" dirty="0"/>
              <a:t> </a:t>
            </a:r>
            <a:r>
              <a:rPr lang="en-ID" sz="2800" b="1" dirty="0" err="1"/>
              <a:t>kecepatan</a:t>
            </a:r>
            <a:r>
              <a:rPr lang="en-ID" sz="2800" b="1" dirty="0"/>
              <a:t> </a:t>
            </a:r>
            <a:r>
              <a:rPr lang="en-ID" sz="2800" b="1" dirty="0" err="1"/>
              <a:t>analisis</a:t>
            </a:r>
            <a:r>
              <a:rPr lang="en-ID" sz="2800" b="1" dirty="0"/>
              <a:t> </a:t>
            </a:r>
            <a:r>
              <a:rPr lang="en-ID" sz="2800" b="1" dirty="0" err="1"/>
              <a:t>hingga</a:t>
            </a:r>
            <a:r>
              <a:rPr lang="en-ID" sz="2800" b="1" dirty="0"/>
              <a:t> 40% (BCG, 2023), </a:t>
            </a:r>
            <a:r>
              <a:rPr lang="en-ID" sz="2800" b="1" dirty="0" err="1"/>
              <a:t>tetapi</a:t>
            </a:r>
            <a:r>
              <a:rPr lang="en-ID" sz="2800" b="1" dirty="0"/>
              <a:t> 68% </a:t>
            </a:r>
            <a:r>
              <a:rPr lang="en-ID" sz="2800" b="1" dirty="0" err="1"/>
              <a:t>karyawan</a:t>
            </a:r>
            <a:r>
              <a:rPr lang="en-ID" sz="2800" b="1" dirty="0"/>
              <a:t> </a:t>
            </a:r>
            <a:r>
              <a:rPr lang="en-ID" sz="2800" b="1" dirty="0" err="1"/>
              <a:t>merasa</a:t>
            </a:r>
            <a:r>
              <a:rPr lang="en-ID" sz="2800" b="1" dirty="0"/>
              <a:t> </a:t>
            </a:r>
            <a:r>
              <a:rPr lang="en-ID" sz="2800" b="1" dirty="0" err="1"/>
              <a:t>tidak</a:t>
            </a:r>
            <a:r>
              <a:rPr lang="en-ID" sz="2800" b="1" dirty="0"/>
              <a:t> </a:t>
            </a:r>
            <a:r>
              <a:rPr lang="en-ID" sz="2800" b="1" dirty="0" err="1"/>
              <a:t>siap</a:t>
            </a:r>
            <a:r>
              <a:rPr lang="en-ID" sz="2800" b="1" dirty="0"/>
              <a:t>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transformasi</a:t>
            </a:r>
            <a:r>
              <a:rPr lang="en-ID" sz="2800" b="1" dirty="0"/>
              <a:t> digital (PwC, 2024).</a:t>
            </a:r>
            <a:endParaRPr lang="en-ID" sz="2800" dirty="0"/>
          </a:p>
          <a:p>
            <a:pPr algn="just"/>
            <a:r>
              <a:rPr lang="en-ID" sz="2800" b="1" dirty="0"/>
              <a:t>Generative AI (</a:t>
            </a:r>
            <a:r>
              <a:rPr lang="en-ID" sz="2800" b="1" dirty="0" err="1"/>
              <a:t>seperti</a:t>
            </a:r>
            <a:r>
              <a:rPr lang="en-ID" sz="2800" b="1" dirty="0"/>
              <a:t> </a:t>
            </a:r>
            <a:r>
              <a:rPr lang="en-ID" sz="2800" b="1" dirty="0" err="1"/>
              <a:t>ChatGPT</a:t>
            </a:r>
            <a:r>
              <a:rPr lang="en-ID" sz="2800" b="1" dirty="0"/>
              <a:t>) </a:t>
            </a:r>
            <a:r>
              <a:rPr lang="en-ID" sz="2800" b="1" dirty="0" err="1"/>
              <a:t>menjadi</a:t>
            </a:r>
            <a:r>
              <a:rPr lang="en-ID" sz="2800" b="1" dirty="0"/>
              <a:t> tools </a:t>
            </a:r>
            <a:r>
              <a:rPr lang="en-ID" sz="2800" b="1" dirty="0" err="1"/>
              <a:t>kepemimpinan</a:t>
            </a:r>
            <a:r>
              <a:rPr lang="en-ID" sz="2800" b="1" dirty="0"/>
              <a:t> </a:t>
            </a:r>
            <a:r>
              <a:rPr lang="en-ID" sz="2800" b="1" dirty="0" err="1"/>
              <a:t>untuk</a:t>
            </a:r>
            <a:r>
              <a:rPr lang="en-ID" sz="2800" b="1" dirty="0"/>
              <a:t> </a:t>
            </a:r>
            <a:r>
              <a:rPr lang="en-ID" sz="2800" b="1" dirty="0" err="1"/>
              <a:t>komunikasi</a:t>
            </a:r>
            <a:r>
              <a:rPr lang="en-ID" sz="2800" b="1" dirty="0"/>
              <a:t>, </a:t>
            </a:r>
            <a:r>
              <a:rPr lang="en-ID" sz="2800" b="1" dirty="0" err="1"/>
              <a:t>namun</a:t>
            </a:r>
            <a:r>
              <a:rPr lang="en-ID" sz="2800" b="1" dirty="0"/>
              <a:t> </a:t>
            </a:r>
            <a:r>
              <a:rPr lang="en-ID" sz="2800" b="1" dirty="0" err="1"/>
              <a:t>berisiko</a:t>
            </a:r>
            <a:r>
              <a:rPr lang="en-ID" sz="2800" b="1" dirty="0"/>
              <a:t> </a:t>
            </a:r>
            <a:r>
              <a:rPr lang="en-ID" sz="2800" b="1" dirty="0" err="1"/>
              <a:t>mengurangi</a:t>
            </a:r>
            <a:r>
              <a:rPr lang="en-ID" sz="2800" b="1" dirty="0"/>
              <a:t> </a:t>
            </a:r>
            <a:r>
              <a:rPr lang="en-ID" sz="2800" b="1" dirty="0" err="1"/>
              <a:t>empati</a:t>
            </a:r>
            <a:r>
              <a:rPr lang="en-ID" sz="2800" b="1" dirty="0"/>
              <a:t> (Stanford, 2024).</a:t>
            </a:r>
          </a:p>
          <a:p>
            <a:r>
              <a:rPr lang="en-ID" sz="2800" b="1" dirty="0" err="1"/>
              <a:t>Studi</a:t>
            </a:r>
            <a:r>
              <a:rPr lang="en-ID" sz="2800" b="1" dirty="0"/>
              <a:t> Google’s Project Aristotle (</a:t>
            </a:r>
            <a:r>
              <a:rPr lang="en-ID" sz="2800" b="1" dirty="0" err="1"/>
              <a:t>replikasi</a:t>
            </a:r>
            <a:r>
              <a:rPr lang="en-ID" sz="2800" b="1" dirty="0"/>
              <a:t> 2023) </a:t>
            </a:r>
            <a:r>
              <a:rPr lang="en-ID" sz="2800" b="1" dirty="0" err="1"/>
              <a:t>membuktikan</a:t>
            </a:r>
            <a:r>
              <a:rPr lang="en-ID" sz="2800" b="1" dirty="0"/>
              <a:t> </a:t>
            </a:r>
            <a:r>
              <a:rPr lang="en-ID" sz="2800" b="1" dirty="0" err="1"/>
              <a:t>bahwa</a:t>
            </a:r>
            <a:r>
              <a:rPr lang="en-ID" sz="2800" b="1" dirty="0"/>
              <a:t> </a:t>
            </a:r>
            <a:r>
              <a:rPr lang="en-ID" sz="2800" b="1" dirty="0" err="1"/>
              <a:t>tim</a:t>
            </a:r>
            <a:r>
              <a:rPr lang="en-ID" sz="2800" b="1" dirty="0"/>
              <a:t> </a:t>
            </a:r>
            <a:r>
              <a:rPr lang="en-ID" sz="2800" b="1" dirty="0" err="1"/>
              <a:t>dengan</a:t>
            </a:r>
            <a:r>
              <a:rPr lang="en-ID" sz="2800" b="1" dirty="0"/>
              <a:t> psychological safety </a:t>
            </a:r>
            <a:r>
              <a:rPr lang="en-ID" sz="2800" b="1" dirty="0" err="1"/>
              <a:t>dan</a:t>
            </a:r>
            <a:r>
              <a:rPr lang="en-ID" sz="2800" b="1" dirty="0"/>
              <a:t> emotional intelligence (EQ) </a:t>
            </a:r>
            <a:r>
              <a:rPr lang="en-ID" sz="2800" b="1" dirty="0" err="1"/>
              <a:t>memiliki</a:t>
            </a:r>
            <a:r>
              <a:rPr lang="en-ID" sz="2800" b="1" dirty="0"/>
              <a:t> </a:t>
            </a:r>
            <a:r>
              <a:rPr lang="en-ID" sz="2800" b="1" dirty="0" err="1"/>
              <a:t>produktivitas</a:t>
            </a:r>
            <a:r>
              <a:rPr lang="en-ID" sz="2800" b="1" dirty="0"/>
              <a:t> 25% </a:t>
            </a:r>
            <a:r>
              <a:rPr lang="en-ID" sz="2800" b="1" dirty="0" err="1"/>
              <a:t>lebih</a:t>
            </a:r>
            <a:r>
              <a:rPr lang="en-ID" sz="2800" b="1" dirty="0"/>
              <a:t> </a:t>
            </a:r>
            <a:r>
              <a:rPr lang="en-ID" sz="2800" b="1" dirty="0" err="1"/>
              <a:t>tinggi</a:t>
            </a:r>
            <a:r>
              <a:rPr lang="en-ID" sz="2800" b="1" dirty="0"/>
              <a:t>.</a:t>
            </a:r>
            <a:endParaRPr lang="en-ID" sz="2800" dirty="0"/>
          </a:p>
          <a:p>
            <a:r>
              <a:rPr lang="en-ID" sz="2800" b="1" dirty="0"/>
              <a:t>Purpose-driven leadership </a:t>
            </a:r>
            <a:r>
              <a:rPr lang="en-ID" sz="2800" b="1" dirty="0" err="1"/>
              <a:t>meningkatkan</a:t>
            </a:r>
            <a:r>
              <a:rPr lang="en-ID" sz="2800" b="1" dirty="0"/>
              <a:t> employee engagement </a:t>
            </a:r>
            <a:r>
              <a:rPr lang="en-ID" sz="2800" b="1" dirty="0" err="1"/>
              <a:t>hingga</a:t>
            </a:r>
            <a:r>
              <a:rPr lang="en-ID" sz="2800" b="1" dirty="0"/>
              <a:t> 3× (Deloitte, 2023).</a:t>
            </a:r>
            <a:endParaRPr lang="en-ID" sz="2800" dirty="0"/>
          </a:p>
          <a:p>
            <a:pPr algn="just"/>
            <a:endParaRPr lang="en-ID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87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56</TotalTime>
  <Words>536</Words>
  <Application>Microsoft Macintosh PowerPoint</Application>
  <PresentationFormat>Widescreen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Franklin Gothic Book</vt:lpstr>
      <vt:lpstr>Crop</vt:lpstr>
      <vt:lpstr>MASA DEPAN KEPEMIMPINAN STRATEGIS</vt:lpstr>
      <vt:lpstr>TANTANGAN GLOBAL: VUCA WORLD  (VOLATILITAS, KETIDAKPASTIAN, KOMPLEKSITAS, AMBIGUITAS) </vt:lpstr>
      <vt:lpstr>MASA DEPAN KEPEMIMPINAN STRATEGIS   </vt:lpstr>
      <vt:lpstr>2. MEMIKIRKAN KEMBALI KEPEMIMPINAN STRATEGIS: INTEGRASI TEKNOLOGI DAN HUMANISME</vt:lpstr>
      <vt:lpstr>2. MEMIKIRKAN KEMBALI KEPEMIMPINAN STRATEGIS: INTEGRASI TEKNOLOGI DAN HUMANISME</vt:lpstr>
      <vt:lpstr>3. REFLEKSI &amp; RENCANA PENGEMBANGAN DIRI  </vt:lpstr>
      <vt:lpstr>PowerPoint Presentation</vt:lpstr>
      <vt:lpstr>Tantangan Global VUCA World Temuan Terkini:</vt:lpstr>
      <vt:lpstr>Memikirkan Kembali Kepemimpinan Strategis: Integrasi Teknologi dan</vt:lpstr>
      <vt:lpstr>PowerPoint Presentation</vt:lpstr>
      <vt:lpstr>KESIMPULAN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 DEPAN KEPEMIMPINAN STRATEGIS</dc:title>
  <dc:creator>Microsoft Office User</dc:creator>
  <cp:lastModifiedBy>Microsoft Office User</cp:lastModifiedBy>
  <cp:revision>5</cp:revision>
  <dcterms:created xsi:type="dcterms:W3CDTF">2025-05-17T05:30:18Z</dcterms:created>
  <dcterms:modified xsi:type="dcterms:W3CDTF">2025-05-17T06:27:10Z</dcterms:modified>
</cp:coreProperties>
</file>