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21"/>
    <p:restoredTop sz="95666"/>
  </p:normalViewPr>
  <p:slideViewPr>
    <p:cSldViewPr snapToGrid="0" snapToObjects="1">
      <p:cViewPr varScale="1">
        <p:scale>
          <a:sx n="94" d="100"/>
          <a:sy n="94" d="100"/>
        </p:scale>
        <p:origin x="22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3CBDA-8665-914B-A57D-ECD9A595D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091815"/>
            <a:ext cx="8825658" cy="861420"/>
          </a:xfrm>
        </p:spPr>
        <p:txBody>
          <a:bodyPr/>
          <a:lstStyle/>
          <a:p>
            <a:r>
              <a:rPr lang="en-ID" sz="2800" dirty="0"/>
              <a:t>BAB 12: KEPEMIMPINAN SEBAGAI NAVIGATOR</a:t>
            </a:r>
            <a:br>
              <a:rPr lang="en-ID" sz="2800" dirty="0"/>
            </a:b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D6D9EA-5230-A64A-BA87-3F494A259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1683327"/>
            <a:ext cx="8825658" cy="4395355"/>
          </a:xfrm>
        </p:spPr>
        <p:txBody>
          <a:bodyPr>
            <a:normAutofit fontScale="40000" lnSpcReduction="20000"/>
          </a:bodyPr>
          <a:lstStyle/>
          <a:p>
            <a:r>
              <a:rPr lang="en-ID" dirty="0"/>
              <a:t> 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Kepemimpinan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Adalah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Kemampuan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Mengarahkan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Organisasi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Melalui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Tantangan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Dan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Ketidakpastian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Di Era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Dinamik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Pemimpin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Perlu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Visi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Jelas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Analisis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Tajam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, Dan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Ketangguhan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Dalam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Pengambilan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Keputusan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Strategis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Fokus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Pembahasan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: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Peran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Pemimpin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Dalam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Membimbing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Organisasi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Strategic Navigation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Dalam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Ketidakpastian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Studi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Kasus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Pemimpin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Sukses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ID" sz="5900" cap="none" dirty="0" err="1">
                <a:solidFill>
                  <a:schemeClr val="bg1">
                    <a:lumMod val="95000"/>
                  </a:schemeClr>
                </a:solidFill>
              </a:rPr>
              <a:t>Sebagai</a:t>
            </a:r>
            <a:r>
              <a:rPr lang="en-ID" sz="5900" cap="none" dirty="0">
                <a:solidFill>
                  <a:schemeClr val="bg1">
                    <a:lumMod val="95000"/>
                  </a:schemeClr>
                </a:solidFill>
              </a:rPr>
              <a:t> Navigator</a:t>
            </a:r>
            <a:r>
              <a:rPr lang="en-ID" sz="5900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  <a:p>
            <a:r>
              <a:rPr lang="en-ID" sz="5900" dirty="0">
                <a:solidFill>
                  <a:schemeClr val="bg1">
                    <a:lumMod val="95000"/>
                  </a:schemeClr>
                </a:solidFill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167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ECB51-6F10-F34D-A9D6-DD0538F05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73668"/>
            <a:ext cx="9116267" cy="706964"/>
          </a:xfrm>
        </p:spPr>
        <p:txBody>
          <a:bodyPr/>
          <a:lstStyle/>
          <a:p>
            <a:r>
              <a:rPr lang="en-ID" sz="2800" b="1" dirty="0" err="1"/>
              <a:t>Refleksi</a:t>
            </a:r>
            <a:r>
              <a:rPr lang="en-ID" sz="2800" b="1" dirty="0"/>
              <a:t> &amp; </a:t>
            </a:r>
            <a:r>
              <a:rPr lang="en-ID" sz="2800" b="1" dirty="0" err="1"/>
              <a:t>Rencana</a:t>
            </a:r>
            <a:r>
              <a:rPr lang="en-ID" sz="2800" b="1" dirty="0"/>
              <a:t> </a:t>
            </a:r>
            <a:r>
              <a:rPr lang="en-ID" sz="2800" b="1" dirty="0" err="1"/>
              <a:t>Pengembangan</a:t>
            </a:r>
            <a:r>
              <a:rPr lang="en-ID" sz="2800" b="1" dirty="0"/>
              <a:t> </a:t>
            </a:r>
            <a:r>
              <a:rPr lang="en-ID" sz="2800" b="1" dirty="0" err="1"/>
              <a:t>Diri</a:t>
            </a:r>
            <a:r>
              <a:rPr lang="en-ID" sz="2800" b="1" dirty="0"/>
              <a:t> (IDP)</a:t>
            </a:r>
            <a:br>
              <a:rPr lang="en-ID" sz="2800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B583B-4C73-D640-A46A-833F7F417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4663"/>
            <a:ext cx="11201400" cy="4478481"/>
          </a:xfrm>
        </p:spPr>
        <p:txBody>
          <a:bodyPr>
            <a:normAutofit fontScale="92500"/>
          </a:bodyPr>
          <a:lstStyle/>
          <a:p>
            <a:r>
              <a:rPr lang="en-ID" sz="2800" b="1" dirty="0" err="1"/>
              <a:t>Menjadi</a:t>
            </a:r>
            <a:r>
              <a:rPr lang="en-ID" sz="2800" b="1" dirty="0"/>
              <a:t> </a:t>
            </a:r>
            <a:r>
              <a:rPr lang="en-ID" sz="2800" b="1" dirty="0" err="1"/>
              <a:t>Pemimpin</a:t>
            </a:r>
            <a:r>
              <a:rPr lang="en-ID" sz="2800" b="1" dirty="0"/>
              <a:t> yang </a:t>
            </a:r>
            <a:r>
              <a:rPr lang="en-ID" sz="2800" b="1" dirty="0" err="1"/>
              <a:t>Siap</a:t>
            </a:r>
            <a:r>
              <a:rPr lang="en-ID" sz="2800" b="1" dirty="0"/>
              <a:t> Masa </a:t>
            </a:r>
            <a:r>
              <a:rPr lang="en-ID" sz="2800" b="1" dirty="0" err="1"/>
              <a:t>Depan</a:t>
            </a:r>
            <a:r>
              <a:rPr lang="en-ID" sz="2800" b="1" dirty="0"/>
              <a:t> </a:t>
            </a:r>
            <a:r>
              <a:rPr lang="en-ID" sz="2800" b="1" dirty="0" err="1"/>
              <a:t>Dimulai</a:t>
            </a:r>
            <a:r>
              <a:rPr lang="en-ID" sz="2800" b="1" dirty="0"/>
              <a:t> </a:t>
            </a:r>
            <a:r>
              <a:rPr lang="en-ID" sz="2800" b="1" dirty="0" err="1"/>
              <a:t>dari</a:t>
            </a:r>
            <a:r>
              <a:rPr lang="en-ID" sz="2800" b="1" dirty="0"/>
              <a:t> </a:t>
            </a:r>
            <a:r>
              <a:rPr lang="en-ID" sz="2800" b="1" dirty="0" err="1"/>
              <a:t>Diri</a:t>
            </a:r>
            <a:r>
              <a:rPr lang="en-ID" sz="2800" b="1" dirty="0"/>
              <a:t> </a:t>
            </a:r>
            <a:r>
              <a:rPr lang="en-ID" sz="2800" b="1" dirty="0" err="1"/>
              <a:t>Sendiri</a:t>
            </a:r>
            <a:r>
              <a:rPr lang="en-ID" sz="2800" b="1" dirty="0"/>
              <a:t>.</a:t>
            </a:r>
            <a:endParaRPr lang="en-ID" sz="2800" dirty="0"/>
          </a:p>
          <a:p>
            <a:pPr marL="0" indent="0">
              <a:buNone/>
            </a:pPr>
            <a:r>
              <a:rPr lang="en-ID" sz="2800" b="1" dirty="0" err="1"/>
              <a:t>Refleksi</a:t>
            </a:r>
            <a:r>
              <a:rPr lang="en-ID" sz="2800" b="1" dirty="0"/>
              <a:t> </a:t>
            </a:r>
            <a:r>
              <a:rPr lang="en-ID" sz="2800" b="1" dirty="0" err="1"/>
              <a:t>Kritis</a:t>
            </a:r>
            <a:r>
              <a:rPr lang="en-ID" sz="2800" b="1" dirty="0"/>
              <a:t>:</a:t>
            </a:r>
            <a:endParaRPr lang="en-ID" sz="2800" dirty="0"/>
          </a:p>
          <a:p>
            <a:r>
              <a:rPr lang="en-ID" sz="2800" b="1" dirty="0"/>
              <a:t> Di </a:t>
            </a:r>
            <a:r>
              <a:rPr lang="en-ID" sz="2800" b="1" dirty="0" err="1"/>
              <a:t>dimensi</a:t>
            </a:r>
            <a:r>
              <a:rPr lang="en-ID" sz="2800" b="1" dirty="0"/>
              <a:t> VUCA mana </a:t>
            </a:r>
            <a:r>
              <a:rPr lang="en-ID" sz="2800" b="1" dirty="0" err="1"/>
              <a:t>saya</a:t>
            </a:r>
            <a:r>
              <a:rPr lang="en-ID" sz="2800" b="1" dirty="0"/>
              <a:t> paling </a:t>
            </a:r>
            <a:r>
              <a:rPr lang="en-ID" sz="2800" b="1" dirty="0" err="1"/>
              <a:t>nyaman</a:t>
            </a:r>
            <a:r>
              <a:rPr lang="en-ID" sz="2800" b="1" dirty="0"/>
              <a:t> </a:t>
            </a:r>
            <a:r>
              <a:rPr lang="en-ID" sz="2800" b="1" dirty="0" err="1"/>
              <a:t>dan</a:t>
            </a:r>
            <a:r>
              <a:rPr lang="en-ID" sz="2800" b="1" dirty="0"/>
              <a:t> paling </a:t>
            </a:r>
            <a:r>
              <a:rPr lang="en-ID" sz="2800" b="1" dirty="0" err="1"/>
              <a:t>tidak</a:t>
            </a:r>
            <a:r>
              <a:rPr lang="en-ID" sz="2800" b="1" dirty="0"/>
              <a:t> </a:t>
            </a:r>
            <a:r>
              <a:rPr lang="en-ID" sz="2800" b="1" dirty="0" err="1"/>
              <a:t>nyaman</a:t>
            </a:r>
            <a:r>
              <a:rPr lang="en-ID" sz="2800" b="1" dirty="0"/>
              <a:t>?</a:t>
            </a:r>
            <a:endParaRPr lang="en-ID" sz="2800" dirty="0"/>
          </a:p>
          <a:p>
            <a:r>
              <a:rPr lang="en-ID" sz="2800" b="1" dirty="0"/>
              <a:t> </a:t>
            </a:r>
            <a:r>
              <a:rPr lang="en-ID" sz="2800" b="1" dirty="0" err="1"/>
              <a:t>Apakah</a:t>
            </a:r>
            <a:r>
              <a:rPr lang="en-ID" sz="2800" b="1" dirty="0"/>
              <a:t> </a:t>
            </a:r>
            <a:r>
              <a:rPr lang="en-ID" sz="2800" b="1" dirty="0" err="1"/>
              <a:t>saya</a:t>
            </a:r>
            <a:r>
              <a:rPr lang="en-ID" sz="2800" b="1" dirty="0"/>
              <a:t> </a:t>
            </a:r>
            <a:r>
              <a:rPr lang="en-ID" sz="2800" b="1" dirty="0" err="1"/>
              <a:t>lebih</a:t>
            </a:r>
            <a:r>
              <a:rPr lang="en-ID" sz="2800" b="1" dirty="0"/>
              <a:t> </a:t>
            </a:r>
            <a:r>
              <a:rPr lang="en-ID" sz="2800" b="1" dirty="0" err="1"/>
              <a:t>cenderung</a:t>
            </a:r>
            <a:r>
              <a:rPr lang="en-ID" sz="2800" b="1" dirty="0"/>
              <a:t> </a:t>
            </a:r>
            <a:r>
              <a:rPr lang="en-ID" sz="2800" b="1" dirty="0" err="1"/>
              <a:t>mengandalkan</a:t>
            </a:r>
            <a:r>
              <a:rPr lang="en-ID" sz="2800" b="1" dirty="0"/>
              <a:t> data (</a:t>
            </a:r>
            <a:r>
              <a:rPr lang="en-ID" sz="2800" b="1" dirty="0" err="1"/>
              <a:t>teknologi</a:t>
            </a:r>
            <a:r>
              <a:rPr lang="en-ID" sz="2800" b="1" dirty="0"/>
              <a:t>) </a:t>
            </a:r>
            <a:r>
              <a:rPr lang="en-ID" sz="2800" b="1" dirty="0" err="1"/>
              <a:t>atau</a:t>
            </a:r>
            <a:r>
              <a:rPr lang="en-ID" sz="2800" b="1" dirty="0"/>
              <a:t> </a:t>
            </a:r>
            <a:r>
              <a:rPr lang="en-ID" sz="2800" b="1" dirty="0" err="1"/>
              <a:t>intuisi</a:t>
            </a:r>
            <a:r>
              <a:rPr lang="en-ID" sz="2800" b="1" dirty="0"/>
              <a:t> &amp; </a:t>
            </a:r>
            <a:r>
              <a:rPr lang="en-ID" sz="2800" b="1" dirty="0" err="1"/>
              <a:t>hubungan</a:t>
            </a:r>
            <a:r>
              <a:rPr lang="en-ID" sz="2800" b="1" dirty="0"/>
              <a:t> (</a:t>
            </a:r>
            <a:r>
              <a:rPr lang="en-ID" sz="2800" b="1" dirty="0" err="1"/>
              <a:t>humanisme</a:t>
            </a:r>
            <a:r>
              <a:rPr lang="en-ID" sz="2800" b="1" dirty="0"/>
              <a:t>) </a:t>
            </a:r>
            <a:r>
              <a:rPr lang="en-ID" sz="2800" b="1" dirty="0" err="1"/>
              <a:t>dalam</a:t>
            </a:r>
            <a:r>
              <a:rPr lang="en-ID" sz="2800" b="1" dirty="0"/>
              <a:t> </a:t>
            </a:r>
            <a:r>
              <a:rPr lang="en-ID" sz="2800" b="1" dirty="0" err="1"/>
              <a:t>pengambilan</a:t>
            </a:r>
            <a:r>
              <a:rPr lang="en-ID" sz="2800" b="1" dirty="0"/>
              <a:t> </a:t>
            </a:r>
            <a:r>
              <a:rPr lang="en-ID" sz="2800" b="1" dirty="0" err="1"/>
              <a:t>keputusan</a:t>
            </a:r>
            <a:r>
              <a:rPr lang="en-ID" sz="2800" b="1" dirty="0"/>
              <a:t>?</a:t>
            </a:r>
            <a:endParaRPr lang="en-ID" sz="2800" dirty="0"/>
          </a:p>
          <a:p>
            <a:pPr marL="0" indent="0">
              <a:buNone/>
            </a:pPr>
            <a:r>
              <a:rPr lang="en-ID" sz="2800" b="1" dirty="0" err="1"/>
              <a:t>Keterampilan</a:t>
            </a:r>
            <a:r>
              <a:rPr lang="en-ID" sz="2800" b="1" dirty="0"/>
              <a:t> </a:t>
            </a:r>
            <a:r>
              <a:rPr lang="en-ID" sz="2800" b="1" dirty="0" err="1"/>
              <a:t>apa</a:t>
            </a:r>
            <a:r>
              <a:rPr lang="en-ID" sz="2800" b="1" dirty="0"/>
              <a:t> yang paling </a:t>
            </a:r>
            <a:r>
              <a:rPr lang="en-ID" sz="2800" b="1" dirty="0" err="1"/>
              <a:t>kritis</a:t>
            </a:r>
            <a:r>
              <a:rPr lang="en-ID" sz="2800" b="1" dirty="0"/>
              <a:t> </a:t>
            </a:r>
            <a:r>
              <a:rPr lang="en-ID" sz="2800" b="1" dirty="0" err="1"/>
              <a:t>untuk</a:t>
            </a:r>
            <a:r>
              <a:rPr lang="en-ID" sz="2800" b="1" dirty="0"/>
              <a:t> di </a:t>
            </a:r>
            <a:r>
              <a:rPr lang="en-ID" sz="2800" b="1" dirty="0" err="1"/>
              <a:t>kembangkan</a:t>
            </a:r>
            <a:r>
              <a:rPr lang="en-ID" sz="2800" b="1" dirty="0"/>
              <a:t>: </a:t>
            </a:r>
            <a:endParaRPr lang="en-ID" sz="2800" dirty="0"/>
          </a:p>
          <a:p>
            <a:pPr lvl="0"/>
            <a:r>
              <a:rPr lang="en-ID" sz="2800" b="1" dirty="0"/>
              <a:t>Sense-making </a:t>
            </a:r>
            <a:r>
              <a:rPr lang="en-ID" sz="2800" b="1" dirty="0" err="1"/>
              <a:t>dalam</a:t>
            </a:r>
            <a:r>
              <a:rPr lang="en-ID" sz="2800" b="1" dirty="0"/>
              <a:t> </a:t>
            </a:r>
            <a:r>
              <a:rPr lang="en-ID" sz="2800" b="1" dirty="0" err="1"/>
              <a:t>ambiguitas</a:t>
            </a:r>
            <a:r>
              <a:rPr lang="en-ID" sz="2800" b="1" dirty="0"/>
              <a:t> </a:t>
            </a:r>
            <a:r>
              <a:rPr lang="en-ID" sz="2800" b="1" dirty="0" err="1"/>
              <a:t>atau</a:t>
            </a:r>
            <a:r>
              <a:rPr lang="en-ID" sz="2800" b="1" dirty="0"/>
              <a:t> tech-savviness</a:t>
            </a:r>
            <a:endParaRPr lang="en-ID" sz="2800" dirty="0"/>
          </a:p>
          <a:p>
            <a:pPr marL="0" indent="0">
              <a:buNone/>
            </a:pPr>
            <a:endParaRPr lang="en-ID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668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5F7AA-5D74-8E4C-A7F6-4C8998AC2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758536"/>
            <a:ext cx="8761413" cy="922096"/>
          </a:xfrm>
        </p:spPr>
        <p:txBody>
          <a:bodyPr/>
          <a:lstStyle/>
          <a:p>
            <a:br>
              <a:rPr lang="en-ID" sz="2400" dirty="0"/>
            </a:br>
            <a:r>
              <a:rPr lang="en-ID" sz="2400" dirty="0"/>
              <a:t>PERAN PEMIMPIN DALAM MEMBIMBING ORGANISASI</a:t>
            </a:r>
            <a:br>
              <a:rPr lang="en-ID" sz="2400" dirty="0"/>
            </a:br>
            <a:r>
              <a:rPr lang="en-ID" sz="2400" dirty="0"/>
              <a:t> </a:t>
            </a:r>
            <a:br>
              <a:rPr lang="en-ID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0E8FE-A43A-CD45-AD2A-819E7D3E2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880755"/>
            <a:ext cx="8825659" cy="4343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ID" sz="3200" dirty="0"/>
          </a:p>
          <a:p>
            <a:r>
              <a:rPr lang="en-ID" sz="3200" dirty="0" err="1"/>
              <a:t>Pemimpin</a:t>
            </a:r>
            <a:r>
              <a:rPr lang="en-ID" sz="3200" dirty="0"/>
              <a:t> </a:t>
            </a:r>
            <a:r>
              <a:rPr lang="en-ID" sz="3200" dirty="0" err="1"/>
              <a:t>sebagai</a:t>
            </a:r>
            <a:r>
              <a:rPr lang="en-ID" sz="3200" dirty="0"/>
              <a:t> navigator </a:t>
            </a:r>
            <a:r>
              <a:rPr lang="en-ID" sz="3200" dirty="0" err="1"/>
              <a:t>bertugas</a:t>
            </a:r>
            <a:r>
              <a:rPr lang="en-ID" sz="3200" dirty="0"/>
              <a:t>:</a:t>
            </a:r>
          </a:p>
          <a:p>
            <a:pPr lvl="0"/>
            <a:r>
              <a:rPr lang="en-ID" sz="3200" dirty="0" err="1"/>
              <a:t>Menetapkan</a:t>
            </a:r>
            <a:r>
              <a:rPr lang="en-ID" sz="3200" dirty="0"/>
              <a:t> </a:t>
            </a:r>
            <a:r>
              <a:rPr lang="en-ID" sz="3200" dirty="0" err="1"/>
              <a:t>arah</a:t>
            </a:r>
            <a:r>
              <a:rPr lang="en-ID" sz="3200" dirty="0"/>
              <a:t> </a:t>
            </a:r>
            <a:r>
              <a:rPr lang="en-ID" sz="3200" dirty="0" err="1"/>
              <a:t>strategis</a:t>
            </a:r>
            <a:r>
              <a:rPr lang="en-ID" sz="3200" dirty="0"/>
              <a:t> </a:t>
            </a:r>
            <a:r>
              <a:rPr lang="en-ID" sz="3200" dirty="0" err="1"/>
              <a:t>berdasarkan</a:t>
            </a:r>
            <a:r>
              <a:rPr lang="en-ID" sz="3200" dirty="0"/>
              <a:t> </a:t>
            </a:r>
            <a:r>
              <a:rPr lang="en-ID" sz="3200" dirty="0" err="1"/>
              <a:t>visi</a:t>
            </a:r>
            <a:r>
              <a:rPr lang="en-ID" sz="3200" dirty="0"/>
              <a:t> </a:t>
            </a:r>
            <a:r>
              <a:rPr lang="en-ID" sz="3200" dirty="0" err="1"/>
              <a:t>dan</a:t>
            </a:r>
            <a:r>
              <a:rPr lang="en-ID" sz="3200" dirty="0"/>
              <a:t> </a:t>
            </a:r>
            <a:r>
              <a:rPr lang="en-ID" sz="3200" dirty="0" err="1"/>
              <a:t>misi</a:t>
            </a:r>
            <a:r>
              <a:rPr lang="en-ID" sz="3200" dirty="0"/>
              <a:t>.</a:t>
            </a:r>
          </a:p>
          <a:p>
            <a:pPr lvl="0"/>
            <a:r>
              <a:rPr lang="en-ID" sz="3200" dirty="0" err="1"/>
              <a:t>Memastikan</a:t>
            </a:r>
            <a:r>
              <a:rPr lang="en-ID" sz="3200" dirty="0"/>
              <a:t> </a:t>
            </a:r>
            <a:r>
              <a:rPr lang="en-ID" sz="3200" dirty="0" err="1"/>
              <a:t>keselarasan</a:t>
            </a:r>
            <a:r>
              <a:rPr lang="en-ID" sz="3200" dirty="0"/>
              <a:t> </a:t>
            </a:r>
            <a:r>
              <a:rPr lang="en-ID" sz="3200" dirty="0" err="1"/>
              <a:t>antara</a:t>
            </a:r>
            <a:r>
              <a:rPr lang="en-ID" sz="3200" dirty="0"/>
              <a:t> </a:t>
            </a:r>
            <a:r>
              <a:rPr lang="en-ID" sz="3200" dirty="0" err="1"/>
              <a:t>sumber</a:t>
            </a:r>
            <a:r>
              <a:rPr lang="en-ID" sz="3200" dirty="0"/>
              <a:t> </a:t>
            </a:r>
            <a:r>
              <a:rPr lang="en-ID" sz="3200" dirty="0" err="1"/>
              <a:t>daya</a:t>
            </a:r>
            <a:r>
              <a:rPr lang="en-ID" sz="3200" dirty="0"/>
              <a:t> internal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tujuan</a:t>
            </a:r>
            <a:r>
              <a:rPr lang="en-ID" sz="3200" dirty="0"/>
              <a:t> </a:t>
            </a:r>
            <a:r>
              <a:rPr lang="en-ID" sz="3200" dirty="0" err="1"/>
              <a:t>organisasi</a:t>
            </a:r>
            <a:r>
              <a:rPr lang="en-ID" sz="3200" dirty="0"/>
              <a:t>.</a:t>
            </a:r>
          </a:p>
          <a:p>
            <a:r>
              <a:rPr lang="en-ID" sz="3200" dirty="0"/>
              <a:t> </a:t>
            </a:r>
            <a:r>
              <a:rPr lang="en-ID" sz="3200" dirty="0" err="1"/>
              <a:t>Membangun</a:t>
            </a:r>
            <a:r>
              <a:rPr lang="en-ID" sz="3200" dirty="0"/>
              <a:t> </a:t>
            </a:r>
            <a:r>
              <a:rPr lang="en-ID" sz="3200" dirty="0" err="1"/>
              <a:t>ketahanan</a:t>
            </a:r>
            <a:r>
              <a:rPr lang="en-ID" sz="3200" dirty="0"/>
              <a:t> (resilience) </a:t>
            </a:r>
            <a:r>
              <a:rPr lang="en-ID" sz="3200" dirty="0" err="1"/>
              <a:t>dan</a:t>
            </a:r>
            <a:r>
              <a:rPr lang="en-ID" sz="3200" dirty="0"/>
              <a:t> </a:t>
            </a:r>
            <a:r>
              <a:rPr lang="en-ID" sz="3200" dirty="0" err="1"/>
              <a:t>adaptabilitas</a:t>
            </a:r>
            <a:r>
              <a:rPr lang="en-ID" sz="3200" dirty="0"/>
              <a:t> </a:t>
            </a:r>
            <a:r>
              <a:rPr lang="en-ID" sz="3200" dirty="0" err="1"/>
              <a:t>tim.</a:t>
            </a:r>
            <a:endParaRPr lang="en-ID" sz="3200" dirty="0"/>
          </a:p>
          <a:p>
            <a:pPr marL="0" indent="0">
              <a:buNone/>
            </a:pPr>
            <a:r>
              <a:rPr lang="en-ID" sz="3200" dirty="0" err="1"/>
              <a:t>Kunci</a:t>
            </a:r>
            <a:r>
              <a:rPr lang="en-ID" sz="3200" dirty="0"/>
              <a:t> </a:t>
            </a:r>
            <a:r>
              <a:rPr lang="en-ID" sz="3200" dirty="0" err="1"/>
              <a:t>kemampuan</a:t>
            </a:r>
            <a:r>
              <a:rPr lang="en-ID" sz="3200" dirty="0"/>
              <a:t>: </a:t>
            </a:r>
          </a:p>
          <a:p>
            <a:pPr lvl="0"/>
            <a:r>
              <a:rPr lang="en-ID" sz="3200" dirty="0"/>
              <a:t>foresight (</a:t>
            </a:r>
            <a:r>
              <a:rPr lang="en-ID" sz="3200" dirty="0" err="1"/>
              <a:t>pandangan</a:t>
            </a:r>
            <a:r>
              <a:rPr lang="en-ID" sz="3200" dirty="0"/>
              <a:t> </a:t>
            </a:r>
            <a:r>
              <a:rPr lang="en-ID" sz="3200" dirty="0" err="1"/>
              <a:t>ke</a:t>
            </a:r>
            <a:r>
              <a:rPr lang="en-ID" sz="3200" dirty="0"/>
              <a:t> </a:t>
            </a:r>
            <a:r>
              <a:rPr lang="en-ID" sz="3200" dirty="0" err="1"/>
              <a:t>depan</a:t>
            </a:r>
            <a:r>
              <a:rPr lang="en-ID" sz="3200" dirty="0"/>
              <a:t>), agility (</a:t>
            </a:r>
            <a:r>
              <a:rPr lang="en-ID" sz="3200" dirty="0" err="1"/>
              <a:t>kelincahan</a:t>
            </a:r>
            <a:r>
              <a:rPr lang="en-ID" sz="3200" dirty="0"/>
              <a:t>), </a:t>
            </a:r>
            <a:r>
              <a:rPr lang="en-ID" sz="3200" dirty="0" err="1"/>
              <a:t>dan</a:t>
            </a:r>
            <a:r>
              <a:rPr lang="en-ID" sz="3200" dirty="0"/>
              <a:t> resilience (</a:t>
            </a:r>
            <a:r>
              <a:rPr lang="en-ID" sz="3200" dirty="0" err="1"/>
              <a:t>ketahanan</a:t>
            </a:r>
            <a:r>
              <a:rPr lang="en-ID" sz="3200" dirty="0"/>
              <a:t>).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91606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21F38-71BC-3F44-85CB-936FE0B7A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85800"/>
            <a:ext cx="8761413" cy="1257300"/>
          </a:xfrm>
        </p:spPr>
        <p:txBody>
          <a:bodyPr/>
          <a:lstStyle/>
          <a:p>
            <a:r>
              <a:rPr lang="en-ID" sz="2800" dirty="0"/>
              <a:t>Strategic Navigation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Ketidakpastian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507F7-F6E1-394D-AB65-5F75D1460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65218"/>
            <a:ext cx="10150355" cy="41563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sz="2800" dirty="0" err="1"/>
              <a:t>Mengapa</a:t>
            </a:r>
            <a:r>
              <a:rPr lang="en-ID" sz="2800" dirty="0"/>
              <a:t> </a:t>
            </a:r>
            <a:r>
              <a:rPr lang="en-ID" sz="2800" dirty="0" err="1"/>
              <a:t>penting</a:t>
            </a:r>
            <a:r>
              <a:rPr lang="en-ID" sz="2800" dirty="0"/>
              <a:t>?</a:t>
            </a:r>
          </a:p>
          <a:p>
            <a:r>
              <a:rPr lang="en-ID" sz="2800" dirty="0"/>
              <a:t> </a:t>
            </a:r>
            <a:r>
              <a:rPr lang="en-ID" sz="2800" dirty="0" err="1"/>
              <a:t>Perubahan</a:t>
            </a:r>
            <a:r>
              <a:rPr lang="en-ID" sz="2800" dirty="0"/>
              <a:t> </a:t>
            </a:r>
            <a:r>
              <a:rPr lang="en-ID" sz="2800" dirty="0" err="1"/>
              <a:t>pasar</a:t>
            </a:r>
            <a:r>
              <a:rPr lang="en-ID" sz="2800" dirty="0"/>
              <a:t>, </a:t>
            </a:r>
            <a:r>
              <a:rPr lang="en-ID" sz="2800" dirty="0" err="1"/>
              <a:t>teknologi</a:t>
            </a:r>
            <a:r>
              <a:rPr lang="en-ID" sz="2800" dirty="0"/>
              <a:t>, </a:t>
            </a:r>
            <a:r>
              <a:rPr lang="en-ID" sz="2800" dirty="0" err="1"/>
              <a:t>dan</a:t>
            </a:r>
            <a:r>
              <a:rPr lang="en-ID" sz="2800" dirty="0"/>
              <a:t> </a:t>
            </a:r>
            <a:r>
              <a:rPr lang="en-ID" sz="2800" dirty="0" err="1"/>
              <a:t>regulasi</a:t>
            </a:r>
            <a:r>
              <a:rPr lang="en-ID" sz="2800" dirty="0"/>
              <a:t> </a:t>
            </a:r>
            <a:r>
              <a:rPr lang="en-ID" sz="2800" dirty="0" err="1"/>
              <a:t>berlangsung</a:t>
            </a:r>
            <a:r>
              <a:rPr lang="en-ID" sz="2800" dirty="0"/>
              <a:t> </a:t>
            </a:r>
            <a:r>
              <a:rPr lang="en-ID" sz="2800" dirty="0" err="1"/>
              <a:t>cepat</a:t>
            </a:r>
            <a:r>
              <a:rPr lang="en-ID" sz="2800" dirty="0"/>
              <a:t>.</a:t>
            </a:r>
          </a:p>
          <a:p>
            <a:r>
              <a:rPr lang="en-ID" sz="2800" dirty="0"/>
              <a:t> </a:t>
            </a:r>
            <a:r>
              <a:rPr lang="en-ID" sz="2800" dirty="0" err="1"/>
              <a:t>Pemimpin</a:t>
            </a:r>
            <a:r>
              <a:rPr lang="en-ID" sz="2800" dirty="0"/>
              <a:t>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proaktif</a:t>
            </a:r>
            <a:r>
              <a:rPr lang="en-ID" sz="2800" dirty="0"/>
              <a:t>, </a:t>
            </a:r>
            <a:r>
              <a:rPr lang="en-ID" sz="2800" dirty="0" err="1"/>
              <a:t>bukan</a:t>
            </a:r>
            <a:r>
              <a:rPr lang="en-ID" sz="2800" dirty="0"/>
              <a:t> </a:t>
            </a:r>
            <a:r>
              <a:rPr lang="en-ID" sz="2800" dirty="0" err="1"/>
              <a:t>reaktif</a:t>
            </a:r>
            <a:r>
              <a:rPr lang="en-ID" sz="2800" dirty="0"/>
              <a:t>.</a:t>
            </a:r>
          </a:p>
          <a:p>
            <a:pPr marL="0" indent="0">
              <a:buNone/>
            </a:pPr>
            <a:r>
              <a:rPr lang="en-ID" sz="2800" dirty="0" err="1"/>
              <a:t>Langkah</a:t>
            </a:r>
            <a:r>
              <a:rPr lang="en-ID" sz="2800" dirty="0"/>
              <a:t> </a:t>
            </a:r>
            <a:r>
              <a:rPr lang="en-ID" sz="2800" dirty="0" err="1"/>
              <a:t>penerapan</a:t>
            </a:r>
            <a:r>
              <a:rPr lang="en-ID" sz="2800" dirty="0"/>
              <a:t>:</a:t>
            </a:r>
          </a:p>
          <a:p>
            <a:r>
              <a:rPr lang="en-ID" sz="2800" dirty="0"/>
              <a:t> </a:t>
            </a:r>
            <a:r>
              <a:rPr lang="en-ID" sz="2800" dirty="0" err="1"/>
              <a:t>Analisis</a:t>
            </a:r>
            <a:r>
              <a:rPr lang="en-ID" sz="2800" dirty="0"/>
              <a:t> </a:t>
            </a:r>
            <a:r>
              <a:rPr lang="en-ID" sz="2800" dirty="0" err="1"/>
              <a:t>tren</a:t>
            </a:r>
            <a:r>
              <a:rPr lang="en-ID" sz="2800" dirty="0"/>
              <a:t> (data </a:t>
            </a:r>
            <a:r>
              <a:rPr lang="en-ID" sz="2800" dirty="0" err="1"/>
              <a:t>eksternal</a:t>
            </a:r>
            <a:r>
              <a:rPr lang="en-ID" sz="2800" dirty="0"/>
              <a:t> &amp; internal).</a:t>
            </a:r>
          </a:p>
          <a:p>
            <a:r>
              <a:rPr lang="en-ID" sz="2800" dirty="0"/>
              <a:t> </a:t>
            </a:r>
            <a:r>
              <a:rPr lang="en-ID" sz="2800" dirty="0" err="1"/>
              <a:t>Eksperimen</a:t>
            </a:r>
            <a:r>
              <a:rPr lang="en-ID" sz="2800" dirty="0"/>
              <a:t> </a:t>
            </a:r>
            <a:r>
              <a:rPr lang="en-ID" sz="2800" dirty="0" err="1"/>
              <a:t>adaptif</a:t>
            </a:r>
            <a:r>
              <a:rPr lang="en-ID" sz="2800" dirty="0"/>
              <a:t> (pilot project, </a:t>
            </a:r>
            <a:r>
              <a:rPr lang="en-ID" sz="2800" dirty="0" err="1"/>
              <a:t>iterasi</a:t>
            </a:r>
            <a:r>
              <a:rPr lang="en-ID" sz="2800" dirty="0"/>
              <a:t>).</a:t>
            </a:r>
          </a:p>
          <a:p>
            <a:r>
              <a:rPr lang="en-ID" sz="2800" dirty="0"/>
              <a:t> </a:t>
            </a:r>
            <a:r>
              <a:rPr lang="en-ID" sz="2800" dirty="0" err="1"/>
              <a:t>Kolaborasi</a:t>
            </a:r>
            <a:r>
              <a:rPr lang="en-ID" sz="2800" dirty="0"/>
              <a:t> </a:t>
            </a:r>
            <a:r>
              <a:rPr lang="en-ID" sz="2800" dirty="0" err="1"/>
              <a:t>lintas</a:t>
            </a:r>
            <a:r>
              <a:rPr lang="en-ID" sz="2800" dirty="0"/>
              <a:t> </a:t>
            </a:r>
            <a:r>
              <a:rPr lang="en-ID" sz="2800" dirty="0" err="1"/>
              <a:t>tim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inovasi</a:t>
            </a:r>
            <a:r>
              <a:rPr lang="en-ID" sz="2800" dirty="0"/>
              <a:t>.</a:t>
            </a:r>
          </a:p>
          <a:p>
            <a:pPr marL="0" indent="0">
              <a:buNone/>
            </a:pPr>
            <a:r>
              <a:rPr lang="en-ID" sz="2800" dirty="0" err="1"/>
              <a:t>Contoh</a:t>
            </a:r>
            <a:r>
              <a:rPr lang="en-ID" sz="2800" dirty="0"/>
              <a:t>: </a:t>
            </a:r>
          </a:p>
          <a:p>
            <a:r>
              <a:rPr lang="en-ID" sz="2800" dirty="0" err="1"/>
              <a:t>Transformasi</a:t>
            </a:r>
            <a:r>
              <a:rPr lang="en-ID" sz="2800" dirty="0"/>
              <a:t> Microsoft (Satya Nadella) </a:t>
            </a:r>
            <a:r>
              <a:rPr lang="en-ID" sz="2800" dirty="0" err="1"/>
              <a:t>dari</a:t>
            </a:r>
            <a:r>
              <a:rPr lang="en-ID" sz="2800" dirty="0"/>
              <a:t> software </a:t>
            </a:r>
            <a:r>
              <a:rPr lang="en-ID" sz="2800" dirty="0" err="1"/>
              <a:t>ke</a:t>
            </a:r>
            <a:r>
              <a:rPr lang="en-ID" sz="2800" dirty="0"/>
              <a:t> cloud &amp; AI.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60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CCA76-7168-4C47-9EB3-72FA867BC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33845"/>
            <a:ext cx="8761413" cy="1046787"/>
          </a:xfrm>
        </p:spPr>
        <p:txBody>
          <a:bodyPr/>
          <a:lstStyle/>
          <a:p>
            <a:r>
              <a:rPr lang="en-ID" sz="2400" dirty="0" err="1"/>
              <a:t>Studi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&amp; </a:t>
            </a:r>
            <a:r>
              <a:rPr lang="en-ID" sz="2400" dirty="0" err="1"/>
              <a:t>Analisis</a:t>
            </a:r>
            <a:r>
              <a:rPr lang="en-ID" sz="2400" dirty="0"/>
              <a:t> </a:t>
            </a:r>
            <a:r>
              <a:rPr lang="en-ID" sz="2400" dirty="0" err="1"/>
              <a:t>Strategi</a:t>
            </a:r>
            <a:br>
              <a:rPr lang="en-ID" sz="2400" dirty="0"/>
            </a:br>
            <a:r>
              <a:rPr lang="en-ID" sz="2400" dirty="0"/>
              <a:t> </a:t>
            </a:r>
            <a:br>
              <a:rPr lang="en-ID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4E64A-4C3A-BC46-8983-718415B31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388042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D" sz="2600" dirty="0" err="1"/>
              <a:t>Studi</a:t>
            </a:r>
            <a:r>
              <a:rPr lang="en-ID" sz="2600" dirty="0"/>
              <a:t> </a:t>
            </a:r>
            <a:r>
              <a:rPr lang="en-ID" sz="2600" dirty="0" err="1"/>
              <a:t>Kasus</a:t>
            </a:r>
            <a:r>
              <a:rPr lang="en-ID" sz="2600" dirty="0"/>
              <a:t> </a:t>
            </a:r>
            <a:r>
              <a:rPr lang="en-ID" sz="2600" dirty="0" err="1"/>
              <a:t>Sukses</a:t>
            </a:r>
            <a:endParaRPr lang="en-ID" sz="2600" dirty="0"/>
          </a:p>
          <a:p>
            <a:pPr marL="0" indent="0">
              <a:buNone/>
            </a:pPr>
            <a:r>
              <a:rPr lang="en-ID" sz="2600" dirty="0"/>
              <a:t> Satya Nadella (Microsoft): </a:t>
            </a:r>
          </a:p>
          <a:p>
            <a:r>
              <a:rPr lang="en-ID" sz="2600" dirty="0" err="1"/>
              <a:t>Fokus</a:t>
            </a:r>
            <a:r>
              <a:rPr lang="en-ID" sz="2600" dirty="0"/>
              <a:t> </a:t>
            </a:r>
            <a:r>
              <a:rPr lang="en-ID" sz="2600" dirty="0" err="1"/>
              <a:t>pada</a:t>
            </a:r>
            <a:r>
              <a:rPr lang="en-ID" sz="2600" dirty="0"/>
              <a:t> </a:t>
            </a:r>
            <a:r>
              <a:rPr lang="en-ID" sz="2600" dirty="0" err="1"/>
              <a:t>budaya</a:t>
            </a:r>
            <a:r>
              <a:rPr lang="en-ID" sz="2600" dirty="0"/>
              <a:t> "growth mindset", </a:t>
            </a:r>
            <a:r>
              <a:rPr lang="en-ID" sz="2600" dirty="0" err="1"/>
              <a:t>transformasi</a:t>
            </a:r>
            <a:r>
              <a:rPr lang="en-ID" sz="2600" dirty="0"/>
              <a:t> </a:t>
            </a:r>
            <a:r>
              <a:rPr lang="en-ID" sz="2600" dirty="0" err="1"/>
              <a:t>ke</a:t>
            </a:r>
            <a:r>
              <a:rPr lang="en-ID" sz="2600" dirty="0"/>
              <a:t> cloud (Azure), </a:t>
            </a:r>
            <a:r>
              <a:rPr lang="en-ID" sz="2600" dirty="0" err="1"/>
              <a:t>dan</a:t>
            </a:r>
            <a:r>
              <a:rPr lang="en-ID" sz="2600" dirty="0"/>
              <a:t> </a:t>
            </a:r>
            <a:r>
              <a:rPr lang="en-ID" sz="2600" dirty="0" err="1"/>
              <a:t>akuisisi</a:t>
            </a:r>
            <a:r>
              <a:rPr lang="en-ID" sz="2600" dirty="0"/>
              <a:t> </a:t>
            </a:r>
            <a:r>
              <a:rPr lang="en-ID" sz="2600" dirty="0" err="1"/>
              <a:t>strategis</a:t>
            </a:r>
            <a:r>
              <a:rPr lang="en-ID" sz="2600" dirty="0"/>
              <a:t> (LinkedIn, GitHub).</a:t>
            </a:r>
          </a:p>
          <a:p>
            <a:pPr marL="0" indent="0">
              <a:buNone/>
            </a:pPr>
            <a:r>
              <a:rPr lang="en-ID" sz="2600" dirty="0"/>
              <a:t>Anne </a:t>
            </a:r>
            <a:r>
              <a:rPr lang="en-ID" sz="2600" dirty="0" err="1"/>
              <a:t>Wojcicki</a:t>
            </a:r>
            <a:r>
              <a:rPr lang="en-ID" sz="2600" dirty="0"/>
              <a:t> (23andMe): </a:t>
            </a:r>
          </a:p>
          <a:p>
            <a:r>
              <a:rPr lang="en-ID" sz="2600" dirty="0" err="1"/>
              <a:t>Navigasi</a:t>
            </a:r>
            <a:r>
              <a:rPr lang="en-ID" sz="2600" dirty="0"/>
              <a:t> </a:t>
            </a:r>
            <a:r>
              <a:rPr lang="en-ID" sz="2600" dirty="0" err="1"/>
              <a:t>regulasi</a:t>
            </a:r>
            <a:r>
              <a:rPr lang="en-ID" sz="2600" dirty="0"/>
              <a:t> </a:t>
            </a:r>
            <a:r>
              <a:rPr lang="en-ID" sz="2600" dirty="0" err="1"/>
              <a:t>kesehatan</a:t>
            </a:r>
            <a:r>
              <a:rPr lang="en-ID" sz="2600" dirty="0"/>
              <a:t> &amp; </a:t>
            </a:r>
            <a:r>
              <a:rPr lang="en-ID" sz="2600" dirty="0" err="1"/>
              <a:t>teknologi</a:t>
            </a:r>
            <a:r>
              <a:rPr lang="en-ID" sz="2600" dirty="0"/>
              <a:t> </a:t>
            </a:r>
            <a:r>
              <a:rPr lang="en-ID" sz="2600" dirty="0" err="1"/>
              <a:t>untuk</a:t>
            </a:r>
            <a:r>
              <a:rPr lang="en-ID" sz="2600" dirty="0"/>
              <a:t> </a:t>
            </a:r>
            <a:r>
              <a:rPr lang="en-ID" sz="2600" dirty="0" err="1"/>
              <a:t>personalisasi</a:t>
            </a:r>
            <a:r>
              <a:rPr lang="en-ID" sz="2600" dirty="0"/>
              <a:t> </a:t>
            </a:r>
            <a:r>
              <a:rPr lang="en-ID" sz="2600" dirty="0" err="1"/>
              <a:t>layanan</a:t>
            </a:r>
            <a:r>
              <a:rPr lang="en-ID" sz="2600" dirty="0"/>
              <a:t> </a:t>
            </a:r>
            <a:r>
              <a:rPr lang="en-ID" sz="2600" dirty="0" err="1"/>
              <a:t>genetik</a:t>
            </a:r>
            <a:r>
              <a:rPr lang="en-ID" sz="2600" dirty="0"/>
              <a:t>.</a:t>
            </a:r>
          </a:p>
          <a:p>
            <a:r>
              <a:rPr lang="en-ID" sz="2600" dirty="0"/>
              <a:t> </a:t>
            </a:r>
            <a:r>
              <a:rPr lang="en-ID" sz="2600" dirty="0" err="1"/>
              <a:t>Analisis</a:t>
            </a:r>
            <a:r>
              <a:rPr lang="en-ID" sz="2600" dirty="0"/>
              <a:t> Expected Value (</a:t>
            </a:r>
            <a:r>
              <a:rPr lang="en-ID" sz="2600" dirty="0" err="1"/>
              <a:t>Soal</a:t>
            </a:r>
            <a:r>
              <a:rPr lang="en-ID" sz="2600" dirty="0"/>
              <a:t> </a:t>
            </a:r>
            <a:r>
              <a:rPr lang="en-ID" sz="2600" dirty="0" err="1"/>
              <a:t>Perhitungan</a:t>
            </a:r>
            <a:r>
              <a:rPr lang="en-ID" sz="2600" dirty="0"/>
              <a:t>):</a:t>
            </a:r>
          </a:p>
          <a:p>
            <a:pPr marL="0" indent="0">
              <a:buNone/>
            </a:pPr>
            <a:r>
              <a:rPr lang="en-ID" sz="2600" dirty="0" err="1"/>
              <a:t>Opsi</a:t>
            </a:r>
            <a:r>
              <a:rPr lang="en-ID" sz="2600" dirty="0"/>
              <a:t> A:</a:t>
            </a:r>
          </a:p>
          <a:p>
            <a:pPr lvl="0"/>
            <a:r>
              <a:rPr lang="en-ID" sz="2600" dirty="0"/>
              <a:t>EV = (0.6 × 80) + (0.4 × -20) - 50 = 48 - 8 - 50 = -10 </a:t>
            </a:r>
            <a:r>
              <a:rPr lang="en-ID" sz="2600" dirty="0" err="1"/>
              <a:t>miliar</a:t>
            </a:r>
            <a:endParaRPr lang="en-ID" sz="2600" dirty="0"/>
          </a:p>
          <a:p>
            <a:pPr marL="0" indent="0">
              <a:buNone/>
            </a:pPr>
            <a:r>
              <a:rPr lang="en-ID" sz="2600" dirty="0" err="1"/>
              <a:t>Opsi</a:t>
            </a:r>
            <a:r>
              <a:rPr lang="en-ID" sz="2600" dirty="0"/>
              <a:t> B:</a:t>
            </a:r>
          </a:p>
          <a:p>
            <a:pPr lvl="0"/>
            <a:r>
              <a:rPr lang="en-ID" sz="2600" dirty="0"/>
              <a:t>EV = (0.7 × 60) + (0.3 × -10) - 30 = 42 - 3 - 30 = +9 </a:t>
            </a:r>
            <a:r>
              <a:rPr lang="en-ID" sz="2600" dirty="0" err="1"/>
              <a:t>miliar</a:t>
            </a:r>
            <a:endParaRPr lang="en-ID" sz="2600" dirty="0"/>
          </a:p>
          <a:p>
            <a:pPr marL="0" indent="0">
              <a:buNone/>
            </a:pP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352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96112-5396-AE44-9682-2D138F3DF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79DA2-A627-BE4D-96D9-3D7198CC0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30136"/>
            <a:ext cx="8825659" cy="38896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D" b="1" dirty="0"/>
          </a:p>
          <a:p>
            <a:pPr marL="0" indent="0">
              <a:buNone/>
            </a:pPr>
            <a:endParaRPr lang="en-ID" b="1" dirty="0"/>
          </a:p>
          <a:p>
            <a:pPr marL="0" indent="0">
              <a:buNone/>
            </a:pPr>
            <a:endParaRPr lang="en-ID" b="1" dirty="0"/>
          </a:p>
          <a:p>
            <a:pPr marL="0" indent="0" algn="ctr">
              <a:buNone/>
            </a:pPr>
            <a:r>
              <a:rPr lang="en-ID" sz="3200" b="1" dirty="0"/>
              <a:t>BAB 13: </a:t>
            </a:r>
          </a:p>
          <a:p>
            <a:pPr marL="0" indent="0" algn="ctr">
              <a:buNone/>
            </a:pPr>
            <a:r>
              <a:rPr lang="en-ID" sz="3200" b="1" dirty="0"/>
              <a:t>MASA DEPAN KEPEMIMPINAN STRATEGIS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3266756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C31EE-7685-C04B-8990-7C382F453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737755"/>
            <a:ext cx="8761413" cy="942877"/>
          </a:xfrm>
        </p:spPr>
        <p:txBody>
          <a:bodyPr/>
          <a:lstStyle/>
          <a:p>
            <a:br>
              <a:rPr lang="en-ID" sz="2400" b="1" dirty="0"/>
            </a:br>
            <a:r>
              <a:rPr lang="en-ID" sz="2400" b="1" dirty="0"/>
              <a:t>MASA DEPAN KEPEMIMPINAN STRATEGIS</a:t>
            </a:r>
            <a:br>
              <a:rPr lang="en-ID" sz="2400" dirty="0"/>
            </a:br>
            <a:r>
              <a:rPr lang="en-ID" sz="2400" b="1" dirty="0"/>
              <a:t> </a:t>
            </a:r>
            <a:br>
              <a:rPr lang="en-ID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1AC21-62A0-9341-83F0-DF57DA4C8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536" y="2150918"/>
            <a:ext cx="10796155" cy="3868882"/>
          </a:xfrm>
        </p:spPr>
        <p:txBody>
          <a:bodyPr>
            <a:normAutofit/>
          </a:bodyPr>
          <a:lstStyle/>
          <a:p>
            <a:r>
              <a:rPr lang="en-ID" sz="2400" b="1" dirty="0" err="1"/>
              <a:t>Kepemimpinan</a:t>
            </a:r>
            <a:r>
              <a:rPr lang="en-ID" sz="2400" b="1" dirty="0"/>
              <a:t> masa </a:t>
            </a:r>
            <a:r>
              <a:rPr lang="en-ID" sz="2400" b="1" dirty="0" err="1"/>
              <a:t>depan</a:t>
            </a:r>
            <a:r>
              <a:rPr lang="en-ID" sz="2400" b="1" dirty="0"/>
              <a:t> </a:t>
            </a:r>
            <a:r>
              <a:rPr lang="en-ID" sz="2400" b="1" dirty="0" err="1"/>
              <a:t>bukan</a:t>
            </a:r>
            <a:r>
              <a:rPr lang="en-ID" sz="2400" b="1" dirty="0"/>
              <a:t> </a:t>
            </a:r>
            <a:r>
              <a:rPr lang="en-ID" sz="2400" b="1" dirty="0" err="1"/>
              <a:t>lagi</a:t>
            </a:r>
            <a:r>
              <a:rPr lang="en-ID" sz="2400" b="1" dirty="0"/>
              <a:t> </a:t>
            </a:r>
            <a:r>
              <a:rPr lang="en-ID" sz="2400" b="1" dirty="0" err="1"/>
              <a:t>soal</a:t>
            </a:r>
            <a:r>
              <a:rPr lang="en-ID" sz="2400" b="1" dirty="0"/>
              <a:t> </a:t>
            </a:r>
            <a:r>
              <a:rPr lang="en-ID" sz="2400" b="1" dirty="0" err="1"/>
              <a:t>mengendalikan</a:t>
            </a:r>
            <a:r>
              <a:rPr lang="en-ID" sz="2400" b="1" dirty="0"/>
              <a:t> </a:t>
            </a:r>
            <a:r>
              <a:rPr lang="en-ID" sz="2400" b="1" dirty="0" err="1"/>
              <a:t>stabilitas</a:t>
            </a:r>
            <a:r>
              <a:rPr lang="en-ID" sz="2400" b="1" dirty="0"/>
              <a:t>, </a:t>
            </a:r>
            <a:r>
              <a:rPr lang="en-ID" sz="2400" b="1" dirty="0" err="1"/>
              <a:t>tetapi</a:t>
            </a:r>
            <a:r>
              <a:rPr lang="en-ID" sz="2400" b="1" dirty="0"/>
              <a:t> </a:t>
            </a:r>
            <a:r>
              <a:rPr lang="en-ID" sz="2400" b="1" dirty="0" err="1"/>
              <a:t>tentang</a:t>
            </a:r>
            <a:r>
              <a:rPr lang="en-ID" sz="2400" b="1" dirty="0"/>
              <a:t> </a:t>
            </a:r>
            <a:r>
              <a:rPr lang="en-ID" sz="2400" b="1" dirty="0" err="1"/>
              <a:t>mengelola</a:t>
            </a:r>
            <a:r>
              <a:rPr lang="en-ID" sz="2400" b="1" dirty="0"/>
              <a:t> </a:t>
            </a:r>
            <a:r>
              <a:rPr lang="en-ID" sz="2400" b="1" dirty="0" err="1"/>
              <a:t>ketidakpastian</a:t>
            </a:r>
            <a:r>
              <a:rPr lang="en-ID" sz="2400" b="1" dirty="0"/>
              <a:t> </a:t>
            </a:r>
            <a:r>
              <a:rPr lang="en-ID" sz="2400" b="1" dirty="0" err="1"/>
              <a:t>dan</a:t>
            </a:r>
            <a:r>
              <a:rPr lang="en-ID" sz="2400" b="1" dirty="0"/>
              <a:t> </a:t>
            </a:r>
            <a:r>
              <a:rPr lang="en-ID" sz="2400" b="1" dirty="0" err="1"/>
              <a:t>mengartikulasikan</a:t>
            </a:r>
            <a:r>
              <a:rPr lang="en-ID" sz="2400" b="1" dirty="0"/>
              <a:t> </a:t>
            </a:r>
            <a:r>
              <a:rPr lang="en-ID" sz="2400" b="1" dirty="0" err="1"/>
              <a:t>kemungkinan</a:t>
            </a:r>
            <a:r>
              <a:rPr lang="en-ID" sz="2400" b="1" dirty="0"/>
              <a:t>.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Tantangan</a:t>
            </a:r>
            <a:r>
              <a:rPr lang="en-ID" sz="2400" b="1" dirty="0"/>
              <a:t> Inti: </a:t>
            </a:r>
            <a:endParaRPr lang="en-ID" sz="2400" dirty="0"/>
          </a:p>
          <a:p>
            <a:pPr lvl="0"/>
            <a:r>
              <a:rPr lang="en-ID" sz="2400" b="1" dirty="0"/>
              <a:t>Dunia VUCA yang </a:t>
            </a:r>
            <a:r>
              <a:rPr lang="en-ID" sz="2400" b="1" dirty="0" err="1"/>
              <a:t>membutuhkan</a:t>
            </a:r>
            <a:r>
              <a:rPr lang="en-ID" sz="2400" b="1" dirty="0"/>
              <a:t> </a:t>
            </a:r>
            <a:r>
              <a:rPr lang="en-ID" sz="2400" b="1" dirty="0" err="1"/>
              <a:t>respons</a:t>
            </a:r>
            <a:r>
              <a:rPr lang="en-ID" sz="2400" b="1" dirty="0"/>
              <a:t> </a:t>
            </a:r>
            <a:r>
              <a:rPr lang="en-ID" sz="2400" b="1" dirty="0" err="1"/>
              <a:t>paradigmatik</a:t>
            </a:r>
            <a:r>
              <a:rPr lang="en-ID" sz="2400" b="1" dirty="0"/>
              <a:t>.</a:t>
            </a:r>
            <a:endParaRPr lang="en-ID" sz="2400" dirty="0"/>
          </a:p>
          <a:p>
            <a:pPr marL="0" indent="0">
              <a:buNone/>
            </a:pPr>
            <a:r>
              <a:rPr lang="en-ID" sz="2400" b="1" dirty="0" err="1"/>
              <a:t>Solusi</a:t>
            </a:r>
            <a:r>
              <a:rPr lang="en-ID" sz="2400" b="1" dirty="0"/>
              <a:t> Inti: </a:t>
            </a:r>
            <a:endParaRPr lang="en-ID" sz="2400" dirty="0"/>
          </a:p>
          <a:p>
            <a:pPr lvl="0"/>
            <a:r>
              <a:rPr lang="en-ID" sz="2400" b="1" dirty="0" err="1"/>
              <a:t>Kepemimpinan</a:t>
            </a:r>
            <a:r>
              <a:rPr lang="en-ID" sz="2400" b="1" dirty="0"/>
              <a:t> yang </a:t>
            </a:r>
            <a:r>
              <a:rPr lang="en-ID" sz="2400" b="1" dirty="0" err="1"/>
              <a:t>menyinergikan</a:t>
            </a:r>
            <a:r>
              <a:rPr lang="en-ID" sz="2400" b="1" dirty="0"/>
              <a:t> </a:t>
            </a:r>
            <a:r>
              <a:rPr lang="en-ID" sz="2400" b="1" dirty="0" err="1"/>
              <a:t>Teknologi</a:t>
            </a:r>
            <a:r>
              <a:rPr lang="en-ID" sz="2400" b="1" dirty="0"/>
              <a:t> </a:t>
            </a:r>
            <a:r>
              <a:rPr lang="en-ID" sz="2400" b="1" dirty="0" err="1"/>
              <a:t>Canggih</a:t>
            </a:r>
            <a:r>
              <a:rPr lang="en-ID" sz="2400" b="1" dirty="0"/>
              <a:t> </a:t>
            </a:r>
            <a:r>
              <a:rPr lang="en-ID" sz="2400" b="1" dirty="0" err="1"/>
              <a:t>dengan</a:t>
            </a:r>
            <a:r>
              <a:rPr lang="en-ID" sz="2400" b="1" dirty="0"/>
              <a:t> Nilai </a:t>
            </a:r>
            <a:r>
              <a:rPr lang="en-ID" sz="2400" b="1" dirty="0" err="1"/>
              <a:t>Humanisme</a:t>
            </a:r>
            <a:r>
              <a:rPr lang="en-ID" sz="2400" b="1" dirty="0"/>
              <a:t> </a:t>
            </a:r>
            <a:r>
              <a:rPr lang="en-ID" sz="2400" b="1" dirty="0" err="1"/>
              <a:t>Mendalam</a:t>
            </a:r>
            <a:r>
              <a:rPr lang="en-ID" sz="2400" b="1" dirty="0"/>
              <a:t>.</a:t>
            </a:r>
            <a:endParaRPr lang="en-ID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F5712-C173-6541-A432-3BEA8F51D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91" y="363683"/>
            <a:ext cx="11336481" cy="633845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D" sz="2800" b="1" dirty="0" err="1">
                <a:highlight>
                  <a:srgbClr val="FF0000"/>
                </a:highlight>
              </a:rPr>
              <a:t>Tantangan</a:t>
            </a:r>
            <a:r>
              <a:rPr lang="en-ID" sz="2800" b="1" dirty="0">
                <a:highlight>
                  <a:srgbClr val="FF0000"/>
                </a:highlight>
              </a:rPr>
              <a:t> Global – </a:t>
            </a:r>
            <a:r>
              <a:rPr lang="en-ID" sz="2800" b="1" dirty="0" err="1">
                <a:highlight>
                  <a:srgbClr val="FF0000"/>
                </a:highlight>
              </a:rPr>
              <a:t>Memetakan</a:t>
            </a:r>
            <a:r>
              <a:rPr lang="en-ID" sz="2800" b="1" dirty="0">
                <a:highlight>
                  <a:srgbClr val="FF0000"/>
                </a:highlight>
              </a:rPr>
              <a:t> Dunia VUCA</a:t>
            </a:r>
            <a:endParaRPr lang="en-ID" sz="2800" dirty="0">
              <a:highlight>
                <a:srgbClr val="FF0000"/>
              </a:highlight>
            </a:endParaRPr>
          </a:p>
          <a:p>
            <a:r>
              <a:rPr lang="en-ID" sz="2800" b="1" dirty="0">
                <a:highlight>
                  <a:srgbClr val="FF0000"/>
                </a:highlight>
              </a:rPr>
              <a:t> VUCA </a:t>
            </a:r>
            <a:r>
              <a:rPr lang="en-ID" sz="2800" b="1" dirty="0" err="1">
                <a:highlight>
                  <a:srgbClr val="FF0000"/>
                </a:highlight>
              </a:rPr>
              <a:t>bukan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sekadar</a:t>
            </a:r>
            <a:r>
              <a:rPr lang="en-ID" sz="2800" b="1" dirty="0">
                <a:highlight>
                  <a:srgbClr val="FF0000"/>
                </a:highlight>
              </a:rPr>
              <a:t> jargon, </a:t>
            </a:r>
            <a:r>
              <a:rPr lang="en-ID" sz="2800" b="1" dirty="0" err="1">
                <a:highlight>
                  <a:srgbClr val="FF0000"/>
                </a:highlight>
              </a:rPr>
              <a:t>tapi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realitas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operasional</a:t>
            </a:r>
            <a:r>
              <a:rPr lang="en-ID" sz="2800" b="1" dirty="0">
                <a:highlight>
                  <a:srgbClr val="FF0000"/>
                </a:highlight>
              </a:rPr>
              <a:t>:</a:t>
            </a:r>
          </a:p>
          <a:p>
            <a:pPr marL="0" indent="0">
              <a:buNone/>
            </a:pPr>
            <a:r>
              <a:rPr lang="en-ID" sz="2800" b="1" dirty="0">
                <a:highlight>
                  <a:srgbClr val="FF0000"/>
                </a:highlight>
              </a:rPr>
              <a:t>Volatility (</a:t>
            </a:r>
            <a:r>
              <a:rPr lang="en-ID" sz="2800" b="1" dirty="0" err="1">
                <a:highlight>
                  <a:srgbClr val="FF0000"/>
                </a:highlight>
              </a:rPr>
              <a:t>Volatilitas</a:t>
            </a:r>
            <a:r>
              <a:rPr lang="en-ID" sz="2800" b="1" dirty="0">
                <a:highlight>
                  <a:srgbClr val="FF0000"/>
                </a:highlight>
              </a:rPr>
              <a:t>): </a:t>
            </a:r>
            <a:endParaRPr lang="en-ID" sz="2800" dirty="0">
              <a:highlight>
                <a:srgbClr val="FF0000"/>
              </a:highlight>
            </a:endParaRPr>
          </a:p>
          <a:p>
            <a:r>
              <a:rPr lang="en-ID" sz="2800" b="1" dirty="0" err="1">
                <a:highlight>
                  <a:srgbClr val="FF0000"/>
                </a:highlight>
              </a:rPr>
              <a:t>Perubahan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cepat</a:t>
            </a:r>
            <a:r>
              <a:rPr lang="en-ID" sz="2800" b="1" dirty="0">
                <a:highlight>
                  <a:srgbClr val="FF0000"/>
                </a:highlight>
              </a:rPr>
              <a:t> &amp; </a:t>
            </a:r>
            <a:r>
              <a:rPr lang="en-ID" sz="2800" b="1" dirty="0" err="1">
                <a:highlight>
                  <a:srgbClr val="FF0000"/>
                </a:highlight>
              </a:rPr>
              <a:t>keras</a:t>
            </a:r>
            <a:r>
              <a:rPr lang="en-ID" sz="2800" b="1" dirty="0">
                <a:highlight>
                  <a:srgbClr val="FF0000"/>
                </a:highlight>
              </a:rPr>
              <a:t>, </a:t>
            </a:r>
            <a:r>
              <a:rPr lang="en-ID" sz="2800" b="1" dirty="0" err="1">
                <a:highlight>
                  <a:srgbClr val="FF0000"/>
                </a:highlight>
              </a:rPr>
              <a:t>namun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sifatnya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sementara</a:t>
            </a:r>
            <a:r>
              <a:rPr lang="en-ID" sz="2800" b="1" dirty="0">
                <a:highlight>
                  <a:srgbClr val="FF0000"/>
                </a:highlight>
              </a:rPr>
              <a:t>. </a:t>
            </a:r>
            <a:r>
              <a:rPr lang="en-ID" sz="2800" b="1" dirty="0" err="1">
                <a:highlight>
                  <a:srgbClr val="FF0000"/>
                </a:highlight>
              </a:rPr>
              <a:t>Contoh</a:t>
            </a:r>
            <a:r>
              <a:rPr lang="en-ID" sz="2800" b="1" dirty="0">
                <a:highlight>
                  <a:srgbClr val="FF0000"/>
                </a:highlight>
              </a:rPr>
              <a:t>: </a:t>
            </a:r>
            <a:endParaRPr lang="en-ID" sz="2800" dirty="0">
              <a:highlight>
                <a:srgbClr val="FF0000"/>
              </a:highlight>
            </a:endParaRPr>
          </a:p>
          <a:p>
            <a:pPr lvl="0"/>
            <a:r>
              <a:rPr lang="en-ID" sz="2800" b="1" dirty="0" err="1">
                <a:highlight>
                  <a:srgbClr val="FF0000"/>
                </a:highlight>
              </a:rPr>
              <a:t>Fluktuasi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harga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komoditas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akibat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peristiwa</a:t>
            </a:r>
            <a:r>
              <a:rPr lang="en-ID" sz="2800" b="1" dirty="0">
                <a:highlight>
                  <a:srgbClr val="FF0000"/>
                </a:highlight>
              </a:rPr>
              <a:t> </a:t>
            </a:r>
            <a:r>
              <a:rPr lang="en-ID" sz="2800" b="1" dirty="0" err="1">
                <a:highlight>
                  <a:srgbClr val="FF0000"/>
                </a:highlight>
              </a:rPr>
              <a:t>geopolitik</a:t>
            </a:r>
            <a:r>
              <a:rPr lang="en-ID" sz="2800" b="1" dirty="0">
                <a:highlight>
                  <a:srgbClr val="FF0000"/>
                </a:highlight>
              </a:rPr>
              <a:t>.</a:t>
            </a:r>
            <a:endParaRPr lang="en-ID" sz="2800" dirty="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en-ID" sz="2800" b="1" dirty="0">
                <a:highlight>
                  <a:srgbClr val="FF0000"/>
                </a:highlight>
              </a:rPr>
              <a:t>Uncertainty (</a:t>
            </a:r>
            <a:r>
              <a:rPr lang="en-ID" sz="2800" b="1" dirty="0" err="1">
                <a:highlight>
                  <a:srgbClr val="FF0000"/>
                </a:highlight>
              </a:rPr>
              <a:t>Ketidakpastian</a:t>
            </a:r>
            <a:r>
              <a:rPr lang="en-ID" sz="2800" b="1" dirty="0">
                <a:highlight>
                  <a:srgbClr val="FF0000"/>
                </a:highlight>
              </a:rPr>
              <a:t>): </a:t>
            </a:r>
            <a:endParaRPr lang="en-ID" sz="2800" dirty="0">
              <a:highlight>
                <a:srgbClr val="FF0000"/>
              </a:highlight>
            </a:endParaRPr>
          </a:p>
          <a:p>
            <a:pPr lvl="0"/>
            <a:r>
              <a:rPr lang="en-ID" sz="2800" b="1" dirty="0"/>
              <a:t>Masa </a:t>
            </a:r>
            <a:r>
              <a:rPr lang="en-ID" sz="2800" b="1" dirty="0" err="1"/>
              <a:t>depan</a:t>
            </a:r>
            <a:r>
              <a:rPr lang="en-ID" sz="2800" b="1" dirty="0"/>
              <a:t> </a:t>
            </a:r>
            <a:r>
              <a:rPr lang="en-ID" sz="2800" b="1" dirty="0" err="1"/>
              <a:t>tidak</a:t>
            </a:r>
            <a:r>
              <a:rPr lang="en-ID" sz="2800" b="1" dirty="0"/>
              <a:t> </a:t>
            </a:r>
            <a:r>
              <a:rPr lang="en-ID" sz="2800" b="1" dirty="0" err="1"/>
              <a:t>dapat</a:t>
            </a:r>
            <a:r>
              <a:rPr lang="en-ID" sz="2800" b="1" dirty="0"/>
              <a:t> </a:t>
            </a:r>
            <a:r>
              <a:rPr lang="en-ID" sz="2800" b="1" dirty="0" err="1"/>
              <a:t>diprediksi</a:t>
            </a:r>
            <a:r>
              <a:rPr lang="en-ID" sz="2800" b="1" dirty="0"/>
              <a:t>. </a:t>
            </a:r>
            <a:r>
              <a:rPr lang="en-ID" sz="2800" b="1" dirty="0" err="1"/>
              <a:t>Contoh</a:t>
            </a:r>
            <a:r>
              <a:rPr lang="en-ID" sz="2800" b="1" dirty="0"/>
              <a:t>: </a:t>
            </a:r>
            <a:r>
              <a:rPr lang="en-ID" sz="2800" b="1" dirty="0" err="1"/>
              <a:t>Disrupsi</a:t>
            </a:r>
            <a:r>
              <a:rPr lang="en-ID" sz="2800" b="1" dirty="0"/>
              <a:t> model </a:t>
            </a:r>
            <a:r>
              <a:rPr lang="en-ID" sz="2800" b="1" dirty="0" err="1"/>
              <a:t>bisnis</a:t>
            </a:r>
            <a:r>
              <a:rPr lang="en-ID" sz="2800" b="1" dirty="0"/>
              <a:t> </a:t>
            </a:r>
            <a:r>
              <a:rPr lang="en-ID" sz="2800" b="1" dirty="0" err="1"/>
              <a:t>oleh</a:t>
            </a:r>
            <a:r>
              <a:rPr lang="en-ID" sz="2800" b="1" dirty="0"/>
              <a:t> </a:t>
            </a:r>
            <a:r>
              <a:rPr lang="en-ID" sz="2800" b="1" dirty="0" err="1"/>
              <a:t>teknologi</a:t>
            </a:r>
            <a:r>
              <a:rPr lang="en-ID" sz="2800" b="1" dirty="0"/>
              <a:t> </a:t>
            </a:r>
            <a:r>
              <a:rPr lang="en-ID" sz="2800" b="1" dirty="0" err="1"/>
              <a:t>baru</a:t>
            </a:r>
            <a:r>
              <a:rPr lang="en-ID" sz="2800" b="1" dirty="0"/>
              <a:t> yang </a:t>
            </a:r>
            <a:r>
              <a:rPr lang="en-ID" sz="2800" b="1" dirty="0" err="1"/>
              <a:t>belum</a:t>
            </a:r>
            <a:r>
              <a:rPr lang="en-ID" sz="2800" b="1" dirty="0"/>
              <a:t> </a:t>
            </a:r>
            <a:r>
              <a:rPr lang="en-ID" sz="2800" b="1" dirty="0" err="1"/>
              <a:t>matang</a:t>
            </a:r>
            <a:r>
              <a:rPr lang="en-ID" sz="2800" b="1" dirty="0"/>
              <a:t>.</a:t>
            </a:r>
            <a:endParaRPr lang="en-ID" sz="2800" dirty="0"/>
          </a:p>
          <a:p>
            <a:pPr marL="0" indent="0">
              <a:buNone/>
            </a:pPr>
            <a:r>
              <a:rPr lang="en-ID" sz="2800" b="1" dirty="0"/>
              <a:t>Complexity (</a:t>
            </a:r>
            <a:r>
              <a:rPr lang="en-ID" sz="2800" b="1" dirty="0" err="1"/>
              <a:t>Kompleksitas</a:t>
            </a:r>
            <a:r>
              <a:rPr lang="en-ID" sz="2800" b="1" dirty="0"/>
              <a:t>): </a:t>
            </a:r>
            <a:endParaRPr lang="en-ID" sz="2800" dirty="0"/>
          </a:p>
          <a:p>
            <a:pPr lvl="0"/>
            <a:r>
              <a:rPr lang="en-ID" sz="2800" b="1" dirty="0" err="1"/>
              <a:t>Banyaknya</a:t>
            </a:r>
            <a:r>
              <a:rPr lang="en-ID" sz="2800" b="1" dirty="0"/>
              <a:t> </a:t>
            </a:r>
            <a:r>
              <a:rPr lang="en-ID" sz="2800" b="1" dirty="0" err="1"/>
              <a:t>variabel</a:t>
            </a:r>
            <a:r>
              <a:rPr lang="en-ID" sz="2800" b="1" dirty="0"/>
              <a:t> </a:t>
            </a:r>
            <a:r>
              <a:rPr lang="en-ID" sz="2800" b="1" dirty="0" err="1"/>
              <a:t>dan</a:t>
            </a:r>
            <a:r>
              <a:rPr lang="en-ID" sz="2800" b="1" dirty="0"/>
              <a:t> </a:t>
            </a:r>
            <a:r>
              <a:rPr lang="en-ID" sz="2800" b="1" dirty="0" err="1"/>
              <a:t>koneksi</a:t>
            </a:r>
            <a:r>
              <a:rPr lang="en-ID" sz="2800" b="1" dirty="0"/>
              <a:t> yang </a:t>
            </a:r>
            <a:r>
              <a:rPr lang="en-ID" sz="2800" b="1" dirty="0" err="1"/>
              <a:t>saling</a:t>
            </a:r>
            <a:r>
              <a:rPr lang="en-ID" sz="2800" b="1" dirty="0"/>
              <a:t> </a:t>
            </a:r>
            <a:r>
              <a:rPr lang="en-ID" sz="2800" b="1" dirty="0" err="1"/>
              <a:t>terkait</a:t>
            </a:r>
            <a:r>
              <a:rPr lang="en-ID" sz="2800" b="1" dirty="0"/>
              <a:t>. </a:t>
            </a:r>
            <a:r>
              <a:rPr lang="en-ID" sz="2800" b="1" dirty="0" err="1"/>
              <a:t>Mengelola</a:t>
            </a:r>
            <a:r>
              <a:rPr lang="en-ID" sz="2800" b="1" dirty="0"/>
              <a:t> </a:t>
            </a:r>
            <a:r>
              <a:rPr lang="en-ID" sz="2800" b="1" dirty="0" err="1"/>
              <a:t>rantai</a:t>
            </a:r>
            <a:r>
              <a:rPr lang="en-ID" sz="2800" b="1" dirty="0"/>
              <a:t> </a:t>
            </a:r>
            <a:r>
              <a:rPr lang="en-ID" sz="2800" b="1" dirty="0" err="1"/>
              <a:t>pasok</a:t>
            </a:r>
            <a:r>
              <a:rPr lang="en-ID" sz="2800" b="1" dirty="0"/>
              <a:t> global </a:t>
            </a:r>
            <a:r>
              <a:rPr lang="en-ID" sz="2800" b="1" dirty="0" err="1"/>
              <a:t>dengan</a:t>
            </a:r>
            <a:r>
              <a:rPr lang="en-ID" sz="2800" b="1" dirty="0"/>
              <a:t> </a:t>
            </a:r>
            <a:r>
              <a:rPr lang="en-ID" sz="2800" b="1" dirty="0" err="1"/>
              <a:t>banyak</a:t>
            </a:r>
            <a:r>
              <a:rPr lang="en-ID" sz="2800" b="1" dirty="0"/>
              <a:t> </a:t>
            </a:r>
            <a:r>
              <a:rPr lang="en-ID" sz="2800" b="1" dirty="0" err="1"/>
              <a:t>pemangku</a:t>
            </a:r>
            <a:r>
              <a:rPr lang="en-ID" sz="2800" b="1" dirty="0"/>
              <a:t> </a:t>
            </a:r>
            <a:r>
              <a:rPr lang="en-ID" sz="2800" b="1" dirty="0" err="1"/>
              <a:t>kepentingan</a:t>
            </a:r>
            <a:r>
              <a:rPr lang="en-ID" sz="2800" b="1" dirty="0"/>
              <a:t> </a:t>
            </a:r>
            <a:r>
              <a:rPr lang="en-ID" sz="2800" b="1" dirty="0" err="1"/>
              <a:t>dan</a:t>
            </a:r>
            <a:r>
              <a:rPr lang="en-ID" sz="2800" b="1" dirty="0"/>
              <a:t> </a:t>
            </a:r>
            <a:r>
              <a:rPr lang="en-ID" sz="2800" b="1" dirty="0" err="1"/>
              <a:t>regulasi</a:t>
            </a:r>
            <a:r>
              <a:rPr lang="en-ID" sz="2800" b="1" dirty="0"/>
              <a:t>.</a:t>
            </a:r>
            <a:endParaRPr lang="en-ID" sz="2800" dirty="0"/>
          </a:p>
          <a:p>
            <a:pPr marL="0" indent="0">
              <a:buNone/>
            </a:pPr>
            <a:r>
              <a:rPr lang="en-ID" sz="2800" b="1" dirty="0"/>
              <a:t>Ambiguity (</a:t>
            </a:r>
            <a:r>
              <a:rPr lang="en-ID" sz="2800" b="1" dirty="0" err="1"/>
              <a:t>Ambigu</a:t>
            </a:r>
            <a:r>
              <a:rPr lang="en-ID" sz="2800" b="1" dirty="0"/>
              <a:t>): </a:t>
            </a:r>
            <a:endParaRPr lang="en-ID" sz="2800" dirty="0"/>
          </a:p>
          <a:p>
            <a:pPr lvl="0"/>
            <a:r>
              <a:rPr lang="en-ID" sz="2800" b="1" dirty="0" err="1"/>
              <a:t>Kurangnya</a:t>
            </a:r>
            <a:r>
              <a:rPr lang="en-ID" sz="2800" b="1" dirty="0"/>
              <a:t> </a:t>
            </a:r>
            <a:r>
              <a:rPr lang="en-ID" sz="2800" b="1" dirty="0" err="1"/>
              <a:t>kejelasan</a:t>
            </a:r>
            <a:r>
              <a:rPr lang="en-ID" sz="2800" b="1" dirty="0"/>
              <a:t> </a:t>
            </a:r>
            <a:r>
              <a:rPr lang="en-ID" sz="2800" b="1" dirty="0" err="1"/>
              <a:t>tentang</a:t>
            </a:r>
            <a:r>
              <a:rPr lang="en-ID" sz="2800" b="1" dirty="0"/>
              <a:t> </a:t>
            </a:r>
            <a:r>
              <a:rPr lang="en-ID" sz="2800" b="1" dirty="0" err="1"/>
              <a:t>hubungan</a:t>
            </a:r>
            <a:r>
              <a:rPr lang="en-ID" sz="2800" b="1" dirty="0"/>
              <a:t> </a:t>
            </a:r>
            <a:r>
              <a:rPr lang="en-ID" sz="2800" b="1" dirty="0" err="1"/>
              <a:t>sebab-akibat</a:t>
            </a:r>
            <a:r>
              <a:rPr lang="en-ID" sz="2800" b="1" dirty="0"/>
              <a:t>. </a:t>
            </a:r>
            <a:r>
              <a:rPr lang="en-ID" sz="2800" b="1" dirty="0" err="1"/>
              <a:t>Contoh</a:t>
            </a:r>
            <a:r>
              <a:rPr lang="en-ID" sz="2800" b="1" dirty="0"/>
              <a:t>: </a:t>
            </a:r>
            <a:r>
              <a:rPr lang="en-ID" sz="2800" b="1" dirty="0" err="1"/>
              <a:t>Menginterpretasikan</a:t>
            </a:r>
            <a:r>
              <a:rPr lang="en-ID" sz="2800" b="1" dirty="0"/>
              <a:t> </a:t>
            </a:r>
            <a:r>
              <a:rPr lang="en-ID" sz="2800" b="1" dirty="0" err="1"/>
              <a:t>dampak</a:t>
            </a:r>
            <a:r>
              <a:rPr lang="en-ID" sz="2800" b="1" dirty="0"/>
              <a:t> </a:t>
            </a:r>
            <a:r>
              <a:rPr lang="en-ID" sz="2800" b="1" dirty="0" err="1"/>
              <a:t>jangka</a:t>
            </a:r>
            <a:r>
              <a:rPr lang="en-ID" sz="2800" b="1" dirty="0"/>
              <a:t> </a:t>
            </a:r>
            <a:r>
              <a:rPr lang="en-ID" sz="2800" b="1" dirty="0" err="1"/>
              <a:t>panjang</a:t>
            </a:r>
            <a:r>
              <a:rPr lang="en-ID" sz="2800" b="1" dirty="0"/>
              <a:t> metaverse </a:t>
            </a:r>
            <a:r>
              <a:rPr lang="en-ID" sz="2800" b="1" dirty="0" err="1"/>
              <a:t>terhadap</a:t>
            </a:r>
            <a:r>
              <a:rPr lang="en-ID" sz="2800" b="1" dirty="0"/>
              <a:t> </a:t>
            </a:r>
            <a:r>
              <a:rPr lang="en-ID" sz="2800" b="1" dirty="0" err="1"/>
              <a:t>interaksi</a:t>
            </a:r>
            <a:r>
              <a:rPr lang="en-ID" sz="2800" b="1" dirty="0"/>
              <a:t> </a:t>
            </a:r>
            <a:r>
              <a:rPr lang="en-ID" sz="2800" b="1" dirty="0" err="1"/>
              <a:t>sosial</a:t>
            </a:r>
            <a:r>
              <a:rPr lang="en-ID" sz="2800" b="1" dirty="0"/>
              <a:t> </a:t>
            </a:r>
            <a:r>
              <a:rPr lang="en-ID" sz="2800" b="1" dirty="0" err="1"/>
              <a:t>dan</a:t>
            </a:r>
            <a:r>
              <a:rPr lang="en-ID" sz="2800" b="1" dirty="0"/>
              <a:t> </a:t>
            </a:r>
            <a:r>
              <a:rPr lang="en-ID" sz="2800" b="1" dirty="0" err="1"/>
              <a:t>bisnis</a:t>
            </a:r>
            <a:r>
              <a:rPr lang="en-ID" sz="2800" b="1" dirty="0"/>
              <a:t>.</a:t>
            </a:r>
            <a:endParaRPr lang="en-ID" sz="2800" dirty="0"/>
          </a:p>
          <a:p>
            <a:pPr marL="0" indent="0">
              <a:buNone/>
            </a:pPr>
            <a:r>
              <a:rPr lang="en-ID" sz="2800" b="1" dirty="0" err="1"/>
              <a:t>Tantangan</a:t>
            </a:r>
            <a:r>
              <a:rPr lang="en-ID" sz="2800" b="1" dirty="0"/>
              <a:t> </a:t>
            </a:r>
            <a:r>
              <a:rPr lang="en-ID" sz="2800" b="1" dirty="0" err="1"/>
              <a:t>bagi</a:t>
            </a:r>
            <a:r>
              <a:rPr lang="en-ID" sz="2800" b="1" dirty="0"/>
              <a:t> </a:t>
            </a:r>
            <a:r>
              <a:rPr lang="en-ID" sz="2800" b="1" dirty="0" err="1"/>
              <a:t>Pemimpin</a:t>
            </a:r>
            <a:r>
              <a:rPr lang="en-ID" sz="2800" b="1" dirty="0"/>
              <a:t>: </a:t>
            </a:r>
            <a:endParaRPr lang="en-ID" sz="2800" dirty="0"/>
          </a:p>
          <a:p>
            <a:pPr lvl="0"/>
            <a:r>
              <a:rPr lang="en-ID" sz="2800" b="1" dirty="0" err="1"/>
              <a:t>Beralih</a:t>
            </a:r>
            <a:r>
              <a:rPr lang="en-ID" sz="2800" b="1" dirty="0"/>
              <a:t> </a:t>
            </a:r>
            <a:r>
              <a:rPr lang="en-ID" sz="2800" b="1" dirty="0" err="1"/>
              <a:t>dari</a:t>
            </a:r>
            <a:r>
              <a:rPr lang="en-ID" sz="2800" b="1" dirty="0"/>
              <a:t> </a:t>
            </a:r>
            <a:r>
              <a:rPr lang="en-ID" sz="2800" b="1" dirty="0" err="1"/>
              <a:t>pola</a:t>
            </a:r>
            <a:r>
              <a:rPr lang="en-ID" sz="2800" b="1" dirty="0"/>
              <a:t> </a:t>
            </a:r>
            <a:r>
              <a:rPr lang="en-ID" sz="2800" b="1" dirty="0" err="1"/>
              <a:t>pikir</a:t>
            </a:r>
            <a:r>
              <a:rPr lang="en-ID" sz="2800" b="1" dirty="0"/>
              <a:t> "</a:t>
            </a:r>
            <a:r>
              <a:rPr lang="en-ID" sz="2800" b="1" dirty="0" err="1"/>
              <a:t>perintah</a:t>
            </a:r>
            <a:r>
              <a:rPr lang="en-ID" sz="2800" b="1" dirty="0"/>
              <a:t> &amp; </a:t>
            </a:r>
            <a:r>
              <a:rPr lang="en-ID" sz="2800" b="1" dirty="0" err="1"/>
              <a:t>kendali</a:t>
            </a:r>
            <a:r>
              <a:rPr lang="en-ID" sz="2800" b="1" dirty="0"/>
              <a:t>" (command &amp; control) </a:t>
            </a:r>
            <a:r>
              <a:rPr lang="en-ID" sz="2800" b="1" dirty="0" err="1"/>
              <a:t>menjadi</a:t>
            </a:r>
            <a:r>
              <a:rPr lang="en-ID" sz="2800" b="1" dirty="0"/>
              <a:t> "sense &amp; respond" (</a:t>
            </a:r>
            <a:r>
              <a:rPr lang="en-ID" sz="2800" b="1" dirty="0" err="1"/>
              <a:t>merasakan</a:t>
            </a:r>
            <a:r>
              <a:rPr lang="en-ID" sz="2800" b="1" dirty="0"/>
              <a:t> &amp; </a:t>
            </a:r>
            <a:r>
              <a:rPr lang="en-ID" sz="2800" b="1" dirty="0" err="1"/>
              <a:t>merespons</a:t>
            </a:r>
            <a:r>
              <a:rPr lang="en-ID" sz="2800" b="1" dirty="0"/>
              <a:t>).</a:t>
            </a:r>
            <a:endParaRPr lang="en-ID" sz="2800" dirty="0"/>
          </a:p>
          <a:p>
            <a:pPr marL="0" indent="0">
              <a:buNone/>
            </a:pPr>
            <a:endParaRPr lang="en-ID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352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BEE2E-1A65-6D42-BA4E-4BC1B6F37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23455"/>
            <a:ext cx="8761413" cy="1057177"/>
          </a:xfrm>
        </p:spPr>
        <p:txBody>
          <a:bodyPr/>
          <a:lstStyle/>
          <a:p>
            <a:br>
              <a:rPr lang="en-ID" sz="2400" dirty="0"/>
            </a:br>
            <a:br>
              <a:rPr lang="en-ID" sz="2400" dirty="0"/>
            </a:br>
            <a:r>
              <a:rPr lang="en-ID" sz="2400" dirty="0"/>
              <a:t>Strategic Navigation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Ketidakpastian</a:t>
            </a:r>
            <a:br>
              <a:rPr lang="en-ID" dirty="0"/>
            </a:br>
            <a:r>
              <a:rPr lang="en-ID" dirty="0"/>
              <a:t> 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0F280-D366-A248-854F-07E22E3B4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2015837"/>
            <a:ext cx="11232572" cy="45200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400" dirty="0" err="1"/>
              <a:t>Mengapa</a:t>
            </a:r>
            <a:r>
              <a:rPr lang="en-ID" sz="2400" dirty="0"/>
              <a:t> </a:t>
            </a:r>
            <a:r>
              <a:rPr lang="en-ID" sz="2400" dirty="0" err="1"/>
              <a:t>penting</a:t>
            </a:r>
            <a:r>
              <a:rPr lang="en-ID" sz="2400" dirty="0"/>
              <a:t>?</a:t>
            </a:r>
          </a:p>
          <a:p>
            <a:r>
              <a:rPr lang="en-ID" sz="2400" dirty="0"/>
              <a:t> </a:t>
            </a:r>
            <a:r>
              <a:rPr lang="en-ID" sz="2400" dirty="0" err="1"/>
              <a:t>Perubahan</a:t>
            </a:r>
            <a:r>
              <a:rPr lang="en-ID" sz="2400" dirty="0"/>
              <a:t> </a:t>
            </a:r>
            <a:r>
              <a:rPr lang="en-ID" sz="2400" dirty="0" err="1"/>
              <a:t>pasar</a:t>
            </a:r>
            <a:r>
              <a:rPr lang="en-ID" sz="2400" dirty="0"/>
              <a:t>, </a:t>
            </a:r>
            <a:r>
              <a:rPr lang="en-ID" sz="2400" dirty="0" err="1"/>
              <a:t>teknologi</a:t>
            </a:r>
            <a:r>
              <a:rPr lang="en-ID" sz="2400" dirty="0"/>
              <a:t>,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regulasi</a:t>
            </a:r>
            <a:r>
              <a:rPr lang="en-ID" sz="2400" dirty="0"/>
              <a:t> </a:t>
            </a:r>
            <a:r>
              <a:rPr lang="en-ID" sz="2400" dirty="0" err="1"/>
              <a:t>berlangsung</a:t>
            </a:r>
            <a:r>
              <a:rPr lang="en-ID" sz="2400" dirty="0"/>
              <a:t> </a:t>
            </a:r>
            <a:r>
              <a:rPr lang="en-ID" sz="2400" dirty="0" err="1"/>
              <a:t>cepat</a:t>
            </a:r>
            <a:r>
              <a:rPr lang="en-ID" sz="2400" dirty="0"/>
              <a:t>.</a:t>
            </a:r>
          </a:p>
          <a:p>
            <a:r>
              <a:rPr lang="en-ID" sz="2400" dirty="0"/>
              <a:t> </a:t>
            </a:r>
            <a:r>
              <a:rPr lang="en-ID" sz="2400" dirty="0" err="1"/>
              <a:t>Pemimpin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proaktif</a:t>
            </a:r>
            <a:r>
              <a:rPr lang="en-ID" sz="2400" dirty="0"/>
              <a:t>, </a:t>
            </a:r>
            <a:r>
              <a:rPr lang="en-ID" sz="2400" dirty="0" err="1"/>
              <a:t>bukan</a:t>
            </a:r>
            <a:r>
              <a:rPr lang="en-ID" sz="2400" dirty="0"/>
              <a:t> </a:t>
            </a:r>
            <a:r>
              <a:rPr lang="en-ID" sz="2400" dirty="0" err="1"/>
              <a:t>reaktif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sz="2400" dirty="0"/>
              <a:t> </a:t>
            </a:r>
            <a:r>
              <a:rPr lang="en-ID" sz="2400" dirty="0" err="1"/>
              <a:t>Langkah</a:t>
            </a:r>
            <a:r>
              <a:rPr lang="en-ID" sz="2400" dirty="0"/>
              <a:t> </a:t>
            </a:r>
            <a:r>
              <a:rPr lang="en-ID" sz="2400" dirty="0" err="1"/>
              <a:t>penerapan</a:t>
            </a:r>
            <a:r>
              <a:rPr lang="en-ID" sz="2400" dirty="0"/>
              <a:t>:</a:t>
            </a:r>
          </a:p>
          <a:p>
            <a:r>
              <a:rPr lang="en-ID" sz="2400" dirty="0"/>
              <a:t> </a:t>
            </a:r>
            <a:r>
              <a:rPr lang="en-ID" sz="2400" dirty="0" err="1"/>
              <a:t>Analisis</a:t>
            </a:r>
            <a:r>
              <a:rPr lang="en-ID" sz="2400" dirty="0"/>
              <a:t> </a:t>
            </a:r>
            <a:r>
              <a:rPr lang="en-ID" sz="2400" dirty="0" err="1"/>
              <a:t>tren</a:t>
            </a:r>
            <a:r>
              <a:rPr lang="en-ID" sz="2400" dirty="0"/>
              <a:t> (data </a:t>
            </a:r>
            <a:r>
              <a:rPr lang="en-ID" sz="2400" dirty="0" err="1"/>
              <a:t>eksternal</a:t>
            </a:r>
            <a:r>
              <a:rPr lang="en-ID" sz="2400" dirty="0"/>
              <a:t> &amp; internal).</a:t>
            </a:r>
          </a:p>
          <a:p>
            <a:r>
              <a:rPr lang="en-ID" sz="2400" dirty="0"/>
              <a:t> </a:t>
            </a:r>
            <a:r>
              <a:rPr lang="en-ID" sz="2400" dirty="0" err="1"/>
              <a:t>Eksperimen</a:t>
            </a:r>
            <a:r>
              <a:rPr lang="en-ID" sz="2400" dirty="0"/>
              <a:t> </a:t>
            </a:r>
            <a:r>
              <a:rPr lang="en-ID" sz="2400" dirty="0" err="1"/>
              <a:t>adaptif</a:t>
            </a:r>
            <a:r>
              <a:rPr lang="en-ID" sz="2400" dirty="0"/>
              <a:t> (pilot project, </a:t>
            </a:r>
            <a:r>
              <a:rPr lang="en-ID" sz="2400" dirty="0" err="1"/>
              <a:t>iterasi</a:t>
            </a:r>
            <a:r>
              <a:rPr lang="en-ID" sz="2400" dirty="0"/>
              <a:t>).</a:t>
            </a:r>
          </a:p>
          <a:p>
            <a:r>
              <a:rPr lang="en-ID" sz="2400" dirty="0"/>
              <a:t> </a:t>
            </a:r>
            <a:r>
              <a:rPr lang="en-ID" sz="2400" dirty="0" err="1"/>
              <a:t>Kolaborasi</a:t>
            </a:r>
            <a:r>
              <a:rPr lang="en-ID" sz="2400" dirty="0"/>
              <a:t> </a:t>
            </a:r>
            <a:r>
              <a:rPr lang="en-ID" sz="2400" dirty="0" err="1"/>
              <a:t>lintas</a:t>
            </a:r>
            <a:r>
              <a:rPr lang="en-ID" sz="2400" dirty="0"/>
              <a:t> </a:t>
            </a:r>
            <a:r>
              <a:rPr lang="en-ID" sz="2400" dirty="0" err="1"/>
              <a:t>tim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inovasi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sz="2400" dirty="0" err="1"/>
              <a:t>Contoh</a:t>
            </a:r>
            <a:r>
              <a:rPr lang="en-ID" sz="2400" dirty="0"/>
              <a:t>: </a:t>
            </a:r>
          </a:p>
          <a:p>
            <a:r>
              <a:rPr lang="en-ID" sz="2400" dirty="0" err="1"/>
              <a:t>Transformasi</a:t>
            </a:r>
            <a:r>
              <a:rPr lang="en-ID" sz="2400" dirty="0"/>
              <a:t> Microsoft (Satya Nadella) </a:t>
            </a:r>
            <a:r>
              <a:rPr lang="en-ID" sz="2400" dirty="0" err="1"/>
              <a:t>dari</a:t>
            </a:r>
            <a:r>
              <a:rPr lang="en-ID" sz="2400" dirty="0"/>
              <a:t> software </a:t>
            </a:r>
            <a:r>
              <a:rPr lang="en-ID" sz="2400" dirty="0" err="1"/>
              <a:t>ke</a:t>
            </a:r>
            <a:r>
              <a:rPr lang="en-ID" sz="2400" dirty="0"/>
              <a:t> cloud &amp; AI.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59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C4358-A659-9040-8806-200BE5454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63681"/>
            <a:ext cx="10681855" cy="634884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ID" sz="2600" b="1" dirty="0">
                <a:highlight>
                  <a:srgbClr val="FF0000"/>
                </a:highlight>
              </a:rPr>
              <a:t>RE-THINKING LEADERSHIP – INTEGRASI TEKNOLOGI &amp; HUMANISME</a:t>
            </a:r>
            <a:endParaRPr lang="en-ID" sz="2600" dirty="0">
              <a:highlight>
                <a:srgbClr val="FF0000"/>
              </a:highlight>
            </a:endParaRPr>
          </a:p>
          <a:p>
            <a:r>
              <a:rPr lang="en-ID" sz="2600" b="1" dirty="0">
                <a:highlight>
                  <a:srgbClr val="FF0000"/>
                </a:highlight>
              </a:rPr>
              <a:t> Masa </a:t>
            </a:r>
            <a:r>
              <a:rPr lang="en-ID" sz="2600" b="1" dirty="0" err="1">
                <a:highlight>
                  <a:srgbClr val="FF0000"/>
                </a:highlight>
              </a:rPr>
              <a:t>depan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bukan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pilihan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antara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manusia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atau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mesin</a:t>
            </a:r>
            <a:r>
              <a:rPr lang="en-ID" sz="2600" b="1" dirty="0">
                <a:highlight>
                  <a:srgbClr val="FF0000"/>
                </a:highlight>
              </a:rPr>
              <a:t>, </a:t>
            </a:r>
            <a:r>
              <a:rPr lang="en-ID" sz="2600" b="1" dirty="0" err="1">
                <a:highlight>
                  <a:srgbClr val="FF0000"/>
                </a:highlight>
              </a:rPr>
              <a:t>tapi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manusia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dengan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mesin</a:t>
            </a:r>
            <a:r>
              <a:rPr lang="en-ID" sz="2600" b="1" dirty="0">
                <a:highlight>
                  <a:srgbClr val="FF0000"/>
                </a:highlight>
              </a:rPr>
              <a:t>.</a:t>
            </a:r>
            <a:endParaRPr lang="en-ID" sz="2600" dirty="0">
              <a:highlight>
                <a:srgbClr val="FF0000"/>
              </a:highlight>
            </a:endParaRPr>
          </a:p>
          <a:p>
            <a:r>
              <a:rPr lang="en-ID" sz="2600" b="1" dirty="0">
                <a:highlight>
                  <a:srgbClr val="FF0000"/>
                </a:highlight>
              </a:rPr>
              <a:t> </a:t>
            </a:r>
            <a:r>
              <a:rPr lang="en-ID" sz="2600" b="1" dirty="0" err="1">
                <a:highlight>
                  <a:srgbClr val="FF0000"/>
                </a:highlight>
              </a:rPr>
              <a:t>Teknologi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sebagai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Otot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Kognitif</a:t>
            </a:r>
            <a:r>
              <a:rPr lang="en-ID" sz="2600" b="1" dirty="0">
                <a:highlight>
                  <a:srgbClr val="FF0000"/>
                </a:highlight>
              </a:rPr>
              <a:t> (Cognitive Muscle)</a:t>
            </a:r>
            <a:endParaRPr lang="en-ID" sz="2600" dirty="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en-ID" sz="2600" b="1" dirty="0">
                <a:highlight>
                  <a:srgbClr val="FF0000"/>
                </a:highlight>
              </a:rPr>
              <a:t>AI &amp; Data: </a:t>
            </a:r>
            <a:endParaRPr lang="en-ID" sz="2600" dirty="0">
              <a:highlight>
                <a:srgbClr val="FF0000"/>
              </a:highlight>
            </a:endParaRPr>
          </a:p>
          <a:p>
            <a:pPr lvl="0"/>
            <a:r>
              <a:rPr lang="en-ID" sz="2600" b="1" dirty="0" err="1">
                <a:highlight>
                  <a:srgbClr val="FF0000"/>
                </a:highlight>
              </a:rPr>
              <a:t>Untuk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prediksi</a:t>
            </a:r>
            <a:r>
              <a:rPr lang="en-ID" sz="2600" b="1" dirty="0">
                <a:highlight>
                  <a:srgbClr val="FF0000"/>
                </a:highlight>
              </a:rPr>
              <a:t>, </a:t>
            </a:r>
            <a:r>
              <a:rPr lang="en-ID" sz="2600" b="1" dirty="0" err="1">
                <a:highlight>
                  <a:srgbClr val="FF0000"/>
                </a:highlight>
              </a:rPr>
              <a:t>otomatisasi</a:t>
            </a:r>
            <a:r>
              <a:rPr lang="en-ID" sz="2600" b="1" dirty="0">
                <a:highlight>
                  <a:srgbClr val="FF0000"/>
                </a:highlight>
              </a:rPr>
              <a:t>, </a:t>
            </a:r>
            <a:r>
              <a:rPr lang="en-ID" sz="2600" b="1" dirty="0" err="1">
                <a:highlight>
                  <a:srgbClr val="FF0000"/>
                </a:highlight>
              </a:rPr>
              <a:t>dan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personalisasi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skala</a:t>
            </a:r>
            <a:r>
              <a:rPr lang="en-ID" sz="2600" b="1" dirty="0">
                <a:highlight>
                  <a:srgbClr val="FF0000"/>
                </a:highlight>
              </a:rPr>
              <a:t> </a:t>
            </a:r>
            <a:r>
              <a:rPr lang="en-ID" sz="2600" b="1" dirty="0" err="1">
                <a:highlight>
                  <a:srgbClr val="FF0000"/>
                </a:highlight>
              </a:rPr>
              <a:t>besar</a:t>
            </a:r>
            <a:r>
              <a:rPr lang="en-ID" sz="2600" b="1" dirty="0">
                <a:highlight>
                  <a:srgbClr val="FF0000"/>
                </a:highlight>
              </a:rPr>
              <a:t>.</a:t>
            </a:r>
            <a:endParaRPr lang="en-ID" sz="2600" dirty="0">
              <a:highlight>
                <a:srgbClr val="FF0000"/>
              </a:highlight>
            </a:endParaRPr>
          </a:p>
          <a:p>
            <a:pPr marL="0" indent="0">
              <a:buNone/>
            </a:pPr>
            <a:r>
              <a:rPr lang="en-ID" sz="2600" b="1" dirty="0">
                <a:highlight>
                  <a:srgbClr val="FF0000"/>
                </a:highlight>
              </a:rPr>
              <a:t>Digital Tools: </a:t>
            </a:r>
            <a:endParaRPr lang="en-ID" sz="2600" dirty="0">
              <a:highlight>
                <a:srgbClr val="FF0000"/>
              </a:highlight>
            </a:endParaRPr>
          </a:p>
          <a:p>
            <a:pPr lvl="0"/>
            <a:r>
              <a:rPr lang="en-ID" sz="2600" b="1" dirty="0" err="1"/>
              <a:t>Meningkatkan</a:t>
            </a:r>
            <a:r>
              <a:rPr lang="en-ID" sz="2600" b="1" dirty="0"/>
              <a:t> </a:t>
            </a:r>
            <a:r>
              <a:rPr lang="en-ID" sz="2600" b="1" dirty="0" err="1"/>
              <a:t>kolaborasi</a:t>
            </a:r>
            <a:r>
              <a:rPr lang="en-ID" sz="2600" b="1" dirty="0"/>
              <a:t> </a:t>
            </a:r>
            <a:r>
              <a:rPr lang="en-ID" sz="2600" b="1" dirty="0" err="1"/>
              <a:t>dan</a:t>
            </a:r>
            <a:r>
              <a:rPr lang="en-ID" sz="2600" b="1" dirty="0"/>
              <a:t> agility </a:t>
            </a:r>
            <a:r>
              <a:rPr lang="en-ID" sz="2600" b="1" dirty="0" err="1"/>
              <a:t>organisasi</a:t>
            </a:r>
            <a:r>
              <a:rPr lang="en-ID" sz="2600" b="1" dirty="0"/>
              <a:t>.</a:t>
            </a:r>
            <a:endParaRPr lang="en-ID" sz="2600" dirty="0"/>
          </a:p>
          <a:p>
            <a:pPr marL="0" indent="0">
              <a:buNone/>
            </a:pPr>
            <a:r>
              <a:rPr lang="en-ID" sz="2600" b="1" dirty="0" err="1"/>
              <a:t>Risiko</a:t>
            </a:r>
            <a:r>
              <a:rPr lang="en-ID" sz="2600" b="1" dirty="0"/>
              <a:t>: </a:t>
            </a:r>
            <a:endParaRPr lang="en-ID" sz="2600" dirty="0"/>
          </a:p>
          <a:p>
            <a:pPr lvl="0"/>
            <a:r>
              <a:rPr lang="en-ID" sz="2600" b="1" dirty="0" err="1"/>
              <a:t>Terjebak</a:t>
            </a:r>
            <a:r>
              <a:rPr lang="en-ID" sz="2600" b="1" dirty="0"/>
              <a:t> </a:t>
            </a:r>
            <a:r>
              <a:rPr lang="en-ID" sz="2600" b="1" dirty="0" err="1"/>
              <a:t>pada</a:t>
            </a:r>
            <a:r>
              <a:rPr lang="en-ID" sz="2600" b="1" dirty="0"/>
              <a:t> </a:t>
            </a:r>
            <a:r>
              <a:rPr lang="en-ID" sz="2600" b="1" dirty="0" err="1"/>
              <a:t>angka</a:t>
            </a:r>
            <a:r>
              <a:rPr lang="en-ID" sz="2600" b="1" dirty="0"/>
              <a:t>, </a:t>
            </a:r>
            <a:r>
              <a:rPr lang="en-ID" sz="2600" b="1" dirty="0" err="1"/>
              <a:t>kehilangan</a:t>
            </a:r>
            <a:r>
              <a:rPr lang="en-ID" sz="2600" b="1" dirty="0"/>
              <a:t> </a:t>
            </a:r>
            <a:r>
              <a:rPr lang="en-ID" sz="2600" b="1" dirty="0" err="1"/>
              <a:t>konteks</a:t>
            </a:r>
            <a:r>
              <a:rPr lang="en-ID" sz="2600" b="1" dirty="0"/>
              <a:t>, bias </a:t>
            </a:r>
            <a:r>
              <a:rPr lang="en-ID" sz="2600" b="1" dirty="0" err="1"/>
              <a:t>algoritma</a:t>
            </a:r>
            <a:r>
              <a:rPr lang="en-ID" sz="2600" b="1" dirty="0"/>
              <a:t>.</a:t>
            </a:r>
            <a:endParaRPr lang="en-ID" sz="2600" dirty="0"/>
          </a:p>
          <a:p>
            <a:r>
              <a:rPr lang="en-ID" sz="2600" b="1" dirty="0"/>
              <a:t> </a:t>
            </a:r>
            <a:r>
              <a:rPr lang="en-ID" sz="2600" b="1" dirty="0" err="1"/>
              <a:t>Humanisme</a:t>
            </a:r>
            <a:r>
              <a:rPr lang="en-ID" sz="2600" b="1" dirty="0"/>
              <a:t> </a:t>
            </a:r>
            <a:r>
              <a:rPr lang="en-ID" sz="2600" b="1" dirty="0" err="1"/>
              <a:t>sebagai</a:t>
            </a:r>
            <a:r>
              <a:rPr lang="en-ID" sz="2600" b="1" dirty="0"/>
              <a:t> </a:t>
            </a:r>
            <a:r>
              <a:rPr lang="en-ID" sz="2600" b="1" dirty="0" err="1"/>
              <a:t>Kompas</a:t>
            </a:r>
            <a:r>
              <a:rPr lang="en-ID" sz="2600" b="1" dirty="0"/>
              <a:t> Moral (Moral Compass)</a:t>
            </a:r>
            <a:endParaRPr lang="en-ID" sz="2600" dirty="0"/>
          </a:p>
          <a:p>
            <a:pPr marL="0" indent="0">
              <a:buNone/>
            </a:pPr>
            <a:r>
              <a:rPr lang="en-ID" sz="2600" b="1" dirty="0"/>
              <a:t>Nilai &amp; </a:t>
            </a:r>
            <a:r>
              <a:rPr lang="en-ID" sz="2600" b="1" dirty="0" err="1"/>
              <a:t>Etika</a:t>
            </a:r>
            <a:r>
              <a:rPr lang="en-ID" sz="2600" b="1" dirty="0"/>
              <a:t>: </a:t>
            </a:r>
            <a:endParaRPr lang="en-ID" sz="2600" dirty="0"/>
          </a:p>
          <a:p>
            <a:pPr lvl="0"/>
            <a:r>
              <a:rPr lang="en-ID" sz="2600" b="1" dirty="0" err="1"/>
              <a:t>Memandu</a:t>
            </a:r>
            <a:r>
              <a:rPr lang="en-ID" sz="2600" b="1" dirty="0"/>
              <a:t> </a:t>
            </a:r>
            <a:r>
              <a:rPr lang="en-ID" sz="2600" b="1" dirty="0" err="1"/>
              <a:t>penggunaan</a:t>
            </a:r>
            <a:r>
              <a:rPr lang="en-ID" sz="2600" b="1" dirty="0"/>
              <a:t> </a:t>
            </a:r>
            <a:r>
              <a:rPr lang="en-ID" sz="2600" b="1" dirty="0" err="1"/>
              <a:t>teknologi</a:t>
            </a:r>
            <a:r>
              <a:rPr lang="en-ID" sz="2600" b="1" dirty="0"/>
              <a:t> </a:t>
            </a:r>
            <a:r>
              <a:rPr lang="en-ID" sz="2600" b="1" dirty="0" err="1"/>
              <a:t>secara</a:t>
            </a:r>
            <a:r>
              <a:rPr lang="en-ID" sz="2600" b="1" dirty="0"/>
              <a:t> </a:t>
            </a:r>
            <a:r>
              <a:rPr lang="en-ID" sz="2600" b="1" dirty="0" err="1"/>
              <a:t>bertanggung</a:t>
            </a:r>
            <a:r>
              <a:rPr lang="en-ID" sz="2600" b="1" dirty="0"/>
              <a:t> </a:t>
            </a:r>
            <a:r>
              <a:rPr lang="en-ID" sz="2600" b="1" dirty="0" err="1"/>
              <a:t>jawab</a:t>
            </a:r>
            <a:r>
              <a:rPr lang="en-ID" sz="2600" b="1" dirty="0"/>
              <a:t>.</a:t>
            </a:r>
            <a:endParaRPr lang="en-ID" sz="2600" dirty="0"/>
          </a:p>
          <a:p>
            <a:r>
              <a:rPr lang="en-ID" sz="2600" b="1" dirty="0"/>
              <a:t> </a:t>
            </a:r>
            <a:r>
              <a:rPr lang="en-ID" sz="2600" b="1" dirty="0" err="1"/>
              <a:t>Kecerdasan</a:t>
            </a:r>
            <a:r>
              <a:rPr lang="en-ID" sz="2600" b="1" dirty="0"/>
              <a:t> </a:t>
            </a:r>
            <a:r>
              <a:rPr lang="en-ID" sz="2600" b="1" dirty="0" err="1"/>
              <a:t>Emosional</a:t>
            </a:r>
            <a:r>
              <a:rPr lang="en-ID" sz="2600" b="1" dirty="0"/>
              <a:t> &amp; </a:t>
            </a:r>
            <a:r>
              <a:rPr lang="en-ID" sz="2600" b="1" dirty="0" err="1"/>
              <a:t>Empati</a:t>
            </a:r>
            <a:r>
              <a:rPr lang="en-ID" sz="2600" b="1" dirty="0"/>
              <a:t>: </a:t>
            </a:r>
            <a:endParaRPr lang="en-ID" sz="2600" dirty="0"/>
          </a:p>
          <a:p>
            <a:pPr lvl="0"/>
            <a:r>
              <a:rPr lang="en-ID" sz="2600" b="1" dirty="0" err="1"/>
              <a:t>Membangun</a:t>
            </a:r>
            <a:r>
              <a:rPr lang="en-ID" sz="2600" b="1" dirty="0"/>
              <a:t> </a:t>
            </a:r>
            <a:r>
              <a:rPr lang="en-ID" sz="2600" b="1" dirty="0" err="1"/>
              <a:t>budaya</a:t>
            </a:r>
            <a:r>
              <a:rPr lang="en-ID" sz="2600" b="1" dirty="0"/>
              <a:t>, </a:t>
            </a:r>
            <a:r>
              <a:rPr lang="en-ID" sz="2600" b="1" dirty="0" err="1"/>
              <a:t>kepercayaan</a:t>
            </a:r>
            <a:r>
              <a:rPr lang="en-ID" sz="2600" b="1" dirty="0"/>
              <a:t>, </a:t>
            </a:r>
            <a:r>
              <a:rPr lang="en-ID" sz="2600" b="1" dirty="0" err="1"/>
              <a:t>dan</a:t>
            </a:r>
            <a:r>
              <a:rPr lang="en-ID" sz="2600" b="1" dirty="0"/>
              <a:t> </a:t>
            </a:r>
            <a:r>
              <a:rPr lang="en-ID" sz="2600" b="1" dirty="0" err="1"/>
              <a:t>inovasi</a:t>
            </a:r>
            <a:r>
              <a:rPr lang="en-ID" sz="2600" b="1" dirty="0"/>
              <a:t> </a:t>
            </a:r>
            <a:r>
              <a:rPr lang="en-ID" sz="2600" b="1" dirty="0" err="1"/>
              <a:t>kolaboratif</a:t>
            </a:r>
            <a:r>
              <a:rPr lang="en-ID" sz="2600" b="1" dirty="0"/>
              <a:t>.</a:t>
            </a:r>
            <a:endParaRPr lang="en-ID" sz="2600" dirty="0"/>
          </a:p>
          <a:p>
            <a:pPr marL="0" indent="0">
              <a:buNone/>
            </a:pPr>
            <a:r>
              <a:rPr lang="en-ID" sz="2600" b="1" dirty="0" err="1"/>
              <a:t>Kreativitas</a:t>
            </a:r>
            <a:r>
              <a:rPr lang="en-ID" sz="2600" b="1" dirty="0"/>
              <a:t> &amp; </a:t>
            </a:r>
            <a:r>
              <a:rPr lang="en-ID" sz="2600" b="1" dirty="0" err="1"/>
              <a:t>Intuisi</a:t>
            </a:r>
            <a:r>
              <a:rPr lang="en-ID" sz="2600" b="1" dirty="0"/>
              <a:t>: </a:t>
            </a:r>
            <a:endParaRPr lang="en-ID" sz="2600" dirty="0"/>
          </a:p>
          <a:p>
            <a:pPr lvl="0"/>
            <a:r>
              <a:rPr lang="en-ID" sz="2600" b="1" dirty="0" err="1"/>
              <a:t>Menjawab</a:t>
            </a:r>
            <a:r>
              <a:rPr lang="en-ID" sz="2600" b="1" dirty="0"/>
              <a:t> </a:t>
            </a:r>
            <a:r>
              <a:rPr lang="en-ID" sz="2600" b="1" dirty="0" err="1"/>
              <a:t>pertanyaan</a:t>
            </a:r>
            <a:r>
              <a:rPr lang="en-ID" sz="2600" b="1" dirty="0"/>
              <a:t> yang </a:t>
            </a:r>
            <a:r>
              <a:rPr lang="en-ID" sz="2600" b="1" dirty="0" err="1"/>
              <a:t>tidak</a:t>
            </a:r>
            <a:r>
              <a:rPr lang="en-ID" sz="2600" b="1" dirty="0"/>
              <a:t> </a:t>
            </a:r>
            <a:r>
              <a:rPr lang="en-ID" sz="2600" b="1" dirty="0" err="1"/>
              <a:t>terstruktur</a:t>
            </a:r>
            <a:r>
              <a:rPr lang="en-ID" sz="2600" b="1" dirty="0"/>
              <a:t> </a:t>
            </a:r>
            <a:r>
              <a:rPr lang="en-ID" sz="2600" b="1" dirty="0" err="1"/>
              <a:t>dan</a:t>
            </a:r>
            <a:r>
              <a:rPr lang="en-ID" sz="2600" b="1" dirty="0"/>
              <a:t> </a:t>
            </a:r>
            <a:r>
              <a:rPr lang="en-ID" sz="2600" b="1" dirty="0" err="1"/>
              <a:t>ambigu</a:t>
            </a:r>
            <a:r>
              <a:rPr lang="en-ID" sz="2600" b="1" dirty="0"/>
              <a:t>.</a:t>
            </a:r>
            <a:endParaRPr lang="en-ID" sz="2600" dirty="0"/>
          </a:p>
          <a:p>
            <a:r>
              <a:rPr lang="en-ID" sz="2600" b="1" dirty="0" err="1"/>
              <a:t>Pemimpin</a:t>
            </a:r>
            <a:r>
              <a:rPr lang="en-ID" sz="2600" b="1" dirty="0"/>
              <a:t> </a:t>
            </a:r>
            <a:r>
              <a:rPr lang="en-ID" sz="2600" b="1" dirty="0" err="1"/>
              <a:t>Strategis</a:t>
            </a:r>
            <a:r>
              <a:rPr lang="en-ID" sz="2600" b="1" dirty="0"/>
              <a:t> Masa </a:t>
            </a:r>
            <a:r>
              <a:rPr lang="en-ID" sz="2600" b="1" dirty="0" err="1"/>
              <a:t>Depan</a:t>
            </a:r>
            <a:r>
              <a:rPr lang="en-ID" sz="2600" b="1" dirty="0"/>
              <a:t> </a:t>
            </a:r>
            <a:r>
              <a:rPr lang="en-ID" sz="2600" b="1" dirty="0" err="1"/>
              <a:t>adalah</a:t>
            </a:r>
            <a:r>
              <a:rPr lang="en-ID" sz="2600" b="1" dirty="0"/>
              <a:t> Integrator yang </a:t>
            </a:r>
            <a:r>
              <a:rPr lang="en-ID" sz="2600" b="1" dirty="0" err="1"/>
              <a:t>mampu</a:t>
            </a:r>
            <a:r>
              <a:rPr lang="en-ID" sz="2600" b="1" dirty="0"/>
              <a:t> </a:t>
            </a:r>
            <a:r>
              <a:rPr lang="en-ID" sz="2600" b="1" dirty="0" err="1"/>
              <a:t>menerjemahkan</a:t>
            </a:r>
            <a:r>
              <a:rPr lang="en-ID" sz="2600" b="1" dirty="0"/>
              <a:t> insight data </a:t>
            </a:r>
            <a:r>
              <a:rPr lang="en-ID" sz="2600" b="1" dirty="0" err="1"/>
              <a:t>menjadi</a:t>
            </a:r>
            <a:r>
              <a:rPr lang="en-ID" sz="2600" b="1" dirty="0"/>
              <a:t> </a:t>
            </a:r>
            <a:r>
              <a:rPr lang="en-ID" sz="2600" b="1" dirty="0" err="1"/>
              <a:t>kebijakan</a:t>
            </a:r>
            <a:r>
              <a:rPr lang="en-ID" sz="2600" b="1" dirty="0"/>
              <a:t> </a:t>
            </a:r>
            <a:r>
              <a:rPr lang="en-ID" sz="2600" b="1" dirty="0" err="1"/>
              <a:t>berempati</a:t>
            </a:r>
            <a:r>
              <a:rPr lang="en-ID" sz="2600" b="1" dirty="0"/>
              <a:t>, </a:t>
            </a:r>
            <a:r>
              <a:rPr lang="en-ID" sz="2600" b="1" dirty="0" err="1"/>
              <a:t>dan</a:t>
            </a:r>
            <a:r>
              <a:rPr lang="en-ID" sz="2600" b="1" dirty="0"/>
              <a:t> </a:t>
            </a:r>
            <a:r>
              <a:rPr lang="en-ID" sz="2600" b="1" dirty="0" err="1"/>
              <a:t>merancang</a:t>
            </a:r>
            <a:r>
              <a:rPr lang="en-ID" sz="2600" b="1" dirty="0"/>
              <a:t> </a:t>
            </a:r>
            <a:r>
              <a:rPr lang="en-ID" sz="2600" b="1" dirty="0" err="1"/>
              <a:t>sistem</a:t>
            </a:r>
            <a:r>
              <a:rPr lang="en-ID" sz="2600" b="1" dirty="0"/>
              <a:t> </a:t>
            </a:r>
            <a:r>
              <a:rPr lang="en-ID" sz="2600" b="1" dirty="0" err="1"/>
              <a:t>teknologi</a:t>
            </a:r>
            <a:r>
              <a:rPr lang="en-ID" sz="2600" b="1" dirty="0"/>
              <a:t> yang </a:t>
            </a:r>
            <a:r>
              <a:rPr lang="en-ID" sz="2600" b="1" dirty="0" err="1"/>
              <a:t>memberdayakan</a:t>
            </a:r>
            <a:r>
              <a:rPr lang="en-ID" sz="2600" b="1" dirty="0"/>
              <a:t> </a:t>
            </a:r>
            <a:r>
              <a:rPr lang="en-ID" sz="2600" b="1" dirty="0" err="1"/>
              <a:t>manusia</a:t>
            </a:r>
            <a:r>
              <a:rPr lang="en-ID" sz="2600" b="1" dirty="0"/>
              <a:t>.</a:t>
            </a:r>
            <a:endParaRPr lang="en-ID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951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31</TotalTime>
  <Words>129</Words>
  <Application>Microsoft Macintosh PowerPoint</Application>
  <PresentationFormat>Widescreen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BAB 12: KEPEMIMPINAN SEBAGAI NAVIGATOR </vt:lpstr>
      <vt:lpstr> PERAN PEMIMPIN DALAM MEMBIMBING ORGANISASI   </vt:lpstr>
      <vt:lpstr>Strategic Navigation dalam Ketidakpastian </vt:lpstr>
      <vt:lpstr>Studi Kasus &amp; Analisis Strategi   </vt:lpstr>
      <vt:lpstr>PowerPoint Presentation</vt:lpstr>
      <vt:lpstr> MASA DEPAN KEPEMIMPINAN STRATEGIS   </vt:lpstr>
      <vt:lpstr>PowerPoint Presentation</vt:lpstr>
      <vt:lpstr>  Strategic Navigation dalam Ketidakpastian   </vt:lpstr>
      <vt:lpstr>PowerPoint Presentation</vt:lpstr>
      <vt:lpstr>Refleksi &amp; Rencana Pengembangan Diri (IDP)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6</cp:revision>
  <dcterms:created xsi:type="dcterms:W3CDTF">2025-12-20T05:09:56Z</dcterms:created>
  <dcterms:modified xsi:type="dcterms:W3CDTF">2026-01-18T16:32:01Z</dcterms:modified>
</cp:coreProperties>
</file>