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7"/>
    <p:restoredTop sz="95666"/>
  </p:normalViewPr>
  <p:slideViewPr>
    <p:cSldViewPr snapToGrid="0" snapToObjects="1">
      <p:cViewPr varScale="1">
        <p:scale>
          <a:sx n="123" d="100"/>
          <a:sy n="123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D997C-5484-9443-9357-FCF0DADC5B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4400" b="1" dirty="0"/>
              <a:t>POWERPOINT  INFORMATIF:  </a:t>
            </a:r>
            <a:br>
              <a:rPr lang="en-ID" b="1" dirty="0"/>
            </a:br>
            <a:r>
              <a:rPr lang="en-ID" sz="4000" b="1" dirty="0"/>
              <a:t>PEMIMPIN DAN KEPEMIMPINAN (ORANG DAN METODEJNYA)</a:t>
            </a:r>
            <a:br>
              <a:rPr lang="en-ID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F44CA-C8B2-5440-9E4A-AB859EC7B6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</a:rPr>
              <a:t>Leadership </a:t>
            </a:r>
            <a:r>
              <a:rPr lang="en-US" sz="6000" dirty="0" err="1">
                <a:solidFill>
                  <a:srgbClr val="FF0000"/>
                </a:solidFill>
              </a:rPr>
              <a:t>Strategics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210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F2DD0-FBDA-4240-BC4C-49C5165D3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D" dirty="0">
                <a:solidFill>
                  <a:srgbClr val="C00000"/>
                </a:solidFill>
              </a:rPr>
            </a:br>
            <a:r>
              <a:rPr lang="en-ID" dirty="0">
                <a:solidFill>
                  <a:srgbClr val="C00000"/>
                </a:solidFill>
              </a:rPr>
              <a:t>KEPEMIMPINAN YANG HEBAT DIMULAI DARI KEMAUAN UNTUK BELAJAR DAN BERKONTRIBUSI.? </a:t>
            </a:r>
            <a:br>
              <a:rPr lang="en-ID" dirty="0"/>
            </a:br>
            <a:br>
              <a:rPr lang="en-ID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51834-8F0D-3E4C-9D6B-538C447A7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05245"/>
            <a:ext cx="7695814" cy="5579503"/>
          </a:xfrm>
        </p:spPr>
        <p:txBody>
          <a:bodyPr>
            <a:normAutofit fontScale="92500" lnSpcReduction="10000"/>
          </a:bodyPr>
          <a:lstStyle/>
          <a:p>
            <a:pPr algn="just"/>
            <a:endParaRPr lang="en-ID" sz="2800" dirty="0"/>
          </a:p>
          <a:p>
            <a:pPr algn="just"/>
            <a:r>
              <a:rPr lang="en-ID" sz="2800" dirty="0" err="1"/>
              <a:t>Kepemimpinan</a:t>
            </a:r>
            <a:r>
              <a:rPr lang="en-ID" sz="2800" dirty="0"/>
              <a:t> yang </a:t>
            </a:r>
            <a:r>
              <a:rPr lang="en-ID" sz="2800" dirty="0" err="1"/>
              <a:t>hebat</a:t>
            </a:r>
            <a:r>
              <a:rPr lang="en-ID" sz="2800" dirty="0"/>
              <a:t> </a:t>
            </a:r>
            <a:r>
              <a:rPr lang="en-ID" sz="2800" dirty="0" err="1"/>
              <a:t>bermula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kemauan</a:t>
            </a:r>
            <a:r>
              <a:rPr lang="en-ID" sz="2800" dirty="0"/>
              <a:t> </a:t>
            </a:r>
            <a:r>
              <a:rPr lang="en-ID" sz="2800" dirty="0" err="1"/>
              <a:t>belajar</a:t>
            </a:r>
            <a:r>
              <a:rPr lang="en-ID" sz="2800" dirty="0"/>
              <a:t>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kontribusi</a:t>
            </a:r>
            <a:r>
              <a:rPr lang="en-ID" sz="2800" dirty="0"/>
              <a:t>. Oleh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itu</a:t>
            </a:r>
            <a:r>
              <a:rPr lang="en-ID" sz="2800" dirty="0"/>
              <a:t>, </a:t>
            </a:r>
            <a:r>
              <a:rPr lang="en-ID" sz="2800" dirty="0" err="1"/>
              <a:t>tujuan</a:t>
            </a:r>
            <a:r>
              <a:rPr lang="en-ID" sz="2800" dirty="0"/>
              <a:t> </a:t>
            </a:r>
            <a:r>
              <a:rPr lang="en-ID" sz="2800" dirty="0" err="1"/>
              <a:t>pendidikan</a:t>
            </a:r>
            <a:r>
              <a:rPr lang="en-ID" sz="2800" dirty="0"/>
              <a:t>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sekadar</a:t>
            </a:r>
            <a:r>
              <a:rPr lang="en-ID" sz="2800" dirty="0"/>
              <a:t> transfer </a:t>
            </a:r>
            <a:r>
              <a:rPr lang="en-ID" sz="2800" dirty="0" err="1"/>
              <a:t>pengetahuan</a:t>
            </a:r>
            <a:r>
              <a:rPr lang="en-ID" sz="2800" dirty="0"/>
              <a:t>, </a:t>
            </a:r>
            <a:r>
              <a:rPr lang="en-ID" sz="2800" dirty="0" err="1"/>
              <a:t>melainkan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membentuk</a:t>
            </a:r>
            <a:r>
              <a:rPr lang="en-ID" sz="2800" dirty="0"/>
              <a:t> </a:t>
            </a:r>
            <a:r>
              <a:rPr lang="en-ID" sz="2800" dirty="0" err="1"/>
              <a:t>karakter</a:t>
            </a:r>
            <a:r>
              <a:rPr lang="en-ID" sz="2800" dirty="0"/>
              <a:t>, </a:t>
            </a:r>
            <a:r>
              <a:rPr lang="en-ID" sz="2800" dirty="0" err="1"/>
              <a:t>mengasah</a:t>
            </a:r>
            <a:r>
              <a:rPr lang="en-ID" sz="2800" dirty="0"/>
              <a:t> </a:t>
            </a:r>
            <a:r>
              <a:rPr lang="en-ID" sz="2800" dirty="0" err="1"/>
              <a:t>kemampuan</a:t>
            </a:r>
            <a:r>
              <a:rPr lang="en-ID" sz="2800" dirty="0"/>
              <a:t> </a:t>
            </a:r>
            <a:r>
              <a:rPr lang="en-ID" sz="2800" dirty="0" err="1"/>
              <a:t>berpikir</a:t>
            </a:r>
            <a:r>
              <a:rPr lang="en-ID" sz="2800" dirty="0"/>
              <a:t> </a:t>
            </a:r>
            <a:r>
              <a:rPr lang="en-ID" sz="2800" dirty="0" err="1"/>
              <a:t>kritis</a:t>
            </a:r>
            <a:r>
              <a:rPr lang="en-ID" sz="2800" dirty="0"/>
              <a:t>,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menumbuhkan</a:t>
            </a:r>
            <a:r>
              <a:rPr lang="en-ID" sz="2800" dirty="0"/>
              <a:t> </a:t>
            </a:r>
            <a:r>
              <a:rPr lang="en-ID" sz="2800" dirty="0" err="1"/>
              <a:t>sikap</a:t>
            </a:r>
            <a:r>
              <a:rPr lang="en-ID" sz="2800" dirty="0"/>
              <a:t> </a:t>
            </a:r>
            <a:r>
              <a:rPr lang="en-ID" sz="2800" dirty="0" err="1"/>
              <a:t>pembelajar</a:t>
            </a:r>
            <a:r>
              <a:rPr lang="en-ID" sz="2800" dirty="0"/>
              <a:t> </a:t>
            </a:r>
            <a:r>
              <a:rPr lang="en-ID" sz="2800" dirty="0" err="1"/>
              <a:t>sepanjang</a:t>
            </a:r>
            <a:r>
              <a:rPr lang="en-ID" sz="2800" dirty="0"/>
              <a:t> </a:t>
            </a:r>
            <a:r>
              <a:rPr lang="en-ID" sz="2800" dirty="0" err="1"/>
              <a:t>hayat</a:t>
            </a:r>
            <a:r>
              <a:rPr lang="en-ID" sz="2800" dirty="0"/>
              <a:t>. </a:t>
            </a:r>
          </a:p>
          <a:p>
            <a:pPr lvl="0" algn="just"/>
            <a:r>
              <a:rPr lang="en-ID" sz="2800" dirty="0"/>
              <a:t>Oleh </a:t>
            </a:r>
            <a:r>
              <a:rPr lang="en-ID" sz="2800" dirty="0" err="1"/>
              <a:t>sebab</a:t>
            </a:r>
            <a:r>
              <a:rPr lang="en-ID" sz="2800" dirty="0"/>
              <a:t> </a:t>
            </a:r>
            <a:r>
              <a:rPr lang="en-ID" sz="2800" dirty="0" err="1"/>
              <a:t>itu</a:t>
            </a:r>
            <a:r>
              <a:rPr lang="en-ID" sz="2800" dirty="0"/>
              <a:t> </a:t>
            </a:r>
            <a:r>
              <a:rPr lang="en-ID" sz="2800" dirty="0" err="1"/>
              <a:t>pahami</a:t>
            </a:r>
            <a:r>
              <a:rPr lang="en-ID" sz="2800" dirty="0"/>
              <a:t> </a:t>
            </a:r>
            <a:r>
              <a:rPr lang="en-ID" sz="2800" dirty="0" err="1"/>
              <a:t>tujuan</a:t>
            </a:r>
            <a:r>
              <a:rPr lang="en-ID" sz="2800" dirty="0"/>
              <a:t> Pendidikan </a:t>
            </a:r>
            <a:r>
              <a:rPr lang="en-ID" sz="2800" dirty="0" err="1"/>
              <a:t>apa</a:t>
            </a:r>
            <a:r>
              <a:rPr lang="en-ID" sz="2800" dirty="0"/>
              <a:t>.?</a:t>
            </a:r>
          </a:p>
          <a:p>
            <a:pPr algn="just"/>
            <a:r>
              <a:rPr lang="en-ID" sz="2800" dirty="0"/>
              <a:t>Pendidikan yang </a:t>
            </a:r>
            <a:r>
              <a:rPr lang="en-ID" sz="2800" dirty="0" err="1"/>
              <a:t>baik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mampu</a:t>
            </a:r>
            <a:r>
              <a:rPr lang="en-ID" sz="2800" dirty="0"/>
              <a:t> </a:t>
            </a:r>
            <a:r>
              <a:rPr lang="en-ID" sz="2800" dirty="0" err="1"/>
              <a:t>mencetak</a:t>
            </a:r>
            <a:r>
              <a:rPr lang="en-ID" sz="2800" dirty="0"/>
              <a:t> </a:t>
            </a:r>
            <a:r>
              <a:rPr lang="en-ID" sz="2800" dirty="0" err="1"/>
              <a:t>individu</a:t>
            </a:r>
            <a:r>
              <a:rPr lang="en-ID" sz="2800" dirty="0"/>
              <a:t> yang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cerdas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akademis</a:t>
            </a:r>
            <a:r>
              <a:rPr lang="en-ID" sz="2800" dirty="0"/>
              <a:t>, </a:t>
            </a:r>
            <a:r>
              <a:rPr lang="en-ID" sz="2800" dirty="0" err="1"/>
              <a:t>tetapi</a:t>
            </a:r>
            <a:r>
              <a:rPr lang="en-ID" sz="2800" dirty="0"/>
              <a:t> juga </a:t>
            </a:r>
            <a:r>
              <a:rPr lang="en-ID" sz="2800" dirty="0" err="1"/>
              <a:t>berintegritas</a:t>
            </a:r>
            <a:r>
              <a:rPr lang="en-ID" sz="2800" dirty="0"/>
              <a:t>, </a:t>
            </a:r>
            <a:r>
              <a:rPr lang="en-ID" sz="2800" dirty="0" err="1"/>
              <a:t>berempati</a:t>
            </a:r>
            <a:r>
              <a:rPr lang="en-ID" sz="2800" dirty="0"/>
              <a:t>, </a:t>
            </a:r>
            <a:r>
              <a:rPr lang="en-ID" sz="2800" dirty="0" err="1"/>
              <a:t>serta</a:t>
            </a:r>
            <a:r>
              <a:rPr lang="en-ID" sz="2800" dirty="0"/>
              <a:t> </a:t>
            </a:r>
            <a:r>
              <a:rPr lang="en-ID" sz="2800" dirty="0" err="1"/>
              <a:t>memiliki</a:t>
            </a:r>
            <a:r>
              <a:rPr lang="en-ID" sz="2800" dirty="0"/>
              <a:t> </a:t>
            </a:r>
            <a:r>
              <a:rPr lang="en-ID" sz="2800" dirty="0" err="1"/>
              <a:t>dorongan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memberikan</a:t>
            </a:r>
            <a:r>
              <a:rPr lang="en-ID" sz="2800" dirty="0"/>
              <a:t> </a:t>
            </a:r>
            <a:r>
              <a:rPr lang="en-ID" sz="2800" dirty="0" err="1"/>
              <a:t>dampak</a:t>
            </a:r>
            <a:r>
              <a:rPr lang="en-ID" sz="2800" dirty="0"/>
              <a:t> </a:t>
            </a:r>
            <a:r>
              <a:rPr lang="en-ID" sz="2800" dirty="0" err="1"/>
              <a:t>positif</a:t>
            </a:r>
            <a:r>
              <a:rPr lang="en-ID" sz="2800" dirty="0"/>
              <a:t> </a:t>
            </a:r>
            <a:r>
              <a:rPr lang="en-ID" sz="2800" dirty="0" err="1"/>
              <a:t>bagi</a:t>
            </a:r>
            <a:r>
              <a:rPr lang="en-ID" sz="2800" dirty="0"/>
              <a:t> </a:t>
            </a:r>
            <a:r>
              <a:rPr lang="en-ID" sz="2800" dirty="0" err="1"/>
              <a:t>lingkungannya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</a:t>
            </a:r>
            <a:r>
              <a:rPr lang="en-ID" sz="2800" dirty="0" err="1"/>
              <a:t>kepemimpinan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bidang</a:t>
            </a:r>
            <a:r>
              <a:rPr lang="en-ID" sz="2800" dirty="0"/>
              <a:t> </a:t>
            </a:r>
            <a:r>
              <a:rPr lang="en-ID" sz="2800" dirty="0" err="1"/>
              <a:t>apa</a:t>
            </a:r>
            <a:r>
              <a:rPr lang="en-ID" sz="2800" dirty="0"/>
              <a:t> pun yang </a:t>
            </a:r>
            <a:r>
              <a:rPr lang="en-ID" sz="2800" dirty="0" err="1"/>
              <a:t>ia</a:t>
            </a:r>
            <a:r>
              <a:rPr lang="en-ID" sz="2800" dirty="0"/>
              <a:t> </a:t>
            </a:r>
            <a:r>
              <a:rPr lang="en-ID" sz="2800" dirty="0" err="1"/>
              <a:t>tekuni</a:t>
            </a:r>
            <a:r>
              <a:rPr lang="en-ID" sz="2800" dirty="0"/>
              <a:t>.</a:t>
            </a:r>
          </a:p>
          <a:p>
            <a:r>
              <a:rPr lang="en-ID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58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7FE6-9A85-0842-99E1-CCC09B07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800" b="1" dirty="0"/>
              <a:t>MEMAHAMI PEMIMPIN (SUBJEK) &amp; MENGUASAI KEPEMIMPINAN (METODE)</a:t>
            </a:r>
            <a:br>
              <a:rPr lang="en-ID" sz="2800" dirty="0"/>
            </a:br>
            <a:r>
              <a:rPr lang="en-ID" b="1" dirty="0"/>
              <a:t> </a:t>
            </a:r>
            <a:br>
              <a:rPr lang="en-ID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340CB3-E124-0B4F-ACF7-81D091BB58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273662"/>
              </p:ext>
            </p:extLst>
          </p:nvPr>
        </p:nvGraphicFramePr>
        <p:xfrm>
          <a:off x="3688773" y="374075"/>
          <a:ext cx="8250307" cy="6236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2282">
                  <a:extLst>
                    <a:ext uri="{9D8B030D-6E8A-4147-A177-3AD203B41FA5}">
                      <a16:colId xmlns:a16="http://schemas.microsoft.com/office/drawing/2014/main" val="4160575745"/>
                    </a:ext>
                  </a:extLst>
                </a:gridCol>
                <a:gridCol w="1361256">
                  <a:extLst>
                    <a:ext uri="{9D8B030D-6E8A-4147-A177-3AD203B41FA5}">
                      <a16:colId xmlns:a16="http://schemas.microsoft.com/office/drawing/2014/main" val="488125396"/>
                    </a:ext>
                  </a:extLst>
                </a:gridCol>
                <a:gridCol w="2895751">
                  <a:extLst>
                    <a:ext uri="{9D8B030D-6E8A-4147-A177-3AD203B41FA5}">
                      <a16:colId xmlns:a16="http://schemas.microsoft.com/office/drawing/2014/main" val="1597470333"/>
                    </a:ext>
                  </a:extLst>
                </a:gridCol>
                <a:gridCol w="3401018">
                  <a:extLst>
                    <a:ext uri="{9D8B030D-6E8A-4147-A177-3AD203B41FA5}">
                      <a16:colId xmlns:a16="http://schemas.microsoft.com/office/drawing/2014/main" val="3122857097"/>
                    </a:ext>
                  </a:extLst>
                </a:gridCol>
              </a:tblGrid>
              <a:tr h="4294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NO.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500" dirty="0">
                          <a:effectLst/>
                        </a:rPr>
                        <a:t>KOMPONEN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>
                          <a:effectLst/>
                        </a:rPr>
                        <a:t>DIHITUNG (DIJABARKAN)</a:t>
                      </a:r>
                      <a:endParaRPr lang="en-ID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500">
                          <a:effectLst/>
                        </a:rPr>
                        <a:t>KUNCI JAWABAN</a:t>
                      </a:r>
                      <a:endParaRPr lang="en-ID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7758986"/>
                  </a:ext>
                </a:extLst>
              </a:tr>
              <a:tr h="14929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1.</a:t>
                      </a:r>
                      <a:endParaRPr lang="en-ID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Efektif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Kondisi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akhir</a:t>
                      </a:r>
                      <a:r>
                        <a:rPr lang="en-ID" sz="1500" dirty="0">
                          <a:effectLst/>
                        </a:rPr>
                        <a:t>/ </a:t>
                      </a:r>
                      <a:r>
                        <a:rPr lang="en-ID" sz="1500" dirty="0" err="1">
                          <a:effectLst/>
                        </a:rPr>
                        <a:t>tujuan</a:t>
                      </a:r>
                      <a:r>
                        <a:rPr lang="en-ID" sz="1500" dirty="0">
                          <a:effectLst/>
                        </a:rPr>
                        <a:t> yang </a:t>
                      </a:r>
                      <a:r>
                        <a:rPr lang="en-ID" sz="1500" dirty="0" err="1">
                          <a:effectLst/>
                        </a:rPr>
                        <a:t>ingin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dijelaskan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dicapai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 paying </a:t>
                      </a:r>
                      <a:r>
                        <a:rPr lang="en-ID" sz="1500" dirty="0" err="1">
                          <a:effectLst/>
                        </a:rPr>
                        <a:t>besar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presentasi</a:t>
                      </a:r>
                      <a:r>
                        <a:rPr lang="en-ID" sz="1500" dirty="0">
                          <a:effectLst/>
                        </a:rPr>
                        <a:t> (</a:t>
                      </a: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Efektif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memahami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subjek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dan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menguasai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metode</a:t>
                      </a:r>
                      <a:r>
                        <a:rPr lang="en-ID" sz="1500" dirty="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>
                          <a:effectLst/>
                        </a:rPr>
                        <a:t> 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Menjelaskan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mengapa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efektif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itu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penting</a:t>
                      </a:r>
                      <a:r>
                        <a:rPr lang="en-ID" sz="1500" dirty="0">
                          <a:effectLst/>
                        </a:rPr>
                        <a:t> (</a:t>
                      </a:r>
                      <a:r>
                        <a:rPr lang="en-ID" sz="1500" dirty="0" err="1">
                          <a:effectLst/>
                        </a:rPr>
                        <a:t>hasil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positifnya</a:t>
                      </a:r>
                      <a:r>
                        <a:rPr lang="en-ID" sz="1500" dirty="0">
                          <a:effectLst/>
                        </a:rPr>
                        <a:t>).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Karakteristik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membentuk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pemimpin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efektif</a:t>
                      </a:r>
                      <a:r>
                        <a:rPr lang="en-ID" sz="1500" dirty="0">
                          <a:effectLst/>
                        </a:rPr>
                        <a:t>, yang </a:t>
                      </a:r>
                      <a:r>
                        <a:rPr lang="en-ID" sz="1500" dirty="0" err="1">
                          <a:effectLst/>
                        </a:rPr>
                        <a:t>akan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menjalankan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efektif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>
                          <a:effectLst/>
                        </a:rPr>
                        <a:t> 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4133034"/>
                  </a:ext>
                </a:extLst>
              </a:tr>
              <a:tr h="1288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2.</a:t>
                      </a:r>
                      <a:endParaRPr lang="en-ID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Memahami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Tahap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kognitif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pertama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  Proses </a:t>
                      </a:r>
                      <a:r>
                        <a:rPr lang="en-ID" sz="1500" dirty="0" err="1">
                          <a:effectLst/>
                        </a:rPr>
                        <a:t>mengetahui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mendefinisikan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dan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menginternalisasi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konsep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Memahami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definisi</a:t>
                      </a:r>
                      <a:r>
                        <a:rPr lang="en-ID" sz="1500" dirty="0">
                          <a:effectLst/>
                        </a:rPr>
                        <a:t> "</a:t>
                      </a:r>
                      <a:r>
                        <a:rPr lang="en-ID" sz="1500" dirty="0" err="1">
                          <a:effectLst/>
                        </a:rPr>
                        <a:t>Pemimpin</a:t>
                      </a:r>
                      <a:r>
                        <a:rPr lang="en-ID" sz="1500" dirty="0">
                          <a:effectLst/>
                        </a:rPr>
                        <a:t>".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Memahami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definisi</a:t>
                      </a:r>
                      <a:r>
                        <a:rPr lang="en-ID" sz="1500" dirty="0">
                          <a:effectLst/>
                        </a:rPr>
                        <a:t> "</a:t>
                      </a: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".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Memahami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perbedaan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keduanya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8004593"/>
                  </a:ext>
                </a:extLst>
              </a:tr>
              <a:tr h="1320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</a:t>
                      </a:r>
                      <a:endParaRPr lang="en-ID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Subjek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Objek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pertama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harus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dipahami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 Sang </a:t>
                      </a:r>
                      <a:r>
                        <a:rPr lang="en-ID" sz="1500" dirty="0" err="1">
                          <a:effectLst/>
                        </a:rPr>
                        <a:t>Pelaku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Pemimpin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 SUBJEK (</a:t>
                      </a:r>
                      <a:r>
                        <a:rPr lang="en-ID" sz="1500" dirty="0" err="1">
                          <a:effectLst/>
                        </a:rPr>
                        <a:t>Orangnya</a:t>
                      </a:r>
                      <a:r>
                        <a:rPr lang="en-ID" sz="1500" dirty="0">
                          <a:effectLst/>
                        </a:rPr>
                        <a:t>)".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Analogi</a:t>
                      </a:r>
                      <a:r>
                        <a:rPr lang="en-ID" sz="1500" dirty="0">
                          <a:effectLst/>
                        </a:rPr>
                        <a:t>): "</a:t>
                      </a:r>
                      <a:r>
                        <a:rPr lang="en-ID" sz="1500" dirty="0" err="1">
                          <a:effectLst/>
                        </a:rPr>
                        <a:t>Subjek</a:t>
                      </a:r>
                      <a:r>
                        <a:rPr lang="en-ID" sz="1500" dirty="0">
                          <a:effectLst/>
                        </a:rPr>
                        <a:t> (</a:t>
                      </a:r>
                      <a:r>
                        <a:rPr lang="en-ID" sz="1500" dirty="0" err="1">
                          <a:effectLst/>
                        </a:rPr>
                        <a:t>Siapa</a:t>
                      </a:r>
                      <a:r>
                        <a:rPr lang="en-ID" sz="1500" dirty="0">
                          <a:effectLst/>
                        </a:rPr>
                        <a:t>)" di </a:t>
                      </a:r>
                      <a:r>
                        <a:rPr lang="en-ID" sz="1500" dirty="0" err="1">
                          <a:effectLst/>
                        </a:rPr>
                        <a:t>kolom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Pemimpin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Seluruh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kontennya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penjelasan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tentang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subjek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ini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787893"/>
                  </a:ext>
                </a:extLst>
              </a:tr>
              <a:tr h="15981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4</a:t>
                      </a:r>
                      <a:endParaRPr lang="en-ID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Menguasai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Tahap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keterampilan</a:t>
                      </a:r>
                      <a:r>
                        <a:rPr lang="en-ID" sz="1500" dirty="0">
                          <a:effectLst/>
                        </a:rPr>
                        <a:t>/</a:t>
                      </a:r>
                      <a:r>
                        <a:rPr lang="en-ID" sz="1500" dirty="0" err="1">
                          <a:effectLst/>
                        </a:rPr>
                        <a:t>psikomotorik</a:t>
                      </a:r>
                      <a:r>
                        <a:rPr lang="en-ID" sz="1500" dirty="0">
                          <a:effectLst/>
                        </a:rPr>
                        <a:t>. Proses </a:t>
                      </a:r>
                      <a:r>
                        <a:rPr lang="en-ID" sz="1500" dirty="0" err="1">
                          <a:effectLst/>
                        </a:rPr>
                        <a:t>memiliki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kemampuan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untuk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menerapkan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mengadaptasi</a:t>
                      </a:r>
                      <a:r>
                        <a:rPr lang="en-ID" sz="1500" dirty="0">
                          <a:effectLst/>
                        </a:rPr>
                        <a:t>.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adalah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kemampuan</a:t>
                      </a:r>
                      <a:r>
                        <a:rPr lang="en-ID" sz="1500" dirty="0">
                          <a:effectLst/>
                        </a:rPr>
                        <a:t> (skill) yang </a:t>
                      </a:r>
                      <a:r>
                        <a:rPr lang="en-ID" sz="1500" dirty="0" err="1">
                          <a:effectLst/>
                        </a:rPr>
                        <a:t>dapat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dipelajari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dikembangkan</a:t>
                      </a:r>
                      <a:r>
                        <a:rPr lang="en-ID" sz="1500" dirty="0">
                          <a:effectLst/>
                        </a:rPr>
                        <a:t> (proses </a:t>
                      </a:r>
                      <a:r>
                        <a:rPr lang="en-ID" sz="1500" dirty="0" err="1">
                          <a:effectLst/>
                        </a:rPr>
                        <a:t>menuju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penguasaan</a:t>
                      </a:r>
                      <a:r>
                        <a:rPr lang="en-ID" sz="1500" dirty="0">
                          <a:effectLst/>
                        </a:rPr>
                        <a:t>).</a:t>
                      </a:r>
                      <a:br>
                        <a:rPr lang="en-ID" sz="1500" dirty="0">
                          <a:effectLst/>
                        </a:rPr>
                      </a:br>
                      <a:r>
                        <a:rPr lang="en-ID" sz="1500" dirty="0" err="1">
                          <a:effectLst/>
                        </a:rPr>
                        <a:t>Memerlukan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penguasaan</a:t>
                      </a:r>
                      <a:r>
                        <a:rPr lang="en-ID" sz="1500" dirty="0">
                          <a:effectLst/>
                        </a:rPr>
                        <a:t> </a:t>
                      </a:r>
                      <a:r>
                        <a:rPr lang="en-ID" sz="1500" dirty="0" err="1">
                          <a:effectLst/>
                        </a:rPr>
                        <a:t>keterampilan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kepemimpinan</a:t>
                      </a:r>
                      <a:r>
                        <a:rPr lang="en-ID" sz="1500" dirty="0">
                          <a:effectLst/>
                        </a:rPr>
                        <a:t>."</a:t>
                      </a:r>
                      <a:endParaRPr lang="en-ID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082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51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BB26D-726D-8242-A224-D6FF5DA40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ID" sz="3200" b="1" dirty="0">
                <a:solidFill>
                  <a:srgbClr val="0070C0"/>
                </a:solidFill>
              </a:rPr>
              <a:t>MEMAHAMI PEMIMPIN (SUBJEK) &amp; MENGUASAI KEPEMIMPINAN (METODE). </a:t>
            </a:r>
            <a:br>
              <a:rPr lang="en-ID" sz="3200" b="1" dirty="0">
                <a:solidFill>
                  <a:srgbClr val="0070C0"/>
                </a:solidFill>
              </a:rPr>
            </a:br>
            <a:r>
              <a:rPr lang="en-ID" sz="3200" b="1" dirty="0">
                <a:solidFill>
                  <a:srgbClr val="0070C0"/>
                </a:solidFill>
              </a:rPr>
              <a:t>APA ITU PEMIMPIN (ORANGNYA).?</a:t>
            </a:r>
            <a:br>
              <a:rPr lang="en-ID" sz="3200" b="1" dirty="0">
                <a:solidFill>
                  <a:srgbClr val="0070C0"/>
                </a:solidFill>
              </a:rPr>
            </a:b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DA101-D074-4D41-BBE1-74D340BD0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01336"/>
            <a:ext cx="7602296" cy="61202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b="1" dirty="0"/>
              <a:t>DEFINISI:</a:t>
            </a:r>
          </a:p>
          <a:p>
            <a:pPr lvl="0" algn="just"/>
            <a:r>
              <a:rPr lang="en-ID" sz="2400" dirty="0" err="1"/>
              <a:t>Individu</a:t>
            </a:r>
            <a:r>
              <a:rPr lang="en-ID" sz="2400" dirty="0"/>
              <a:t> yang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mempengaruhi</a:t>
            </a:r>
            <a:r>
              <a:rPr lang="en-ID" sz="2400" dirty="0"/>
              <a:t>, </a:t>
            </a:r>
            <a:r>
              <a:rPr lang="en-ID" sz="2400" dirty="0" err="1"/>
              <a:t>memotivasi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mengarahkan</a:t>
            </a:r>
            <a:r>
              <a:rPr lang="en-ID" sz="2400" dirty="0"/>
              <a:t> </a:t>
            </a:r>
            <a:r>
              <a:rPr lang="en-ID" sz="2400" dirty="0" err="1"/>
              <a:t>sekelompok</a:t>
            </a:r>
            <a:r>
              <a:rPr lang="en-ID" sz="2400" dirty="0"/>
              <a:t> orang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bersama</a:t>
            </a:r>
            <a:r>
              <a:rPr lang="en-ID" sz="2400" dirty="0"/>
              <a:t>.</a:t>
            </a:r>
          </a:p>
          <a:p>
            <a:pPr algn="just"/>
            <a:r>
              <a:rPr lang="en-ID" sz="2400" b="1" dirty="0" err="1"/>
              <a:t>Pemimpin</a:t>
            </a:r>
            <a:r>
              <a:rPr lang="en-ID" sz="2400" b="1" dirty="0"/>
              <a:t> (Leader) </a:t>
            </a:r>
            <a:r>
              <a:rPr lang="en-ID" sz="2400" b="1" dirty="0" err="1"/>
              <a:t>Adalah</a:t>
            </a:r>
            <a:r>
              <a:rPr lang="en-ID" sz="2400" b="1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yang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mempengaruhi</a:t>
            </a:r>
            <a:r>
              <a:rPr lang="en-ID" sz="2400" dirty="0"/>
              <a:t>, </a:t>
            </a:r>
            <a:r>
              <a:rPr lang="en-ID" sz="2400" dirty="0" err="1"/>
              <a:t>memotivasi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mengarahkan</a:t>
            </a:r>
            <a:r>
              <a:rPr lang="en-ID" sz="2400" dirty="0"/>
              <a:t> </a:t>
            </a:r>
            <a:r>
              <a:rPr lang="en-ID" sz="2400" dirty="0" err="1"/>
              <a:t>sekelompok</a:t>
            </a:r>
            <a:r>
              <a:rPr lang="en-ID" sz="2400" dirty="0"/>
              <a:t> orang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yang </a:t>
            </a:r>
            <a:r>
              <a:rPr lang="en-ID" sz="2400" dirty="0" err="1"/>
              <a:t>disepakati</a:t>
            </a:r>
            <a:r>
              <a:rPr lang="en-ID" sz="2400" dirty="0"/>
              <a:t>.</a:t>
            </a:r>
            <a:r>
              <a:rPr lang="en-ID" sz="2400" b="1" dirty="0"/>
              <a:t> </a:t>
            </a:r>
          </a:p>
          <a:p>
            <a:pPr algn="just"/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yang </a:t>
            </a:r>
            <a:r>
              <a:rPr lang="en-ID" sz="2400" dirty="0" err="1"/>
              <a:t>menggerakkan</a:t>
            </a:r>
            <a:r>
              <a:rPr lang="en-ID" sz="2400" dirty="0"/>
              <a:t> orang lain, </a:t>
            </a:r>
            <a:r>
              <a:rPr lang="en-ID" sz="2400" dirty="0" err="1"/>
              <a:t>sedangkan</a:t>
            </a:r>
            <a:r>
              <a:rPr lang="en-ID" sz="2400" dirty="0"/>
              <a:t>….. </a:t>
            </a:r>
          </a:p>
          <a:p>
            <a:pPr algn="just"/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proses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(1) </a:t>
            </a:r>
            <a:r>
              <a:rPr lang="en-ID" sz="2400" dirty="0" err="1"/>
              <a:t>mempengaruhi</a:t>
            </a:r>
            <a:r>
              <a:rPr lang="en-ID" sz="2400" dirty="0"/>
              <a:t>, (2) </a:t>
            </a:r>
            <a:r>
              <a:rPr lang="en-ID" sz="2400" dirty="0" err="1"/>
              <a:t>membimbing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(3) </a:t>
            </a:r>
            <a:r>
              <a:rPr lang="en-ID" sz="2400" dirty="0" err="1"/>
              <a:t>memotivasi</a:t>
            </a:r>
            <a:r>
              <a:rPr lang="en-ID" sz="2400" dirty="0"/>
              <a:t> </a:t>
            </a:r>
            <a:r>
              <a:rPr lang="en-ID" sz="2400" dirty="0" err="1"/>
              <a:t>kelompok</a:t>
            </a:r>
            <a:r>
              <a:rPr lang="en-ID" sz="2400" dirty="0"/>
              <a:t> </a:t>
            </a:r>
            <a:r>
              <a:rPr lang="en-ID" sz="2400" dirty="0" err="1"/>
              <a:t>menuju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bersama</a:t>
            </a:r>
            <a:r>
              <a:rPr lang="en-ID" sz="2400" dirty="0"/>
              <a:t>; 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orangnya</a:t>
            </a:r>
            <a:r>
              <a:rPr lang="en-ID" sz="2400" dirty="0"/>
              <a:t>, </a:t>
            </a:r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metodenya</a:t>
            </a:r>
            <a:r>
              <a:rPr lang="en-ID" sz="2400" dirty="0"/>
              <a:t>, di mana 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sifat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keahlian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,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visi</a:t>
            </a:r>
            <a:r>
              <a:rPr lang="en-ID" sz="2400" dirty="0"/>
              <a:t>, </a:t>
            </a:r>
            <a:r>
              <a:rPr lang="en-ID" sz="2400" dirty="0" err="1"/>
              <a:t>komunikasi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integritas</a:t>
            </a:r>
            <a:r>
              <a:rPr lang="en-ID" sz="2400" dirty="0"/>
              <a:t>,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menciptakan</a:t>
            </a:r>
            <a:r>
              <a:rPr lang="en-ID" sz="2400" dirty="0"/>
              <a:t> </a:t>
            </a:r>
            <a:r>
              <a:rPr lang="en-ID" sz="2400" dirty="0" err="1"/>
              <a:t>dampak</a:t>
            </a:r>
            <a:r>
              <a:rPr lang="en-ID" sz="2400" dirty="0"/>
              <a:t> </a:t>
            </a:r>
            <a:r>
              <a:rPr lang="en-ID" sz="2400" dirty="0" err="1"/>
              <a:t>positif</a:t>
            </a:r>
            <a:r>
              <a:rPr lang="en-ID" sz="2400" dirty="0"/>
              <a:t>. </a:t>
            </a:r>
          </a:p>
          <a:p>
            <a:pPr marL="0" indent="0" algn="just">
              <a:buNone/>
            </a:pPr>
            <a:r>
              <a:rPr lang="en-ID" sz="2400" b="1" dirty="0" err="1"/>
              <a:t>Peran</a:t>
            </a:r>
            <a:r>
              <a:rPr lang="en-ID" sz="2400" b="1" dirty="0"/>
              <a:t> Utama:</a:t>
            </a:r>
            <a:endParaRPr lang="en-ID" sz="2400" dirty="0"/>
          </a:p>
          <a:p>
            <a:pPr lvl="0" algn="just"/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teladan</a:t>
            </a:r>
            <a:endParaRPr lang="en-ID" sz="2400" dirty="0"/>
          </a:p>
          <a:p>
            <a:pPr lvl="0" algn="just"/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arahan</a:t>
            </a:r>
            <a:r>
              <a:rPr lang="en-ID" sz="2400" dirty="0"/>
              <a:t> &amp; </a:t>
            </a:r>
            <a:r>
              <a:rPr lang="en-ID" sz="2400" dirty="0" err="1"/>
              <a:t>visi</a:t>
            </a:r>
            <a:endParaRPr lang="en-ID" sz="2400" dirty="0"/>
          </a:p>
          <a:p>
            <a:pPr lvl="0" algn="just"/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strategis</a:t>
            </a:r>
            <a:endParaRPr lang="en-ID" sz="2400" dirty="0"/>
          </a:p>
          <a:p>
            <a:pPr lvl="0" algn="just"/>
            <a:r>
              <a:rPr lang="en-ID" sz="2400" dirty="0" err="1"/>
              <a:t>Mengelola</a:t>
            </a:r>
            <a:r>
              <a:rPr lang="en-ID" sz="2400" dirty="0"/>
              <a:t> </a:t>
            </a:r>
            <a:r>
              <a:rPr lang="en-ID" sz="2400" dirty="0" err="1"/>
              <a:t>konflik</a:t>
            </a:r>
            <a:endParaRPr lang="en-ID" sz="2400" dirty="0"/>
          </a:p>
          <a:p>
            <a:pPr lvl="0" algn="just"/>
            <a:r>
              <a:rPr lang="en-ID" sz="2400" dirty="0" err="1"/>
              <a:t>Mengembangkan</a:t>
            </a:r>
            <a:r>
              <a:rPr lang="en-ID" sz="2400" dirty="0"/>
              <a:t> </a:t>
            </a:r>
            <a:r>
              <a:rPr lang="en-ID" sz="2400" dirty="0" err="1"/>
              <a:t>potensi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</a:t>
            </a:r>
            <a:r>
              <a:rPr lang="en-ID" sz="2400" dirty="0" err="1"/>
              <a:t>tim</a:t>
            </a:r>
            <a:endParaRPr lang="en-ID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678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F6E9E-D0B3-2D48-826A-40FB93FB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997526"/>
            <a:ext cx="2947482" cy="4727493"/>
          </a:xfrm>
        </p:spPr>
        <p:txBody>
          <a:bodyPr>
            <a:normAutofit/>
          </a:bodyPr>
          <a:lstStyle/>
          <a:p>
            <a:r>
              <a:rPr lang="en-ID" sz="3200" dirty="0"/>
              <a:t>APA ITU KEPEMIMPINAN (METODENYA).?</a:t>
            </a:r>
            <a:br>
              <a:rPr lang="en-ID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588C6-8FA6-2948-9084-29048A128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342900"/>
            <a:ext cx="7643859" cy="56418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ID" b="1" dirty="0"/>
          </a:p>
          <a:p>
            <a:pPr marL="0" indent="0">
              <a:buNone/>
            </a:pPr>
            <a:r>
              <a:rPr lang="en-ID" b="1" dirty="0" err="1"/>
              <a:t>Definisi</a:t>
            </a:r>
            <a:r>
              <a:rPr lang="en-ID" b="1" dirty="0"/>
              <a:t>:</a:t>
            </a:r>
            <a:br>
              <a:rPr lang="en-ID" dirty="0"/>
            </a:br>
            <a:r>
              <a:rPr lang="en-ID" sz="2400" dirty="0" err="1"/>
              <a:t>Seni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 </a:t>
            </a:r>
            <a:r>
              <a:rPr lang="en-ID" sz="2400" b="1" dirty="0"/>
              <a:t>proses</a:t>
            </a:r>
            <a:r>
              <a:rPr lang="en-ID" sz="2400" dirty="0"/>
              <a:t> 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membimbing</a:t>
            </a:r>
            <a:r>
              <a:rPr lang="en-ID" sz="2400" dirty="0"/>
              <a:t>, </a:t>
            </a:r>
            <a:r>
              <a:rPr lang="en-ID" sz="2400" dirty="0" err="1"/>
              <a:t>mempengaruhi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mengarahkan</a:t>
            </a:r>
            <a:r>
              <a:rPr lang="en-ID" sz="2400" dirty="0"/>
              <a:t> orang lain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sasaran</a:t>
            </a:r>
            <a:r>
              <a:rPr lang="en-ID" sz="2400" dirty="0"/>
              <a:t> </a:t>
            </a:r>
            <a:r>
              <a:rPr lang="en-ID" sz="2400" dirty="0" err="1"/>
              <a:t>bersama</a:t>
            </a:r>
            <a:endParaRPr lang="en-ID" sz="2400" dirty="0"/>
          </a:p>
          <a:p>
            <a:pPr marL="0" indent="0" algn="just">
              <a:buNone/>
            </a:pPr>
            <a:r>
              <a:rPr lang="en-ID" sz="2400" b="1" dirty="0" err="1"/>
              <a:t>Fokus</a:t>
            </a:r>
            <a:r>
              <a:rPr lang="en-ID" sz="2400" b="1" dirty="0"/>
              <a:t>:</a:t>
            </a:r>
          </a:p>
          <a:p>
            <a:pPr lvl="0"/>
            <a:r>
              <a:rPr lang="en-ID" sz="2400" dirty="0"/>
              <a:t>Proses </a:t>
            </a:r>
            <a:r>
              <a:rPr lang="en-ID" sz="2400" dirty="0" err="1"/>
              <a:t>interaksi</a:t>
            </a:r>
            <a:r>
              <a:rPr lang="en-ID" sz="2400" dirty="0"/>
              <a:t> 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pengaruh</a:t>
            </a:r>
            <a:endParaRPr lang="en-ID" sz="2400" dirty="0"/>
          </a:p>
          <a:p>
            <a:pPr lvl="0" algn="just"/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jabatan</a:t>
            </a:r>
            <a:r>
              <a:rPr lang="en-ID" sz="2400" dirty="0"/>
              <a:t> formal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dimiliki</a:t>
            </a:r>
            <a:r>
              <a:rPr lang="en-ID" sz="2400" dirty="0"/>
              <a:t> </a:t>
            </a:r>
            <a:r>
              <a:rPr lang="en-ID" sz="2400" dirty="0" err="1"/>
              <a:t>oleh</a:t>
            </a:r>
            <a:r>
              <a:rPr lang="en-ID" sz="2400" dirty="0"/>
              <a:t> </a:t>
            </a:r>
            <a:r>
              <a:rPr lang="en-ID" sz="2400" dirty="0" err="1"/>
              <a:t>siapa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di level </a:t>
            </a:r>
            <a:r>
              <a:rPr lang="en-ID" sz="2400" dirty="0" err="1"/>
              <a:t>manapun</a:t>
            </a:r>
            <a:endParaRPr lang="en-ID" sz="2400" dirty="0"/>
          </a:p>
          <a:p>
            <a:pPr lvl="0" algn="just"/>
            <a:r>
              <a:rPr lang="en-ID" sz="2400" dirty="0" err="1"/>
              <a:t>Merupakan</a:t>
            </a:r>
            <a:r>
              <a:rPr lang="en-ID" sz="2400" dirty="0"/>
              <a:t> </a:t>
            </a:r>
            <a:r>
              <a:rPr lang="en-ID" sz="2400" dirty="0" err="1"/>
              <a:t>kemampuan</a:t>
            </a:r>
            <a:r>
              <a:rPr lang="en-ID" sz="2400" dirty="0"/>
              <a:t> (skill) yang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dipelajari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dikembangkan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Mengapa</a:t>
            </a:r>
            <a:r>
              <a:rPr lang="en-ID" sz="2400" b="1" dirty="0"/>
              <a:t> </a:t>
            </a:r>
            <a:r>
              <a:rPr lang="en-ID" sz="2400" b="1" dirty="0" err="1"/>
              <a:t>Penting</a:t>
            </a:r>
            <a:r>
              <a:rPr lang="en-ID" sz="2400" b="1" dirty="0"/>
              <a:t>?</a:t>
            </a:r>
          </a:p>
          <a:p>
            <a:pPr algn="just"/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kepemimpinan</a:t>
            </a:r>
            <a:r>
              <a:rPr lang="en-ID" sz="2400" dirty="0"/>
              <a:t>,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kacau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tujuannya</a:t>
            </a:r>
            <a:endParaRPr lang="en-ID" sz="2400" dirty="0"/>
          </a:p>
          <a:p>
            <a:pPr algn="just"/>
            <a:r>
              <a:rPr lang="en-ID" sz="2400" dirty="0" err="1"/>
              <a:t>Menciptakan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 yang </a:t>
            </a:r>
            <a:r>
              <a:rPr lang="en-ID" sz="2400" dirty="0" err="1"/>
              <a:t>positif</a:t>
            </a:r>
            <a:r>
              <a:rPr lang="en-ID" sz="2400" dirty="0"/>
              <a:t>, </a:t>
            </a:r>
            <a:r>
              <a:rPr lang="en-ID" sz="2400" dirty="0" err="1"/>
              <a:t>produktif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mendukung</a:t>
            </a:r>
            <a:r>
              <a:rPr lang="en-ID" sz="2400" dirty="0"/>
              <a:t> </a:t>
            </a:r>
            <a:r>
              <a:rPr lang="en-ID" sz="2400" dirty="0" err="1"/>
              <a:t>pertumbuhan</a:t>
            </a:r>
            <a:endParaRPr lang="en-ID" sz="2400" dirty="0"/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3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4AFCC-9E79-FE4F-BBCB-24EFEB70E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15635"/>
            <a:ext cx="7602296" cy="60371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sz="2400" b="1" dirty="0" err="1"/>
              <a:t>Otokratis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/>
              <a:t>Keputusan </a:t>
            </a:r>
            <a:r>
              <a:rPr lang="en-ID" sz="2400" dirty="0" err="1"/>
              <a:t>terpusat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pemimpin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Demokratis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partisipasi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</a:t>
            </a:r>
            <a:r>
              <a:rPr lang="en-ID" sz="2400" dirty="0" err="1"/>
              <a:t>tim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Transformasional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Menginspirasi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inovasi</a:t>
            </a:r>
            <a:r>
              <a:rPr lang="en-ID" sz="2400" dirty="0"/>
              <a:t> </a:t>
            </a:r>
            <a:r>
              <a:rPr lang="en-ID" sz="2400" dirty="0" err="1"/>
              <a:t>besar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Transaksional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Berbasis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reward </a:t>
            </a:r>
            <a:r>
              <a:rPr lang="en-ID" sz="2400" dirty="0" err="1"/>
              <a:t>dan</a:t>
            </a:r>
            <a:r>
              <a:rPr lang="en-ID" sz="2400" dirty="0"/>
              <a:t> punishment yang </a:t>
            </a:r>
            <a:r>
              <a:rPr lang="en-ID" sz="2400" dirty="0" err="1"/>
              <a:t>jelas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Melayani</a:t>
            </a:r>
            <a:r>
              <a:rPr lang="en-ID" sz="2400" b="1" dirty="0"/>
              <a:t> (Servant):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Fokus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perkembangan</a:t>
            </a:r>
            <a:r>
              <a:rPr lang="en-ID" sz="2400" dirty="0"/>
              <a:t> </a:t>
            </a:r>
            <a:r>
              <a:rPr lang="en-ID" sz="2400" dirty="0" err="1"/>
              <a:t>pengikut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Situasional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Menyesuaikan</a:t>
            </a:r>
            <a:r>
              <a:rPr lang="en-ID" sz="2400" dirty="0"/>
              <a:t> </a:t>
            </a:r>
            <a:r>
              <a:rPr lang="en-ID" sz="2400" dirty="0" err="1"/>
              <a:t>gaya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</a:t>
            </a:r>
            <a:r>
              <a:rPr lang="en-ID" sz="2400" dirty="0" err="1"/>
              <a:t>tim</a:t>
            </a:r>
            <a:endParaRPr lang="en-ID" sz="2400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908A6DA-CDDD-084B-8513-BABD74C22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200" dirty="0"/>
              <a:t>GAYA KEPEMIMPINAN</a:t>
            </a:r>
            <a:br>
              <a:rPr lang="en-ID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3832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6083B-6F37-8043-9C80-411271DB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3400" dirty="0" err="1"/>
              <a:t>Hubungan</a:t>
            </a:r>
            <a:r>
              <a:rPr lang="en-ID" sz="3400" dirty="0"/>
              <a:t> </a:t>
            </a:r>
            <a:r>
              <a:rPr lang="en-ID" sz="3400" dirty="0" err="1"/>
              <a:t>Simbiosis</a:t>
            </a:r>
            <a:r>
              <a:rPr lang="en-ID" sz="3400" dirty="0"/>
              <a:t>: </a:t>
            </a:r>
            <a:r>
              <a:rPr lang="en-ID" sz="3400" dirty="0" err="1"/>
              <a:t>Pemimpin</a:t>
            </a:r>
            <a:r>
              <a:rPr lang="en-ID" sz="3400" dirty="0"/>
              <a:t> &amp; </a:t>
            </a:r>
            <a:r>
              <a:rPr lang="en-ID" sz="3400" dirty="0" err="1"/>
              <a:t>Kepemimpinan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11612-8E35-774F-9CAE-284295E5A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280555"/>
            <a:ext cx="7685423" cy="6390409"/>
          </a:xfrm>
        </p:spPr>
        <p:txBody>
          <a:bodyPr>
            <a:normAutofit fontScale="92500" lnSpcReduction="20000"/>
          </a:bodyPr>
          <a:lstStyle/>
          <a:p>
            <a:pPr lvl="0"/>
            <a:endParaRPr lang="en-ID" sz="2600" dirty="0"/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Pemimpin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SUBJEK (</a:t>
            </a:r>
            <a:r>
              <a:rPr lang="en-ID" sz="2600" dirty="0" err="1">
                <a:solidFill>
                  <a:schemeClr val="tx1"/>
                </a:solidFill>
              </a:rPr>
              <a:t>Orangnya</a:t>
            </a:r>
            <a:r>
              <a:rPr lang="en-ID" sz="2600" dirty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PREDIKAT (</a:t>
            </a:r>
            <a:r>
              <a:rPr lang="en-ID" sz="2600" dirty="0" err="1">
                <a:solidFill>
                  <a:schemeClr val="tx1"/>
                </a:solidFill>
              </a:rPr>
              <a:t>Tindakan</a:t>
            </a:r>
            <a:r>
              <a:rPr lang="en-ID" sz="2600" dirty="0">
                <a:solidFill>
                  <a:schemeClr val="tx1"/>
                </a:solidFill>
              </a:rPr>
              <a:t>/</a:t>
            </a:r>
            <a:r>
              <a:rPr lang="en-ID" sz="2600" dirty="0" err="1">
                <a:solidFill>
                  <a:schemeClr val="tx1"/>
                </a:solidFill>
              </a:rPr>
              <a:t>Metodenya</a:t>
            </a:r>
            <a:r>
              <a:rPr lang="en-ID" sz="2600" dirty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Seorang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pemimpin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menjalankan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endParaRPr lang="en-ID" sz="2600" dirty="0">
              <a:solidFill>
                <a:schemeClr val="tx1"/>
              </a:solidFill>
            </a:endParaRP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r>
              <a:rPr lang="en-ID" sz="2600" dirty="0">
                <a:solidFill>
                  <a:schemeClr val="tx1"/>
                </a:solidFill>
              </a:rPr>
              <a:t> yang </a:t>
            </a:r>
            <a:r>
              <a:rPr lang="en-ID" sz="2600" dirty="0" err="1">
                <a:solidFill>
                  <a:schemeClr val="tx1"/>
                </a:solidFill>
              </a:rPr>
              <a:t>efektif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membutuhkan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pemimpin</a:t>
            </a:r>
            <a:r>
              <a:rPr lang="en-ID" sz="2600" dirty="0">
                <a:solidFill>
                  <a:schemeClr val="tx1"/>
                </a:solidFill>
              </a:rPr>
              <a:t> yang </a:t>
            </a:r>
            <a:r>
              <a:rPr lang="en-ID" sz="2600" dirty="0" err="1">
                <a:solidFill>
                  <a:schemeClr val="tx1"/>
                </a:solidFill>
              </a:rPr>
              <a:t>kompeten</a:t>
            </a:r>
            <a:endParaRPr lang="en-ID" sz="2600" dirty="0">
              <a:solidFill>
                <a:schemeClr val="tx1"/>
              </a:solidFill>
            </a:endParaRP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Keduanya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bersinergi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menciptakan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dampak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positif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menggerakkan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sumber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daya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secara</a:t>
            </a:r>
            <a:r>
              <a:rPr lang="en-ID" sz="2600" dirty="0">
                <a:solidFill>
                  <a:schemeClr val="tx1"/>
                </a:solidFill>
              </a:rPr>
              <a:t> optimal</a:t>
            </a: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Pemimpin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manusianya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sedangkan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caranya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memimpin</a:t>
            </a:r>
            <a:endParaRPr lang="en-ID" sz="2600" dirty="0">
              <a:solidFill>
                <a:schemeClr val="tx1"/>
              </a:solidFill>
            </a:endParaRP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Menjadi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pemimpin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baik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memerlukan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penguasaan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keterampilan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endParaRPr lang="en-ID" sz="2600" dirty="0">
              <a:solidFill>
                <a:schemeClr val="tx1"/>
              </a:solidFill>
            </a:endParaRP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 proses </a:t>
            </a:r>
            <a:r>
              <a:rPr lang="en-ID" sz="2600" dirty="0" err="1">
                <a:solidFill>
                  <a:schemeClr val="tx1"/>
                </a:solidFill>
              </a:rPr>
              <a:t>dinamis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mempengaruhi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menginspirasi</a:t>
            </a:r>
            <a:r>
              <a:rPr lang="en-ID" sz="2600" dirty="0">
                <a:solidFill>
                  <a:schemeClr val="tx1"/>
                </a:solidFill>
              </a:rPr>
              <a:t> orang lain </a:t>
            </a:r>
            <a:r>
              <a:rPr lang="en-ID" sz="2600" dirty="0" err="1">
                <a:solidFill>
                  <a:schemeClr val="tx1"/>
                </a:solidFill>
              </a:rPr>
              <a:t>menuju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tujuan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bersama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ID" sz="2600" dirty="0" err="1">
                <a:solidFill>
                  <a:schemeClr val="tx1"/>
                </a:solidFill>
              </a:rPr>
              <a:t>Setiap</a:t>
            </a:r>
            <a:r>
              <a:rPr lang="en-ID" sz="2600" dirty="0">
                <a:solidFill>
                  <a:schemeClr val="tx1"/>
                </a:solidFill>
              </a:rPr>
              <a:t> orang </a:t>
            </a:r>
            <a:r>
              <a:rPr lang="en-ID" sz="2600" dirty="0" err="1">
                <a:solidFill>
                  <a:schemeClr val="tx1"/>
                </a:solidFill>
              </a:rPr>
              <a:t>memiliki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potensi</a:t>
            </a:r>
            <a:r>
              <a:rPr lang="en-ID" sz="2600" dirty="0">
                <a:solidFill>
                  <a:schemeClr val="tx1"/>
                </a:solidFill>
              </a:rPr>
              <a:t> 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mengembangkan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jiwa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kepemimpinan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dalam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dirinya</a:t>
            </a:r>
            <a:r>
              <a:rPr lang="en-ID" sz="2600" dirty="0"/>
              <a:t>, </a:t>
            </a:r>
            <a:r>
              <a:rPr lang="en-ID" sz="2600" dirty="0" err="1"/>
              <a:t>terlepas</a:t>
            </a:r>
            <a:r>
              <a:rPr lang="en-ID" sz="2600" dirty="0"/>
              <a:t> </a:t>
            </a:r>
            <a:r>
              <a:rPr lang="en-ID" sz="2600" dirty="0" err="1"/>
              <a:t>dari</a:t>
            </a:r>
            <a:r>
              <a:rPr lang="en-ID" sz="2600" dirty="0"/>
              <a:t> </a:t>
            </a:r>
            <a:r>
              <a:rPr lang="en-ID" sz="2600" dirty="0" err="1"/>
              <a:t>posisi</a:t>
            </a:r>
            <a:r>
              <a:rPr lang="en-ID" sz="2600" dirty="0"/>
              <a:t> formal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99E1-0FE1-D04F-83FB-48C1A0E9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2800" b="1" dirty="0">
                <a:solidFill>
                  <a:srgbClr val="FF0000"/>
                </a:solidFill>
              </a:rPr>
              <a:t>PEMIMPIN VS KEPEMIMPINAN: SINERGI UNTUK MENGGERAKKAN PERUBAHAN</a:t>
            </a:r>
            <a:br>
              <a:rPr lang="en-ID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B04EF-9CEC-414D-8438-26EE99527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290945"/>
            <a:ext cx="7591905" cy="56938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ID" sz="2800" b="1" dirty="0"/>
          </a:p>
          <a:p>
            <a:pPr marL="0" indent="0" algn="just">
              <a:buNone/>
            </a:pPr>
            <a:r>
              <a:rPr lang="en-ID" sz="2800" b="1" dirty="0" err="1"/>
              <a:t>Pemimpin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Kepemimpinan</a:t>
            </a:r>
            <a:r>
              <a:rPr lang="en-ID" sz="2800" b="1" dirty="0"/>
              <a:t> (Orang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Metodenya</a:t>
            </a:r>
            <a:r>
              <a:rPr lang="en-ID" sz="2800" b="1" dirty="0"/>
              <a:t>):</a:t>
            </a:r>
            <a:endParaRPr lang="en-ID" sz="2800" dirty="0"/>
          </a:p>
          <a:p>
            <a:pPr lvl="0" algn="just"/>
            <a:r>
              <a:rPr lang="en-ID" sz="2800" dirty="0" err="1"/>
              <a:t>Memahami</a:t>
            </a:r>
            <a:r>
              <a:rPr lang="en-ID" sz="2800" dirty="0"/>
              <a:t> </a:t>
            </a:r>
            <a:r>
              <a:rPr lang="en-ID" sz="2800" dirty="0" err="1"/>
              <a:t>Esensi</a:t>
            </a:r>
            <a:r>
              <a:rPr lang="en-ID" sz="2800" dirty="0"/>
              <a:t> </a:t>
            </a:r>
            <a:r>
              <a:rPr lang="en-ID" sz="2800" dirty="0" err="1"/>
              <a:t>Penggerak</a:t>
            </a:r>
            <a:r>
              <a:rPr lang="en-ID" sz="2800" dirty="0"/>
              <a:t> </a:t>
            </a:r>
            <a:r>
              <a:rPr lang="en-ID" sz="2800" dirty="0" err="1"/>
              <a:t>Perubahan</a:t>
            </a:r>
            <a:endParaRPr lang="en-ID" sz="2800" dirty="0"/>
          </a:p>
          <a:p>
            <a:pPr lvl="0" algn="just"/>
            <a:r>
              <a:rPr lang="en-ID" sz="2800" dirty="0"/>
              <a:t>Nama/Nama Tim/</a:t>
            </a:r>
            <a:r>
              <a:rPr lang="en-ID" sz="2800" dirty="0" err="1"/>
              <a:t>Departemen</a:t>
            </a:r>
            <a:r>
              <a:rPr lang="en-ID" sz="2800" dirty="0"/>
              <a:t>/</a:t>
            </a:r>
            <a:r>
              <a:rPr lang="en-ID" sz="2800" dirty="0" err="1"/>
              <a:t>Organisasi</a:t>
            </a:r>
            <a:endParaRPr lang="en-ID" sz="2800" dirty="0"/>
          </a:p>
          <a:p>
            <a:pPr algn="just"/>
            <a:r>
              <a:rPr lang="en-ID" sz="2800" b="1" dirty="0" err="1"/>
              <a:t>Kepemimpinan</a:t>
            </a:r>
            <a:r>
              <a:rPr lang="en-ID" sz="2800" b="1" dirty="0"/>
              <a:t> (Leadership) </a:t>
            </a:r>
            <a:r>
              <a:rPr lang="en-ID" sz="2800" b="1" dirty="0" err="1"/>
              <a:t>adalah</a:t>
            </a:r>
            <a:r>
              <a:rPr lang="en-ID" sz="2800" b="1" dirty="0"/>
              <a:t> </a:t>
            </a:r>
            <a:r>
              <a:rPr lang="en-ID" sz="2800" dirty="0" err="1"/>
              <a:t>Seni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proses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membimbing</a:t>
            </a:r>
            <a:r>
              <a:rPr lang="en-ID" sz="2800" dirty="0"/>
              <a:t>, </a:t>
            </a:r>
            <a:r>
              <a:rPr lang="en-ID" sz="2800" dirty="0" err="1"/>
              <a:t>menuntun</a:t>
            </a:r>
            <a:r>
              <a:rPr lang="en-ID" sz="2800" dirty="0"/>
              <a:t>,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memengaruhi</a:t>
            </a:r>
            <a:r>
              <a:rPr lang="en-ID" sz="2800" dirty="0"/>
              <a:t> orang lain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organisasi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mencapai</a:t>
            </a:r>
            <a:r>
              <a:rPr lang="en-ID" sz="2800" dirty="0"/>
              <a:t> </a:t>
            </a:r>
            <a:r>
              <a:rPr lang="en-ID" sz="2800" dirty="0" err="1"/>
              <a:t>sasaran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yang focus </a:t>
            </a:r>
            <a:r>
              <a:rPr lang="en-ID" sz="2800" dirty="0" err="1"/>
              <a:t>pada</a:t>
            </a:r>
            <a:r>
              <a:rPr lang="en-ID" sz="2800" dirty="0"/>
              <a:t> proses </a:t>
            </a:r>
            <a:r>
              <a:rPr lang="en-ID" sz="2800" dirty="0" err="1"/>
              <a:t>interaksi</a:t>
            </a:r>
            <a:r>
              <a:rPr lang="en-ID" sz="2800" dirty="0"/>
              <a:t>,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jabatan</a:t>
            </a:r>
            <a:r>
              <a:rPr lang="en-ID" sz="2800" dirty="0"/>
              <a:t> formal;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dimiliki</a:t>
            </a:r>
            <a:r>
              <a:rPr lang="en-ID" sz="2800" dirty="0"/>
              <a:t> </a:t>
            </a:r>
            <a:r>
              <a:rPr lang="en-ID" sz="2800" dirty="0" err="1"/>
              <a:t>oleh</a:t>
            </a:r>
            <a:r>
              <a:rPr lang="en-ID" sz="2800" dirty="0"/>
              <a:t> </a:t>
            </a:r>
            <a:r>
              <a:rPr lang="en-ID" sz="2800" dirty="0" err="1"/>
              <a:t>siapa</a:t>
            </a:r>
            <a:r>
              <a:rPr lang="en-ID" sz="2800" dirty="0"/>
              <a:t> </a:t>
            </a:r>
            <a:r>
              <a:rPr lang="en-ID" sz="2800" dirty="0" err="1"/>
              <a:t>saja</a:t>
            </a:r>
            <a:r>
              <a:rPr lang="en-ID" sz="2800" dirty="0"/>
              <a:t>,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yang </a:t>
            </a:r>
            <a:r>
              <a:rPr lang="en-ID" sz="2800" dirty="0" err="1"/>
              <a:t>punya</a:t>
            </a:r>
            <a:r>
              <a:rPr lang="en-ID" sz="2800" dirty="0"/>
              <a:t> </a:t>
            </a:r>
            <a:r>
              <a:rPr lang="en-ID" sz="2800" dirty="0" err="1"/>
              <a:t>posisi</a:t>
            </a:r>
            <a:r>
              <a:rPr lang="en-ID" sz="2800" dirty="0"/>
              <a:t> </a:t>
            </a:r>
            <a:r>
              <a:rPr lang="en-ID" sz="2800" dirty="0" err="1"/>
              <a:t>tinggi</a:t>
            </a:r>
            <a:endParaRPr lang="en-ID" sz="2800" dirty="0"/>
          </a:p>
          <a:p>
            <a:pPr marL="0" indent="0" algn="just">
              <a:buNone/>
            </a:pPr>
            <a:endParaRPr lang="en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304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D6865-FB8E-044B-9E19-BE8BA53E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C00000"/>
                </a:solidFill>
              </a:rPr>
              <a:t>KARAKTERISTIK SEORANG PEMIMPIN EFEKTIF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64198-2C36-B345-8121-8FC3CE0C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311727"/>
            <a:ext cx="7643859" cy="5829300"/>
          </a:xfrm>
        </p:spPr>
        <p:txBody>
          <a:bodyPr>
            <a:normAutofit lnSpcReduction="10000"/>
          </a:bodyPr>
          <a:lstStyle/>
          <a:p>
            <a:endParaRPr lang="en-ID" b="1" dirty="0"/>
          </a:p>
          <a:p>
            <a:pPr marL="0" indent="0">
              <a:buNone/>
            </a:pPr>
            <a:r>
              <a:rPr lang="en-ID" sz="2400" b="1" dirty="0" err="1"/>
              <a:t>Memiliki</a:t>
            </a:r>
            <a:r>
              <a:rPr lang="en-ID" sz="2400" b="1" dirty="0"/>
              <a:t> </a:t>
            </a:r>
            <a:r>
              <a:rPr lang="en-ID" sz="2400" b="1" dirty="0" err="1"/>
              <a:t>Visi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melihat</a:t>
            </a:r>
            <a:r>
              <a:rPr lang="en-ID" sz="2400" dirty="0"/>
              <a:t> </a:t>
            </a:r>
            <a:r>
              <a:rPr lang="en-ID" sz="2400" dirty="0" err="1"/>
              <a:t>gambaran</a:t>
            </a:r>
            <a:r>
              <a:rPr lang="en-ID" sz="2400" dirty="0"/>
              <a:t> </a:t>
            </a:r>
            <a:r>
              <a:rPr lang="en-ID" sz="2400" dirty="0" err="1"/>
              <a:t>besar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masa </a:t>
            </a:r>
            <a:r>
              <a:rPr lang="en-ID" sz="2400" dirty="0" err="1"/>
              <a:t>depan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Mampu</a:t>
            </a:r>
            <a:r>
              <a:rPr lang="en-ID" sz="2400" b="1" dirty="0"/>
              <a:t> </a:t>
            </a:r>
            <a:r>
              <a:rPr lang="en-ID" sz="2400" b="1" dirty="0" err="1"/>
              <a:t>Menginspirasi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Membangkitkan</a:t>
            </a:r>
            <a:r>
              <a:rPr lang="en-ID" sz="2400" dirty="0"/>
              <a:t> </a:t>
            </a:r>
            <a:r>
              <a:rPr lang="en-ID" sz="2400" dirty="0" err="1"/>
              <a:t>semangat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komitmen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Komunikatif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Menyampaikan</a:t>
            </a:r>
            <a:r>
              <a:rPr lang="en-ID" sz="2400" dirty="0"/>
              <a:t> </a:t>
            </a:r>
            <a:r>
              <a:rPr lang="en-ID" sz="2400" dirty="0" err="1"/>
              <a:t>pesan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jelas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mendengarkan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aktif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Bertanggung</a:t>
            </a:r>
            <a:r>
              <a:rPr lang="en-ID" sz="2400" b="1" dirty="0"/>
              <a:t> </a:t>
            </a:r>
            <a:r>
              <a:rPr lang="en-ID" sz="2400" b="1" dirty="0" err="1"/>
              <a:t>Jawab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Berani</a:t>
            </a:r>
            <a:r>
              <a:rPr lang="en-ID" sz="2400" dirty="0"/>
              <a:t> </a:t>
            </a:r>
            <a:r>
              <a:rPr lang="en-ID" sz="2400" dirty="0" err="1"/>
              <a:t>mempertanggungjawabkan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Cerdas</a:t>
            </a:r>
            <a:r>
              <a:rPr lang="en-ID" sz="2400" b="1" dirty="0"/>
              <a:t> </a:t>
            </a:r>
            <a:r>
              <a:rPr lang="en-ID" sz="2400" b="1" dirty="0" err="1"/>
              <a:t>Secara</a:t>
            </a:r>
            <a:r>
              <a:rPr lang="en-ID" sz="2400" b="1" dirty="0"/>
              <a:t> </a:t>
            </a:r>
            <a:r>
              <a:rPr lang="en-ID" sz="2400" b="1" dirty="0" err="1"/>
              <a:t>Emosional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</a:p>
          <a:p>
            <a:pPr lvl="0"/>
            <a:r>
              <a:rPr lang="en-ID" sz="2400" dirty="0" err="1"/>
              <a:t>Memahami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mengelola</a:t>
            </a:r>
            <a:r>
              <a:rPr lang="en-ID" sz="2400" dirty="0"/>
              <a:t> </a:t>
            </a:r>
            <a:r>
              <a:rPr lang="en-ID" sz="2400" dirty="0" err="1"/>
              <a:t>emosi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orang lain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1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3DE4-2694-8142-8B72-67E39DD90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C00000"/>
                </a:solidFill>
              </a:rPr>
              <a:t>MENGAPA KEDUANYA SANGAT PENTING?</a:t>
            </a:r>
            <a:br>
              <a:rPr lang="en-ID" dirty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68AF-035F-3448-8224-8FB18CDA3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Slide 7: </a:t>
            </a:r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Keduanya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?</a:t>
            </a:r>
          </a:p>
          <a:p>
            <a:pPr lvl="0"/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, 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kehilangan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, </a:t>
            </a:r>
            <a:r>
              <a:rPr lang="en-ID" dirty="0" err="1"/>
              <a:t>kacau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tujuannya</a:t>
            </a:r>
            <a:endParaRPr lang="en-ID" dirty="0"/>
          </a:p>
          <a:p>
            <a:pPr lvl="0"/>
            <a:r>
              <a:rPr lang="en-ID" dirty="0" err="1"/>
              <a:t>Pemimpin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 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:</a:t>
            </a:r>
          </a:p>
          <a:p>
            <a:pPr lvl="0"/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 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produktif</a:t>
            </a:r>
            <a:endParaRPr lang="en-ID" dirty="0"/>
          </a:p>
          <a:p>
            <a:pPr lvl="0"/>
            <a:r>
              <a:rPr lang="en-ID" dirty="0" err="1"/>
              <a:t>Memotivasi</a:t>
            </a:r>
            <a:r>
              <a:rPr lang="en-ID" dirty="0"/>
              <a:t> 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memberdayakan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endParaRPr lang="en-ID" dirty="0"/>
          </a:p>
          <a:p>
            <a:pPr lvl="0"/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pertumbuhan</a:t>
            </a:r>
            <a:r>
              <a:rPr lang="en-ID" dirty="0"/>
              <a:t> 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endParaRPr lang="en-ID" dirty="0"/>
          </a:p>
          <a:p>
            <a:pPr lvl="0"/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 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endParaRPr lang="en-ID" dirty="0"/>
          </a:p>
          <a:p>
            <a:r>
              <a:rPr lang="en-ID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590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4006E-D302-4C47-9782-212D2DF74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99436" cy="4601183"/>
          </a:xfrm>
        </p:spPr>
        <p:txBody>
          <a:bodyPr/>
          <a:lstStyle/>
          <a:p>
            <a:r>
              <a:rPr lang="en-ID" sz="3100" b="1" dirty="0">
                <a:solidFill>
                  <a:srgbClr val="FF0000"/>
                </a:solidFill>
              </a:rPr>
              <a:t>PERBEDAAN KUNCI PEMIMPIN DENGAN KEPEMIMPINAN</a:t>
            </a:r>
            <a:br>
              <a:rPr lang="en-ID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1180D7-B220-9C44-8329-F5E8DF096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186625"/>
              </p:ext>
            </p:extLst>
          </p:nvPr>
        </p:nvGraphicFramePr>
        <p:xfrm>
          <a:off x="3761510" y="758537"/>
          <a:ext cx="7969826" cy="5081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3750">
                  <a:extLst>
                    <a:ext uri="{9D8B030D-6E8A-4147-A177-3AD203B41FA5}">
                      <a16:colId xmlns:a16="http://schemas.microsoft.com/office/drawing/2014/main" val="1456833048"/>
                    </a:ext>
                  </a:extLst>
                </a:gridCol>
                <a:gridCol w="2418276">
                  <a:extLst>
                    <a:ext uri="{9D8B030D-6E8A-4147-A177-3AD203B41FA5}">
                      <a16:colId xmlns:a16="http://schemas.microsoft.com/office/drawing/2014/main" val="1492281375"/>
                    </a:ext>
                  </a:extLst>
                </a:gridCol>
                <a:gridCol w="3627800">
                  <a:extLst>
                    <a:ext uri="{9D8B030D-6E8A-4147-A177-3AD203B41FA5}">
                      <a16:colId xmlns:a16="http://schemas.microsoft.com/office/drawing/2014/main" val="3946308991"/>
                    </a:ext>
                  </a:extLst>
                </a:gridCol>
              </a:tblGrid>
              <a:tr h="8763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2800">
                          <a:effectLst/>
                        </a:rPr>
                        <a:t>ASPEK</a:t>
                      </a:r>
                      <a:endParaRPr lang="en-ID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>
                          <a:effectLst/>
                        </a:rPr>
                        <a:t>PEMIMPIN</a:t>
                      </a:r>
                      <a:endParaRPr lang="en-ID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>
                          <a:effectLst/>
                        </a:rPr>
                        <a:t>KEPEMIMPINAN</a:t>
                      </a:r>
                      <a:endParaRPr lang="en-ID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1325003"/>
                  </a:ext>
                </a:extLst>
              </a:tr>
              <a:tr h="1051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C00000"/>
                          </a:solidFill>
                          <a:effectLst/>
                        </a:rPr>
                        <a:t>Hakikat</a:t>
                      </a:r>
                      <a:endParaRPr lang="en-ID" sz="2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Orang/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Individu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 (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Pelaku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Sifat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/Proses/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Kemampuan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 (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Tindakan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0859633"/>
                  </a:ext>
                </a:extLst>
              </a:tr>
              <a:tr h="1051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C00000"/>
                          </a:solidFill>
                          <a:effectLst/>
                        </a:rPr>
                        <a:t>Analogi</a:t>
                      </a:r>
                      <a:endParaRPr lang="en-ID" sz="2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Subjek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 (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Siapa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Predikat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 (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Bagaimana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caranya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7418169"/>
                  </a:ext>
                </a:extLst>
              </a:tr>
              <a:tr h="1051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D" sz="2800" dirty="0">
                          <a:solidFill>
                            <a:srgbClr val="C00000"/>
                          </a:solidFill>
                          <a:effectLst/>
                        </a:rPr>
                        <a:t>Status</a:t>
                      </a:r>
                      <a:endParaRPr lang="en-ID" sz="2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Posisi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atau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peran</a:t>
                      </a:r>
                      <a:endParaRPr lang="en-ID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Aktivitas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atau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pengaruh</a:t>
                      </a:r>
                      <a:endParaRPr lang="en-ID" sz="28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707800"/>
                  </a:ext>
                </a:extLst>
              </a:tr>
              <a:tr h="10511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C00000"/>
                          </a:solidFill>
                          <a:effectLst/>
                        </a:rPr>
                        <a:t>Sifat</a:t>
                      </a:r>
                      <a:endParaRPr lang="en-ID" sz="2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Konkret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 (</a:t>
                      </a:r>
                      <a:r>
                        <a:rPr lang="en-ID" sz="2800" dirty="0" err="1">
                          <a:solidFill>
                            <a:srgbClr val="0070C0"/>
                          </a:solidFill>
                          <a:effectLst/>
                        </a:rPr>
                        <a:t>nyata</a:t>
                      </a:r>
                      <a:r>
                        <a:rPr lang="en-ID" sz="2800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Abstrak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 (</a:t>
                      </a:r>
                      <a:r>
                        <a:rPr lang="en-ID" sz="2800" dirty="0" err="1">
                          <a:solidFill>
                            <a:srgbClr val="00B050"/>
                          </a:solidFill>
                          <a:effectLst/>
                        </a:rPr>
                        <a:t>konsep</a:t>
                      </a:r>
                      <a:r>
                        <a:rPr lang="en-ID" sz="2800" dirty="0">
                          <a:solidFill>
                            <a:srgbClr val="00B050"/>
                          </a:solidFill>
                          <a:effectLst/>
                        </a:rPr>
                        <a:t>)</a:t>
                      </a:r>
                      <a:endParaRPr lang="en-ID" sz="28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79872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9EBC3DF-FBAA-5D41-801E-6960C828C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02182" y="0"/>
            <a:ext cx="1939636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 8: Perbedaan Kunci Pemimpin Dengan Kepemimpinan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05537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51</TotalTime>
  <Words>473</Words>
  <Application>Microsoft Macintosh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Wingdings 2</vt:lpstr>
      <vt:lpstr>Frame</vt:lpstr>
      <vt:lpstr>POWERPOINT  INFORMATIF:   PEMIMPIN DAN KEPEMIMPINAN (ORANG DAN METODEJNYA) </vt:lpstr>
      <vt:lpstr>MEMAHAMI PEMIMPIN (SUBJEK) &amp; MENGUASAI KEPEMIMPINAN (METODE).  APA ITU PEMIMPIN (ORANGNYA).? </vt:lpstr>
      <vt:lpstr>APA ITU KEPEMIMPINAN (METODENYA).? </vt:lpstr>
      <vt:lpstr>GAYA KEPEMIMPINAN </vt:lpstr>
      <vt:lpstr>Hubungan Simbiosis: Pemimpin &amp; Kepemimpinan </vt:lpstr>
      <vt:lpstr>PEMIMPIN VS KEPEMIMPINAN: SINERGI UNTUK MENGGERAKKAN PERUBAHAN </vt:lpstr>
      <vt:lpstr>KARAKTERISTIK SEORANG PEMIMPIN EFEKTIF</vt:lpstr>
      <vt:lpstr>MENGAPA KEDUANYA SANGAT PENTING? </vt:lpstr>
      <vt:lpstr>PERBEDAAN KUNCI PEMIMPIN DENGAN KEPEMIMPINAN </vt:lpstr>
      <vt:lpstr> KEPEMIMPINAN YANG HEBAT DIMULAI DARI KEMAUAN UNTUK BELAJAR DAN BERKONTRIBUSI.?   </vt:lpstr>
      <vt:lpstr>MEMAHAMI PEMIMPIN (SUBJEK) &amp; MENGUASAI KEPEMIMPINAN (METODE)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 INFORMATIF:   PEMIMPIN DAN KEPEMIMPINAN (ORANG DAN METODEJNYA) </dc:title>
  <dc:creator>Microsoft Office User</dc:creator>
  <cp:lastModifiedBy>Microsoft Office User</cp:lastModifiedBy>
  <cp:revision>5</cp:revision>
  <dcterms:created xsi:type="dcterms:W3CDTF">2026-01-03T04:15:58Z</dcterms:created>
  <dcterms:modified xsi:type="dcterms:W3CDTF">2026-01-03T05:06:59Z</dcterms:modified>
</cp:coreProperties>
</file>