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753600" cy="7315200"/>
  <p:notesSz cx="9753600" cy="73152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10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73620" y="467889"/>
            <a:ext cx="4536440" cy="665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1C1B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1C1B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1C1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32951" y="1832891"/>
            <a:ext cx="2486660" cy="978535"/>
          </a:xfrm>
          <a:custGeom>
            <a:avLst/>
            <a:gdLst/>
            <a:ahLst/>
            <a:cxnLst/>
            <a:rect l="l" t="t" r="r" b="b"/>
            <a:pathLst>
              <a:path w="2486660" h="978535">
                <a:moveTo>
                  <a:pt x="1997437" y="978412"/>
                </a:moveTo>
                <a:lnTo>
                  <a:pt x="489206" y="978412"/>
                </a:lnTo>
                <a:lnTo>
                  <a:pt x="442092" y="976173"/>
                </a:lnTo>
                <a:lnTo>
                  <a:pt x="396245" y="969591"/>
                </a:lnTo>
                <a:lnTo>
                  <a:pt x="351871" y="958872"/>
                </a:lnTo>
                <a:lnTo>
                  <a:pt x="309173" y="944221"/>
                </a:lnTo>
                <a:lnTo>
                  <a:pt x="268357" y="925843"/>
                </a:lnTo>
                <a:lnTo>
                  <a:pt x="229629" y="903942"/>
                </a:lnTo>
                <a:lnTo>
                  <a:pt x="193193" y="878725"/>
                </a:lnTo>
                <a:lnTo>
                  <a:pt x="159254" y="850395"/>
                </a:lnTo>
                <a:lnTo>
                  <a:pt x="128017" y="819158"/>
                </a:lnTo>
                <a:lnTo>
                  <a:pt x="99687" y="785219"/>
                </a:lnTo>
                <a:lnTo>
                  <a:pt x="74469" y="748782"/>
                </a:lnTo>
                <a:lnTo>
                  <a:pt x="52569" y="710054"/>
                </a:lnTo>
                <a:lnTo>
                  <a:pt x="34191" y="669239"/>
                </a:lnTo>
                <a:lnTo>
                  <a:pt x="19540" y="626541"/>
                </a:lnTo>
                <a:lnTo>
                  <a:pt x="8821" y="582166"/>
                </a:lnTo>
                <a:lnTo>
                  <a:pt x="2239" y="536320"/>
                </a:lnTo>
                <a:lnTo>
                  <a:pt x="0" y="489206"/>
                </a:lnTo>
                <a:lnTo>
                  <a:pt x="2239" y="442092"/>
                </a:lnTo>
                <a:lnTo>
                  <a:pt x="8821" y="396245"/>
                </a:lnTo>
                <a:lnTo>
                  <a:pt x="19540" y="351871"/>
                </a:lnTo>
                <a:lnTo>
                  <a:pt x="34191" y="309173"/>
                </a:lnTo>
                <a:lnTo>
                  <a:pt x="52569" y="268358"/>
                </a:lnTo>
                <a:lnTo>
                  <a:pt x="74469" y="229629"/>
                </a:lnTo>
                <a:lnTo>
                  <a:pt x="99687" y="193193"/>
                </a:lnTo>
                <a:lnTo>
                  <a:pt x="128017" y="159254"/>
                </a:lnTo>
                <a:lnTo>
                  <a:pt x="159254" y="128017"/>
                </a:lnTo>
                <a:lnTo>
                  <a:pt x="193193" y="99687"/>
                </a:lnTo>
                <a:lnTo>
                  <a:pt x="229629" y="74469"/>
                </a:lnTo>
                <a:lnTo>
                  <a:pt x="268357" y="52569"/>
                </a:lnTo>
                <a:lnTo>
                  <a:pt x="309173" y="34191"/>
                </a:lnTo>
                <a:lnTo>
                  <a:pt x="351871" y="19540"/>
                </a:lnTo>
                <a:lnTo>
                  <a:pt x="396245" y="8821"/>
                </a:lnTo>
                <a:lnTo>
                  <a:pt x="442092" y="2239"/>
                </a:lnTo>
                <a:lnTo>
                  <a:pt x="489206" y="0"/>
                </a:lnTo>
                <a:lnTo>
                  <a:pt x="1997437" y="0"/>
                </a:lnTo>
                <a:lnTo>
                  <a:pt x="2044551" y="2239"/>
                </a:lnTo>
                <a:lnTo>
                  <a:pt x="2090397" y="8821"/>
                </a:lnTo>
                <a:lnTo>
                  <a:pt x="2134772" y="19540"/>
                </a:lnTo>
                <a:lnTo>
                  <a:pt x="2177470" y="34191"/>
                </a:lnTo>
                <a:lnTo>
                  <a:pt x="2218285" y="52569"/>
                </a:lnTo>
                <a:lnTo>
                  <a:pt x="2257013" y="74469"/>
                </a:lnTo>
                <a:lnTo>
                  <a:pt x="2293450" y="99687"/>
                </a:lnTo>
                <a:lnTo>
                  <a:pt x="2327389" y="128017"/>
                </a:lnTo>
                <a:lnTo>
                  <a:pt x="2358626" y="159254"/>
                </a:lnTo>
                <a:lnTo>
                  <a:pt x="2386956" y="193193"/>
                </a:lnTo>
                <a:lnTo>
                  <a:pt x="2412173" y="229629"/>
                </a:lnTo>
                <a:lnTo>
                  <a:pt x="2434074" y="268358"/>
                </a:lnTo>
                <a:lnTo>
                  <a:pt x="2452452" y="309173"/>
                </a:lnTo>
                <a:lnTo>
                  <a:pt x="2467103" y="351871"/>
                </a:lnTo>
                <a:lnTo>
                  <a:pt x="2477822" y="396245"/>
                </a:lnTo>
                <a:lnTo>
                  <a:pt x="2484404" y="442092"/>
                </a:lnTo>
                <a:lnTo>
                  <a:pt x="2486643" y="489206"/>
                </a:lnTo>
                <a:lnTo>
                  <a:pt x="2484404" y="536320"/>
                </a:lnTo>
                <a:lnTo>
                  <a:pt x="2477822" y="582166"/>
                </a:lnTo>
                <a:lnTo>
                  <a:pt x="2467103" y="626541"/>
                </a:lnTo>
                <a:lnTo>
                  <a:pt x="2452452" y="669239"/>
                </a:lnTo>
                <a:lnTo>
                  <a:pt x="2434074" y="710054"/>
                </a:lnTo>
                <a:lnTo>
                  <a:pt x="2412173" y="748782"/>
                </a:lnTo>
                <a:lnTo>
                  <a:pt x="2386956" y="785219"/>
                </a:lnTo>
                <a:lnTo>
                  <a:pt x="2358626" y="819158"/>
                </a:lnTo>
                <a:lnTo>
                  <a:pt x="2327389" y="850395"/>
                </a:lnTo>
                <a:lnTo>
                  <a:pt x="2293450" y="878725"/>
                </a:lnTo>
                <a:lnTo>
                  <a:pt x="2257013" y="903942"/>
                </a:lnTo>
                <a:lnTo>
                  <a:pt x="2218285" y="925843"/>
                </a:lnTo>
                <a:lnTo>
                  <a:pt x="2177470" y="944221"/>
                </a:lnTo>
                <a:lnTo>
                  <a:pt x="2134772" y="958872"/>
                </a:lnTo>
                <a:lnTo>
                  <a:pt x="2090397" y="969591"/>
                </a:lnTo>
                <a:lnTo>
                  <a:pt x="2044551" y="976173"/>
                </a:lnTo>
                <a:lnTo>
                  <a:pt x="1997437" y="9784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1C1B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0" i="0">
                <a:solidFill>
                  <a:srgbClr val="1C1B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23187" y="201648"/>
            <a:ext cx="7431405" cy="11982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0" i="0">
                <a:solidFill>
                  <a:srgbClr val="1C1B24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3383" y="2982291"/>
            <a:ext cx="5180216" cy="3600450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" y="2963421"/>
            <a:ext cx="3019424" cy="360045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864099" y="1152636"/>
            <a:ext cx="4140835" cy="7613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4900"/>
              </a:lnSpc>
              <a:spcBef>
                <a:spcPts val="100"/>
              </a:spcBef>
            </a:pP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Sumatera</a:t>
            </a:r>
            <a:r>
              <a:rPr sz="1400" spc="-4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50" dirty="0">
                <a:solidFill>
                  <a:srgbClr val="1C1B24"/>
                </a:solidFill>
                <a:latin typeface="Trebuchet MS"/>
                <a:cs typeface="Trebuchet MS"/>
              </a:rPr>
              <a:t>Barat,</a:t>
            </a:r>
            <a:r>
              <a:rPr sz="1400" spc="-40" dirty="0">
                <a:solidFill>
                  <a:srgbClr val="1C1B24"/>
                </a:solidFill>
                <a:latin typeface="Trebuchet MS"/>
                <a:cs typeface="Trebuchet MS"/>
              </a:rPr>
              <a:t> Palembang, 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Bengkulu,</a:t>
            </a:r>
            <a:r>
              <a:rPr sz="1400" spc="-4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1C1B24"/>
                </a:solidFill>
                <a:latin typeface="Trebuchet MS"/>
                <a:cs typeface="Trebuchet MS"/>
              </a:rPr>
              <a:t>Jawa,</a:t>
            </a:r>
            <a:r>
              <a:rPr sz="1400" spc="-4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1C1B24"/>
                </a:solidFill>
                <a:latin typeface="Trebuchet MS"/>
                <a:cs typeface="Trebuchet MS"/>
              </a:rPr>
              <a:t>Bali, </a:t>
            </a:r>
            <a:r>
              <a:rPr sz="1400" spc="-35" dirty="0">
                <a:solidFill>
                  <a:srgbClr val="1C1B24"/>
                </a:solidFill>
                <a:latin typeface="Trebuchet MS"/>
                <a:cs typeface="Trebuchet MS"/>
              </a:rPr>
              <a:t>Sulawesi </a:t>
            </a:r>
            <a:r>
              <a:rPr sz="1400" spc="-50" dirty="0">
                <a:solidFill>
                  <a:srgbClr val="1C1B24"/>
                </a:solidFill>
                <a:latin typeface="Trebuchet MS"/>
                <a:cs typeface="Trebuchet MS"/>
              </a:rPr>
              <a:t>Selatan,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35" dirty="0">
                <a:solidFill>
                  <a:srgbClr val="1C1B24"/>
                </a:solidFill>
                <a:latin typeface="Trebuchet MS"/>
                <a:cs typeface="Trebuchet MS"/>
              </a:rPr>
              <a:t>Sulawesi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60" dirty="0">
                <a:solidFill>
                  <a:srgbClr val="1C1B24"/>
                </a:solidFill>
                <a:latin typeface="Trebuchet MS"/>
                <a:cs typeface="Trebuchet MS"/>
              </a:rPr>
              <a:t>Utara,</a:t>
            </a:r>
            <a:r>
              <a:rPr sz="1400" spc="-3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Kalimantan </a:t>
            </a:r>
            <a:r>
              <a:rPr sz="1400" spc="-10" dirty="0">
                <a:solidFill>
                  <a:srgbClr val="1C1B24"/>
                </a:solidFill>
                <a:latin typeface="Trebuchet MS"/>
                <a:cs typeface="Trebuchet MS"/>
              </a:rPr>
              <a:t>Tengah, 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Kalimantan</a:t>
            </a:r>
            <a:r>
              <a:rPr sz="1400" spc="-4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30" dirty="0">
                <a:solidFill>
                  <a:srgbClr val="1C1B24"/>
                </a:solidFill>
                <a:latin typeface="Trebuchet MS"/>
                <a:cs typeface="Trebuchet MS"/>
              </a:rPr>
              <a:t>Timur,</a:t>
            </a:r>
            <a:r>
              <a:rPr sz="1400" spc="-4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400" spc="-10" dirty="0">
                <a:solidFill>
                  <a:srgbClr val="1C1B24"/>
                </a:solidFill>
                <a:latin typeface="Trebuchet MS"/>
                <a:cs typeface="Trebuchet MS"/>
              </a:rPr>
              <a:t>Lombok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7408" y="948018"/>
            <a:ext cx="3249295" cy="1139825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3979"/>
              </a:lnSpc>
              <a:spcBef>
                <a:spcPts val="915"/>
              </a:spcBef>
            </a:pPr>
            <a:r>
              <a:rPr sz="4000" spc="-110" dirty="0"/>
              <a:t>Sejarah</a:t>
            </a:r>
            <a:r>
              <a:rPr sz="4000" spc="-170" dirty="0"/>
              <a:t> </a:t>
            </a:r>
            <a:r>
              <a:rPr sz="4000" spc="-25" dirty="0"/>
              <a:t>Desain </a:t>
            </a:r>
            <a:r>
              <a:rPr sz="4000" spc="-10" dirty="0"/>
              <a:t>Arsitektur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5676" y="2346556"/>
            <a:ext cx="7762874" cy="48386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408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BENGKULU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189" y="1821386"/>
            <a:ext cx="17513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RUMAH</a:t>
            </a:r>
            <a:r>
              <a:rPr sz="1800" spc="-5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C1B24"/>
                </a:solidFill>
                <a:latin typeface="Trebuchet MS"/>
                <a:cs typeface="Trebuchet MS"/>
              </a:rPr>
              <a:t>RAKYAT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5074" y="471353"/>
            <a:ext cx="4610099" cy="65912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782522" y="2003636"/>
            <a:ext cx="2519045" cy="287528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236220" indent="-22352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236220" algn="l"/>
              </a:tabLst>
            </a:pPr>
            <a:r>
              <a:rPr sz="1800" spc="80" dirty="0">
                <a:solidFill>
                  <a:srgbClr val="1C1B24"/>
                </a:solidFill>
                <a:latin typeface="Trebuchet MS"/>
                <a:cs typeface="Trebuchet MS"/>
              </a:rPr>
              <a:t>BERENDO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36220" algn="l"/>
              </a:tabLst>
            </a:pPr>
            <a:r>
              <a:rPr sz="1800" spc="-20" dirty="0">
                <a:solidFill>
                  <a:srgbClr val="1C1B24"/>
                </a:solidFill>
                <a:latin typeface="Trebuchet MS"/>
                <a:cs typeface="Trebuchet MS"/>
              </a:rPr>
              <a:t>HALL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4"/>
              </a:spcBef>
              <a:buAutoNum type="arabicPeriod"/>
              <a:tabLst>
                <a:tab pos="236220" algn="l"/>
              </a:tabLst>
            </a:pPr>
            <a:r>
              <a:rPr sz="1800" spc="60" dirty="0">
                <a:solidFill>
                  <a:srgbClr val="1C1B24"/>
                </a:solidFill>
                <a:latin typeface="Trebuchet MS"/>
                <a:cs typeface="Trebuchet MS"/>
              </a:rPr>
              <a:t>BILIK</a:t>
            </a:r>
            <a:r>
              <a:rPr sz="1800" spc="-7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GEDANG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36220" algn="l"/>
              </a:tabLst>
            </a:pPr>
            <a:r>
              <a:rPr sz="1800" spc="60" dirty="0">
                <a:solidFill>
                  <a:srgbClr val="1C1B24"/>
                </a:solidFill>
                <a:latin typeface="Trebuchet MS"/>
                <a:cs typeface="Trebuchet MS"/>
              </a:rPr>
              <a:t>BILIK</a:t>
            </a:r>
            <a:r>
              <a:rPr sz="1800" spc="-7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B24"/>
                </a:solidFill>
                <a:latin typeface="Trebuchet MS"/>
                <a:cs typeface="Trebuchet MS"/>
              </a:rPr>
              <a:t>GADIS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36220" algn="l"/>
              </a:tabLst>
            </a:pPr>
            <a:r>
              <a:rPr sz="1800" spc="60" dirty="0">
                <a:solidFill>
                  <a:srgbClr val="1C1B24"/>
                </a:solidFill>
                <a:latin typeface="Trebuchet MS"/>
                <a:cs typeface="Trebuchet MS"/>
              </a:rPr>
              <a:t>RUANG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C1B24"/>
                </a:solidFill>
                <a:latin typeface="Trebuchet MS"/>
                <a:cs typeface="Trebuchet MS"/>
              </a:rPr>
              <a:t>TENGAH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36220" algn="l"/>
              </a:tabLst>
            </a:pPr>
            <a:r>
              <a:rPr sz="1800" spc="60" dirty="0">
                <a:solidFill>
                  <a:srgbClr val="1C1B24"/>
                </a:solidFill>
                <a:latin typeface="Trebuchet MS"/>
                <a:cs typeface="Trebuchet MS"/>
              </a:rPr>
              <a:t>RUANG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35" dirty="0">
                <a:solidFill>
                  <a:srgbClr val="1C1B24"/>
                </a:solidFill>
                <a:latin typeface="Trebuchet MS"/>
                <a:cs typeface="Trebuchet MS"/>
              </a:rPr>
              <a:t>MAKAN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5"/>
              </a:spcBef>
              <a:buAutoNum type="arabicPeriod"/>
              <a:tabLst>
                <a:tab pos="236220" algn="l"/>
              </a:tabLst>
            </a:pPr>
            <a:r>
              <a:rPr sz="1800" spc="65" dirty="0">
                <a:solidFill>
                  <a:srgbClr val="1C1B24"/>
                </a:solidFill>
                <a:latin typeface="Trebuchet MS"/>
                <a:cs typeface="Trebuchet MS"/>
              </a:rPr>
              <a:t>GARANG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4"/>
              </a:spcBef>
              <a:buAutoNum type="arabicPeriod"/>
              <a:tabLst>
                <a:tab pos="236220" algn="l"/>
              </a:tabLst>
            </a:pPr>
            <a:r>
              <a:rPr sz="1800" spc="-10" dirty="0">
                <a:solidFill>
                  <a:srgbClr val="1C1B24"/>
                </a:solidFill>
                <a:latin typeface="Trebuchet MS"/>
                <a:cs typeface="Trebuchet MS"/>
              </a:rPr>
              <a:t>DAPUR</a:t>
            </a:r>
            <a:endParaRPr sz="1800">
              <a:latin typeface="Trebuchet MS"/>
              <a:cs typeface="Trebuchet MS"/>
            </a:endParaRPr>
          </a:p>
          <a:p>
            <a:pPr marL="236220" indent="-223520">
              <a:lnSpc>
                <a:spcPct val="100000"/>
              </a:lnSpc>
              <a:spcBef>
                <a:spcPts val="330"/>
              </a:spcBef>
              <a:buAutoNum type="arabicPeriod"/>
              <a:tabLst>
                <a:tab pos="236220" algn="l"/>
              </a:tabLst>
            </a:pP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BERENDO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C1B24"/>
                </a:solidFill>
                <a:latin typeface="Trebuchet MS"/>
                <a:cs typeface="Trebuchet MS"/>
              </a:rPr>
              <a:t>BELAKANG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889" y="2468815"/>
            <a:ext cx="6248399" cy="4114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7510">
              <a:lnSpc>
                <a:spcPct val="100000"/>
              </a:lnSpc>
              <a:spcBef>
                <a:spcPts val="100"/>
              </a:spcBef>
            </a:pPr>
            <a:r>
              <a:rPr spc="260" dirty="0"/>
              <a:t>JAWA</a:t>
            </a:r>
            <a:r>
              <a:rPr spc="-135" dirty="0"/>
              <a:t> </a:t>
            </a:r>
            <a:r>
              <a:rPr spc="180" dirty="0"/>
              <a:t>TENGAH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189" y="1412759"/>
            <a:ext cx="609536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spc="105" dirty="0">
                <a:solidFill>
                  <a:srgbClr val="1C1B24"/>
                </a:solidFill>
                <a:latin typeface="Trebuchet MS"/>
                <a:cs typeface="Trebuchet MS"/>
              </a:rPr>
              <a:t>MASYARAKAT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14" dirty="0">
                <a:solidFill>
                  <a:srgbClr val="1C1B24"/>
                </a:solidFill>
                <a:latin typeface="Trebuchet MS"/>
                <a:cs typeface="Trebuchet MS"/>
              </a:rPr>
              <a:t>JAWA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PADA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30" dirty="0">
                <a:solidFill>
                  <a:srgbClr val="1C1B24"/>
                </a:solidFill>
                <a:latin typeface="Trebuchet MS"/>
                <a:cs typeface="Trebuchet MS"/>
              </a:rPr>
              <a:t>MASA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LAMPAU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MENGANGGAP </a:t>
            </a:r>
            <a:r>
              <a:rPr sz="1800" spc="80" dirty="0">
                <a:solidFill>
                  <a:srgbClr val="1C1B24"/>
                </a:solidFill>
                <a:latin typeface="Trebuchet MS"/>
                <a:cs typeface="Trebuchet MS"/>
              </a:rPr>
              <a:t>JOGLO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HANYA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C1B24"/>
                </a:solidFill>
                <a:latin typeface="Trebuchet MS"/>
                <a:cs typeface="Trebuchet MS"/>
              </a:rPr>
              <a:t>UNTUK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45" dirty="0">
                <a:solidFill>
                  <a:srgbClr val="1C1B24"/>
                </a:solidFill>
                <a:latin typeface="Trebuchet MS"/>
                <a:cs typeface="Trebuchet MS"/>
              </a:rPr>
              <a:t>KAUM</a:t>
            </a:r>
            <a:r>
              <a:rPr sz="1800" spc="-5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C1B24"/>
                </a:solidFill>
                <a:latin typeface="Trebuchet MS"/>
                <a:cs typeface="Trebuchet MS"/>
              </a:rPr>
              <a:t>BANGSAWAN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490" y="1389882"/>
            <a:ext cx="7877174" cy="56959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941" rIns="0" bIns="0" rtlCol="0">
            <a:spAutoFit/>
          </a:bodyPr>
          <a:lstStyle/>
          <a:p>
            <a:pPr marL="202946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ATAP</a:t>
            </a:r>
            <a:r>
              <a:rPr spc="-130" dirty="0"/>
              <a:t> </a:t>
            </a:r>
            <a:r>
              <a:rPr spc="170" dirty="0"/>
              <a:t>JOGLO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7722" y="288754"/>
            <a:ext cx="9077324" cy="65912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659" y="2087033"/>
            <a:ext cx="9415907" cy="4333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852" y="467889"/>
            <a:ext cx="7926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25" dirty="0"/>
              <a:t> </a:t>
            </a:r>
            <a:r>
              <a:rPr spc="150" dirty="0"/>
              <a:t>PADA</a:t>
            </a:r>
            <a:r>
              <a:rPr spc="-125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80" dirty="0"/>
              <a:t>JOGLO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079" y="1740675"/>
            <a:ext cx="9286874" cy="47148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852" y="467889"/>
            <a:ext cx="7926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25" dirty="0"/>
              <a:t> </a:t>
            </a:r>
            <a:r>
              <a:rPr spc="150" dirty="0"/>
              <a:t>PADA</a:t>
            </a:r>
            <a:r>
              <a:rPr spc="-125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80" dirty="0"/>
              <a:t>JOGLO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2376" y="1771538"/>
            <a:ext cx="8791574" cy="5172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75852" y="467889"/>
            <a:ext cx="792607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25" dirty="0"/>
              <a:t> </a:t>
            </a:r>
            <a:r>
              <a:rPr spc="150" dirty="0"/>
              <a:t>PADA</a:t>
            </a:r>
            <a:r>
              <a:rPr spc="-125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80" dirty="0"/>
              <a:t>JOGLO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1218" y="2834328"/>
            <a:ext cx="6048374" cy="3733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ARSITEKTUR</a:t>
            </a:r>
            <a:r>
              <a:rPr spc="-114" dirty="0"/>
              <a:t> </a:t>
            </a:r>
            <a:r>
              <a:rPr spc="45" dirty="0"/>
              <a:t>BALI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206" y="1464029"/>
            <a:ext cx="405892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2200" b="1" i="1" spc="-170" dirty="0">
                <a:latin typeface="Arial"/>
                <a:cs typeface="Arial"/>
              </a:rPr>
              <a:t>SENSE</a:t>
            </a:r>
            <a:r>
              <a:rPr sz="2200" b="1" i="1" spc="-2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OF</a:t>
            </a:r>
            <a:r>
              <a:rPr sz="2200" b="1" i="1" spc="-120" dirty="0">
                <a:latin typeface="Arial"/>
                <a:cs typeface="Arial"/>
              </a:rPr>
              <a:t> BEAUTY</a:t>
            </a:r>
            <a:r>
              <a:rPr sz="2200" b="1" i="1" spc="-35" dirty="0">
                <a:latin typeface="Arial"/>
                <a:cs typeface="Arial"/>
              </a:rPr>
              <a:t> </a:t>
            </a:r>
            <a:r>
              <a:rPr sz="2200" b="1" i="1" spc="-50" dirty="0">
                <a:latin typeface="Arial"/>
                <a:cs typeface="Arial"/>
              </a:rPr>
              <a:t>sangat</a:t>
            </a:r>
            <a:r>
              <a:rPr sz="2200" b="1" i="1" spc="-55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kuat Nista,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Madya,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Utama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2628" y="2275281"/>
            <a:ext cx="6476999" cy="48196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314">
              <a:lnSpc>
                <a:spcPct val="100000"/>
              </a:lnSpc>
              <a:spcBef>
                <a:spcPts val="100"/>
              </a:spcBef>
            </a:pPr>
            <a:r>
              <a:rPr spc="140" dirty="0"/>
              <a:t>ARSITEKTUR</a:t>
            </a:r>
            <a:r>
              <a:rPr spc="-114" dirty="0"/>
              <a:t> </a:t>
            </a:r>
            <a:r>
              <a:rPr spc="45" dirty="0"/>
              <a:t>BALI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352206" y="1464029"/>
            <a:ext cx="405892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0485" marR="5080" indent="-58419">
              <a:lnSpc>
                <a:spcPct val="100000"/>
              </a:lnSpc>
              <a:spcBef>
                <a:spcPts val="100"/>
              </a:spcBef>
            </a:pPr>
            <a:r>
              <a:rPr sz="2200" b="1" i="1" spc="-170" dirty="0">
                <a:latin typeface="Arial"/>
                <a:cs typeface="Arial"/>
              </a:rPr>
              <a:t>SENSE</a:t>
            </a:r>
            <a:r>
              <a:rPr sz="2200" b="1" i="1" spc="-2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OF</a:t>
            </a:r>
            <a:r>
              <a:rPr sz="2200" b="1" i="1" spc="-120" dirty="0">
                <a:latin typeface="Arial"/>
                <a:cs typeface="Arial"/>
              </a:rPr>
              <a:t> BEAUTY</a:t>
            </a:r>
            <a:r>
              <a:rPr sz="2200" b="1" i="1" spc="-35" dirty="0">
                <a:latin typeface="Arial"/>
                <a:cs typeface="Arial"/>
              </a:rPr>
              <a:t> </a:t>
            </a:r>
            <a:r>
              <a:rPr sz="2200" b="1" i="1" spc="-50" dirty="0">
                <a:latin typeface="Arial"/>
                <a:cs typeface="Arial"/>
              </a:rPr>
              <a:t>sangat</a:t>
            </a:r>
            <a:r>
              <a:rPr sz="2200" b="1" i="1" spc="-55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kuat Nista,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Madya,</a:t>
            </a:r>
            <a:r>
              <a:rPr sz="2200" b="1" i="1" spc="-70" dirty="0">
                <a:latin typeface="Arial"/>
                <a:cs typeface="Arial"/>
              </a:rPr>
              <a:t> </a:t>
            </a:r>
            <a:r>
              <a:rPr sz="2200" b="1" i="1" spc="-20" dirty="0">
                <a:latin typeface="Arial"/>
                <a:cs typeface="Arial"/>
              </a:rPr>
              <a:t>Utama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22889" y="2026998"/>
            <a:ext cx="6638924" cy="50291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90" dirty="0"/>
              <a:t>SUMATERA</a:t>
            </a:r>
            <a:r>
              <a:rPr spc="-110" dirty="0"/>
              <a:t> </a:t>
            </a:r>
            <a:r>
              <a:rPr spc="95" dirty="0"/>
              <a:t>BARAT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10189" y="1245980"/>
            <a:ext cx="5136515" cy="679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9200"/>
              </a:lnSpc>
              <a:spcBef>
                <a:spcPts val="100"/>
              </a:spcBef>
            </a:pPr>
            <a:r>
              <a:rPr sz="1800" spc="105" dirty="0">
                <a:solidFill>
                  <a:srgbClr val="1C1B24"/>
                </a:solidFill>
                <a:latin typeface="Trebuchet MS"/>
                <a:cs typeface="Trebuchet MS"/>
              </a:rPr>
              <a:t>MASYARAKAT</a:t>
            </a:r>
            <a:r>
              <a:rPr sz="1800" spc="-5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C1B24"/>
                </a:solidFill>
                <a:latin typeface="Trebuchet MS"/>
                <a:cs typeface="Trebuchet MS"/>
              </a:rPr>
              <a:t>MINANGKABAU:</a:t>
            </a:r>
            <a:r>
              <a:rPr sz="1800" spc="-4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RUMAH</a:t>
            </a:r>
            <a:r>
              <a:rPr sz="1800" spc="-4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5" dirty="0">
                <a:solidFill>
                  <a:srgbClr val="1C1B24"/>
                </a:solidFill>
                <a:latin typeface="Trebuchet MS"/>
                <a:cs typeface="Trebuchet MS"/>
              </a:rPr>
              <a:t>GADANG </a:t>
            </a:r>
            <a:r>
              <a:rPr sz="1800" dirty="0">
                <a:solidFill>
                  <a:srgbClr val="1C1B24"/>
                </a:solidFill>
                <a:latin typeface="Trebuchet MS"/>
                <a:cs typeface="Trebuchet MS"/>
              </a:rPr>
              <a:t>ATAP</a:t>
            </a:r>
            <a:r>
              <a:rPr sz="1800" spc="114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-10" dirty="0">
                <a:solidFill>
                  <a:srgbClr val="1C1B24"/>
                </a:solidFill>
                <a:latin typeface="Trebuchet MS"/>
                <a:cs typeface="Trebuchet MS"/>
              </a:rPr>
              <a:t>“BAGONJONG”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1762" y="2472673"/>
            <a:ext cx="8220074" cy="21050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360170" marR="5080" indent="-11430">
              <a:lnSpc>
                <a:spcPts val="4190"/>
              </a:lnSpc>
              <a:spcBef>
                <a:spcPts val="944"/>
              </a:spcBef>
            </a:pPr>
            <a:r>
              <a:rPr spc="245" dirty="0"/>
              <a:t>ORNAMEN</a:t>
            </a:r>
            <a:r>
              <a:rPr spc="-135" dirty="0"/>
              <a:t> </a:t>
            </a:r>
            <a:r>
              <a:rPr spc="175" dirty="0"/>
              <a:t>RUMAH </a:t>
            </a:r>
            <a:r>
              <a:rPr spc="120" dirty="0"/>
              <a:t>TRADISIONAL</a:t>
            </a:r>
            <a:r>
              <a:rPr spc="-85" dirty="0"/>
              <a:t> </a:t>
            </a:r>
            <a:r>
              <a:rPr spc="45" dirty="0"/>
              <a:t>BALI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00670" y="4961925"/>
            <a:ext cx="13423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KEKETUSAN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12104" y="4961925"/>
            <a:ext cx="154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KEKARANGAN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67917" y="4961925"/>
            <a:ext cx="12890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40" dirty="0">
                <a:solidFill>
                  <a:srgbClr val="1C1B24"/>
                </a:solidFill>
                <a:latin typeface="Trebuchet MS"/>
                <a:cs typeface="Trebuchet MS"/>
              </a:rPr>
              <a:t>PEPATRAAN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8413" y="1658713"/>
            <a:ext cx="5114924" cy="42195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1991" y="1658713"/>
            <a:ext cx="2724149" cy="42195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360170" marR="5080" indent="-11430">
              <a:lnSpc>
                <a:spcPts val="4190"/>
              </a:lnSpc>
              <a:spcBef>
                <a:spcPts val="944"/>
              </a:spcBef>
            </a:pPr>
            <a:r>
              <a:rPr spc="245" dirty="0"/>
              <a:t>ORNAMEN</a:t>
            </a:r>
            <a:r>
              <a:rPr spc="-135" dirty="0"/>
              <a:t> </a:t>
            </a:r>
            <a:r>
              <a:rPr spc="175" dirty="0"/>
              <a:t>RUMAH </a:t>
            </a:r>
            <a:r>
              <a:rPr spc="120" dirty="0"/>
              <a:t>TRADISIONAL</a:t>
            </a:r>
            <a:r>
              <a:rPr spc="-85" dirty="0"/>
              <a:t> </a:t>
            </a:r>
            <a:r>
              <a:rPr spc="45" dirty="0"/>
              <a:t>BALI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35329" y="6542651"/>
            <a:ext cx="1545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KEKARANGAN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3222210"/>
            <a:ext cx="8639174" cy="409298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166495" marR="5080" indent="828675">
              <a:lnSpc>
                <a:spcPts val="4190"/>
              </a:lnSpc>
              <a:spcBef>
                <a:spcPts val="944"/>
              </a:spcBef>
            </a:pPr>
            <a:r>
              <a:rPr spc="130" dirty="0"/>
              <a:t>ARSITEKTUR </a:t>
            </a:r>
            <a:r>
              <a:rPr spc="160" dirty="0"/>
              <a:t>SULAWESI</a:t>
            </a:r>
            <a:r>
              <a:rPr spc="-130" dirty="0"/>
              <a:t> </a:t>
            </a:r>
            <a:r>
              <a:rPr spc="145" dirty="0"/>
              <a:t>SELATAN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29191" y="1788432"/>
            <a:ext cx="91306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>
              <a:lnSpc>
                <a:spcPct val="100000"/>
              </a:lnSpc>
              <a:spcBef>
                <a:spcPts val="100"/>
              </a:spcBef>
            </a:pPr>
            <a:r>
              <a:rPr sz="2200" b="1" spc="-45" dirty="0">
                <a:latin typeface="Trebuchet MS"/>
                <a:cs typeface="Trebuchet MS"/>
              </a:rPr>
              <a:t>Rumah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2200" b="1" spc="-60" dirty="0">
                <a:latin typeface="Trebuchet MS"/>
                <a:cs typeface="Trebuchet MS"/>
              </a:rPr>
              <a:t>tradisional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masyarakat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2200" b="1" spc="-90" dirty="0">
                <a:latin typeface="Trebuchet MS"/>
                <a:cs typeface="Trebuchet MS"/>
              </a:rPr>
              <a:t>toraja</a:t>
            </a:r>
            <a:r>
              <a:rPr sz="2200" b="1" spc="-8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“tongkonan”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b="1" i="1" spc="-65" dirty="0">
                <a:latin typeface="Arial"/>
                <a:cs typeface="Arial"/>
              </a:rPr>
              <a:t>“Aluk</a:t>
            </a:r>
            <a:r>
              <a:rPr sz="2200" b="1" i="1" spc="-90" dirty="0">
                <a:latin typeface="Arial"/>
                <a:cs typeface="Arial"/>
              </a:rPr>
              <a:t> </a:t>
            </a:r>
            <a:r>
              <a:rPr sz="2200" b="1" i="1" spc="-45" dirty="0">
                <a:latin typeface="Arial"/>
                <a:cs typeface="Arial"/>
              </a:rPr>
              <a:t>A’pa</a:t>
            </a:r>
            <a:r>
              <a:rPr sz="2200" b="1" i="1" spc="-100" dirty="0">
                <a:latin typeface="Arial"/>
                <a:cs typeface="Arial"/>
              </a:rPr>
              <a:t> </a:t>
            </a:r>
            <a:r>
              <a:rPr sz="2200" b="1" i="1" spc="-35" dirty="0">
                <a:latin typeface="Arial"/>
                <a:cs typeface="Arial"/>
              </a:rPr>
              <a:t>O’tona”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dirty="0">
                <a:latin typeface="Arial"/>
                <a:cs typeface="Arial"/>
              </a:rPr>
              <a:t>(4</a:t>
            </a:r>
            <a:r>
              <a:rPr sz="2200" b="1" i="1" spc="-85" dirty="0">
                <a:latin typeface="Arial"/>
                <a:cs typeface="Arial"/>
              </a:rPr>
              <a:t> </a:t>
            </a:r>
            <a:r>
              <a:rPr sz="2200" b="1" i="1" spc="-50" dirty="0">
                <a:latin typeface="Arial"/>
                <a:cs typeface="Arial"/>
              </a:rPr>
              <a:t>dasar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spc="-60" dirty="0">
                <a:latin typeface="Arial"/>
                <a:cs typeface="Arial"/>
              </a:rPr>
              <a:t>pandangan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spc="-95" dirty="0">
                <a:latin typeface="Arial"/>
                <a:cs typeface="Arial"/>
              </a:rPr>
              <a:t>hidup)</a:t>
            </a:r>
            <a:r>
              <a:rPr sz="2200" b="1" i="1" spc="-60" dirty="0">
                <a:latin typeface="Arial"/>
                <a:cs typeface="Arial"/>
              </a:rPr>
              <a:t> berimplikasi</a:t>
            </a:r>
            <a:r>
              <a:rPr sz="2200" b="1" i="1" spc="-80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pada</a:t>
            </a:r>
            <a:r>
              <a:rPr sz="2200" b="1" i="1" spc="-85" dirty="0">
                <a:latin typeface="Arial"/>
                <a:cs typeface="Arial"/>
              </a:rPr>
              <a:t> </a:t>
            </a:r>
            <a:r>
              <a:rPr sz="2200" b="1" i="1" spc="-10" dirty="0">
                <a:latin typeface="Arial"/>
                <a:cs typeface="Arial"/>
              </a:rPr>
              <a:t>denah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770" y="317234"/>
            <a:ext cx="4886324" cy="6400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57494" y="2747958"/>
            <a:ext cx="249745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dirty="0">
                <a:latin typeface="Trebuchet MS"/>
                <a:cs typeface="Trebuchet MS"/>
              </a:rPr>
              <a:t>STRATA</a:t>
            </a:r>
            <a:r>
              <a:rPr sz="2700" b="1" spc="-160" dirty="0">
                <a:latin typeface="Trebuchet MS"/>
                <a:cs typeface="Trebuchet MS"/>
              </a:rPr>
              <a:t> </a:t>
            </a:r>
            <a:r>
              <a:rPr sz="2700" b="1" spc="45" dirty="0">
                <a:latin typeface="Trebuchet MS"/>
                <a:cs typeface="Trebuchet MS"/>
              </a:rPr>
              <a:t>SOSIAL</a:t>
            </a:r>
            <a:endParaRPr sz="27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8233" y="1725833"/>
            <a:ext cx="2581274" cy="49910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959610" marR="5080" indent="-610870">
              <a:lnSpc>
                <a:spcPts val="4190"/>
              </a:lnSpc>
              <a:spcBef>
                <a:spcPts val="944"/>
              </a:spcBef>
            </a:pPr>
            <a:r>
              <a:rPr spc="245" dirty="0"/>
              <a:t>ORNAMEN</a:t>
            </a:r>
            <a:r>
              <a:rPr spc="-135" dirty="0"/>
              <a:t> </a:t>
            </a:r>
            <a:r>
              <a:rPr spc="175" dirty="0"/>
              <a:t>RUMAH </a:t>
            </a:r>
            <a:r>
              <a:rPr spc="225" dirty="0"/>
              <a:t>TONGKONAN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973421" y="3043731"/>
            <a:ext cx="23260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1C1B24"/>
                </a:solidFill>
                <a:latin typeface="Trebuchet MS"/>
                <a:cs typeface="Trebuchet MS"/>
              </a:rPr>
              <a:t>PA’</a:t>
            </a:r>
            <a:r>
              <a:rPr sz="2400" b="1" spc="-3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1C1B24"/>
                </a:solidFill>
                <a:latin typeface="Trebuchet MS"/>
                <a:cs typeface="Trebuchet MS"/>
              </a:rPr>
              <a:t>BARRE</a:t>
            </a:r>
            <a:r>
              <a:rPr sz="2400" b="1" spc="-3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-20" dirty="0">
                <a:solidFill>
                  <a:srgbClr val="1C1B24"/>
                </a:solidFill>
                <a:latin typeface="Trebuchet MS"/>
                <a:cs typeface="Trebuchet MS"/>
              </a:rPr>
              <a:t>ALLO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3421" y="5466957"/>
            <a:ext cx="25577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1C1B24"/>
                </a:solidFill>
                <a:latin typeface="Trebuchet MS"/>
                <a:cs typeface="Trebuchet MS"/>
              </a:rPr>
              <a:t>NE’</a:t>
            </a:r>
            <a:r>
              <a:rPr sz="2400" b="1" spc="-1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65" dirty="0">
                <a:solidFill>
                  <a:srgbClr val="1C1B24"/>
                </a:solidFill>
                <a:latin typeface="Trebuchet MS"/>
                <a:cs typeface="Trebuchet MS"/>
              </a:rPr>
              <a:t>LINGBONGAN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9139" y="2148102"/>
            <a:ext cx="9458323" cy="30098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959610" marR="5080" indent="-610870">
              <a:lnSpc>
                <a:spcPts val="4190"/>
              </a:lnSpc>
              <a:spcBef>
                <a:spcPts val="944"/>
              </a:spcBef>
            </a:pPr>
            <a:r>
              <a:rPr spc="245" dirty="0"/>
              <a:t>ORNAMEN</a:t>
            </a:r>
            <a:r>
              <a:rPr spc="-135" dirty="0"/>
              <a:t> </a:t>
            </a:r>
            <a:r>
              <a:rPr spc="175" dirty="0"/>
              <a:t>RUMAH </a:t>
            </a:r>
            <a:r>
              <a:rPr spc="225" dirty="0"/>
              <a:t>TONGKONAN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69980" y="5586268"/>
            <a:ext cx="22148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1C1B24"/>
                </a:solidFill>
                <a:latin typeface="Trebuchet MS"/>
                <a:cs typeface="Trebuchet MS"/>
              </a:rPr>
              <a:t>PA’</a:t>
            </a:r>
            <a:r>
              <a:rPr sz="2400" b="1" spc="-12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-50" dirty="0">
                <a:solidFill>
                  <a:srgbClr val="1C1B24"/>
                </a:solidFill>
                <a:latin typeface="Trebuchet MS"/>
                <a:cs typeface="Trebuchet MS"/>
              </a:rPr>
              <a:t>ULU</a:t>
            </a:r>
            <a:r>
              <a:rPr sz="2400" b="1" spc="-12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40" dirty="0">
                <a:solidFill>
                  <a:srgbClr val="1C1B24"/>
                </a:solidFill>
                <a:latin typeface="Trebuchet MS"/>
                <a:cs typeface="Trebuchet MS"/>
              </a:rPr>
              <a:t>KARUA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4361" y="5586268"/>
            <a:ext cx="18268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0" dirty="0">
                <a:solidFill>
                  <a:srgbClr val="1C1B24"/>
                </a:solidFill>
                <a:latin typeface="Trebuchet MS"/>
                <a:cs typeface="Trebuchet MS"/>
              </a:rPr>
              <a:t>PA’</a:t>
            </a:r>
            <a:r>
              <a:rPr sz="2400" b="1" spc="-12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1C1B24"/>
                </a:solidFill>
                <a:latin typeface="Trebuchet MS"/>
                <a:cs typeface="Trebuchet MS"/>
              </a:rPr>
              <a:t>TALINGA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92079" y="5586268"/>
            <a:ext cx="2825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45" dirty="0">
                <a:solidFill>
                  <a:srgbClr val="1C1B24"/>
                </a:solidFill>
                <a:latin typeface="Trebuchet MS"/>
                <a:cs typeface="Trebuchet MS"/>
              </a:rPr>
              <a:t>PA’RE’PO</a:t>
            </a:r>
            <a:r>
              <a:rPr sz="2400" b="1" spc="-12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2400" b="1" spc="55" dirty="0">
                <a:solidFill>
                  <a:srgbClr val="1C1B24"/>
                </a:solidFill>
                <a:latin typeface="Trebuchet MS"/>
                <a:cs typeface="Trebuchet MS"/>
              </a:rPr>
              <a:t>SANGBUA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3685" y="2604118"/>
            <a:ext cx="2952749" cy="4419599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0423" y="2959475"/>
            <a:ext cx="4857749" cy="37147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2700" marR="5080" indent="2080260">
              <a:lnSpc>
                <a:spcPts val="4190"/>
              </a:lnSpc>
              <a:spcBef>
                <a:spcPts val="944"/>
              </a:spcBef>
            </a:pPr>
            <a:r>
              <a:rPr spc="130" dirty="0"/>
              <a:t>ARSITEKTUR </a:t>
            </a:r>
            <a:r>
              <a:rPr spc="160" dirty="0"/>
              <a:t>SULAWESI</a:t>
            </a:r>
            <a:r>
              <a:rPr spc="-135" dirty="0"/>
              <a:t> </a:t>
            </a:r>
            <a:r>
              <a:rPr spc="95" dirty="0"/>
              <a:t>UTARA</a:t>
            </a:r>
            <a:r>
              <a:rPr spc="-130" dirty="0"/>
              <a:t> </a:t>
            </a:r>
            <a:r>
              <a:rPr spc="80" dirty="0"/>
              <a:t>(MINAHASA)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43088" y="1788432"/>
            <a:ext cx="5852160" cy="695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200" b="1" spc="-20" dirty="0">
                <a:latin typeface="Trebuchet MS"/>
                <a:cs typeface="Trebuchet MS"/>
              </a:rPr>
              <a:t>Minahasa:</a:t>
            </a:r>
            <a:r>
              <a:rPr sz="2200" b="1" spc="-95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Rumah</a:t>
            </a:r>
            <a:r>
              <a:rPr sz="2200" b="1" spc="-9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Pewaris</a:t>
            </a:r>
            <a:endParaRPr sz="2200">
              <a:latin typeface="Trebuchet MS"/>
              <a:cs typeface="Trebuchet MS"/>
            </a:endParaRPr>
          </a:p>
          <a:p>
            <a:pPr marL="35560">
              <a:lnSpc>
                <a:spcPts val="2640"/>
              </a:lnSpc>
            </a:pPr>
            <a:r>
              <a:rPr sz="2200" b="1" spc="-50" dirty="0">
                <a:latin typeface="Trebuchet MS"/>
                <a:cs typeface="Trebuchet MS"/>
              </a:rPr>
              <a:t>Kepercayaan</a:t>
            </a:r>
            <a:r>
              <a:rPr sz="2200" b="1" spc="-105" dirty="0">
                <a:latin typeface="Trebuchet MS"/>
                <a:cs typeface="Trebuchet MS"/>
              </a:rPr>
              <a:t> </a:t>
            </a:r>
            <a:r>
              <a:rPr sz="2200" b="1" spc="-65" dirty="0">
                <a:latin typeface="Trebuchet MS"/>
                <a:cs typeface="Trebuchet MS"/>
              </a:rPr>
              <a:t>roh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90" dirty="0">
                <a:latin typeface="Trebuchet MS"/>
                <a:cs typeface="Trebuchet MS"/>
              </a:rPr>
              <a:t>jahat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85" dirty="0">
                <a:latin typeface="Trebuchet MS"/>
                <a:cs typeface="Trebuchet MS"/>
              </a:rPr>
              <a:t>berjalan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50" dirty="0">
                <a:latin typeface="Trebuchet MS"/>
                <a:cs typeface="Trebuchet MS"/>
              </a:rPr>
              <a:t>lurus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ke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depan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546" y="2287276"/>
            <a:ext cx="9010649" cy="275272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941" rIns="0" bIns="0" rtlCol="0">
            <a:spAutoFit/>
          </a:bodyPr>
          <a:lstStyle/>
          <a:p>
            <a:pPr marL="167005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30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45" dirty="0"/>
              <a:t>PEWARIS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6519" y="2603917"/>
            <a:ext cx="7048499" cy="4571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185545" marR="5080" indent="907415">
              <a:lnSpc>
                <a:spcPts val="4190"/>
              </a:lnSpc>
              <a:spcBef>
                <a:spcPts val="944"/>
              </a:spcBef>
            </a:pPr>
            <a:r>
              <a:rPr spc="130" dirty="0"/>
              <a:t>ARSITEKTUR </a:t>
            </a:r>
            <a:r>
              <a:rPr spc="210" dirty="0"/>
              <a:t>KALIMANTAN</a:t>
            </a:r>
            <a:r>
              <a:rPr spc="-135" dirty="0"/>
              <a:t> </a:t>
            </a:r>
            <a:r>
              <a:rPr spc="120" dirty="0"/>
              <a:t>TIMUR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23819" y="1452692"/>
            <a:ext cx="6192520" cy="1085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640"/>
              </a:lnSpc>
              <a:spcBef>
                <a:spcPts val="100"/>
              </a:spcBef>
            </a:pPr>
            <a:r>
              <a:rPr sz="2200" b="1" spc="-30" dirty="0">
                <a:latin typeface="Trebuchet MS"/>
                <a:cs typeface="Trebuchet MS"/>
              </a:rPr>
              <a:t>Kalimantan</a:t>
            </a:r>
            <a:r>
              <a:rPr sz="2200" b="1" spc="-105" dirty="0">
                <a:latin typeface="Trebuchet MS"/>
                <a:cs typeface="Trebuchet MS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Timur: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Rumah</a:t>
            </a:r>
            <a:r>
              <a:rPr sz="2200" b="1" spc="-10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Lamin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ts val="2640"/>
              </a:lnSpc>
            </a:pPr>
            <a:r>
              <a:rPr sz="2200" b="1" spc="-25" dirty="0">
                <a:latin typeface="Trebuchet MS"/>
                <a:cs typeface="Trebuchet MS"/>
              </a:rPr>
              <a:t>Halaman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Rumah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60" dirty="0">
                <a:latin typeface="Trebuchet MS"/>
                <a:cs typeface="Trebuchet MS"/>
              </a:rPr>
              <a:t>Lamin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50" dirty="0">
                <a:latin typeface="Trebuchet MS"/>
                <a:cs typeface="Trebuchet MS"/>
              </a:rPr>
              <a:t>biasanya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dipenuhi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dengan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200" b="1" spc="-45" dirty="0">
                <a:latin typeface="Trebuchet MS"/>
                <a:cs typeface="Trebuchet MS"/>
              </a:rPr>
              <a:t>patung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110" dirty="0">
                <a:latin typeface="Trebuchet MS"/>
                <a:cs typeface="Trebuchet MS"/>
              </a:rPr>
              <a:t>-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patung</a:t>
            </a:r>
            <a:r>
              <a:rPr sz="2200" b="1" spc="-120" dirty="0">
                <a:latin typeface="Trebuchet MS"/>
                <a:cs typeface="Trebuchet MS"/>
              </a:rPr>
              <a:t> </a:t>
            </a:r>
            <a:r>
              <a:rPr sz="2200" b="1" spc="-60" dirty="0">
                <a:latin typeface="Trebuchet MS"/>
                <a:cs typeface="Trebuchet MS"/>
              </a:rPr>
              <a:t>atau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totem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2025267"/>
            <a:ext cx="3295649" cy="456247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4983" y="2025267"/>
            <a:ext cx="3124199" cy="456247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941" rIns="0" bIns="0" rtlCol="0">
            <a:spAutoFit/>
          </a:bodyPr>
          <a:lstStyle/>
          <a:p>
            <a:pPr marL="488315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30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75" dirty="0"/>
              <a:t>LAMIN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01226" y="2159948"/>
            <a:ext cx="215011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85" dirty="0">
                <a:latin typeface="Trebuchet MS"/>
                <a:cs typeface="Trebuchet MS"/>
              </a:rPr>
              <a:t>SISTEM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110" dirty="0">
                <a:latin typeface="Trebuchet MS"/>
                <a:cs typeface="Trebuchet MS"/>
              </a:rPr>
              <a:t>KOTO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PILIANG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4183" rIns="0" bIns="0" rtlCol="0">
            <a:spAutoFit/>
          </a:bodyPr>
          <a:lstStyle/>
          <a:p>
            <a:pPr marL="2061845">
              <a:lnSpc>
                <a:spcPct val="100000"/>
              </a:lnSpc>
              <a:spcBef>
                <a:spcPts val="100"/>
              </a:spcBef>
            </a:pPr>
            <a:r>
              <a:rPr sz="3400" spc="160" dirty="0">
                <a:solidFill>
                  <a:srgbClr val="F1F1F1"/>
                </a:solidFill>
              </a:rPr>
              <a:t>RUMAH</a:t>
            </a:r>
            <a:r>
              <a:rPr sz="3400" spc="-110" dirty="0">
                <a:solidFill>
                  <a:srgbClr val="F1F1F1"/>
                </a:solidFill>
              </a:rPr>
              <a:t> </a:t>
            </a:r>
            <a:r>
              <a:rPr sz="3400" spc="155" dirty="0">
                <a:solidFill>
                  <a:srgbClr val="F1F1F1"/>
                </a:solidFill>
              </a:rPr>
              <a:t>GADANG</a:t>
            </a:r>
            <a:endParaRPr sz="3400"/>
          </a:p>
        </p:txBody>
      </p:sp>
      <p:sp>
        <p:nvSpPr>
          <p:cNvPr id="4" name="object 4"/>
          <p:cNvSpPr/>
          <p:nvPr/>
        </p:nvSpPr>
        <p:spPr>
          <a:xfrm>
            <a:off x="5324943" y="1832891"/>
            <a:ext cx="2486660" cy="978535"/>
          </a:xfrm>
          <a:custGeom>
            <a:avLst/>
            <a:gdLst/>
            <a:ahLst/>
            <a:cxnLst/>
            <a:rect l="l" t="t" r="r" b="b"/>
            <a:pathLst>
              <a:path w="2486659" h="978535">
                <a:moveTo>
                  <a:pt x="1997437" y="978412"/>
                </a:moveTo>
                <a:lnTo>
                  <a:pt x="489206" y="978412"/>
                </a:lnTo>
                <a:lnTo>
                  <a:pt x="442092" y="976173"/>
                </a:lnTo>
                <a:lnTo>
                  <a:pt x="396245" y="969591"/>
                </a:lnTo>
                <a:lnTo>
                  <a:pt x="351871" y="958872"/>
                </a:lnTo>
                <a:lnTo>
                  <a:pt x="309173" y="944221"/>
                </a:lnTo>
                <a:lnTo>
                  <a:pt x="268358" y="925843"/>
                </a:lnTo>
                <a:lnTo>
                  <a:pt x="229629" y="903942"/>
                </a:lnTo>
                <a:lnTo>
                  <a:pt x="193193" y="878725"/>
                </a:lnTo>
                <a:lnTo>
                  <a:pt x="159254" y="850395"/>
                </a:lnTo>
                <a:lnTo>
                  <a:pt x="128017" y="819158"/>
                </a:lnTo>
                <a:lnTo>
                  <a:pt x="99687" y="785219"/>
                </a:lnTo>
                <a:lnTo>
                  <a:pt x="74469" y="748782"/>
                </a:lnTo>
                <a:lnTo>
                  <a:pt x="52569" y="710054"/>
                </a:lnTo>
                <a:lnTo>
                  <a:pt x="34191" y="669239"/>
                </a:lnTo>
                <a:lnTo>
                  <a:pt x="19540" y="626541"/>
                </a:lnTo>
                <a:lnTo>
                  <a:pt x="8821" y="582166"/>
                </a:lnTo>
                <a:lnTo>
                  <a:pt x="2239" y="536320"/>
                </a:lnTo>
                <a:lnTo>
                  <a:pt x="0" y="489206"/>
                </a:lnTo>
                <a:lnTo>
                  <a:pt x="2239" y="442092"/>
                </a:lnTo>
                <a:lnTo>
                  <a:pt x="8821" y="396245"/>
                </a:lnTo>
                <a:lnTo>
                  <a:pt x="19540" y="351871"/>
                </a:lnTo>
                <a:lnTo>
                  <a:pt x="34191" y="309173"/>
                </a:lnTo>
                <a:lnTo>
                  <a:pt x="52569" y="268358"/>
                </a:lnTo>
                <a:lnTo>
                  <a:pt x="74469" y="229629"/>
                </a:lnTo>
                <a:lnTo>
                  <a:pt x="99687" y="193193"/>
                </a:lnTo>
                <a:lnTo>
                  <a:pt x="128017" y="159254"/>
                </a:lnTo>
                <a:lnTo>
                  <a:pt x="159254" y="128017"/>
                </a:lnTo>
                <a:lnTo>
                  <a:pt x="193193" y="99687"/>
                </a:lnTo>
                <a:lnTo>
                  <a:pt x="229629" y="74469"/>
                </a:lnTo>
                <a:lnTo>
                  <a:pt x="268358" y="52569"/>
                </a:lnTo>
                <a:lnTo>
                  <a:pt x="309173" y="34191"/>
                </a:lnTo>
                <a:lnTo>
                  <a:pt x="351871" y="19540"/>
                </a:lnTo>
                <a:lnTo>
                  <a:pt x="396245" y="8821"/>
                </a:lnTo>
                <a:lnTo>
                  <a:pt x="442092" y="2239"/>
                </a:lnTo>
                <a:lnTo>
                  <a:pt x="489206" y="0"/>
                </a:lnTo>
                <a:lnTo>
                  <a:pt x="1997437" y="0"/>
                </a:lnTo>
                <a:lnTo>
                  <a:pt x="2044551" y="2239"/>
                </a:lnTo>
                <a:lnTo>
                  <a:pt x="2090398" y="8821"/>
                </a:lnTo>
                <a:lnTo>
                  <a:pt x="2134772" y="19540"/>
                </a:lnTo>
                <a:lnTo>
                  <a:pt x="2177470" y="34191"/>
                </a:lnTo>
                <a:lnTo>
                  <a:pt x="2218285" y="52569"/>
                </a:lnTo>
                <a:lnTo>
                  <a:pt x="2257014" y="74469"/>
                </a:lnTo>
                <a:lnTo>
                  <a:pt x="2293450" y="99687"/>
                </a:lnTo>
                <a:lnTo>
                  <a:pt x="2327389" y="128017"/>
                </a:lnTo>
                <a:lnTo>
                  <a:pt x="2358626" y="159254"/>
                </a:lnTo>
                <a:lnTo>
                  <a:pt x="2386956" y="193193"/>
                </a:lnTo>
                <a:lnTo>
                  <a:pt x="2412173" y="229629"/>
                </a:lnTo>
                <a:lnTo>
                  <a:pt x="2434074" y="268358"/>
                </a:lnTo>
                <a:lnTo>
                  <a:pt x="2452452" y="309173"/>
                </a:lnTo>
                <a:lnTo>
                  <a:pt x="2467103" y="351871"/>
                </a:lnTo>
                <a:lnTo>
                  <a:pt x="2477822" y="396245"/>
                </a:lnTo>
                <a:lnTo>
                  <a:pt x="2484404" y="442092"/>
                </a:lnTo>
                <a:lnTo>
                  <a:pt x="2486643" y="489206"/>
                </a:lnTo>
                <a:lnTo>
                  <a:pt x="2484404" y="536320"/>
                </a:lnTo>
                <a:lnTo>
                  <a:pt x="2477822" y="582166"/>
                </a:lnTo>
                <a:lnTo>
                  <a:pt x="2467103" y="626541"/>
                </a:lnTo>
                <a:lnTo>
                  <a:pt x="2452452" y="669239"/>
                </a:lnTo>
                <a:lnTo>
                  <a:pt x="2434074" y="710054"/>
                </a:lnTo>
                <a:lnTo>
                  <a:pt x="2412173" y="748782"/>
                </a:lnTo>
                <a:lnTo>
                  <a:pt x="2386956" y="785219"/>
                </a:lnTo>
                <a:lnTo>
                  <a:pt x="2358626" y="819158"/>
                </a:lnTo>
                <a:lnTo>
                  <a:pt x="2327389" y="850395"/>
                </a:lnTo>
                <a:lnTo>
                  <a:pt x="2293450" y="878725"/>
                </a:lnTo>
                <a:lnTo>
                  <a:pt x="2257014" y="903942"/>
                </a:lnTo>
                <a:lnTo>
                  <a:pt x="2218285" y="925843"/>
                </a:lnTo>
                <a:lnTo>
                  <a:pt x="2177470" y="944221"/>
                </a:lnTo>
                <a:lnTo>
                  <a:pt x="2134772" y="958872"/>
                </a:lnTo>
                <a:lnTo>
                  <a:pt x="2090398" y="969591"/>
                </a:lnTo>
                <a:lnTo>
                  <a:pt x="2044551" y="976173"/>
                </a:lnTo>
                <a:lnTo>
                  <a:pt x="1997437" y="978412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497981" y="1984650"/>
            <a:ext cx="2140585" cy="577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13300"/>
              </a:lnSpc>
              <a:spcBef>
                <a:spcPts val="100"/>
              </a:spcBef>
            </a:pPr>
            <a:r>
              <a:rPr sz="1600" spc="85" dirty="0">
                <a:latin typeface="Trebuchet MS"/>
                <a:cs typeface="Trebuchet MS"/>
              </a:rPr>
              <a:t>SISTEM</a:t>
            </a:r>
            <a:r>
              <a:rPr sz="1600" spc="-40" dirty="0">
                <a:latin typeface="Trebuchet MS"/>
                <a:cs typeface="Trebuchet MS"/>
              </a:rPr>
              <a:t> </a:t>
            </a:r>
            <a:r>
              <a:rPr sz="1600" spc="60" dirty="0">
                <a:latin typeface="Trebuchet MS"/>
                <a:cs typeface="Trebuchet MS"/>
              </a:rPr>
              <a:t>KESELARASAN </a:t>
            </a:r>
            <a:r>
              <a:rPr sz="1600" spc="65" dirty="0">
                <a:latin typeface="Trebuchet MS"/>
                <a:cs typeface="Trebuchet MS"/>
              </a:rPr>
              <a:t>BODI</a:t>
            </a:r>
            <a:r>
              <a:rPr sz="1600" spc="-55" dirty="0">
                <a:latin typeface="Trebuchet MS"/>
                <a:cs typeface="Trebuchet MS"/>
              </a:rPr>
              <a:t> </a:t>
            </a:r>
            <a:r>
              <a:rPr sz="1600" spc="65" dirty="0">
                <a:latin typeface="Trebuchet MS"/>
                <a:cs typeface="Trebuchet MS"/>
              </a:rPr>
              <a:t>CHANIAGO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89649" y="2958502"/>
            <a:ext cx="3249295" cy="3625215"/>
          </a:xfrm>
          <a:custGeom>
            <a:avLst/>
            <a:gdLst/>
            <a:ahLst/>
            <a:cxnLst/>
            <a:rect l="l" t="t" r="r" b="b"/>
            <a:pathLst>
              <a:path w="3249295" h="3625215">
                <a:moveTo>
                  <a:pt x="2761661" y="3627641"/>
                </a:moveTo>
                <a:lnTo>
                  <a:pt x="489538" y="3627641"/>
                </a:lnTo>
                <a:lnTo>
                  <a:pt x="470316" y="3626268"/>
                </a:lnTo>
                <a:lnTo>
                  <a:pt x="432448" y="3615438"/>
                </a:lnTo>
                <a:lnTo>
                  <a:pt x="395439" y="3594164"/>
                </a:lnTo>
                <a:lnTo>
                  <a:pt x="359400" y="3562849"/>
                </a:lnTo>
                <a:lnTo>
                  <a:pt x="324437" y="3521897"/>
                </a:lnTo>
                <a:lnTo>
                  <a:pt x="290661" y="3471712"/>
                </a:lnTo>
                <a:lnTo>
                  <a:pt x="258180" y="3412695"/>
                </a:lnTo>
                <a:lnTo>
                  <a:pt x="227102" y="3345251"/>
                </a:lnTo>
                <a:lnTo>
                  <a:pt x="212124" y="3308494"/>
                </a:lnTo>
                <a:lnTo>
                  <a:pt x="197538" y="3269782"/>
                </a:lnTo>
                <a:lnTo>
                  <a:pt x="183357" y="3229165"/>
                </a:lnTo>
                <a:lnTo>
                  <a:pt x="169595" y="3186692"/>
                </a:lnTo>
                <a:lnTo>
                  <a:pt x="156265" y="3142416"/>
                </a:lnTo>
                <a:lnTo>
                  <a:pt x="143382" y="3096385"/>
                </a:lnTo>
                <a:lnTo>
                  <a:pt x="130959" y="3048650"/>
                </a:lnTo>
                <a:lnTo>
                  <a:pt x="119009" y="2999263"/>
                </a:lnTo>
                <a:lnTo>
                  <a:pt x="107546" y="2948272"/>
                </a:lnTo>
                <a:lnTo>
                  <a:pt x="96583" y="2895729"/>
                </a:lnTo>
                <a:lnTo>
                  <a:pt x="86135" y="2841684"/>
                </a:lnTo>
                <a:lnTo>
                  <a:pt x="76215" y="2786188"/>
                </a:lnTo>
                <a:lnTo>
                  <a:pt x="66836" y="2729290"/>
                </a:lnTo>
                <a:lnTo>
                  <a:pt x="58012" y="2671041"/>
                </a:lnTo>
                <a:lnTo>
                  <a:pt x="49757" y="2611492"/>
                </a:lnTo>
                <a:lnTo>
                  <a:pt x="42084" y="2550693"/>
                </a:lnTo>
                <a:lnTo>
                  <a:pt x="35007" y="2488695"/>
                </a:lnTo>
                <a:lnTo>
                  <a:pt x="28539" y="2425547"/>
                </a:lnTo>
                <a:lnTo>
                  <a:pt x="22694" y="2361300"/>
                </a:lnTo>
                <a:lnTo>
                  <a:pt x="17486" y="2296005"/>
                </a:lnTo>
                <a:lnTo>
                  <a:pt x="12929" y="2229712"/>
                </a:lnTo>
                <a:lnTo>
                  <a:pt x="9035" y="2162472"/>
                </a:lnTo>
                <a:lnTo>
                  <a:pt x="5818" y="2094334"/>
                </a:lnTo>
                <a:lnTo>
                  <a:pt x="3293" y="2025350"/>
                </a:lnTo>
                <a:lnTo>
                  <a:pt x="1472" y="1955569"/>
                </a:lnTo>
                <a:lnTo>
                  <a:pt x="370" y="1885042"/>
                </a:lnTo>
                <a:lnTo>
                  <a:pt x="0" y="1813820"/>
                </a:lnTo>
                <a:lnTo>
                  <a:pt x="370" y="1742598"/>
                </a:lnTo>
                <a:lnTo>
                  <a:pt x="1472" y="1672071"/>
                </a:lnTo>
                <a:lnTo>
                  <a:pt x="3293" y="1602290"/>
                </a:lnTo>
                <a:lnTo>
                  <a:pt x="5818" y="1533306"/>
                </a:lnTo>
                <a:lnTo>
                  <a:pt x="9035" y="1465168"/>
                </a:lnTo>
                <a:lnTo>
                  <a:pt x="12929" y="1397928"/>
                </a:lnTo>
                <a:lnTo>
                  <a:pt x="17486" y="1331635"/>
                </a:lnTo>
                <a:lnTo>
                  <a:pt x="22694" y="1266340"/>
                </a:lnTo>
                <a:lnTo>
                  <a:pt x="28539" y="1202093"/>
                </a:lnTo>
                <a:lnTo>
                  <a:pt x="35007" y="1138945"/>
                </a:lnTo>
                <a:lnTo>
                  <a:pt x="42084" y="1076947"/>
                </a:lnTo>
                <a:lnTo>
                  <a:pt x="49757" y="1016148"/>
                </a:lnTo>
                <a:lnTo>
                  <a:pt x="58012" y="956599"/>
                </a:lnTo>
                <a:lnTo>
                  <a:pt x="66836" y="898350"/>
                </a:lnTo>
                <a:lnTo>
                  <a:pt x="76215" y="841452"/>
                </a:lnTo>
                <a:lnTo>
                  <a:pt x="86135" y="785956"/>
                </a:lnTo>
                <a:lnTo>
                  <a:pt x="96583" y="731911"/>
                </a:lnTo>
                <a:lnTo>
                  <a:pt x="107546" y="679368"/>
                </a:lnTo>
                <a:lnTo>
                  <a:pt x="119009" y="628378"/>
                </a:lnTo>
                <a:lnTo>
                  <a:pt x="130959" y="578990"/>
                </a:lnTo>
                <a:lnTo>
                  <a:pt x="143382" y="531255"/>
                </a:lnTo>
                <a:lnTo>
                  <a:pt x="156265" y="485225"/>
                </a:lnTo>
                <a:lnTo>
                  <a:pt x="169595" y="440948"/>
                </a:lnTo>
                <a:lnTo>
                  <a:pt x="183357" y="398476"/>
                </a:lnTo>
                <a:lnTo>
                  <a:pt x="197538" y="357858"/>
                </a:lnTo>
                <a:lnTo>
                  <a:pt x="212124" y="319146"/>
                </a:lnTo>
                <a:lnTo>
                  <a:pt x="227102" y="282390"/>
                </a:lnTo>
                <a:lnTo>
                  <a:pt x="258180" y="214946"/>
                </a:lnTo>
                <a:lnTo>
                  <a:pt x="290661" y="155929"/>
                </a:lnTo>
                <a:lnTo>
                  <a:pt x="324437" y="105743"/>
                </a:lnTo>
                <a:lnTo>
                  <a:pt x="359400" y="64791"/>
                </a:lnTo>
                <a:lnTo>
                  <a:pt x="395439" y="33477"/>
                </a:lnTo>
                <a:lnTo>
                  <a:pt x="432448" y="12203"/>
                </a:lnTo>
                <a:lnTo>
                  <a:pt x="470316" y="1372"/>
                </a:lnTo>
                <a:lnTo>
                  <a:pt x="489538" y="0"/>
                </a:lnTo>
                <a:lnTo>
                  <a:pt x="2761661" y="0"/>
                </a:lnTo>
                <a:lnTo>
                  <a:pt x="2799918" y="5457"/>
                </a:lnTo>
                <a:lnTo>
                  <a:pt x="2837370" y="21559"/>
                </a:lnTo>
                <a:lnTo>
                  <a:pt x="2873907" y="47904"/>
                </a:lnTo>
                <a:lnTo>
                  <a:pt x="2909422" y="84088"/>
                </a:lnTo>
                <a:lnTo>
                  <a:pt x="2943805" y="129707"/>
                </a:lnTo>
                <a:lnTo>
                  <a:pt x="2976947" y="184359"/>
                </a:lnTo>
                <a:lnTo>
                  <a:pt x="3008740" y="247639"/>
                </a:lnTo>
                <a:lnTo>
                  <a:pt x="3039075" y="319146"/>
                </a:lnTo>
                <a:lnTo>
                  <a:pt x="3053661" y="357858"/>
                </a:lnTo>
                <a:lnTo>
                  <a:pt x="3067842" y="398476"/>
                </a:lnTo>
                <a:lnTo>
                  <a:pt x="3081604" y="440948"/>
                </a:lnTo>
                <a:lnTo>
                  <a:pt x="3094934" y="485225"/>
                </a:lnTo>
                <a:lnTo>
                  <a:pt x="3107817" y="531255"/>
                </a:lnTo>
                <a:lnTo>
                  <a:pt x="3120240" y="578990"/>
                </a:lnTo>
                <a:lnTo>
                  <a:pt x="3132190" y="628378"/>
                </a:lnTo>
                <a:lnTo>
                  <a:pt x="3143653" y="679368"/>
                </a:lnTo>
                <a:lnTo>
                  <a:pt x="3154616" y="731911"/>
                </a:lnTo>
                <a:lnTo>
                  <a:pt x="3165064" y="785956"/>
                </a:lnTo>
                <a:lnTo>
                  <a:pt x="3174984" y="841452"/>
                </a:lnTo>
                <a:lnTo>
                  <a:pt x="3184363" y="898350"/>
                </a:lnTo>
                <a:lnTo>
                  <a:pt x="3193187" y="956599"/>
                </a:lnTo>
                <a:lnTo>
                  <a:pt x="3201442" y="1016148"/>
                </a:lnTo>
                <a:lnTo>
                  <a:pt x="3209115" y="1076947"/>
                </a:lnTo>
                <a:lnTo>
                  <a:pt x="3216192" y="1138945"/>
                </a:lnTo>
                <a:lnTo>
                  <a:pt x="3222660" y="1202093"/>
                </a:lnTo>
                <a:lnTo>
                  <a:pt x="3228505" y="1266340"/>
                </a:lnTo>
                <a:lnTo>
                  <a:pt x="3233713" y="1331635"/>
                </a:lnTo>
                <a:lnTo>
                  <a:pt x="3238270" y="1397928"/>
                </a:lnTo>
                <a:lnTo>
                  <a:pt x="3242164" y="1465168"/>
                </a:lnTo>
                <a:lnTo>
                  <a:pt x="3245381" y="1533306"/>
                </a:lnTo>
                <a:lnTo>
                  <a:pt x="3247906" y="1602290"/>
                </a:lnTo>
                <a:lnTo>
                  <a:pt x="3249727" y="1672071"/>
                </a:lnTo>
                <a:lnTo>
                  <a:pt x="3250829" y="1742598"/>
                </a:lnTo>
                <a:lnTo>
                  <a:pt x="3251199" y="1813820"/>
                </a:lnTo>
                <a:lnTo>
                  <a:pt x="3250829" y="1885042"/>
                </a:lnTo>
                <a:lnTo>
                  <a:pt x="3249727" y="1955569"/>
                </a:lnTo>
                <a:lnTo>
                  <a:pt x="3247906" y="2025350"/>
                </a:lnTo>
                <a:lnTo>
                  <a:pt x="3245381" y="2094334"/>
                </a:lnTo>
                <a:lnTo>
                  <a:pt x="3242164" y="2162472"/>
                </a:lnTo>
                <a:lnTo>
                  <a:pt x="3238270" y="2229712"/>
                </a:lnTo>
                <a:lnTo>
                  <a:pt x="3233713" y="2296005"/>
                </a:lnTo>
                <a:lnTo>
                  <a:pt x="3228505" y="2361300"/>
                </a:lnTo>
                <a:lnTo>
                  <a:pt x="3222660" y="2425547"/>
                </a:lnTo>
                <a:lnTo>
                  <a:pt x="3216192" y="2488695"/>
                </a:lnTo>
                <a:lnTo>
                  <a:pt x="3209115" y="2550693"/>
                </a:lnTo>
                <a:lnTo>
                  <a:pt x="3201442" y="2611492"/>
                </a:lnTo>
                <a:lnTo>
                  <a:pt x="3193187" y="2671041"/>
                </a:lnTo>
                <a:lnTo>
                  <a:pt x="3184363" y="2729290"/>
                </a:lnTo>
                <a:lnTo>
                  <a:pt x="3174984" y="2786188"/>
                </a:lnTo>
                <a:lnTo>
                  <a:pt x="3165064" y="2841684"/>
                </a:lnTo>
                <a:lnTo>
                  <a:pt x="3154616" y="2895729"/>
                </a:lnTo>
                <a:lnTo>
                  <a:pt x="3143653" y="2948272"/>
                </a:lnTo>
                <a:lnTo>
                  <a:pt x="3132190" y="2999263"/>
                </a:lnTo>
                <a:lnTo>
                  <a:pt x="3120240" y="3048650"/>
                </a:lnTo>
                <a:lnTo>
                  <a:pt x="3107817" y="3096385"/>
                </a:lnTo>
                <a:lnTo>
                  <a:pt x="3094934" y="3142416"/>
                </a:lnTo>
                <a:lnTo>
                  <a:pt x="3081604" y="3186692"/>
                </a:lnTo>
                <a:lnTo>
                  <a:pt x="3067842" y="3229165"/>
                </a:lnTo>
                <a:lnTo>
                  <a:pt x="3053661" y="3269782"/>
                </a:lnTo>
                <a:lnTo>
                  <a:pt x="3039075" y="3308494"/>
                </a:lnTo>
                <a:lnTo>
                  <a:pt x="3024097" y="3345251"/>
                </a:lnTo>
                <a:lnTo>
                  <a:pt x="2993019" y="3412695"/>
                </a:lnTo>
                <a:lnTo>
                  <a:pt x="2960538" y="3471712"/>
                </a:lnTo>
                <a:lnTo>
                  <a:pt x="2926762" y="3521897"/>
                </a:lnTo>
                <a:lnTo>
                  <a:pt x="2891800" y="3562849"/>
                </a:lnTo>
                <a:lnTo>
                  <a:pt x="2855760" y="3594164"/>
                </a:lnTo>
                <a:lnTo>
                  <a:pt x="2818751" y="3615438"/>
                </a:lnTo>
                <a:lnTo>
                  <a:pt x="2780883" y="3626268"/>
                </a:lnTo>
                <a:lnTo>
                  <a:pt x="2761661" y="36276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51660" y="3571899"/>
            <a:ext cx="3124835" cy="2320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0970" marR="133350" indent="-635" algn="ctr">
              <a:lnSpc>
                <a:spcPct val="116100"/>
              </a:lnSpc>
              <a:spcBef>
                <a:spcPts val="100"/>
              </a:spcBef>
            </a:pPr>
            <a:r>
              <a:rPr sz="1400" spc="80" dirty="0">
                <a:latin typeface="Trebuchet MS"/>
                <a:cs typeface="Trebuchet MS"/>
              </a:rPr>
              <a:t>MEMILIKI</a:t>
            </a:r>
            <a:r>
              <a:rPr sz="1400" spc="-4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ANJUNGAN</a:t>
            </a:r>
            <a:r>
              <a:rPr sz="1400" spc="-3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YANG </a:t>
            </a:r>
            <a:r>
              <a:rPr sz="1400" dirty="0">
                <a:latin typeface="Trebuchet MS"/>
                <a:cs typeface="Trebuchet MS"/>
              </a:rPr>
              <a:t>TERDAPAT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PADA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BAGIAN KIRI</a:t>
            </a:r>
            <a:r>
              <a:rPr sz="1400" spc="4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DAN </a:t>
            </a:r>
            <a:r>
              <a:rPr sz="1400" spc="90" dirty="0">
                <a:latin typeface="Trebuchet MS"/>
                <a:cs typeface="Trebuchet MS"/>
              </a:rPr>
              <a:t>KANAN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BANGUNAN</a:t>
            </a:r>
            <a:endParaRPr sz="14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44"/>
              </a:spcBef>
            </a:pPr>
            <a:endParaRPr sz="1400">
              <a:latin typeface="Trebuchet MS"/>
              <a:cs typeface="Trebuchet MS"/>
            </a:endParaRPr>
          </a:p>
          <a:p>
            <a:pPr marL="12065" marR="5080" algn="ctr">
              <a:lnSpc>
                <a:spcPct val="116100"/>
              </a:lnSpc>
            </a:pPr>
            <a:r>
              <a:rPr sz="1400" spc="65" dirty="0">
                <a:latin typeface="Trebuchet MS"/>
                <a:cs typeface="Trebuchet MS"/>
              </a:rPr>
              <a:t>ANJUNGAN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MERUPAKAN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55" dirty="0">
                <a:latin typeface="Trebuchet MS"/>
                <a:cs typeface="Trebuchet MS"/>
              </a:rPr>
              <a:t>TEMPAT </a:t>
            </a:r>
            <a:r>
              <a:rPr sz="1400" spc="60" dirty="0">
                <a:latin typeface="Trebuchet MS"/>
                <a:cs typeface="Trebuchet MS"/>
              </a:rPr>
              <a:t>TERHORMAT</a:t>
            </a:r>
            <a:r>
              <a:rPr sz="1400" spc="-1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DI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80" dirty="0">
                <a:latin typeface="Trebuchet MS"/>
                <a:cs typeface="Trebuchet MS"/>
              </a:rPr>
              <a:t>DALAM</a:t>
            </a:r>
            <a:r>
              <a:rPr sz="1400" spc="-5" dirty="0">
                <a:latin typeface="Trebuchet MS"/>
                <a:cs typeface="Trebuchet MS"/>
              </a:rPr>
              <a:t> </a:t>
            </a:r>
            <a:r>
              <a:rPr sz="1400" spc="-20" dirty="0">
                <a:latin typeface="Trebuchet MS"/>
                <a:cs typeface="Trebuchet MS"/>
              </a:rPr>
              <a:t>SUATU</a:t>
            </a:r>
            <a:r>
              <a:rPr sz="1400" spc="70" dirty="0">
                <a:latin typeface="Trebuchet MS"/>
                <a:cs typeface="Trebuchet MS"/>
              </a:rPr>
              <a:t> RUMAH</a:t>
            </a:r>
            <a:r>
              <a:rPr sz="1400" spc="-50" dirty="0">
                <a:latin typeface="Trebuchet MS"/>
                <a:cs typeface="Trebuchet MS"/>
              </a:rPr>
              <a:t> </a:t>
            </a:r>
            <a:r>
              <a:rPr sz="1400" spc="70" dirty="0">
                <a:latin typeface="Trebuchet MS"/>
                <a:cs typeface="Trebuchet MS"/>
              </a:rPr>
              <a:t>GADANG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75" dirty="0">
                <a:latin typeface="Trebuchet MS"/>
                <a:cs typeface="Trebuchet MS"/>
              </a:rPr>
              <a:t>YANG</a:t>
            </a:r>
            <a:r>
              <a:rPr sz="1400" spc="-45" dirty="0">
                <a:latin typeface="Trebuchet MS"/>
                <a:cs typeface="Trebuchet MS"/>
              </a:rPr>
              <a:t> </a:t>
            </a:r>
            <a:r>
              <a:rPr sz="1400" spc="50" dirty="0">
                <a:latin typeface="Trebuchet MS"/>
                <a:cs typeface="Trebuchet MS"/>
              </a:rPr>
              <a:t>DITINGGIKAN BEBERAPA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PULUH</a:t>
            </a:r>
            <a:r>
              <a:rPr sz="1400" spc="-20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SENTIMETER</a:t>
            </a:r>
            <a:r>
              <a:rPr sz="1400" spc="-20" dirty="0">
                <a:latin typeface="Trebuchet MS"/>
                <a:cs typeface="Trebuchet MS"/>
              </a:rPr>
              <a:t> DARI </a:t>
            </a:r>
            <a:r>
              <a:rPr sz="1400" spc="75" dirty="0">
                <a:latin typeface="Trebuchet MS"/>
                <a:cs typeface="Trebuchet MS"/>
              </a:rPr>
              <a:t>PERMUKAAN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dirty="0">
                <a:latin typeface="Trebuchet MS"/>
                <a:cs typeface="Trebuchet MS"/>
              </a:rPr>
              <a:t>LANTAI</a:t>
            </a:r>
            <a:r>
              <a:rPr sz="1400" spc="60" dirty="0">
                <a:latin typeface="Trebuchet MS"/>
                <a:cs typeface="Trebuchet MS"/>
              </a:rPr>
              <a:t> </a:t>
            </a:r>
            <a:r>
              <a:rPr sz="1400" spc="45" dirty="0">
                <a:latin typeface="Trebuchet MS"/>
                <a:cs typeface="Trebuchet MS"/>
              </a:rPr>
              <a:t>BANGUNAN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43769" y="2958502"/>
            <a:ext cx="3249295" cy="3625215"/>
          </a:xfrm>
          <a:custGeom>
            <a:avLst/>
            <a:gdLst/>
            <a:ahLst/>
            <a:cxnLst/>
            <a:rect l="l" t="t" r="r" b="b"/>
            <a:pathLst>
              <a:path w="3249295" h="3625215">
                <a:moveTo>
                  <a:pt x="2761661" y="3627641"/>
                </a:moveTo>
                <a:lnTo>
                  <a:pt x="489538" y="3627641"/>
                </a:lnTo>
                <a:lnTo>
                  <a:pt x="470316" y="3626268"/>
                </a:lnTo>
                <a:lnTo>
                  <a:pt x="432448" y="3615438"/>
                </a:lnTo>
                <a:lnTo>
                  <a:pt x="395439" y="3594164"/>
                </a:lnTo>
                <a:lnTo>
                  <a:pt x="359400" y="3562849"/>
                </a:lnTo>
                <a:lnTo>
                  <a:pt x="324437" y="3521897"/>
                </a:lnTo>
                <a:lnTo>
                  <a:pt x="290661" y="3471712"/>
                </a:lnTo>
                <a:lnTo>
                  <a:pt x="258180" y="3412695"/>
                </a:lnTo>
                <a:lnTo>
                  <a:pt x="227102" y="3345251"/>
                </a:lnTo>
                <a:lnTo>
                  <a:pt x="212124" y="3308494"/>
                </a:lnTo>
                <a:lnTo>
                  <a:pt x="197538" y="3269782"/>
                </a:lnTo>
                <a:lnTo>
                  <a:pt x="183357" y="3229165"/>
                </a:lnTo>
                <a:lnTo>
                  <a:pt x="169595" y="3186692"/>
                </a:lnTo>
                <a:lnTo>
                  <a:pt x="156265" y="3142416"/>
                </a:lnTo>
                <a:lnTo>
                  <a:pt x="143382" y="3096385"/>
                </a:lnTo>
                <a:lnTo>
                  <a:pt x="130959" y="3048650"/>
                </a:lnTo>
                <a:lnTo>
                  <a:pt x="119009" y="2999263"/>
                </a:lnTo>
                <a:lnTo>
                  <a:pt x="107546" y="2948272"/>
                </a:lnTo>
                <a:lnTo>
                  <a:pt x="96583" y="2895729"/>
                </a:lnTo>
                <a:lnTo>
                  <a:pt x="86135" y="2841684"/>
                </a:lnTo>
                <a:lnTo>
                  <a:pt x="76215" y="2786188"/>
                </a:lnTo>
                <a:lnTo>
                  <a:pt x="66836" y="2729290"/>
                </a:lnTo>
                <a:lnTo>
                  <a:pt x="58012" y="2671041"/>
                </a:lnTo>
                <a:lnTo>
                  <a:pt x="49757" y="2611492"/>
                </a:lnTo>
                <a:lnTo>
                  <a:pt x="42084" y="2550693"/>
                </a:lnTo>
                <a:lnTo>
                  <a:pt x="35007" y="2488695"/>
                </a:lnTo>
                <a:lnTo>
                  <a:pt x="28539" y="2425547"/>
                </a:lnTo>
                <a:lnTo>
                  <a:pt x="22695" y="2361300"/>
                </a:lnTo>
                <a:lnTo>
                  <a:pt x="17487" y="2296005"/>
                </a:lnTo>
                <a:lnTo>
                  <a:pt x="12929" y="2229712"/>
                </a:lnTo>
                <a:lnTo>
                  <a:pt x="9035" y="2162472"/>
                </a:lnTo>
                <a:lnTo>
                  <a:pt x="5819" y="2094334"/>
                </a:lnTo>
                <a:lnTo>
                  <a:pt x="3293" y="2025350"/>
                </a:lnTo>
                <a:lnTo>
                  <a:pt x="1473" y="1955569"/>
                </a:lnTo>
                <a:lnTo>
                  <a:pt x="370" y="1885042"/>
                </a:lnTo>
                <a:lnTo>
                  <a:pt x="0" y="1813820"/>
                </a:lnTo>
                <a:lnTo>
                  <a:pt x="370" y="1742598"/>
                </a:lnTo>
                <a:lnTo>
                  <a:pt x="1473" y="1672071"/>
                </a:lnTo>
                <a:lnTo>
                  <a:pt x="3293" y="1602290"/>
                </a:lnTo>
                <a:lnTo>
                  <a:pt x="5819" y="1533306"/>
                </a:lnTo>
                <a:lnTo>
                  <a:pt x="9035" y="1465168"/>
                </a:lnTo>
                <a:lnTo>
                  <a:pt x="12929" y="1397928"/>
                </a:lnTo>
                <a:lnTo>
                  <a:pt x="17487" y="1331635"/>
                </a:lnTo>
                <a:lnTo>
                  <a:pt x="22695" y="1266340"/>
                </a:lnTo>
                <a:lnTo>
                  <a:pt x="28539" y="1202093"/>
                </a:lnTo>
                <a:lnTo>
                  <a:pt x="35007" y="1138945"/>
                </a:lnTo>
                <a:lnTo>
                  <a:pt x="42084" y="1076947"/>
                </a:lnTo>
                <a:lnTo>
                  <a:pt x="49757" y="1016148"/>
                </a:lnTo>
                <a:lnTo>
                  <a:pt x="58012" y="956599"/>
                </a:lnTo>
                <a:lnTo>
                  <a:pt x="66836" y="898350"/>
                </a:lnTo>
                <a:lnTo>
                  <a:pt x="76215" y="841452"/>
                </a:lnTo>
                <a:lnTo>
                  <a:pt x="86135" y="785956"/>
                </a:lnTo>
                <a:lnTo>
                  <a:pt x="96583" y="731911"/>
                </a:lnTo>
                <a:lnTo>
                  <a:pt x="107546" y="679368"/>
                </a:lnTo>
                <a:lnTo>
                  <a:pt x="119009" y="628378"/>
                </a:lnTo>
                <a:lnTo>
                  <a:pt x="130959" y="578990"/>
                </a:lnTo>
                <a:lnTo>
                  <a:pt x="143382" y="531255"/>
                </a:lnTo>
                <a:lnTo>
                  <a:pt x="156265" y="485225"/>
                </a:lnTo>
                <a:lnTo>
                  <a:pt x="169595" y="440948"/>
                </a:lnTo>
                <a:lnTo>
                  <a:pt x="183357" y="398476"/>
                </a:lnTo>
                <a:lnTo>
                  <a:pt x="197538" y="357858"/>
                </a:lnTo>
                <a:lnTo>
                  <a:pt x="212124" y="319146"/>
                </a:lnTo>
                <a:lnTo>
                  <a:pt x="227102" y="282390"/>
                </a:lnTo>
                <a:lnTo>
                  <a:pt x="258180" y="214946"/>
                </a:lnTo>
                <a:lnTo>
                  <a:pt x="290661" y="155929"/>
                </a:lnTo>
                <a:lnTo>
                  <a:pt x="324437" y="105743"/>
                </a:lnTo>
                <a:lnTo>
                  <a:pt x="359400" y="64791"/>
                </a:lnTo>
                <a:lnTo>
                  <a:pt x="395439" y="33477"/>
                </a:lnTo>
                <a:lnTo>
                  <a:pt x="432448" y="12203"/>
                </a:lnTo>
                <a:lnTo>
                  <a:pt x="470316" y="1372"/>
                </a:lnTo>
                <a:lnTo>
                  <a:pt x="489538" y="0"/>
                </a:lnTo>
                <a:lnTo>
                  <a:pt x="2761661" y="0"/>
                </a:lnTo>
                <a:lnTo>
                  <a:pt x="2799918" y="5457"/>
                </a:lnTo>
                <a:lnTo>
                  <a:pt x="2837370" y="21559"/>
                </a:lnTo>
                <a:lnTo>
                  <a:pt x="2873907" y="47904"/>
                </a:lnTo>
                <a:lnTo>
                  <a:pt x="2909422" y="84088"/>
                </a:lnTo>
                <a:lnTo>
                  <a:pt x="2943805" y="129707"/>
                </a:lnTo>
                <a:lnTo>
                  <a:pt x="2976948" y="184359"/>
                </a:lnTo>
                <a:lnTo>
                  <a:pt x="3008740" y="247639"/>
                </a:lnTo>
                <a:lnTo>
                  <a:pt x="3039075" y="319146"/>
                </a:lnTo>
                <a:lnTo>
                  <a:pt x="3053661" y="357858"/>
                </a:lnTo>
                <a:lnTo>
                  <a:pt x="3067842" y="398476"/>
                </a:lnTo>
                <a:lnTo>
                  <a:pt x="3081605" y="440948"/>
                </a:lnTo>
                <a:lnTo>
                  <a:pt x="3094934" y="485225"/>
                </a:lnTo>
                <a:lnTo>
                  <a:pt x="3107817" y="531255"/>
                </a:lnTo>
                <a:lnTo>
                  <a:pt x="3120241" y="578990"/>
                </a:lnTo>
                <a:lnTo>
                  <a:pt x="3132191" y="628378"/>
                </a:lnTo>
                <a:lnTo>
                  <a:pt x="3143654" y="679368"/>
                </a:lnTo>
                <a:lnTo>
                  <a:pt x="3154616" y="731911"/>
                </a:lnTo>
                <a:lnTo>
                  <a:pt x="3165064" y="785956"/>
                </a:lnTo>
                <a:lnTo>
                  <a:pt x="3174985" y="841452"/>
                </a:lnTo>
                <a:lnTo>
                  <a:pt x="3184364" y="898350"/>
                </a:lnTo>
                <a:lnTo>
                  <a:pt x="3193188" y="956599"/>
                </a:lnTo>
                <a:lnTo>
                  <a:pt x="3201443" y="1016148"/>
                </a:lnTo>
                <a:lnTo>
                  <a:pt x="3209116" y="1076947"/>
                </a:lnTo>
                <a:lnTo>
                  <a:pt x="3216193" y="1138945"/>
                </a:lnTo>
                <a:lnTo>
                  <a:pt x="3222661" y="1202093"/>
                </a:lnTo>
                <a:lnTo>
                  <a:pt x="3228505" y="1266340"/>
                </a:lnTo>
                <a:lnTo>
                  <a:pt x="3233713" y="1331635"/>
                </a:lnTo>
                <a:lnTo>
                  <a:pt x="3238271" y="1397928"/>
                </a:lnTo>
                <a:lnTo>
                  <a:pt x="3242165" y="1465168"/>
                </a:lnTo>
                <a:lnTo>
                  <a:pt x="3245381" y="1533306"/>
                </a:lnTo>
                <a:lnTo>
                  <a:pt x="3247907" y="1602290"/>
                </a:lnTo>
                <a:lnTo>
                  <a:pt x="3249727" y="1672071"/>
                </a:lnTo>
                <a:lnTo>
                  <a:pt x="3250830" y="1742598"/>
                </a:lnTo>
                <a:lnTo>
                  <a:pt x="3251200" y="1813820"/>
                </a:lnTo>
                <a:lnTo>
                  <a:pt x="3250830" y="1885042"/>
                </a:lnTo>
                <a:lnTo>
                  <a:pt x="3249727" y="1955569"/>
                </a:lnTo>
                <a:lnTo>
                  <a:pt x="3247907" y="2025350"/>
                </a:lnTo>
                <a:lnTo>
                  <a:pt x="3245381" y="2094334"/>
                </a:lnTo>
                <a:lnTo>
                  <a:pt x="3242165" y="2162472"/>
                </a:lnTo>
                <a:lnTo>
                  <a:pt x="3238271" y="2229712"/>
                </a:lnTo>
                <a:lnTo>
                  <a:pt x="3233713" y="2296005"/>
                </a:lnTo>
                <a:lnTo>
                  <a:pt x="3228505" y="2361300"/>
                </a:lnTo>
                <a:lnTo>
                  <a:pt x="3222661" y="2425547"/>
                </a:lnTo>
                <a:lnTo>
                  <a:pt x="3216193" y="2488695"/>
                </a:lnTo>
                <a:lnTo>
                  <a:pt x="3209116" y="2550693"/>
                </a:lnTo>
                <a:lnTo>
                  <a:pt x="3201443" y="2611492"/>
                </a:lnTo>
                <a:lnTo>
                  <a:pt x="3193188" y="2671041"/>
                </a:lnTo>
                <a:lnTo>
                  <a:pt x="3184364" y="2729290"/>
                </a:lnTo>
                <a:lnTo>
                  <a:pt x="3174985" y="2786188"/>
                </a:lnTo>
                <a:lnTo>
                  <a:pt x="3165064" y="2841684"/>
                </a:lnTo>
                <a:lnTo>
                  <a:pt x="3154616" y="2895729"/>
                </a:lnTo>
                <a:lnTo>
                  <a:pt x="3143654" y="2948272"/>
                </a:lnTo>
                <a:lnTo>
                  <a:pt x="3132191" y="2999263"/>
                </a:lnTo>
                <a:lnTo>
                  <a:pt x="3120241" y="3048650"/>
                </a:lnTo>
                <a:lnTo>
                  <a:pt x="3107817" y="3096385"/>
                </a:lnTo>
                <a:lnTo>
                  <a:pt x="3094934" y="3142416"/>
                </a:lnTo>
                <a:lnTo>
                  <a:pt x="3081605" y="3186692"/>
                </a:lnTo>
                <a:lnTo>
                  <a:pt x="3067842" y="3229165"/>
                </a:lnTo>
                <a:lnTo>
                  <a:pt x="3053661" y="3269782"/>
                </a:lnTo>
                <a:lnTo>
                  <a:pt x="3039075" y="3308494"/>
                </a:lnTo>
                <a:lnTo>
                  <a:pt x="3024097" y="3345251"/>
                </a:lnTo>
                <a:lnTo>
                  <a:pt x="2993019" y="3412695"/>
                </a:lnTo>
                <a:lnTo>
                  <a:pt x="2960538" y="3471712"/>
                </a:lnTo>
                <a:lnTo>
                  <a:pt x="2926762" y="3521897"/>
                </a:lnTo>
                <a:lnTo>
                  <a:pt x="2891800" y="3562849"/>
                </a:lnTo>
                <a:lnTo>
                  <a:pt x="2855760" y="3594164"/>
                </a:lnTo>
                <a:lnTo>
                  <a:pt x="2818751" y="3615438"/>
                </a:lnTo>
                <a:lnTo>
                  <a:pt x="2780883" y="3626268"/>
                </a:lnTo>
                <a:lnTo>
                  <a:pt x="2761661" y="3627641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198364" y="4077372"/>
            <a:ext cx="2740025" cy="1282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4599"/>
              </a:lnSpc>
              <a:spcBef>
                <a:spcPts val="100"/>
              </a:spcBef>
            </a:pPr>
            <a:r>
              <a:rPr sz="1800" spc="95" dirty="0">
                <a:latin typeface="Trebuchet MS"/>
                <a:cs typeface="Trebuchet MS"/>
              </a:rPr>
              <a:t>TIDAK</a:t>
            </a:r>
            <a:r>
              <a:rPr sz="1800" spc="-70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ADA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ANJUNGAN </a:t>
            </a:r>
            <a:r>
              <a:rPr sz="1800" spc="90" dirty="0">
                <a:latin typeface="Trebuchet MS"/>
                <a:cs typeface="Trebuchet MS"/>
              </a:rPr>
              <a:t>SEHINGGA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95" dirty="0">
                <a:latin typeface="Trebuchet MS"/>
                <a:cs typeface="Trebuchet MS"/>
              </a:rPr>
              <a:t>TIDAK</a:t>
            </a:r>
            <a:r>
              <a:rPr sz="1800" spc="-65" dirty="0">
                <a:latin typeface="Trebuchet MS"/>
                <a:cs typeface="Trebuchet MS"/>
              </a:rPr>
              <a:t> </a:t>
            </a:r>
            <a:r>
              <a:rPr sz="1800" spc="70" dirty="0">
                <a:latin typeface="Trebuchet MS"/>
                <a:cs typeface="Trebuchet MS"/>
              </a:rPr>
              <a:t>ADA </a:t>
            </a:r>
            <a:r>
              <a:rPr sz="1800" spc="80" dirty="0">
                <a:latin typeface="Trebuchet MS"/>
                <a:cs typeface="Trebuchet MS"/>
              </a:rPr>
              <a:t>PERBEDAAN</a:t>
            </a:r>
            <a:r>
              <a:rPr sz="1800" spc="-45" dirty="0">
                <a:latin typeface="Trebuchet MS"/>
                <a:cs typeface="Trebuchet MS"/>
              </a:rPr>
              <a:t> </a:t>
            </a:r>
            <a:r>
              <a:rPr sz="1800" spc="75" dirty="0">
                <a:latin typeface="Trebuchet MS"/>
                <a:cs typeface="Trebuchet MS"/>
              </a:rPr>
              <a:t>KETINGGIAN </a:t>
            </a:r>
            <a:r>
              <a:rPr sz="1800" spc="-10" dirty="0">
                <a:latin typeface="Trebuchet MS"/>
                <a:cs typeface="Trebuchet MS"/>
              </a:rPr>
              <a:t>LANTAI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5272" y="2241231"/>
            <a:ext cx="6362699" cy="4781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923925" marR="5080" indent="1169035">
              <a:lnSpc>
                <a:spcPts val="4190"/>
              </a:lnSpc>
              <a:spcBef>
                <a:spcPts val="944"/>
              </a:spcBef>
            </a:pPr>
            <a:r>
              <a:rPr spc="130" dirty="0"/>
              <a:t>ARSITEKTUR </a:t>
            </a:r>
            <a:r>
              <a:rPr spc="210" dirty="0"/>
              <a:t>KALIMANTAN</a:t>
            </a:r>
            <a:r>
              <a:rPr spc="-135" dirty="0"/>
              <a:t> </a:t>
            </a:r>
            <a:r>
              <a:rPr spc="180" dirty="0"/>
              <a:t>TENGAH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5237" y="1425449"/>
            <a:ext cx="5760085" cy="75057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5"/>
              </a:spcBef>
              <a:tabLst>
                <a:tab pos="3434079" algn="l"/>
              </a:tabLst>
            </a:pPr>
            <a:r>
              <a:rPr sz="2200" b="1" spc="-30" dirty="0">
                <a:latin typeface="Trebuchet MS"/>
                <a:cs typeface="Trebuchet MS"/>
              </a:rPr>
              <a:t>Kalimantan</a:t>
            </a:r>
            <a:r>
              <a:rPr sz="2200" b="1" spc="-110" dirty="0">
                <a:latin typeface="Trebuchet MS"/>
                <a:cs typeface="Trebuchet MS"/>
              </a:rPr>
              <a:t> </a:t>
            </a:r>
            <a:r>
              <a:rPr sz="2200" b="1" spc="-75" dirty="0">
                <a:latin typeface="Trebuchet MS"/>
                <a:cs typeface="Trebuchet MS"/>
              </a:rPr>
              <a:t>Timur:</a:t>
            </a:r>
            <a:r>
              <a:rPr sz="2200" b="1" spc="-105" dirty="0">
                <a:latin typeface="Trebuchet MS"/>
                <a:cs typeface="Trebuchet MS"/>
              </a:rPr>
              <a:t> </a:t>
            </a:r>
            <a:r>
              <a:rPr sz="2200" b="1" spc="-20" dirty="0">
                <a:latin typeface="Trebuchet MS"/>
                <a:cs typeface="Trebuchet MS"/>
              </a:rPr>
              <a:t>Rumah</a:t>
            </a:r>
            <a:r>
              <a:rPr sz="2200" b="1" dirty="0">
                <a:latin typeface="Trebuchet MS"/>
                <a:cs typeface="Trebuchet MS"/>
              </a:rPr>
              <a:t>	</a:t>
            </a:r>
            <a:r>
              <a:rPr sz="2200" b="1" spc="-10" dirty="0">
                <a:latin typeface="Trebuchet MS"/>
                <a:cs typeface="Trebuchet MS"/>
              </a:rPr>
              <a:t>Betang</a:t>
            </a:r>
            <a:endParaRPr sz="22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210"/>
              </a:spcBef>
            </a:pPr>
            <a:r>
              <a:rPr sz="2200" b="1" spc="-30" dirty="0">
                <a:latin typeface="Trebuchet MS"/>
                <a:cs typeface="Trebuchet MS"/>
              </a:rPr>
              <a:t>Bagian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50" dirty="0">
                <a:latin typeface="Trebuchet MS"/>
                <a:cs typeface="Trebuchet MS"/>
              </a:rPr>
              <a:t>Betang: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Betang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35" dirty="0">
                <a:latin typeface="Trebuchet MS"/>
                <a:cs typeface="Trebuchet MS"/>
              </a:rPr>
              <a:t>Huma,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45" dirty="0">
                <a:latin typeface="Trebuchet MS"/>
                <a:cs typeface="Trebuchet MS"/>
              </a:rPr>
              <a:t>Dapur,</a:t>
            </a:r>
            <a:r>
              <a:rPr sz="2200" b="1" spc="-125" dirty="0">
                <a:latin typeface="Trebuchet MS"/>
                <a:cs typeface="Trebuchet MS"/>
              </a:rPr>
              <a:t> </a:t>
            </a:r>
            <a:r>
              <a:rPr sz="2200" b="1" spc="-10" dirty="0">
                <a:latin typeface="Trebuchet MS"/>
                <a:cs typeface="Trebuchet MS"/>
              </a:rPr>
              <a:t>Karayan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9236" y="1430119"/>
            <a:ext cx="7210424" cy="54292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8941" rIns="0" bIns="0" rtlCol="0">
            <a:spAutoFit/>
          </a:bodyPr>
          <a:lstStyle/>
          <a:p>
            <a:pPr marL="245745">
              <a:lnSpc>
                <a:spcPct val="100000"/>
              </a:lnSpc>
              <a:spcBef>
                <a:spcPts val="100"/>
              </a:spcBef>
            </a:pPr>
            <a:r>
              <a:rPr spc="245" dirty="0"/>
              <a:t>ORNAMEN</a:t>
            </a:r>
            <a:r>
              <a:rPr spc="-130" dirty="0"/>
              <a:t> </a:t>
            </a:r>
            <a:r>
              <a:rPr spc="195" dirty="0"/>
              <a:t>RUMAH</a:t>
            </a:r>
            <a:r>
              <a:rPr spc="-125" dirty="0"/>
              <a:t> </a:t>
            </a:r>
            <a:r>
              <a:rPr spc="170" dirty="0"/>
              <a:t>BETANG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7522" y="2213392"/>
            <a:ext cx="6857999" cy="4981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822" y="201648"/>
            <a:ext cx="6214745" cy="1946910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426084" marR="5080" indent="1265555">
              <a:lnSpc>
                <a:spcPts val="4190"/>
              </a:lnSpc>
              <a:spcBef>
                <a:spcPts val="944"/>
              </a:spcBef>
            </a:pPr>
            <a:r>
              <a:rPr spc="130" dirty="0"/>
              <a:t>ARSITEKTUR </a:t>
            </a:r>
            <a:r>
              <a:rPr spc="285" dirty="0"/>
              <a:t>LOMBOK</a:t>
            </a:r>
            <a:r>
              <a:rPr spc="-120" dirty="0"/>
              <a:t> </a:t>
            </a:r>
            <a:r>
              <a:rPr spc="75" dirty="0"/>
              <a:t>(SUKU</a:t>
            </a:r>
            <a:r>
              <a:rPr spc="-120" dirty="0"/>
              <a:t> </a:t>
            </a:r>
            <a:r>
              <a:rPr spc="135" dirty="0"/>
              <a:t>SASAK)</a:t>
            </a:r>
          </a:p>
          <a:p>
            <a:pPr marL="12700" marR="1765935">
              <a:lnSpc>
                <a:spcPct val="100000"/>
              </a:lnSpc>
              <a:spcBef>
                <a:spcPts val="625"/>
              </a:spcBef>
            </a:pPr>
            <a:r>
              <a:rPr sz="2200" b="1" spc="-30" dirty="0">
                <a:solidFill>
                  <a:srgbClr val="000000"/>
                </a:solidFill>
                <a:latin typeface="Trebuchet MS"/>
                <a:cs typeface="Trebuchet MS"/>
              </a:rPr>
              <a:t>Atap</a:t>
            </a:r>
            <a:r>
              <a:rPr sz="2200"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000000"/>
                </a:solidFill>
                <a:latin typeface="Trebuchet MS"/>
                <a:cs typeface="Trebuchet MS"/>
              </a:rPr>
              <a:t>berbentuk</a:t>
            </a:r>
            <a:r>
              <a:rPr sz="2200"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10" dirty="0">
                <a:solidFill>
                  <a:srgbClr val="000000"/>
                </a:solidFill>
                <a:latin typeface="Trebuchet MS"/>
                <a:cs typeface="Trebuchet MS"/>
              </a:rPr>
              <a:t>Gunungan</a:t>
            </a:r>
            <a:r>
              <a:rPr sz="2200" b="1" spc="55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40" dirty="0">
                <a:solidFill>
                  <a:srgbClr val="000000"/>
                </a:solidFill>
                <a:latin typeface="Trebuchet MS"/>
                <a:cs typeface="Trebuchet MS"/>
              </a:rPr>
              <a:t>Ruangan</a:t>
            </a:r>
            <a:r>
              <a:rPr sz="2200"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100" dirty="0">
                <a:solidFill>
                  <a:srgbClr val="000000"/>
                </a:solidFill>
                <a:latin typeface="Trebuchet MS"/>
                <a:cs typeface="Trebuchet MS"/>
              </a:rPr>
              <a:t>(rong): </a:t>
            </a:r>
            <a:r>
              <a:rPr sz="2200" b="1" spc="-40" dirty="0">
                <a:solidFill>
                  <a:srgbClr val="000000"/>
                </a:solidFill>
                <a:latin typeface="Trebuchet MS"/>
                <a:cs typeface="Trebuchet MS"/>
              </a:rPr>
              <a:t>Inan</a:t>
            </a:r>
            <a:r>
              <a:rPr sz="2200"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70" dirty="0">
                <a:solidFill>
                  <a:srgbClr val="000000"/>
                </a:solidFill>
                <a:latin typeface="Trebuchet MS"/>
                <a:cs typeface="Trebuchet MS"/>
              </a:rPr>
              <a:t>Bale,</a:t>
            </a:r>
            <a:r>
              <a:rPr sz="2200" b="1" spc="-100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65" dirty="0">
                <a:solidFill>
                  <a:srgbClr val="000000"/>
                </a:solidFill>
                <a:latin typeface="Trebuchet MS"/>
                <a:cs typeface="Trebuchet MS"/>
              </a:rPr>
              <a:t>bale</a:t>
            </a:r>
            <a:r>
              <a:rPr sz="2200" b="1" spc="-105" dirty="0">
                <a:solidFill>
                  <a:srgbClr val="000000"/>
                </a:solidFill>
                <a:latin typeface="Trebuchet MS"/>
                <a:cs typeface="Trebuchet MS"/>
              </a:rPr>
              <a:t> </a:t>
            </a:r>
            <a:r>
              <a:rPr sz="2200" b="1" spc="-20" dirty="0">
                <a:solidFill>
                  <a:srgbClr val="000000"/>
                </a:solidFill>
                <a:latin typeface="Trebuchet MS"/>
                <a:cs typeface="Trebuchet MS"/>
              </a:rPr>
              <a:t>luar</a:t>
            </a:r>
            <a:endParaRPr sz="22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9753599" y="7315199"/>
                </a:moveTo>
                <a:lnTo>
                  <a:pt x="0" y="7315199"/>
                </a:lnTo>
                <a:lnTo>
                  <a:pt x="0" y="0"/>
                </a:lnTo>
                <a:lnTo>
                  <a:pt x="9753599" y="0"/>
                </a:lnTo>
                <a:lnTo>
                  <a:pt x="9753599" y="7315199"/>
                </a:lnTo>
                <a:close/>
              </a:path>
            </a:pathLst>
          </a:custGeom>
          <a:solidFill>
            <a:srgbClr val="1C1B24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8912" y="1957224"/>
            <a:ext cx="5133974" cy="38861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4183" rIns="0" bIns="0" rtlCol="0">
            <a:spAutoFit/>
          </a:bodyPr>
          <a:lstStyle/>
          <a:p>
            <a:pPr marL="2061845">
              <a:lnSpc>
                <a:spcPct val="100000"/>
              </a:lnSpc>
              <a:spcBef>
                <a:spcPts val="100"/>
              </a:spcBef>
            </a:pPr>
            <a:r>
              <a:rPr sz="3400" spc="160" dirty="0">
                <a:solidFill>
                  <a:srgbClr val="F1F1F1"/>
                </a:solidFill>
              </a:rPr>
              <a:t>RUMAH</a:t>
            </a:r>
            <a:r>
              <a:rPr sz="3400" spc="-110" dirty="0">
                <a:solidFill>
                  <a:srgbClr val="F1F1F1"/>
                </a:solidFill>
              </a:rPr>
              <a:t> </a:t>
            </a:r>
            <a:r>
              <a:rPr sz="3400" spc="155" dirty="0">
                <a:solidFill>
                  <a:srgbClr val="F1F1F1"/>
                </a:solidFill>
              </a:rPr>
              <a:t>GADANG</a:t>
            </a:r>
            <a:endParaRPr sz="3400"/>
          </a:p>
        </p:txBody>
      </p:sp>
      <p:sp>
        <p:nvSpPr>
          <p:cNvPr id="5" name="object 5"/>
          <p:cNvSpPr txBox="1"/>
          <p:nvPr/>
        </p:nvSpPr>
        <p:spPr>
          <a:xfrm>
            <a:off x="5190354" y="6003579"/>
            <a:ext cx="16306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90" dirty="0">
                <a:solidFill>
                  <a:srgbClr val="F1F1F1"/>
                </a:solidFill>
                <a:latin typeface="Trebuchet MS"/>
                <a:cs typeface="Trebuchet MS"/>
              </a:rPr>
              <a:t>ANJUNGAN</a:t>
            </a:r>
            <a:endParaRPr sz="24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93762" y="1418313"/>
            <a:ext cx="3352799" cy="2943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2121" y="5048365"/>
            <a:ext cx="4838699" cy="179069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7846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700" spc="204" dirty="0"/>
              <a:t>ORNAMEN</a:t>
            </a:r>
            <a:r>
              <a:rPr sz="3700" spc="-105" dirty="0"/>
              <a:t> </a:t>
            </a:r>
            <a:r>
              <a:rPr sz="3700" spc="135" dirty="0"/>
              <a:t>PADA</a:t>
            </a:r>
            <a:r>
              <a:rPr sz="3700" spc="-100" dirty="0"/>
              <a:t> </a:t>
            </a:r>
            <a:r>
              <a:rPr sz="3700" spc="170" dirty="0"/>
              <a:t>RUMAH</a:t>
            </a:r>
            <a:r>
              <a:rPr sz="3700" spc="-105" dirty="0"/>
              <a:t> </a:t>
            </a:r>
            <a:r>
              <a:rPr sz="3700" spc="170" dirty="0"/>
              <a:t>GADANG</a:t>
            </a:r>
            <a:endParaRPr sz="3700"/>
          </a:p>
        </p:txBody>
      </p:sp>
      <p:sp>
        <p:nvSpPr>
          <p:cNvPr id="5" name="object 5"/>
          <p:cNvSpPr txBox="1"/>
          <p:nvPr/>
        </p:nvSpPr>
        <p:spPr>
          <a:xfrm>
            <a:off x="5570833" y="2513318"/>
            <a:ext cx="247332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dirty="0">
                <a:solidFill>
                  <a:srgbClr val="1C1B24"/>
                </a:solidFill>
                <a:latin typeface="Trebuchet MS"/>
                <a:cs typeface="Trebuchet MS"/>
              </a:rPr>
              <a:t>TUPAI</a:t>
            </a:r>
            <a:r>
              <a:rPr sz="1800" spc="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MANAGUN</a:t>
            </a:r>
            <a:r>
              <a:rPr sz="1800" spc="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PADA 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BAGIAN</a:t>
            </a:r>
            <a:r>
              <a:rPr sz="1800" spc="-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65" dirty="0">
                <a:solidFill>
                  <a:srgbClr val="1C1B24"/>
                </a:solidFill>
                <a:latin typeface="Trebuchet MS"/>
                <a:cs typeface="Trebuchet MS"/>
              </a:rPr>
              <a:t>DINDING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0833" y="5567496"/>
            <a:ext cx="1726564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spc="130" dirty="0">
                <a:solidFill>
                  <a:srgbClr val="1C1B24"/>
                </a:solidFill>
                <a:latin typeface="Trebuchet MS"/>
                <a:cs typeface="Trebuchet MS"/>
              </a:rPr>
              <a:t>AKA</a:t>
            </a:r>
            <a:r>
              <a:rPr sz="1800" spc="-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90" dirty="0">
                <a:solidFill>
                  <a:srgbClr val="1C1B24"/>
                </a:solidFill>
                <a:latin typeface="Trebuchet MS"/>
                <a:cs typeface="Trebuchet MS"/>
              </a:rPr>
              <a:t>CINO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PADA 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BAGIAN</a:t>
            </a:r>
            <a:r>
              <a:rPr sz="1800" spc="-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-20" dirty="0">
                <a:solidFill>
                  <a:srgbClr val="1C1B24"/>
                </a:solidFill>
                <a:latin typeface="Trebuchet MS"/>
                <a:cs typeface="Trebuchet MS"/>
              </a:rPr>
              <a:t>PINTU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3402" y="1473721"/>
            <a:ext cx="4170198" cy="657224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402" y="3313687"/>
            <a:ext cx="3608750" cy="11620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723" y="5185070"/>
            <a:ext cx="3419474" cy="15049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83685" y="107705"/>
            <a:ext cx="7386320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204" dirty="0"/>
              <a:t>ORNAMEN</a:t>
            </a:r>
            <a:r>
              <a:rPr sz="3700" spc="-105" dirty="0"/>
              <a:t> </a:t>
            </a:r>
            <a:r>
              <a:rPr sz="3700" spc="135" dirty="0"/>
              <a:t>PADA</a:t>
            </a:r>
            <a:r>
              <a:rPr sz="3700" spc="-100" dirty="0"/>
              <a:t> </a:t>
            </a:r>
            <a:r>
              <a:rPr sz="3700" spc="170" dirty="0"/>
              <a:t>RUMAH</a:t>
            </a:r>
            <a:r>
              <a:rPr sz="3700" spc="-105" dirty="0"/>
              <a:t> </a:t>
            </a:r>
            <a:r>
              <a:rPr sz="3700" spc="170" dirty="0"/>
              <a:t>GADANG</a:t>
            </a:r>
            <a:endParaRPr sz="3700"/>
          </a:p>
        </p:txBody>
      </p:sp>
      <p:sp>
        <p:nvSpPr>
          <p:cNvPr id="6" name="object 6"/>
          <p:cNvSpPr txBox="1"/>
          <p:nvPr/>
        </p:nvSpPr>
        <p:spPr>
          <a:xfrm>
            <a:off x="5570833" y="1462136"/>
            <a:ext cx="247205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ITIAK </a:t>
            </a:r>
            <a:r>
              <a:rPr sz="1800" dirty="0">
                <a:solidFill>
                  <a:srgbClr val="1C1B24"/>
                </a:solidFill>
                <a:latin typeface="Trebuchet MS"/>
                <a:cs typeface="Trebuchet MS"/>
              </a:rPr>
              <a:t>PULANG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PATANG </a:t>
            </a:r>
            <a:r>
              <a:rPr sz="1800" spc="70" dirty="0">
                <a:solidFill>
                  <a:srgbClr val="1C1B24"/>
                </a:solidFill>
                <a:latin typeface="Trebuchet MS"/>
                <a:cs typeface="Trebuchet MS"/>
              </a:rPr>
              <a:t>PADA</a:t>
            </a:r>
            <a:r>
              <a:rPr sz="1800" spc="-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LISPLANK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0833" y="5559232"/>
            <a:ext cx="2439035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KUCIANG</a:t>
            </a:r>
            <a:r>
              <a:rPr sz="1800" spc="-6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75" dirty="0">
                <a:solidFill>
                  <a:srgbClr val="1C1B24"/>
                </a:solidFill>
                <a:latin typeface="Trebuchet MS"/>
                <a:cs typeface="Trebuchet MS"/>
              </a:rPr>
              <a:t>LALOK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PADA </a:t>
            </a:r>
            <a:r>
              <a:rPr sz="1800" spc="80" dirty="0">
                <a:solidFill>
                  <a:srgbClr val="1C1B24"/>
                </a:solidFill>
                <a:latin typeface="Trebuchet MS"/>
                <a:cs typeface="Trebuchet MS"/>
              </a:rPr>
              <a:t>BINGKAI</a:t>
            </a:r>
            <a:r>
              <a:rPr sz="1800" spc="-45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80" dirty="0">
                <a:solidFill>
                  <a:srgbClr val="1C1B24"/>
                </a:solidFill>
                <a:latin typeface="Trebuchet MS"/>
                <a:cs typeface="Trebuchet MS"/>
              </a:rPr>
              <a:t>JENDELA</a:t>
            </a:r>
            <a:endParaRPr sz="180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70833" y="3398756"/>
            <a:ext cx="2424430" cy="6591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5399"/>
              </a:lnSpc>
              <a:spcBef>
                <a:spcPts val="100"/>
              </a:spcBef>
            </a:pPr>
            <a:r>
              <a:rPr sz="1800" spc="100" dirty="0">
                <a:solidFill>
                  <a:srgbClr val="1C1B24"/>
                </a:solidFill>
                <a:latin typeface="Trebuchet MS"/>
                <a:cs typeface="Trebuchet MS"/>
              </a:rPr>
              <a:t>LUMUK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105" dirty="0">
                <a:solidFill>
                  <a:srgbClr val="1C1B24"/>
                </a:solidFill>
                <a:latin typeface="Trebuchet MS"/>
                <a:cs typeface="Trebuchet MS"/>
              </a:rPr>
              <a:t>HANYUK</a:t>
            </a:r>
            <a:r>
              <a:rPr sz="1800" spc="-60" dirty="0">
                <a:solidFill>
                  <a:srgbClr val="1C1B24"/>
                </a:solidFill>
                <a:latin typeface="Trebuchet MS"/>
                <a:cs typeface="Trebuchet MS"/>
              </a:rPr>
              <a:t> </a:t>
            </a:r>
            <a:r>
              <a:rPr sz="1800" spc="50" dirty="0">
                <a:solidFill>
                  <a:srgbClr val="1C1B24"/>
                </a:solidFill>
                <a:latin typeface="Trebuchet MS"/>
                <a:cs typeface="Trebuchet MS"/>
              </a:rPr>
              <a:t>PADA </a:t>
            </a:r>
            <a:r>
              <a:rPr sz="1800" spc="65" dirty="0">
                <a:solidFill>
                  <a:srgbClr val="1C1B24"/>
                </a:solidFill>
                <a:latin typeface="Trebuchet MS"/>
                <a:cs typeface="Trebuchet MS"/>
              </a:rPr>
              <a:t>TIANG/KOLOM</a:t>
            </a:r>
            <a:endParaRPr sz="18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520" y="2518463"/>
            <a:ext cx="7839074" cy="44957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10189" y="201648"/>
            <a:ext cx="5903595" cy="1919605"/>
          </a:xfrm>
          <a:prstGeom prst="rect">
            <a:avLst/>
          </a:prstGeom>
        </p:spPr>
        <p:txBody>
          <a:bodyPr vert="horz" wrap="square" lIns="0" tIns="120014" rIns="0" bIns="0" rtlCol="0">
            <a:spAutoFit/>
          </a:bodyPr>
          <a:lstStyle/>
          <a:p>
            <a:pPr marL="1636395" marR="5080" indent="-865505">
              <a:lnSpc>
                <a:spcPts val="4190"/>
              </a:lnSpc>
              <a:spcBef>
                <a:spcPts val="944"/>
              </a:spcBef>
            </a:pPr>
            <a:r>
              <a:rPr spc="190" dirty="0"/>
              <a:t>SUMATERA</a:t>
            </a:r>
            <a:r>
              <a:rPr spc="-110" dirty="0"/>
              <a:t> </a:t>
            </a:r>
            <a:r>
              <a:rPr spc="145" dirty="0"/>
              <a:t>SELATAN </a:t>
            </a:r>
            <a:r>
              <a:rPr spc="70" dirty="0"/>
              <a:t>(PALEMBANG)</a:t>
            </a:r>
          </a:p>
          <a:p>
            <a:pPr marL="12700" marR="424180">
              <a:lnSpc>
                <a:spcPct val="119200"/>
              </a:lnSpc>
              <a:spcBef>
                <a:spcPts val="540"/>
              </a:spcBef>
            </a:pPr>
            <a:r>
              <a:rPr sz="1800" spc="90" dirty="0"/>
              <a:t>RUMAH</a:t>
            </a:r>
            <a:r>
              <a:rPr sz="1800" spc="-55" dirty="0"/>
              <a:t> </a:t>
            </a:r>
            <a:r>
              <a:rPr sz="1800" spc="55" dirty="0"/>
              <a:t>TRADISIONAL</a:t>
            </a:r>
            <a:r>
              <a:rPr sz="1800" spc="-50" dirty="0"/>
              <a:t> </a:t>
            </a:r>
            <a:r>
              <a:rPr sz="1800" spc="70" dirty="0"/>
              <a:t>PALEMBANG:</a:t>
            </a:r>
            <a:r>
              <a:rPr sz="1800" spc="-50" dirty="0"/>
              <a:t> </a:t>
            </a:r>
            <a:r>
              <a:rPr sz="1800" spc="90" dirty="0"/>
              <a:t>RUMAH</a:t>
            </a:r>
            <a:r>
              <a:rPr sz="1800" spc="-55" dirty="0"/>
              <a:t> </a:t>
            </a:r>
            <a:r>
              <a:rPr sz="1800" spc="75" dirty="0"/>
              <a:t>LIMAS </a:t>
            </a:r>
            <a:r>
              <a:rPr sz="1800" spc="60" dirty="0"/>
              <a:t>ORIENTASI</a:t>
            </a:r>
            <a:r>
              <a:rPr sz="1800" spc="-55" dirty="0"/>
              <a:t> </a:t>
            </a:r>
            <a:r>
              <a:rPr sz="1800" spc="50" dirty="0"/>
              <a:t>BARAT-</a:t>
            </a:r>
            <a:r>
              <a:rPr sz="1800" spc="65" dirty="0"/>
              <a:t>TIMUR</a:t>
            </a:r>
            <a:r>
              <a:rPr sz="1800" spc="-50" dirty="0"/>
              <a:t> </a:t>
            </a:r>
            <a:r>
              <a:rPr sz="1800" spc="50" dirty="0"/>
              <a:t>(KELAHIRAN</a:t>
            </a:r>
            <a:r>
              <a:rPr sz="1800" spc="-50" dirty="0"/>
              <a:t> </a:t>
            </a:r>
            <a:r>
              <a:rPr sz="1800" spc="65" dirty="0"/>
              <a:t>-</a:t>
            </a:r>
            <a:r>
              <a:rPr sz="1800" spc="-50" dirty="0"/>
              <a:t> </a:t>
            </a:r>
            <a:r>
              <a:rPr sz="1800" spc="70" dirty="0"/>
              <a:t>KEMATIAN)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6775" y="538808"/>
            <a:ext cx="9077324" cy="63341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8141" y="395053"/>
            <a:ext cx="8886824" cy="65341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348</Words>
  <Application>Microsoft Office PowerPoint</Application>
  <PresentationFormat>Custom</PresentationFormat>
  <Paragraphs>75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Trebuchet MS</vt:lpstr>
      <vt:lpstr>Office Theme</vt:lpstr>
      <vt:lpstr>Sejarah Desain Arsitektur</vt:lpstr>
      <vt:lpstr>SUMATERA BARAT</vt:lpstr>
      <vt:lpstr>RUMAH GADANG</vt:lpstr>
      <vt:lpstr>RUMAH GADANG</vt:lpstr>
      <vt:lpstr>ORNAMEN PADA RUMAH GADANG</vt:lpstr>
      <vt:lpstr>ORNAMEN PADA RUMAH GADANG</vt:lpstr>
      <vt:lpstr>SUMATERA SELATAN (PALEMBANG) RUMAH TRADISIONAL PALEMBANG: RUMAH LIMAS ORIENTASI BARAT-TIMUR (KELAHIRAN - KEMATIAN)</vt:lpstr>
      <vt:lpstr>PowerPoint Presentation</vt:lpstr>
      <vt:lpstr>PowerPoint Presentation</vt:lpstr>
      <vt:lpstr>BENGKULU</vt:lpstr>
      <vt:lpstr>PowerPoint Presentation</vt:lpstr>
      <vt:lpstr>JAWA TENGAH</vt:lpstr>
      <vt:lpstr>ATAP JOGLO</vt:lpstr>
      <vt:lpstr>PowerPoint Presentation</vt:lpstr>
      <vt:lpstr>ORNAMEN PADA RUMAH JOGLO</vt:lpstr>
      <vt:lpstr>ORNAMEN PADA RUMAH JOGLO</vt:lpstr>
      <vt:lpstr>ORNAMEN PADA RUMAH JOGLO</vt:lpstr>
      <vt:lpstr>ARSITEKTUR BALI</vt:lpstr>
      <vt:lpstr>ARSITEKTUR BALI</vt:lpstr>
      <vt:lpstr>ORNAMEN RUMAH TRADISIONAL BALI</vt:lpstr>
      <vt:lpstr>ORNAMEN RUMAH TRADISIONAL BALI</vt:lpstr>
      <vt:lpstr>ARSITEKTUR SULAWESI SELATAN</vt:lpstr>
      <vt:lpstr>STRATA SOSIAL</vt:lpstr>
      <vt:lpstr>ORNAMEN RUMAH TONGKONAN</vt:lpstr>
      <vt:lpstr>ORNAMEN RUMAH TONGKONAN</vt:lpstr>
      <vt:lpstr>ARSITEKTUR SULAWESI UTARA (MINAHASA)</vt:lpstr>
      <vt:lpstr>ORNAMEN RUMAH PEWARIS</vt:lpstr>
      <vt:lpstr>ARSITEKTUR KALIMANTAN TIMUR</vt:lpstr>
      <vt:lpstr>ORNAMEN RUMAH LAMIN</vt:lpstr>
      <vt:lpstr>ARSITEKTUR KALIMANTAN TENGAH</vt:lpstr>
      <vt:lpstr>ORNAMEN RUMAH BETANG</vt:lpstr>
      <vt:lpstr>ARSITEKTUR LOMBOK (SUKU SASAK) Atap berbentuk Gunungan Ruangan (rong): Inan Bale, bale luar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Grey and White Corporate Architecture Presentation</dc:title>
  <dc:creator>wahyu yusuf</dc:creator>
  <cp:keywords>DAGXZPzjm74,BACAr3S3OXI</cp:keywords>
  <cp:lastModifiedBy>Rika Febri</cp:lastModifiedBy>
  <cp:revision>2</cp:revision>
  <dcterms:created xsi:type="dcterms:W3CDTF">2025-10-07T02:13:07Z</dcterms:created>
  <dcterms:modified xsi:type="dcterms:W3CDTF">2025-10-07T10:30:13Z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2024-11-24T00:00:00Z</vt:filetime>
  </property>
  <property fmtid="{D5CDD505-2E9C-101B-9397-08002B2CF9AE}" pid="3" name="Creator">
    <vt:lpwstr>Canva</vt:lpwstr>
  </property>
  <property fmtid="{D5CDD505-2E9C-101B-9397-08002B2CF9AE}" pid="4" name="LastSaved">
    <vt:filetime>2025-10-07T00:00:00Z</vt:filetime>
  </property>
  <property fmtid="{D5CDD505-2E9C-101B-9397-08002B2CF9AE}" pid="5" name="Producer">
    <vt:lpwstr>Canva</vt:lpwstr>
  </property>
</Properties>
</file>