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12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42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19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526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776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073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89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80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3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03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80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42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62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247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281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69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110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943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Describing Research and Expertise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Explaining Your Field and Current Research Project</a:t>
            </a:r>
          </a:p>
          <a:p>
            <a:r>
              <a:t>Week 2 – Academic English for Lecturers &amp; Researchers</a:t>
            </a:r>
          </a:p>
          <a:p>
            <a:r>
              <a:t>Prepared by Ms. Gita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4: Multiple Choice Quiz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1. “This study investigates…” expresses a:</a:t>
            </a:r>
          </a:p>
          <a:p>
            <a:r>
              <a:t>A. Limitation B. Objective C. Conclusion D. Method</a:t>
            </a:r>
          </a:p>
          <a:p>
            <a:r>
              <a:t>2. Findings means:</a:t>
            </a:r>
          </a:p>
          <a:p>
            <a:r>
              <a:t>A. Data B. Results C. Tools D. Plan</a:t>
            </a:r>
          </a:p>
          <a:p>
            <a:r>
              <a:t>3. Correct sentence:</a:t>
            </a:r>
          </a:p>
          <a:p>
            <a:r>
              <a:t>A. I conducting B. I am conducting C. I am conduct</a:t>
            </a:r>
          </a:p>
          <a:p>
            <a:r>
              <a:t>4. The ___ is to identify problems.</a:t>
            </a:r>
          </a:p>
          <a:p>
            <a:r>
              <a:t>A. Significance B. Objective C. Hypothesis D. Limitation</a:t>
            </a:r>
          </a:p>
          <a:p>
            <a:r>
              <a:t>5. We’re analyzing responses → A. Completed B. Ongoing C. Planned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5: Fill in the Blanks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Use: framework, objective, data, variable, significance</a:t>
            </a:r>
          </a:p>
          <a:p>
            <a:r>
              <a:t>1. The main ___ of this study is to enhance motivation.</a:t>
            </a:r>
          </a:p>
          <a:p>
            <a:r>
              <a:t>2. The independent ___ is teaching method.</a:t>
            </a:r>
          </a:p>
          <a:p>
            <a:r>
              <a:t>3. The study adopts the social constructivist ___.</a:t>
            </a:r>
          </a:p>
          <a:p>
            <a:r>
              <a:t>4. All ___ were collected from three universities.</a:t>
            </a:r>
          </a:p>
          <a:p>
            <a:r>
              <a:t>5. The ___ lies in its practical contribution.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6: Peer 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Ask your partner:</a:t>
            </a:r>
          </a:p>
          <a:p>
            <a:r>
              <a:t>- What is your research about?</a:t>
            </a:r>
          </a:p>
          <a:p>
            <a:r>
              <a:t>- What are your objectives?</a:t>
            </a:r>
          </a:p>
          <a:p>
            <a:r>
              <a:t>- How are you collecting data?</a:t>
            </a:r>
          </a:p>
          <a:p>
            <a:r>
              <a:t>- Who are your participants?</a:t>
            </a:r>
          </a:p>
          <a:p>
            <a:r>
              <a:t>- Why is your research significant?</a:t>
            </a:r>
          </a:p>
          <a:p>
            <a:endParaRPr/>
          </a:p>
          <a:p>
            <a:r>
              <a:t>Then summarize in 3 sentences.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Group Challenge: Abstract Reconstruction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Arrange the sentences:</a:t>
            </a:r>
          </a:p>
          <a:p>
            <a:r>
              <a:t>1. Background</a:t>
            </a:r>
          </a:p>
          <a:p>
            <a:r>
              <a:t>2. Aim</a:t>
            </a:r>
          </a:p>
          <a:p>
            <a:r>
              <a:t>3. Method</a:t>
            </a:r>
          </a:p>
          <a:p>
            <a:r>
              <a:t>4. Findings</a:t>
            </a:r>
          </a:p>
          <a:p>
            <a:r>
              <a:t>5. Conclusion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Writing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Write a 150–200-word abstract including:</a:t>
            </a:r>
          </a:p>
          <a:p>
            <a:r>
              <a:t>- Topic and purpose</a:t>
            </a:r>
          </a:p>
          <a:p>
            <a:r>
              <a:t>- Methodology</a:t>
            </a:r>
          </a:p>
          <a:p>
            <a:r>
              <a:t>- Findings or expected results</a:t>
            </a:r>
          </a:p>
          <a:p>
            <a:r>
              <a:t>- Significance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Can I describe my research clearly?</a:t>
            </a:r>
          </a:p>
          <a:p>
            <a:r>
              <a:t>• Can I express my objectives and significance?</a:t>
            </a:r>
          </a:p>
          <a:p>
            <a:r>
              <a:t>• Which words do I still need to practice?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Prepare a 3-slide mini presentation:</a:t>
            </a:r>
          </a:p>
          <a:p>
            <a:r>
              <a:t>1. Title &amp; background</a:t>
            </a:r>
          </a:p>
          <a:p>
            <a:r>
              <a:t>2. Objectives &amp; methods</a:t>
            </a:r>
          </a:p>
          <a:p>
            <a:r>
              <a:t>3. Findings &amp; significance</a:t>
            </a:r>
          </a:p>
          <a:p>
            <a:r>
              <a:t>Present next week (3–5 minutes).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Inspirational Quote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“Research is seeing what everybody else has seen and thinking what nobody else has thought.”</a:t>
            </a:r>
          </a:p>
          <a:p>
            <a:r>
              <a:t>— Albert Szent-Györgyi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ANSWER KEY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t>Slide 7 – Identify Function:</a:t>
            </a:r>
          </a:p>
          <a:p>
            <a:r>
              <a:t>1. Objective</a:t>
            </a:r>
          </a:p>
          <a:p>
            <a:r>
              <a:t>2. Method</a:t>
            </a:r>
          </a:p>
          <a:p>
            <a:r>
              <a:t>3. Finding</a:t>
            </a:r>
          </a:p>
          <a:p>
            <a:r>
              <a:t>4. Significance</a:t>
            </a:r>
          </a:p>
          <a:p>
            <a:endParaRPr/>
          </a:p>
          <a:p>
            <a:r>
              <a:t>Slide 9 – Matching:</a:t>
            </a:r>
          </a:p>
          <a:p>
            <a:r>
              <a:t>1–a, 2–b, 3–c, 4–d, 5–e, 6–f</a:t>
            </a:r>
          </a:p>
          <a:p>
            <a:endParaRPr/>
          </a:p>
          <a:p>
            <a:r>
              <a:t>Slide 10 – Multiple Choice:</a:t>
            </a:r>
          </a:p>
          <a:p>
            <a:r>
              <a:t>1–B, 2–B, 3–B, 4–B, 5–B</a:t>
            </a:r>
          </a:p>
          <a:p>
            <a:endParaRPr/>
          </a:p>
          <a:p>
            <a:r>
              <a:t>Slide 11 – Fill in the Blanks:</a:t>
            </a:r>
          </a:p>
          <a:p>
            <a:r>
              <a:t>1. objective</a:t>
            </a:r>
          </a:p>
          <a:p>
            <a:r>
              <a:t>2. variable</a:t>
            </a:r>
          </a:p>
          <a:p>
            <a:r>
              <a:t>3. framework</a:t>
            </a:r>
          </a:p>
          <a:p>
            <a:r>
              <a:t>4. data</a:t>
            </a:r>
          </a:p>
          <a:p>
            <a:r>
              <a:t>5. significance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Lesson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Use academic vocabulary to describe research.</a:t>
            </a:r>
          </a:p>
          <a:p>
            <a:r>
              <a:t>- Explain aims, scope, and significance.</a:t>
            </a:r>
          </a:p>
          <a:p>
            <a:r>
              <a:t>- Apply Present Continuous for ongoing research.</a:t>
            </a:r>
          </a:p>
          <a:p>
            <a:r>
              <a:t>- Engage in research Q&amp;A.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Grammar Focus: Present Continuous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Form: Subject + am/is/are + V-ing</a:t>
            </a:r>
          </a:p>
          <a:p>
            <a:endParaRPr/>
          </a:p>
          <a:p>
            <a:r>
              <a:t>Examples:</a:t>
            </a:r>
          </a:p>
          <a:p>
            <a:r>
              <a:t>• I’m conducting a study on blended learning.</a:t>
            </a:r>
          </a:p>
          <a:p>
            <a:r>
              <a:t>• We’re analyzing survey responses.</a:t>
            </a:r>
          </a:p>
          <a:p>
            <a:r>
              <a:t>• She’s writing a paper on intercultural communication.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Academic Vocabulary (Part 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Hypothesis – an assumption to be tested</a:t>
            </a:r>
          </a:p>
          <a:p>
            <a:r>
              <a:t>Framework – theoretical base of a study</a:t>
            </a:r>
          </a:p>
          <a:p>
            <a:r>
              <a:t>Instrument – research tool</a:t>
            </a:r>
          </a:p>
          <a:p>
            <a:r>
              <a:t>Sample – selected participants</a:t>
            </a:r>
          </a:p>
          <a:p>
            <a:r>
              <a:t>Findings – results or outcomes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Academic Vocabulary (Part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Variable – element that can change</a:t>
            </a:r>
          </a:p>
          <a:p>
            <a:r>
              <a:t>Objective – main goal</a:t>
            </a:r>
          </a:p>
          <a:p>
            <a:r>
              <a:t>Significance – contribution</a:t>
            </a:r>
          </a:p>
          <a:p>
            <a:r>
              <a:t>Limitation – restriction</a:t>
            </a:r>
          </a:p>
          <a:p>
            <a:r>
              <a:t>Implication – impact or effect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Academic Phrases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My research focuses on…</a:t>
            </a:r>
          </a:p>
          <a:p>
            <a:r>
              <a:t>• This study aims to explore…</a:t>
            </a:r>
          </a:p>
          <a:p>
            <a:r>
              <a:t>• The objective of this project is…</a:t>
            </a:r>
          </a:p>
          <a:p>
            <a:r>
              <a:t>• The significance of this research is…</a:t>
            </a:r>
          </a:p>
          <a:p>
            <a:r>
              <a:t>• We are currently analyzing the data.</a:t>
            </a:r>
          </a:p>
          <a:p>
            <a:r>
              <a:t>• Our findings suggest that…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1: Identify the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Identify the function: Objective / Method / Finding / Significance</a:t>
            </a:r>
          </a:p>
          <a:p>
            <a:r>
              <a:t>1. This study aims to improve students’ speaking ability.</a:t>
            </a:r>
          </a:p>
          <a:p>
            <a:r>
              <a:t>2. The research uses a mixed-method design.</a:t>
            </a:r>
          </a:p>
          <a:p>
            <a:r>
              <a:t>3. The findings show that online classes increase engagement.</a:t>
            </a:r>
          </a:p>
          <a:p>
            <a:r>
              <a:t>4. This study contributes to EFL teaching strategies.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2: Describe Your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 3 minutes, describe:</a:t>
            </a:r>
          </a:p>
          <a:p>
            <a:r>
              <a:t>1. Your field or discipline</a:t>
            </a:r>
          </a:p>
          <a:p>
            <a:r>
              <a:t>2. Your current research topic</a:t>
            </a:r>
          </a:p>
          <a:p>
            <a:r>
              <a:t>3. The aim and significance</a:t>
            </a:r>
          </a:p>
          <a:p>
            <a:r>
              <a:t>4. The current stage of your research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3: Match the Verbs and Nouns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collect – a. data</a:t>
            </a:r>
          </a:p>
          <a:p>
            <a:r>
              <a:t>2. analyze – b. findings</a:t>
            </a:r>
          </a:p>
          <a:p>
            <a:r>
              <a:t>3. develop – c. framework</a:t>
            </a:r>
          </a:p>
          <a:p>
            <a:r>
              <a:t>4. formulate – d. hypothesis</a:t>
            </a:r>
          </a:p>
          <a:p>
            <a:r>
              <a:t>5. review – e. literature</a:t>
            </a:r>
          </a:p>
          <a:p>
            <a:r>
              <a:t>6. evaluate – f. results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794</Words>
  <Application>Microsoft Office PowerPoint</Application>
  <PresentationFormat>On-screen Show (4:3)</PresentationFormat>
  <Paragraphs>125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Century Gothic</vt:lpstr>
      <vt:lpstr>Wingdings 3</vt:lpstr>
      <vt:lpstr>Ion</vt:lpstr>
      <vt:lpstr>Describing Research and Expertise</vt:lpstr>
      <vt:lpstr>Lesson Objectives</vt:lpstr>
      <vt:lpstr>Grammar Focus: Present Continuous</vt:lpstr>
      <vt:lpstr>Academic Vocabulary (Part 1)</vt:lpstr>
      <vt:lpstr>Academic Vocabulary (Part 2)</vt:lpstr>
      <vt:lpstr>Key Academic Phrases</vt:lpstr>
      <vt:lpstr>Practice 1: Identify the Function</vt:lpstr>
      <vt:lpstr>Practice 2: Describe Your Research</vt:lpstr>
      <vt:lpstr>Practice 3: Match the Verbs and Nouns</vt:lpstr>
      <vt:lpstr>Practice 4: Multiple Choice Quiz</vt:lpstr>
      <vt:lpstr>Practice 5: Fill in the Blanks</vt:lpstr>
      <vt:lpstr>Practice 6: Peer Q&amp;A</vt:lpstr>
      <vt:lpstr>Group Challenge: Abstract Reconstruction</vt:lpstr>
      <vt:lpstr>Writing Practice</vt:lpstr>
      <vt:lpstr>Reflection</vt:lpstr>
      <vt:lpstr>Homework</vt:lpstr>
      <vt:lpstr>Inspirational Quote</vt:lpstr>
      <vt:lpstr>ANSWER KEY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Gita Amelia</cp:lastModifiedBy>
  <cp:revision>2</cp:revision>
  <dcterms:created xsi:type="dcterms:W3CDTF">2013-01-27T09:14:16Z</dcterms:created>
  <dcterms:modified xsi:type="dcterms:W3CDTF">2025-11-14T00:42:30Z</dcterms:modified>
  <cp:category/>
</cp:coreProperties>
</file>