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25" r:id="rId5"/>
    <p:sldId id="326" r:id="rId6"/>
    <p:sldId id="257" r:id="rId7"/>
    <p:sldId id="349" r:id="rId8"/>
    <p:sldId id="350" r:id="rId9"/>
    <p:sldId id="341" r:id="rId10"/>
    <p:sldId id="261" r:id="rId11"/>
    <p:sldId id="347" r:id="rId12"/>
    <p:sldId id="263" r:id="rId13"/>
    <p:sldId id="264" r:id="rId14"/>
    <p:sldId id="342" r:id="rId15"/>
    <p:sldId id="343" r:id="rId16"/>
    <p:sldId id="344" r:id="rId17"/>
    <p:sldId id="345" r:id="rId18"/>
    <p:sldId id="348" r:id="rId19"/>
    <p:sldId id="346" r:id="rId20"/>
    <p:sldId id="266" r:id="rId21"/>
    <p:sldId id="34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16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0" autoAdjust="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>
        <p:guide pos="816"/>
        <p:guide orient="horz"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81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A57456-157A-C12A-2FEC-91B7B9EE4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46761-828E-1508-56BD-BAEADF3486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95820-84BB-3447-8286-60A51307E7F2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28A7E-6B0E-809C-73D1-4B5E2FF471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A5AA6-0C5B-430A-E0C4-C90B2F0A1C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76440-F66F-F947-8EFC-EA5202ACFD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1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FC54-6AE4-6A4A-9756-823A0F1BE5A6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9E9EB-07EB-9D44-9F5A-AB1FBECCD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58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76609C33-D605-6146-1378-F67C572F05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04800 w 12192000"/>
              <a:gd name="connsiteY0" fmla="*/ 266701 h 6858000"/>
              <a:gd name="connsiteX1" fmla="*/ 304800 w 12192000"/>
              <a:gd name="connsiteY1" fmla="*/ 6591300 h 6858000"/>
              <a:gd name="connsiteX2" fmla="*/ 11887200 w 12192000"/>
              <a:gd name="connsiteY2" fmla="*/ 6591300 h 6858000"/>
              <a:gd name="connsiteX3" fmla="*/ 11887200 w 12192000"/>
              <a:gd name="connsiteY3" fmla="*/ 26670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04800" y="266701"/>
                </a:moveTo>
                <a:lnTo>
                  <a:pt x="304800" y="6591300"/>
                </a:lnTo>
                <a:lnTo>
                  <a:pt x="11887200" y="6591300"/>
                </a:lnTo>
                <a:lnTo>
                  <a:pt x="11887200" y="26670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2398E06-9E0E-BC81-DEB5-1DB2F863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7320"/>
            <a:ext cx="10515600" cy="4023360"/>
          </a:xfrm>
        </p:spPr>
        <p:txBody>
          <a:bodyPr anchor="ctr"/>
          <a:lstStyle>
            <a:lvl1pPr algn="ctr">
              <a:defRPr sz="54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DC5B68-548C-395D-B9A9-EA694F6CB59F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9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BC2AC2-003C-AACD-1271-F2F8FBE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0656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758F50-A87C-F2A1-40E8-08F07081E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572000" cy="3429000"/>
          </a:xfrm>
          <a:noFill/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400"/>
              </a:spcBef>
              <a:buSzPct val="80000"/>
              <a:defRPr sz="1800" b="1"/>
            </a:lvl1pPr>
            <a:lvl2pPr marL="457200" indent="0">
              <a:lnSpc>
                <a:spcPct val="90000"/>
              </a:lnSpc>
              <a:spcBef>
                <a:spcPts val="1400"/>
              </a:spcBef>
              <a:buSzPct val="80000"/>
              <a:buNone/>
              <a:defRPr sz="1800"/>
            </a:lvl2pPr>
            <a:lvl3pPr marL="914400">
              <a:lnSpc>
                <a:spcPct val="90000"/>
              </a:lnSpc>
              <a:spcBef>
                <a:spcPts val="1400"/>
              </a:spcBef>
              <a:buSzPct val="80000"/>
              <a:defRPr sz="1800"/>
            </a:lvl3pPr>
            <a:lvl4pPr marL="914400" indent="0">
              <a:lnSpc>
                <a:spcPct val="90000"/>
              </a:lnSpc>
              <a:spcBef>
                <a:spcPts val="1400"/>
              </a:spcBef>
              <a:buSzPct val="80000"/>
              <a:buNone/>
              <a:defRPr sz="1800"/>
            </a:lvl4pPr>
            <a:lvl5pPr marL="1371600">
              <a:lnSpc>
                <a:spcPct val="90000"/>
              </a:lnSpc>
              <a:spcBef>
                <a:spcPts val="1400"/>
              </a:spcBef>
              <a:buSzPct val="80000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3B02AB-1DB6-AF79-E1B3-175C76B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064" y="2377440"/>
            <a:ext cx="4645152" cy="342900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800"/>
            </a:lvl2pPr>
            <a:lvl3pPr marL="1371600">
              <a:buSzPct val="80000"/>
              <a:defRPr sz="1800"/>
            </a:lvl3pPr>
            <a:lvl4pPr marL="1828800">
              <a:buSzPct val="80000"/>
              <a:defRPr sz="1800"/>
            </a:lvl4pPr>
            <a:lvl5pPr marL="2286000">
              <a:buSzPct val="80000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041A78-2CBE-4D73-EF5D-E65139C79DC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2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59BA83-0C6E-2A70-AED3-E386CABE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601200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280160" y="2377440"/>
            <a:ext cx="9619488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612406-06E6-DCE4-7F2F-D98836A802A6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8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1955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663440" cy="3566160"/>
          </a:xfrm>
          <a:solidFill>
            <a:schemeClr val="accent4"/>
          </a:solidFill>
        </p:spPr>
        <p:txBody>
          <a:bodyPr lIns="365760" tIns="365760" rIns="365760" bIns="365760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buClr>
                <a:schemeClr val="tx1"/>
              </a:buClr>
              <a:buSzPct val="80000"/>
              <a:defRPr sz="1600"/>
            </a:lvl2pPr>
            <a:lvl3pPr marL="1371600">
              <a:buClr>
                <a:schemeClr val="tx1"/>
              </a:buClr>
              <a:buSzPct val="80000"/>
              <a:defRPr sz="1400"/>
            </a:lvl3pPr>
            <a:lvl4pPr marL="1828800">
              <a:buClr>
                <a:schemeClr val="tx1"/>
              </a:buClr>
              <a:buSzPct val="80000"/>
              <a:defRPr sz="1200"/>
            </a:lvl4pPr>
            <a:lvl5pPr marL="2286000"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377440"/>
            <a:ext cx="4663440" cy="3566160"/>
          </a:xfrm>
          <a:solidFill>
            <a:schemeClr val="accent4"/>
          </a:solidFill>
        </p:spPr>
        <p:txBody>
          <a:bodyPr lIns="365760" tIns="365760" rIns="365760" bIns="365760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sz="1800" cap="all" baseline="0"/>
            </a:lvl1pPr>
            <a:lvl2pPr marL="914400">
              <a:buClr>
                <a:schemeClr val="tx1"/>
              </a:buClr>
              <a:buSzPct val="80000"/>
              <a:defRPr sz="1600"/>
            </a:lvl2pPr>
            <a:lvl3pPr marL="1371600">
              <a:buClr>
                <a:schemeClr val="tx1"/>
              </a:buClr>
              <a:buSzPct val="80000"/>
              <a:defRPr sz="1400"/>
            </a:lvl3pPr>
            <a:lvl4pPr marL="1828800">
              <a:buClr>
                <a:schemeClr val="tx1"/>
              </a:buClr>
              <a:buSzPct val="80000"/>
              <a:defRPr sz="1200"/>
            </a:lvl4pPr>
            <a:lvl5pPr marL="2286000"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554B7-BB36-76F6-DD79-11088AA69E8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39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ABAFD431-F46D-3701-6A51-738ADAF3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163824"/>
            <a:ext cx="10515600" cy="2322576"/>
          </a:xfrm>
          <a:prstGeom prst="rect">
            <a:avLst/>
          </a:prstGeom>
          <a:noFill/>
        </p:spPr>
        <p:txBody>
          <a:bodyPr wrap="square" bIns="0" anchor="ctr">
            <a:no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FD788D-D699-2BA7-3637-AA3B48C09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548640"/>
            <a:ext cx="2286000" cy="2286000"/>
          </a:xfrm>
          <a:prstGeom prst="ellipse">
            <a:avLst/>
          </a:prstGeom>
        </p:spPr>
        <p:txBody>
          <a:bodyPr anchor="t"/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808A0C0-A02B-D1C7-6DE5-CA25624AD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2768" y="6044184"/>
            <a:ext cx="9116568" cy="365760"/>
          </a:xfr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CE7D81-1954-1B1F-C0AC-21C85AFD3C1E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1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738F023-8BDF-71DB-D6AB-776F7C6413B2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3581400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  <a:gd name="connsiteX4" fmla="*/ 0 w 3581400"/>
              <a:gd name="connsiteY4" fmla="*/ 6172201 h 6858000"/>
              <a:gd name="connsiteX5" fmla="*/ 2971800 w 3581400"/>
              <a:gd name="connsiteY5" fmla="*/ 6172201 h 6858000"/>
              <a:gd name="connsiteX6" fmla="*/ 2971800 w 3581400"/>
              <a:gd name="connsiteY6" fmla="*/ 685800 h 6858000"/>
              <a:gd name="connsiteX7" fmla="*/ 0 w 3581400"/>
              <a:gd name="connsiteY7" fmla="*/ 685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6172201"/>
                </a:lnTo>
                <a:lnTo>
                  <a:pt x="2971800" y="6172201"/>
                </a:lnTo>
                <a:lnTo>
                  <a:pt x="2971800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4114800" cy="2286000"/>
          </a:xfrm>
        </p:spPr>
        <p:txBody>
          <a:bodyPr/>
          <a:lstStyle>
            <a:lvl1pPr>
              <a:defRPr sz="32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3566160"/>
            <a:ext cx="4114800" cy="2651760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400" cap="all" spc="0" baseline="0"/>
            </a:lvl1pPr>
            <a:lvl2pPr marL="914400">
              <a:defRPr spc="0" baseline="0"/>
            </a:lvl2pPr>
            <a:lvl3pPr marL="1371600">
              <a:defRPr spc="0" baseline="0"/>
            </a:lvl3pPr>
            <a:lvl4pPr marL="1828800">
              <a:defRPr spc="0" baseline="0"/>
            </a:lvl4pPr>
            <a:lvl5pPr marL="2286000"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7568" y="1435608"/>
            <a:ext cx="5897880" cy="397764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3EB7E3-3953-BAB4-1B15-383082C6C31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1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697480"/>
            <a:ext cx="10515600" cy="260604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6044184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952" cy="23682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3AD4F0-8C4C-FC68-2450-06419A6D0131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5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A510974D-B222-2876-052D-21F0E075D288}"/>
              </a:ext>
            </a:extLst>
          </p:cNvPr>
          <p:cNvSpPr/>
          <p:nvPr userDrawn="1"/>
        </p:nvSpPr>
        <p:spPr>
          <a:xfrm>
            <a:off x="0" y="0"/>
            <a:ext cx="12192000" cy="4457700"/>
          </a:xfrm>
          <a:custGeom>
            <a:avLst/>
            <a:gdLst>
              <a:gd name="connsiteX0" fmla="*/ 0 w 12192000"/>
              <a:gd name="connsiteY0" fmla="*/ 0 h 4457700"/>
              <a:gd name="connsiteX1" fmla="*/ 12192000 w 12192000"/>
              <a:gd name="connsiteY1" fmla="*/ 0 h 4457700"/>
              <a:gd name="connsiteX2" fmla="*/ 12192000 w 12192000"/>
              <a:gd name="connsiteY2" fmla="*/ 4457700 h 4457700"/>
              <a:gd name="connsiteX3" fmla="*/ 11563350 w 12192000"/>
              <a:gd name="connsiteY3" fmla="*/ 4457700 h 4457700"/>
              <a:gd name="connsiteX4" fmla="*/ 11563350 w 12192000"/>
              <a:gd name="connsiteY4" fmla="*/ 685800 h 4457700"/>
              <a:gd name="connsiteX5" fmla="*/ 628650 w 12192000"/>
              <a:gd name="connsiteY5" fmla="*/ 685800 h 4457700"/>
              <a:gd name="connsiteX6" fmla="*/ 628650 w 12192000"/>
              <a:gd name="connsiteY6" fmla="*/ 4457700 h 4457700"/>
              <a:gd name="connsiteX7" fmla="*/ 0 w 12192000"/>
              <a:gd name="connsiteY7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457700">
                <a:moveTo>
                  <a:pt x="0" y="0"/>
                </a:moveTo>
                <a:lnTo>
                  <a:pt x="12192000" y="0"/>
                </a:lnTo>
                <a:lnTo>
                  <a:pt x="12192000" y="4457700"/>
                </a:lnTo>
                <a:lnTo>
                  <a:pt x="11563350" y="4457700"/>
                </a:lnTo>
                <a:lnTo>
                  <a:pt x="11563350" y="685800"/>
                </a:lnTo>
                <a:lnTo>
                  <a:pt x="628650" y="685800"/>
                </a:lnTo>
                <a:lnTo>
                  <a:pt x="628650" y="4457700"/>
                </a:lnTo>
                <a:lnTo>
                  <a:pt x="0" y="4457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408" y="1143000"/>
            <a:ext cx="10241280" cy="22860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5688" y="3803904"/>
            <a:ext cx="8046720" cy="9144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1A471A-8A28-B00F-72E9-849D5E6B7257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B82FF-5339-5456-4D30-0C2DA7907AAE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96" y="1097280"/>
            <a:ext cx="6217920" cy="1828800"/>
          </a:xfrm>
        </p:spPr>
        <p:txBody>
          <a:bodyPr/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39A257-2366-FF6B-67AD-9342B6B0B6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096" y="3429000"/>
            <a:ext cx="6217920" cy="2743200"/>
          </a:xfrm>
        </p:spPr>
        <p:txBody>
          <a:bodyPr>
            <a:normAutofit/>
          </a:bodyPr>
          <a:lstStyle>
            <a:lvl1pPr marL="457200">
              <a:spcBef>
                <a:spcPts val="1400"/>
              </a:spcBef>
              <a:buSzPct val="80000"/>
              <a:defRPr cap="all" spc="0" baseline="0"/>
            </a:lvl1pPr>
            <a:lvl2pPr marL="914400">
              <a:buSzPct val="80000"/>
              <a:defRPr spc="0" baseline="0"/>
            </a:lvl2pPr>
            <a:lvl3pPr marL="1371600">
              <a:buSzPct val="80000"/>
              <a:defRPr spc="0" baseline="0"/>
            </a:lvl3pPr>
            <a:lvl4pPr marL="1828800">
              <a:buSzPct val="80000"/>
              <a:defRPr spc="0" baseline="0"/>
            </a:lvl4pPr>
            <a:lvl5pPr marL="2286000">
              <a:buSzPct val="80000"/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4A755-28B6-5A01-94AB-C3CCC4368885}"/>
              </a:ext>
            </a:extLst>
          </p:cNvPr>
          <p:cNvCxnSpPr>
            <a:cxnSpLocks/>
          </p:cNvCxnSpPr>
          <p:nvPr userDrawn="1"/>
        </p:nvCxnSpPr>
        <p:spPr>
          <a:xfrm>
            <a:off x="5340096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481328"/>
            <a:ext cx="9144000" cy="389534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248" y="1920240"/>
            <a:ext cx="8229600" cy="3017520"/>
          </a:xfrm>
        </p:spPr>
        <p:txBody>
          <a:bodyPr anchor="ctr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8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CF04C-49F6-66E8-41A0-B3C371944EA1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3931920"/>
            <a:ext cx="5029200" cy="18288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DE351D0-FB9C-3473-AF28-5292774172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0160" y="548640"/>
            <a:ext cx="3017520" cy="301752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5472" y="731520"/>
            <a:ext cx="4306824" cy="5394960"/>
          </a:xfrm>
        </p:spPr>
        <p:txBody>
          <a:bodyPr anchor="b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cap="all" baseline="0"/>
            </a:lvl1pPr>
            <a:lvl2pPr marL="914400">
              <a:buClr>
                <a:schemeClr val="tx1"/>
              </a:buClr>
              <a:buSzPct val="80000"/>
              <a:defRPr/>
            </a:lvl2pPr>
            <a:lvl3pPr marL="1371600">
              <a:buClr>
                <a:schemeClr val="tx1"/>
              </a:buClr>
              <a:buSzPct val="80000"/>
              <a:defRPr/>
            </a:lvl3pPr>
            <a:lvl4pPr marL="1828800">
              <a:buClr>
                <a:schemeClr val="tx1"/>
              </a:buClr>
              <a:buSzPct val="80000"/>
              <a:defRPr/>
            </a:lvl4pPr>
            <a:lvl5pPr marL="2286000">
              <a:buClr>
                <a:schemeClr val="tx1"/>
              </a:buCl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171EC5-29BE-C106-1E9B-0CBDB598A131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1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1955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5760" tIns="365760" rIns="365760" bIns="365760">
            <a:normAutofit/>
          </a:bodyPr>
          <a:lstStyle>
            <a:lvl1pPr marL="4572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lnSpc>
                <a:spcPct val="90000"/>
              </a:lnSpc>
              <a:buClr>
                <a:schemeClr val="tx1"/>
              </a:buClr>
              <a:buSzPct val="80000"/>
              <a:defRPr sz="1600"/>
            </a:lvl2pPr>
            <a:lvl3pPr marL="1371600">
              <a:lnSpc>
                <a:spcPct val="90000"/>
              </a:lnSpc>
              <a:buClr>
                <a:schemeClr val="tx1"/>
              </a:buClr>
              <a:buSzPct val="80000"/>
              <a:defRPr sz="1400"/>
            </a:lvl3pPr>
            <a:lvl4pPr marL="1828800">
              <a:lnSpc>
                <a:spcPct val="90000"/>
              </a:lnSpc>
              <a:buClr>
                <a:schemeClr val="tx1"/>
              </a:buClr>
              <a:buSzPct val="80000"/>
              <a:defRPr sz="1200"/>
            </a:lvl4pPr>
            <a:lvl5pPr marL="2286000">
              <a:lnSpc>
                <a:spcPct val="90000"/>
              </a:lnSpc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5760" tIns="365760" rIns="365760" bIns="365760">
            <a:normAutofit/>
          </a:bodyPr>
          <a:lstStyle>
            <a:lvl1pPr marL="4572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lnSpc>
                <a:spcPct val="90000"/>
              </a:lnSpc>
              <a:buClr>
                <a:schemeClr val="tx1"/>
              </a:buClr>
              <a:buSzPct val="80000"/>
              <a:defRPr sz="1600"/>
            </a:lvl2pPr>
            <a:lvl3pPr marL="1371600">
              <a:lnSpc>
                <a:spcPct val="90000"/>
              </a:lnSpc>
              <a:buClr>
                <a:schemeClr val="tx1"/>
              </a:buClr>
              <a:buSzPct val="80000"/>
              <a:defRPr sz="1400"/>
            </a:lvl3pPr>
            <a:lvl4pPr marL="1828800">
              <a:lnSpc>
                <a:spcPct val="90000"/>
              </a:lnSpc>
              <a:buClr>
                <a:schemeClr val="tx1"/>
              </a:buClr>
              <a:buSzPct val="80000"/>
              <a:defRPr sz="1200"/>
            </a:lvl4pPr>
            <a:lvl5pPr marL="2286000">
              <a:lnSpc>
                <a:spcPct val="90000"/>
              </a:lnSpc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554B7-BB36-76F6-DD79-11088AA69E8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10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BC2AC2-003C-AACD-1271-F2F8FBE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5029200" cy="18288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758F50-A87C-F2A1-40E8-08F07081E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4848" y="1097280"/>
            <a:ext cx="4572000" cy="182880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600"/>
            </a:lvl2pPr>
            <a:lvl3pPr marL="1371600">
              <a:buSzPct val="80000"/>
              <a:defRPr sz="1400"/>
            </a:lvl3pPr>
            <a:lvl4pPr marL="1828800">
              <a:buSzPct val="80000"/>
              <a:defRPr sz="1200"/>
            </a:lvl4pPr>
            <a:lvl5pPr marL="2286000"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3B02AB-1DB6-AF79-E1B3-175C76B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0160" y="3172968"/>
            <a:ext cx="10076688" cy="310896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600"/>
            </a:lvl2pPr>
            <a:lvl3pPr marL="1371600">
              <a:buSzPct val="80000"/>
              <a:defRPr sz="1400"/>
            </a:lvl3pPr>
            <a:lvl4pPr marL="1828800">
              <a:buSzPct val="80000"/>
              <a:defRPr sz="1200"/>
            </a:lvl4pPr>
            <a:lvl5pPr marL="2286000"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041A78-2CBE-4D73-EF5D-E65139C79DC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77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9821955" cy="1256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55945"/>
            <a:ext cx="982195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8A08F60-CEF1-832D-D403-282EA76CB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0624" y="6019801"/>
            <a:ext cx="457200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cap="all" spc="2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4" r:id="rId3"/>
    <p:sldLayoutId id="2147483675" r:id="rId4"/>
    <p:sldLayoutId id="2147483664" r:id="rId5"/>
    <p:sldLayoutId id="2147483676" r:id="rId6"/>
    <p:sldLayoutId id="2147483677" r:id="rId7"/>
    <p:sldLayoutId id="2147483681" r:id="rId8"/>
    <p:sldLayoutId id="2147483682" r:id="rId9"/>
    <p:sldLayoutId id="2147483683" r:id="rId10"/>
    <p:sldLayoutId id="2147483680" r:id="rId11"/>
    <p:sldLayoutId id="2147483684" r:id="rId12"/>
    <p:sldLayoutId id="214748367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4572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Courier New" panose="02070309020205020404" pitchFamily="49" charset="0"/>
        <a:buChar char="o"/>
        <a:defRPr sz="2400" b="0" i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5E10E9-9AB7-0642-D4C4-DDFDAB7B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7320"/>
            <a:ext cx="10515600" cy="4023360"/>
          </a:xfrm>
        </p:spPr>
        <p:txBody>
          <a:bodyPr/>
          <a:lstStyle/>
          <a:p>
            <a:r>
              <a:rPr lang="en-US" dirty="0" err="1"/>
              <a:t>Filsafat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Dasar </a:t>
            </a:r>
            <a:r>
              <a:rPr lang="en-US" dirty="0" err="1"/>
              <a:t>Metodologi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Akuntansi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1307D8B-2864-21B6-1CE1-B605F2928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Nolita Yeni </a:t>
            </a:r>
            <a:r>
              <a:rPr lang="en-US" dirty="0" err="1"/>
              <a:t>siregar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21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57200"/>
            <a:ext cx="3690425" cy="457200"/>
          </a:xfrm>
          <a:noFill/>
        </p:spPr>
        <p:txBody>
          <a:bodyPr anchor="t" anchorCtr="0"/>
          <a:lstStyle/>
          <a:p>
            <a:pPr>
              <a:buNone/>
            </a:pPr>
            <a:r>
              <a:rPr lang="en-US" dirty="0"/>
              <a:t>Interpretive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1805355"/>
            <a:ext cx="9927102" cy="389206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365760" tIns="365760" rIns="365760" bIns="365760" rtlCol="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err="1"/>
              <a:t>Pendekatan</a:t>
            </a:r>
            <a:r>
              <a:rPr lang="en-US" dirty="0"/>
              <a:t> interpretive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filsafat</a:t>
            </a:r>
            <a:r>
              <a:rPr lang="en-US" dirty="0"/>
              <a:t> </a:t>
            </a:r>
            <a:r>
              <a:rPr lang="en-US" dirty="0" err="1"/>
              <a:t>jerman</a:t>
            </a:r>
            <a:r>
              <a:rPr lang="en-US" dirty="0"/>
              <a:t> yang </a:t>
            </a:r>
            <a:r>
              <a:rPr lang="en-US" dirty="0" err="1"/>
              <a:t>menitikberatkan</a:t>
            </a:r>
            <a:r>
              <a:rPr lang="en-US" dirty="0"/>
              <a:t> pada </a:t>
            </a:r>
            <a:r>
              <a:rPr lang="en-US" dirty="0" err="1"/>
              <a:t>peranan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, </a:t>
            </a:r>
            <a:r>
              <a:rPr lang="en-US" dirty="0" err="1"/>
              <a:t>interpretasi</a:t>
            </a:r>
            <a:r>
              <a:rPr lang="en-US" dirty="0"/>
              <a:t>, dan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memfokuskan</a:t>
            </a:r>
            <a:r>
              <a:rPr lang="en-US" dirty="0"/>
              <a:t> pada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subjektif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social world dan </a:t>
            </a:r>
            <a:r>
              <a:rPr lang="en-US" dirty="0" err="1"/>
              <a:t>berusaha</a:t>
            </a:r>
            <a:r>
              <a:rPr lang="en-US" dirty="0"/>
              <a:t> </a:t>
            </a:r>
            <a:r>
              <a:rPr lang="en-US" dirty="0" err="1"/>
              <a:t>memahaminya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berfikir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dipelajari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interpretive </a:t>
            </a:r>
            <a:r>
              <a:rPr lang="en-US" dirty="0" err="1"/>
              <a:t>tidak</a:t>
            </a:r>
            <a:r>
              <a:rPr lang="en-US" dirty="0"/>
              <a:t> lain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realita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semacam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dan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realita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57199"/>
            <a:ext cx="8707902" cy="1184031"/>
          </a:xfrm>
          <a:noFill/>
        </p:spPr>
        <p:txBody>
          <a:bodyPr anchor="t" anchorCtr="0"/>
          <a:lstStyle/>
          <a:p>
            <a:pPr>
              <a:buNone/>
            </a:pPr>
            <a:r>
              <a:rPr lang="en-US" dirty="0"/>
              <a:t>Radical </a:t>
            </a:r>
            <a:r>
              <a:rPr lang="en-US" dirty="0" err="1"/>
              <a:t>Humanis</a:t>
            </a:r>
            <a:r>
              <a:rPr lang="en-US" dirty="0"/>
              <a:t> dan </a:t>
            </a:r>
            <a:r>
              <a:rPr lang="en-US" dirty="0" err="1"/>
              <a:t>Stukturalis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1220255"/>
            <a:ext cx="9927102" cy="4876799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365760" tIns="365760" rIns="365760" bIns="365760" rtlCol="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/>
              <a:t>memandang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elemen-elemen</a:t>
            </a:r>
            <a:r>
              <a:rPr lang="en-US" dirty="0"/>
              <a:t>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bertentangan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 dan </a:t>
            </a:r>
            <a:r>
              <a:rPr lang="en-US" dirty="0" err="1"/>
              <a:t>diatur</a:t>
            </a:r>
            <a:r>
              <a:rPr lang="en-US" dirty="0"/>
              <a:t> oleh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kekuasaan</a:t>
            </a:r>
            <a:r>
              <a:rPr lang="en-US" dirty="0"/>
              <a:t> yang pada </a:t>
            </a:r>
            <a:r>
              <a:rPr lang="en-US" dirty="0" err="1"/>
              <a:t>gilirannya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ketidakadilan</a:t>
            </a:r>
            <a:r>
              <a:rPr lang="en-US" dirty="0"/>
              <a:t> dan </a:t>
            </a:r>
            <a:r>
              <a:rPr lang="en-US" dirty="0" err="1"/>
              <a:t>keterasingan</a:t>
            </a:r>
            <a:r>
              <a:rPr lang="en-US" dirty="0"/>
              <a:t> ( alienation )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dirty="0"/>
              <a:t>Tema </a:t>
            </a:r>
            <a:r>
              <a:rPr lang="en-US" dirty="0" err="1"/>
              <a:t>sentral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dan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tercermin</a:t>
            </a:r>
            <a:r>
              <a:rPr lang="en-US" dirty="0"/>
              <a:t> dan </a:t>
            </a:r>
            <a:r>
              <a:rPr lang="en-US" dirty="0" err="1"/>
              <a:t>terbentuk</a:t>
            </a:r>
            <a:r>
              <a:rPr lang="en-US" dirty="0"/>
              <a:t> oleh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dirty="0"/>
              <a:t>Radikal </a:t>
            </a:r>
            <a:r>
              <a:rPr lang="en-US" dirty="0" err="1"/>
              <a:t>strukturalis</a:t>
            </a:r>
            <a:r>
              <a:rPr lang="en-US" dirty="0"/>
              <a:t> </a:t>
            </a:r>
            <a:r>
              <a:rPr lang="en-US" dirty="0" err="1"/>
              <a:t>memfokuskan</a:t>
            </a:r>
            <a:r>
              <a:rPr lang="en-US" dirty="0"/>
              <a:t> pada </a:t>
            </a:r>
            <a:r>
              <a:rPr lang="en-US" dirty="0" err="1"/>
              <a:t>konflik</a:t>
            </a:r>
            <a:r>
              <a:rPr lang="en-US" dirty="0"/>
              <a:t> </a:t>
            </a:r>
            <a:r>
              <a:rPr lang="en-US" dirty="0" err="1"/>
              <a:t>mendasar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stuktur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dan </a:t>
            </a:r>
            <a:r>
              <a:rPr lang="en-US" dirty="0" err="1"/>
              <a:t>ekonomi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surplus value, </a:t>
            </a:r>
            <a:r>
              <a:rPr lang="en-US" dirty="0" err="1"/>
              <a:t>hubungn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,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.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/>
              <a:t>humanis</a:t>
            </a:r>
            <a:r>
              <a:rPr lang="en-US" dirty="0"/>
              <a:t> </a:t>
            </a:r>
            <a:r>
              <a:rPr lang="en-US" dirty="0" err="1"/>
              <a:t>menitikberatkan</a:t>
            </a:r>
            <a:r>
              <a:rPr lang="en-US" dirty="0"/>
              <a:t> pada </a:t>
            </a:r>
            <a:r>
              <a:rPr lang="en-US" dirty="0" err="1"/>
              <a:t>kesadaran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, </a:t>
            </a:r>
            <a:r>
              <a:rPr lang="en-US" dirty="0" err="1"/>
              <a:t>keterasingan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dan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didominasi</a:t>
            </a:r>
            <a:r>
              <a:rPr lang="en-US" dirty="0"/>
              <a:t> oleh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ideologi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65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57199"/>
            <a:ext cx="9927101" cy="1184031"/>
          </a:xfrm>
          <a:noFill/>
        </p:spPr>
        <p:txBody>
          <a:bodyPr anchor="t" anchorCtr="0"/>
          <a:lstStyle/>
          <a:p>
            <a:pPr>
              <a:buNone/>
            </a:pPr>
            <a:r>
              <a:rPr lang="en-US" dirty="0" err="1"/>
              <a:t>Induktivisme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1477109"/>
            <a:ext cx="9927102" cy="4522999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365760" tIns="365760" rIns="365760" bIns="365760" rtlCol="0" anchor="t">
            <a:no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dirty="0"/>
              <a:t>        </a:t>
            </a:r>
            <a:r>
              <a:rPr lang="en-US" dirty="0" err="1"/>
              <a:t>Wujud</a:t>
            </a:r>
            <a:r>
              <a:rPr lang="en-US" dirty="0"/>
              <a:t> </a:t>
            </a:r>
            <a:r>
              <a:rPr lang="en-US" dirty="0" err="1"/>
              <a:t>interpretasi</a:t>
            </a:r>
            <a:r>
              <a:rPr lang="en-US" dirty="0"/>
              <a:t> </a:t>
            </a:r>
            <a:r>
              <a:rPr lang="en-US" dirty="0" err="1"/>
              <a:t>induktif</a:t>
            </a:r>
            <a:r>
              <a:rPr lang="en-US" dirty="0"/>
              <a:t>, logical positivism </a:t>
            </a:r>
            <a:r>
              <a:rPr lang="en-US" dirty="0" err="1"/>
              <a:t>menganggap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dibuktikan</a:t>
            </a:r>
            <a:r>
              <a:rPr lang="en-US" dirty="0"/>
              <a:t> (confirmed)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. Atas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dipecahkan</a:t>
            </a:r>
            <a:r>
              <a:rPr lang="en-US" dirty="0"/>
              <a:t>.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yang </a:t>
            </a:r>
            <a:r>
              <a:rPr lang="en-US" dirty="0" err="1"/>
              <a:t>menunjukan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dua </a:t>
            </a:r>
            <a:r>
              <a:rPr lang="en-US" dirty="0" err="1"/>
              <a:t>fenomena</a:t>
            </a:r>
            <a:r>
              <a:rPr lang="en-US" dirty="0"/>
              <a:t>/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.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dirumuskan</a:t>
            </a:r>
            <a:r>
              <a:rPr lang="en-US" dirty="0"/>
              <a:t>,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membuktikan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membandingkan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observasi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7673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57199"/>
            <a:ext cx="9927101" cy="1184031"/>
          </a:xfrm>
          <a:noFill/>
        </p:spPr>
        <p:txBody>
          <a:bodyPr anchor="t" anchorCtr="0"/>
          <a:lstStyle/>
          <a:p>
            <a:pPr>
              <a:buNone/>
            </a:pPr>
            <a:r>
              <a:rPr lang="en-US" dirty="0" err="1"/>
              <a:t>Falsifikasianisme</a:t>
            </a:r>
            <a:r>
              <a:rPr lang="en-US" dirty="0"/>
              <a:t> (</a:t>
            </a:r>
            <a:r>
              <a:rPr lang="en-US" dirty="0" err="1"/>
              <a:t>Falsificationism</a:t>
            </a:r>
            <a:r>
              <a:rPr lang="en-US" dirty="0"/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59" y="1209982"/>
            <a:ext cx="5922024" cy="3916824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365760" tIns="365760" rIns="365760" bIns="365760" rtlCol="0" anchor="t"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 err="1"/>
              <a:t>Menurut</a:t>
            </a:r>
            <a:r>
              <a:rPr lang="en-US" dirty="0"/>
              <a:t> popper,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membuktikan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(falsify) </a:t>
            </a:r>
            <a:r>
              <a:rPr lang="en-US" dirty="0" err="1"/>
              <a:t>hipotesis</a:t>
            </a:r>
            <a:r>
              <a:rPr lang="en-US" dirty="0"/>
              <a:t>, </a:t>
            </a:r>
            <a:r>
              <a:rPr lang="en-US" dirty="0" err="1"/>
              <a:t>bukannya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membuktikan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Oleh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dirty="0" err="1"/>
              <a:t>Falsifikasionisme</a:t>
            </a:r>
            <a:r>
              <a:rPr lang="en-US" dirty="0"/>
              <a:t>.</a:t>
            </a:r>
          </a:p>
          <a:p>
            <a:pPr>
              <a:lnSpc>
                <a:spcPct val="200000"/>
              </a:lnSpc>
            </a:pP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Falsifikasionisme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pendugaan</a:t>
            </a:r>
            <a:r>
              <a:rPr lang="en-US" dirty="0"/>
              <a:t> (</a:t>
            </a:r>
            <a:r>
              <a:rPr lang="en-US" dirty="0" err="1"/>
              <a:t>condecture</a:t>
            </a:r>
            <a:r>
              <a:rPr lang="en-US" dirty="0"/>
              <a:t>) dan </a:t>
            </a:r>
            <a:r>
              <a:rPr lang="en-US" dirty="0" err="1"/>
              <a:t>penolakan</a:t>
            </a:r>
            <a:r>
              <a:rPr lang="en-US" dirty="0"/>
              <a:t> (refutation)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trial and error.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17A78E-B55B-4912-8BC2-1E3269222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705" y="2000491"/>
            <a:ext cx="4293333" cy="285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63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57199"/>
            <a:ext cx="9927101" cy="1184031"/>
          </a:xfrm>
          <a:noFill/>
        </p:spPr>
        <p:txBody>
          <a:bodyPr anchor="t" anchorCtr="0"/>
          <a:lstStyle/>
          <a:p>
            <a:pPr>
              <a:buNone/>
            </a:pP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Struktur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58" y="1174680"/>
            <a:ext cx="9927102" cy="4917895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365760" tIns="365760" rIns="365760" bIns="365760" rtlCol="0" anchor="t">
            <a:no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dirty="0" err="1"/>
              <a:t>Riset</a:t>
            </a:r>
            <a:r>
              <a:rPr lang="en-US" dirty="0"/>
              <a:t> Program Imre Lakatos</a:t>
            </a:r>
          </a:p>
          <a:p>
            <a:pPr marL="514350" indent="-514350">
              <a:buNone/>
            </a:pPr>
            <a:r>
              <a:rPr lang="en-US" dirty="0"/>
              <a:t>		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dipandang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asumsi-asumsi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, dan </a:t>
            </a:r>
            <a:r>
              <a:rPr lang="en-US" dirty="0" err="1"/>
              <a:t>seperangkat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yang </a:t>
            </a:r>
            <a:r>
              <a:rPr lang="en-US" dirty="0" err="1"/>
              <a:t>khusus</a:t>
            </a:r>
            <a:r>
              <a:rPr lang="en-US" dirty="0"/>
              <a:t> di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inti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falsifikasi</a:t>
            </a:r>
            <a:r>
              <a:rPr lang="en-US" dirty="0"/>
              <a:t> ( </a:t>
            </a:r>
            <a:r>
              <a:rPr lang="en-US" dirty="0" err="1"/>
              <a:t>penolakan</a:t>
            </a:r>
            <a:r>
              <a:rPr lang="en-US" dirty="0"/>
              <a:t>).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program </a:t>
            </a:r>
            <a:r>
              <a:rPr lang="en-US" dirty="0" err="1"/>
              <a:t>menurut</a:t>
            </a:r>
            <a:r>
              <a:rPr lang="en-US" dirty="0"/>
              <a:t> Lakatos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:</a:t>
            </a:r>
          </a:p>
          <a:p>
            <a:pPr marL="514350" indent="-514350">
              <a:buNone/>
            </a:pPr>
            <a:r>
              <a:rPr lang="en-US" dirty="0"/>
              <a:t>	1. Hard Core dan Negative Heuristic</a:t>
            </a:r>
          </a:p>
          <a:p>
            <a:pPr marL="514350" indent="-514350">
              <a:buNone/>
            </a:pPr>
            <a:r>
              <a:rPr lang="en-US" dirty="0"/>
              <a:t>	2. Protective Belt of Auxiliary Hypotheses</a:t>
            </a:r>
          </a:p>
          <a:p>
            <a:pPr marL="514350" indent="-514350">
              <a:buNone/>
            </a:pPr>
            <a:r>
              <a:rPr lang="en-US" dirty="0"/>
              <a:t>	3. Positive Heuristic</a:t>
            </a:r>
          </a:p>
          <a:p>
            <a:pPr marL="514350" indent="-514350">
              <a:buNone/>
            </a:pPr>
            <a:r>
              <a:rPr lang="en-US" dirty="0"/>
              <a:t>	4. </a:t>
            </a:r>
            <a:r>
              <a:rPr lang="en-US" dirty="0" err="1"/>
              <a:t>Perkembangan</a:t>
            </a:r>
            <a:r>
              <a:rPr lang="en-US" dirty="0"/>
              <a:t> dan </a:t>
            </a:r>
            <a:r>
              <a:rPr lang="en-US" dirty="0" err="1"/>
              <a:t>kemunduran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program.</a:t>
            </a:r>
          </a:p>
          <a:p>
            <a:pPr marL="514350" indent="-514350">
              <a:buAutoNum type="alphaLcPeriod" startAt="2"/>
            </a:pPr>
            <a:r>
              <a:rPr lang="en-US" dirty="0" err="1"/>
              <a:t>Paradigma</a:t>
            </a:r>
            <a:r>
              <a:rPr lang="en-US" dirty="0"/>
              <a:t> dan </a:t>
            </a:r>
            <a:r>
              <a:rPr lang="en-US" dirty="0" err="1"/>
              <a:t>Revolusi</a:t>
            </a:r>
            <a:r>
              <a:rPr lang="en-US" dirty="0"/>
              <a:t> Thomas Kuhn</a:t>
            </a:r>
          </a:p>
          <a:p>
            <a:pPr marL="514350" indent="-514350">
              <a:buNone/>
            </a:pPr>
            <a:r>
              <a:rPr lang="en-US" dirty="0"/>
              <a:t>		Kuhn </a:t>
            </a:r>
            <a:r>
              <a:rPr lang="en-US" dirty="0" err="1"/>
              <a:t>mengatakan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kemajuan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evolusi</a:t>
            </a:r>
            <a:r>
              <a:rPr lang="en-US" dirty="0"/>
              <a:t> ( </a:t>
            </a:r>
            <a:r>
              <a:rPr lang="en-US" dirty="0" err="1"/>
              <a:t>seperti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pada </a:t>
            </a:r>
            <a:r>
              <a:rPr lang="en-US" dirty="0" err="1"/>
              <a:t>induktivisme</a:t>
            </a:r>
            <a:r>
              <a:rPr lang="en-US" dirty="0"/>
              <a:t> dan </a:t>
            </a:r>
            <a:r>
              <a:rPr lang="en-US" dirty="0" err="1"/>
              <a:t>falsifikasionisme</a:t>
            </a:r>
            <a:r>
              <a:rPr lang="en-US" dirty="0"/>
              <a:t> ). </a:t>
            </a:r>
            <a:r>
              <a:rPr lang="en-US" dirty="0" err="1"/>
              <a:t>Melainkan</a:t>
            </a:r>
            <a:r>
              <a:rPr lang="en-US" dirty="0"/>
              <a:t> </a:t>
            </a:r>
            <a:r>
              <a:rPr lang="en-US" dirty="0" err="1"/>
              <a:t>kemajuan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revolusi</a:t>
            </a:r>
            <a:r>
              <a:rPr lang="en-US" dirty="0"/>
              <a:t>.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lain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cocok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3161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57199"/>
            <a:ext cx="9927101" cy="785447"/>
          </a:xfrm>
          <a:noFill/>
        </p:spPr>
        <p:txBody>
          <a:bodyPr anchor="t" anchorCtr="0"/>
          <a:lstStyle/>
          <a:p>
            <a:pPr>
              <a:buNone/>
            </a:pPr>
            <a:r>
              <a:rPr lang="en-US" sz="3200" dirty="0" err="1"/>
              <a:t>Filsafat</a:t>
            </a:r>
            <a:r>
              <a:rPr lang="en-US" sz="3200" dirty="0"/>
              <a:t> </a:t>
            </a:r>
            <a:r>
              <a:rPr lang="en-US" sz="3200" dirty="0" err="1"/>
              <a:t>Ilmu</a:t>
            </a:r>
            <a:r>
              <a:rPr lang="en-US" sz="3200" dirty="0"/>
              <a:t> dan </a:t>
            </a:r>
            <a:r>
              <a:rPr lang="en-US" sz="3200" dirty="0" err="1"/>
              <a:t>Perkembangan</a:t>
            </a:r>
            <a:r>
              <a:rPr lang="en-US" sz="3200" dirty="0"/>
              <a:t> </a:t>
            </a:r>
            <a:r>
              <a:rPr lang="en-US" sz="3200" dirty="0" err="1"/>
              <a:t>Akuntansi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59" y="1368307"/>
            <a:ext cx="9799700" cy="4888655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365760" tIns="365760" rIns="365760" bIns="365760" rtlCol="0" anchor="t">
            <a:noAutofit/>
          </a:bodyPr>
          <a:lstStyle/>
          <a:p>
            <a:pPr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21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57199"/>
            <a:ext cx="9927101" cy="785447"/>
          </a:xfrm>
          <a:noFill/>
        </p:spPr>
        <p:txBody>
          <a:bodyPr anchor="t" anchorCtr="0"/>
          <a:lstStyle/>
          <a:p>
            <a:pPr>
              <a:buNone/>
            </a:pPr>
            <a:r>
              <a:rPr lang="en-US" sz="3200" dirty="0" err="1"/>
              <a:t>Filsafat</a:t>
            </a:r>
            <a:r>
              <a:rPr lang="en-US" sz="3200" dirty="0"/>
              <a:t> </a:t>
            </a:r>
            <a:r>
              <a:rPr lang="en-US" sz="3200" dirty="0" err="1"/>
              <a:t>Ilmu</a:t>
            </a:r>
            <a:r>
              <a:rPr lang="en-US" sz="3200" dirty="0"/>
              <a:t> dan </a:t>
            </a:r>
            <a:r>
              <a:rPr lang="en-US" sz="3200" dirty="0" err="1"/>
              <a:t>Perkembangan</a:t>
            </a:r>
            <a:r>
              <a:rPr lang="en-US" sz="3200" dirty="0"/>
              <a:t> </a:t>
            </a:r>
            <a:r>
              <a:rPr lang="en-US" sz="3200" dirty="0" err="1"/>
              <a:t>Akuntansi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94338"/>
            <a:ext cx="10597661" cy="4498237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365760" tIns="365760" rIns="365760" bIns="365760" rtlCol="0" anchor="t"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filsafat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akuntansi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akuntansi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ditinjau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berbagfai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melibatkan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filsafat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filsafat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berdekatan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pergeseran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mengacu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 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paling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entitas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Kegagalan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akuntansi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mengungkapkan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15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0A76-B788-B363-104E-266B7C7F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1955" cy="914400"/>
          </a:xfrm>
          <a:noFill/>
        </p:spPr>
        <p:txBody>
          <a:bodyPr anchor="t" anchorCtr="0"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48542-FCE1-3AE6-C6C9-17975609D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663440" cy="3566160"/>
          </a:xfrm>
          <a:solidFill>
            <a:schemeClr val="accent4"/>
          </a:solidFill>
        </p:spPr>
        <p:txBody>
          <a:bodyPr vert="horz" lIns="365760" tIns="365760" rIns="365760" bIns="365760" rtlCol="0" anchor="t">
            <a:normAutofit/>
          </a:bodyPr>
          <a:lstStyle/>
          <a:p>
            <a:r>
              <a:rPr lang="en-US" dirty="0" err="1"/>
              <a:t>Filsafat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fondasi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pengembangannya</a:t>
            </a:r>
            <a:r>
              <a:rPr lang="en-US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67564-0457-E486-97D0-8109D2C97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377440"/>
            <a:ext cx="4663440" cy="3566160"/>
          </a:xfrm>
          <a:solidFill>
            <a:schemeClr val="accent4"/>
          </a:solidFill>
        </p:spPr>
        <p:txBody>
          <a:bodyPr vert="horz" lIns="365760" tIns="365760" rIns="365760" bIns="365760" rtlCol="0" anchor="t">
            <a:normAutofit/>
          </a:bodyPr>
          <a:lstStyle/>
          <a:p>
            <a:r>
              <a:rPr lang="en-US" dirty="0"/>
              <a:t>Sifat </a:t>
            </a:r>
            <a:r>
              <a:rPr lang="en-US" dirty="0" err="1"/>
              <a:t>lintas</a:t>
            </a:r>
            <a:r>
              <a:rPr lang="en-US" dirty="0"/>
              <a:t> </a:t>
            </a:r>
            <a:r>
              <a:rPr lang="en-US" dirty="0" err="1"/>
              <a:t>disiplin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modern </a:t>
            </a:r>
            <a:r>
              <a:rPr lang="en-US" dirty="0" err="1"/>
              <a:t>mencerminkan</a:t>
            </a:r>
            <a:r>
              <a:rPr lang="en-US" dirty="0"/>
              <a:t> </a:t>
            </a:r>
            <a:r>
              <a:rPr lang="en-US" dirty="0" err="1"/>
              <a:t>kompleksitas</a:t>
            </a:r>
            <a:r>
              <a:rPr lang="en-US" dirty="0"/>
              <a:t> yang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3777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E39FA-84F2-3624-49D6-32B9E0363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163824"/>
            <a:ext cx="10515600" cy="2322576"/>
          </a:xfrm>
          <a:noFill/>
        </p:spPr>
        <p:txBody>
          <a:bodyPr bIns="0" anchor="ctr" anchorCtr="0"/>
          <a:lstStyle/>
          <a:p>
            <a:r>
              <a:rPr lang="en-US" dirty="0"/>
              <a:t>Thank you</a:t>
            </a:r>
          </a:p>
        </p:txBody>
      </p:sp>
      <p:pic>
        <p:nvPicPr>
          <p:cNvPr id="7" name="Picture Placeholder 25" descr="Bacteria cultured in a petri dish for a laboratory or a scientific investigation">
            <a:extLst>
              <a:ext uri="{FF2B5EF4-FFF2-40B4-BE49-F238E27FC236}">
                <a16:creationId xmlns:a16="http://schemas.microsoft.com/office/drawing/2014/main" id="{F46DA087-2662-0725-53F9-CF835D1DC8F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r="74"/>
          <a:stretch/>
        </p:blipFill>
        <p:spPr>
          <a:xfrm>
            <a:off x="4953000" y="548640"/>
            <a:ext cx="2286000" cy="2286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4BCD3-171F-C06E-AC4E-108832525D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2768" y="6044184"/>
            <a:ext cx="9116568" cy="365760"/>
          </a:xfrm>
        </p:spPr>
        <p:txBody>
          <a:bodyPr anchor="t" anchorCtr="0"/>
          <a:lstStyle/>
          <a:p>
            <a:r>
              <a:rPr lang="en-US" dirty="0"/>
              <a:t>Aidyn zhanbolat | Aidyn@adatum.com | www.adatum.com</a:t>
            </a:r>
          </a:p>
        </p:txBody>
      </p:sp>
    </p:spTree>
    <p:extLst>
      <p:ext uri="{BB962C8B-B14F-4D97-AF65-F5344CB8AC3E}">
        <p14:creationId xmlns:p14="http://schemas.microsoft.com/office/powerpoint/2010/main" val="487522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B422-1287-FCEB-63CE-599FDC846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4114800" cy="2286000"/>
          </a:xfrm>
        </p:spPr>
        <p:txBody>
          <a:bodyPr/>
          <a:lstStyle/>
          <a:p>
            <a:r>
              <a:rPr lang="en-US" dirty="0"/>
              <a:t>PERGESERAAN ARAH PENELITIAN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38CD2-9585-7E51-5359-D52935A77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583180"/>
            <a:ext cx="4910328" cy="328304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Pergeseran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Arah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normative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akuntansi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siap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dipakai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praktek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sehari-hari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‘Move”(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suasana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empiris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akuntansi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Pemikir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Akuntansi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Rochester dan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Chiago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mengembangka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 yang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Why accounting is, What is,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Whay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accountants do what they do, dan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pengaruhnya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fenomena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Placeholder 7" descr="Pipette diffusing dyes in flasks">
            <a:extLst>
              <a:ext uri="{FF2B5EF4-FFF2-40B4-BE49-F238E27FC236}">
                <a16:creationId xmlns:a16="http://schemas.microsoft.com/office/drawing/2014/main" id="{9DA934D8-2609-4227-78DF-CF8F07A2F9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" b="97"/>
          <a:stretch/>
        </p:blipFill>
        <p:spPr>
          <a:xfrm>
            <a:off x="5687568" y="1435608"/>
            <a:ext cx="5897880" cy="3977640"/>
          </a:xfrm>
        </p:spPr>
      </p:pic>
    </p:spTree>
    <p:extLst>
      <p:ext uri="{BB962C8B-B14F-4D97-AF65-F5344CB8AC3E}">
        <p14:creationId xmlns:p14="http://schemas.microsoft.com/office/powerpoint/2010/main" val="291086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408" y="1143000"/>
            <a:ext cx="10241280" cy="819364"/>
          </a:xfrm>
          <a:noFill/>
        </p:spPr>
        <p:txBody>
          <a:bodyPr anchor="b" anchorCtr="0"/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Filsafat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CEBD4-35BF-26BB-D438-DA43EBD5E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0302" y="1962364"/>
            <a:ext cx="8509058" cy="1724699"/>
          </a:xfrm>
          <a:noFill/>
        </p:spPr>
        <p:txBody>
          <a:bodyPr>
            <a:normAutofit fontScale="850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b="1" dirty="0" err="1"/>
              <a:t>Filsafat</a:t>
            </a:r>
            <a:r>
              <a:rPr lang="en-US" b="1" dirty="0"/>
              <a:t> </a:t>
            </a:r>
            <a:r>
              <a:rPr lang="en-US" b="1" dirty="0" err="1"/>
              <a:t>ilmu</a:t>
            </a:r>
            <a:r>
              <a:rPr lang="en-US" b="1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tinjauan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pendapat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membandingkannya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pendapat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terbukti</a:t>
            </a:r>
            <a:r>
              <a:rPr lang="en-US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/>
              <a:t>Filsafat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esensi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, </a:t>
            </a:r>
            <a:r>
              <a:rPr lang="en-US" dirty="0" err="1"/>
              <a:t>metodenya</a:t>
            </a:r>
            <a:r>
              <a:rPr lang="en-US" dirty="0"/>
              <a:t>, </a:t>
            </a:r>
            <a:r>
              <a:rPr lang="en-US" dirty="0" err="1"/>
              <a:t>asumsi-asumsi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dampaknya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524F09-4216-40B5-B6B6-C4F0B5777E55}"/>
              </a:ext>
            </a:extLst>
          </p:cNvPr>
          <p:cNvSpPr/>
          <p:nvPr/>
        </p:nvSpPr>
        <p:spPr>
          <a:xfrm>
            <a:off x="1610302" y="3687063"/>
            <a:ext cx="94652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000" b="1" dirty="0" err="1"/>
              <a:t>Filosofi</a:t>
            </a:r>
            <a:r>
              <a:rPr lang="en-ID" sz="2000" b="1" dirty="0"/>
              <a:t> </a:t>
            </a:r>
            <a:r>
              <a:rPr lang="en-ID" sz="2000" b="1" dirty="0" err="1"/>
              <a:t>Akuntansi</a:t>
            </a:r>
            <a:r>
              <a:rPr lang="en-ID" sz="2000" b="1" dirty="0"/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keranga</a:t>
            </a:r>
            <a:r>
              <a:rPr lang="en-ID" sz="2000" dirty="0"/>
              <a:t> </a:t>
            </a:r>
            <a:r>
              <a:rPr lang="en-ID" sz="2000" dirty="0" err="1"/>
              <a:t>pemikiran</a:t>
            </a:r>
            <a:r>
              <a:rPr lang="en-ID" sz="2000" dirty="0"/>
              <a:t> yang </a:t>
            </a:r>
            <a:r>
              <a:rPr lang="en-ID" sz="2000" dirty="0" err="1"/>
              <a:t>membahas</a:t>
            </a:r>
            <a:r>
              <a:rPr lang="en-ID" sz="2000" dirty="0"/>
              <a:t> </a:t>
            </a:r>
            <a:r>
              <a:rPr lang="en-ID" sz="2000" dirty="0" err="1"/>
              <a:t>bagaimana</a:t>
            </a:r>
            <a:r>
              <a:rPr lang="en-ID" sz="2000" dirty="0"/>
              <a:t> </a:t>
            </a:r>
            <a:r>
              <a:rPr lang="en-ID" sz="2000" dirty="0" err="1"/>
              <a:t>informasi</a:t>
            </a:r>
            <a:r>
              <a:rPr lang="en-ID" sz="2000" dirty="0"/>
              <a:t> </a:t>
            </a:r>
            <a:r>
              <a:rPr lang="en-ID" sz="2000" dirty="0" err="1"/>
              <a:t>keuangan</a:t>
            </a:r>
            <a:r>
              <a:rPr lang="en-ID" sz="2000" dirty="0"/>
              <a:t> </a:t>
            </a:r>
            <a:r>
              <a:rPr lang="en-ID" sz="2000" dirty="0" err="1"/>
              <a:t>dikumpulkan</a:t>
            </a:r>
            <a:r>
              <a:rPr lang="en-ID" sz="2000" dirty="0"/>
              <a:t>, </a:t>
            </a:r>
            <a:r>
              <a:rPr lang="en-ID" sz="2000" dirty="0" err="1"/>
              <a:t>diolah</a:t>
            </a:r>
            <a:r>
              <a:rPr lang="en-ID" sz="2000" dirty="0"/>
              <a:t>, dan </a:t>
            </a:r>
            <a:r>
              <a:rPr lang="en-ID" sz="2000" dirty="0" err="1"/>
              <a:t>disajikan</a:t>
            </a:r>
            <a:r>
              <a:rPr lang="en-ID" sz="2000" dirty="0"/>
              <a:t> </a:t>
            </a:r>
            <a:r>
              <a:rPr lang="en-ID" sz="2000" dirty="0" err="1"/>
              <a:t>berdasarkan</a:t>
            </a:r>
            <a:r>
              <a:rPr lang="en-ID" sz="2000" dirty="0"/>
              <a:t> </a:t>
            </a:r>
            <a:r>
              <a:rPr lang="en-ID" sz="2000" dirty="0" err="1"/>
              <a:t>konsep-konsepyang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dipertanggungjawabkan</a:t>
            </a:r>
            <a:r>
              <a:rPr lang="en-ID" sz="2000" dirty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ilmiah</a:t>
            </a:r>
            <a:r>
              <a:rPr lang="en-ID" sz="2000" dirty="0"/>
              <a:t> (</a:t>
            </a:r>
            <a:r>
              <a:rPr lang="en-ID" sz="2000" dirty="0" err="1"/>
              <a:t>scott</a:t>
            </a:r>
            <a:r>
              <a:rPr lang="en-ID" sz="2000" dirty="0"/>
              <a:t>, 2015)</a:t>
            </a:r>
          </a:p>
        </p:txBody>
      </p:sp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408" y="1143000"/>
            <a:ext cx="10241280" cy="526089"/>
          </a:xfrm>
          <a:noFill/>
        </p:spPr>
        <p:txBody>
          <a:bodyPr anchor="b" anchorCtr="0"/>
          <a:lstStyle/>
          <a:p>
            <a:r>
              <a:rPr lang="en-US" sz="2800" dirty="0"/>
              <a:t>HUBUNGAN FILOSOFI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teori</a:t>
            </a:r>
            <a:r>
              <a:rPr lang="en-US" sz="2800" dirty="0"/>
              <a:t> </a:t>
            </a:r>
            <a:r>
              <a:rPr lang="en-US" sz="2800" dirty="0" err="1"/>
              <a:t>akuntansi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CEBD4-35BF-26BB-D438-DA43EBD5E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6855" y="2096539"/>
            <a:ext cx="4444754" cy="4067955"/>
          </a:xfrm>
          <a:noFill/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000" dirty="0" err="1"/>
              <a:t>Saling</a:t>
            </a:r>
            <a:r>
              <a:rPr lang="en-US" sz="2000" dirty="0"/>
              <a:t> </a:t>
            </a:r>
            <a:r>
              <a:rPr lang="en-US" sz="2000" dirty="0" err="1"/>
              <a:t>melengkapi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membangun</a:t>
            </a:r>
            <a:r>
              <a:rPr lang="en-US" sz="2000" dirty="0"/>
              <a:t> </a:t>
            </a:r>
            <a:r>
              <a:rPr lang="en-US" sz="2000" dirty="0" err="1"/>
              <a:t>dasar-dasar</a:t>
            </a:r>
            <a:r>
              <a:rPr lang="en-US" sz="2000" dirty="0"/>
              <a:t> </a:t>
            </a:r>
            <a:r>
              <a:rPr lang="en-US" sz="2000" dirty="0" err="1"/>
              <a:t>konseptual</a:t>
            </a:r>
            <a:r>
              <a:rPr lang="en-US" sz="2000" dirty="0"/>
              <a:t> </a:t>
            </a:r>
            <a:r>
              <a:rPr lang="en-US" sz="2000" dirty="0" err="1"/>
              <a:t>praktik</a:t>
            </a:r>
            <a:r>
              <a:rPr lang="en-US" sz="2000" dirty="0"/>
              <a:t> </a:t>
            </a:r>
            <a:r>
              <a:rPr lang="en-US" sz="2000" dirty="0" err="1"/>
              <a:t>akuntansi</a:t>
            </a:r>
            <a:endParaRPr lang="en-US" sz="2000" dirty="0"/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err="1"/>
              <a:t>Berperan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landasan</a:t>
            </a:r>
            <a:r>
              <a:rPr lang="en-US" sz="2000" dirty="0"/>
              <a:t> </a:t>
            </a:r>
            <a:r>
              <a:rPr lang="en-US" sz="2000" dirty="0" err="1"/>
              <a:t>pemikiran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teori</a:t>
            </a:r>
            <a:r>
              <a:rPr lang="en-US" sz="2000" dirty="0"/>
              <a:t> </a:t>
            </a:r>
            <a:r>
              <a:rPr lang="en-US" sz="2000" dirty="0" err="1"/>
              <a:t>akuntansi</a:t>
            </a:r>
            <a:endParaRPr lang="en-US" sz="2000" dirty="0"/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err="1"/>
              <a:t>Membentuk</a:t>
            </a:r>
            <a:r>
              <a:rPr lang="en-US" sz="2000" dirty="0"/>
              <a:t> </a:t>
            </a:r>
            <a:r>
              <a:rPr lang="en-US" sz="2000" dirty="0" err="1"/>
              <a:t>fondasi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teori</a:t>
            </a:r>
            <a:r>
              <a:rPr lang="en-US" sz="2000" dirty="0"/>
              <a:t> </a:t>
            </a:r>
            <a:r>
              <a:rPr lang="en-US" sz="2000" dirty="0" err="1"/>
              <a:t>akuntansi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mengeksplorasi</a:t>
            </a:r>
            <a:r>
              <a:rPr lang="en-US" sz="2000" dirty="0"/>
              <a:t> </a:t>
            </a:r>
            <a:r>
              <a:rPr lang="en-US" sz="2000" dirty="0" err="1"/>
              <a:t>aspek</a:t>
            </a:r>
            <a:r>
              <a:rPr lang="en-US" sz="2000" dirty="0"/>
              <a:t> </a:t>
            </a:r>
            <a:r>
              <a:rPr lang="en-US" sz="2000" dirty="0" err="1"/>
              <a:t>epistemoogi</a:t>
            </a:r>
            <a:r>
              <a:rPr lang="en-US" sz="2000" dirty="0"/>
              <a:t> dan ontology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keuangan</a:t>
            </a:r>
            <a:endParaRPr lang="en-US" sz="2000" dirty="0"/>
          </a:p>
          <a:p>
            <a:pPr marL="457200" indent="-457200" algn="just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95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376" y="698644"/>
            <a:ext cx="10241280" cy="970446"/>
          </a:xfrm>
          <a:noFill/>
        </p:spPr>
        <p:txBody>
          <a:bodyPr anchor="b" anchorCtr="0"/>
          <a:lstStyle/>
          <a:p>
            <a:r>
              <a:rPr lang="en-US" sz="2800" dirty="0"/>
              <a:t>TUJUAN DAN MANFAAT MEMPELAJARI FILOSOFI </a:t>
            </a:r>
            <a:r>
              <a:rPr lang="en-US" sz="2800" dirty="0" err="1"/>
              <a:t>teori</a:t>
            </a:r>
            <a:r>
              <a:rPr lang="en-US" sz="2800" dirty="0"/>
              <a:t> </a:t>
            </a:r>
            <a:r>
              <a:rPr lang="en-US" sz="2800" dirty="0" err="1"/>
              <a:t>akuntansi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CEBD4-35BF-26BB-D438-DA43EBD5E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706" y="1704302"/>
            <a:ext cx="10068982" cy="1100544"/>
          </a:xfrm>
          <a:noFill/>
        </p:spPr>
        <p:txBody>
          <a:bodyPr>
            <a:normAutofit/>
          </a:bodyPr>
          <a:lstStyle/>
          <a:p>
            <a:pPr algn="just"/>
            <a:r>
              <a:rPr lang="en-US" dirty="0" err="1"/>
              <a:t>Tujuan</a:t>
            </a:r>
            <a:r>
              <a:rPr lang="en-US" dirty="0"/>
              <a:t>: </a:t>
            </a:r>
          </a:p>
          <a:p>
            <a:pPr algn="just"/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mendalam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konseptual</a:t>
            </a:r>
            <a:r>
              <a:rPr lang="en-US" dirty="0"/>
              <a:t> </a:t>
            </a:r>
            <a:r>
              <a:rPr lang="en-US" dirty="0" err="1"/>
              <a:t>akuntansi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34F3F5-436D-4690-929D-2A2C3118F9A3}"/>
              </a:ext>
            </a:extLst>
          </p:cNvPr>
          <p:cNvSpPr/>
          <p:nvPr/>
        </p:nvSpPr>
        <p:spPr>
          <a:xfrm>
            <a:off x="1150706" y="3013501"/>
            <a:ext cx="10241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Manfaat</a:t>
            </a:r>
            <a:r>
              <a:rPr lang="en-US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mengembangkan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Akuntansi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Memungkinkan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system </a:t>
            </a:r>
            <a:r>
              <a:rPr lang="en-US" sz="2400" dirty="0" err="1"/>
              <a:t>akuntansi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adaptif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merancang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etis</a:t>
            </a:r>
            <a:r>
              <a:rPr lang="en-US" sz="2400" dirty="0"/>
              <a:t> dan </a:t>
            </a:r>
            <a:r>
              <a:rPr lang="en-US" sz="2400" dirty="0" err="1"/>
              <a:t>berkelanjutan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7072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160" y="2658438"/>
            <a:ext cx="11342669" cy="770562"/>
          </a:xfrm>
          <a:noFill/>
        </p:spPr>
        <p:txBody>
          <a:bodyPr anchor="ctr" anchorCtr="0">
            <a:noAutofit/>
          </a:bodyPr>
          <a:lstStyle/>
          <a:p>
            <a:br>
              <a:rPr lang="en-US" sz="1100" b="1" dirty="0"/>
            </a:br>
            <a:r>
              <a:rPr lang="en-US" sz="16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1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Menelaah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Kontribusi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Filsafat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Fondasi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Akuntansi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Fokus</a:t>
            </a:r>
            <a:r>
              <a:rPr lang="en-US" sz="1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Utama: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Ontologi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Epistemologi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Aksiologi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Ontologi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etika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46868-83F0-CEEF-5E60-6D55C93B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917" y="3868615"/>
            <a:ext cx="10840657" cy="2632769"/>
          </a:xfrm>
          <a:noFill/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berhubungan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anggapan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l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Ontologi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Epistemologi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Aksiologi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 Sifat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Keempat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anggapan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pengaruh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dipilih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" name="Picture Placeholder 9" descr="Close up of bubbles">
            <a:extLst>
              <a:ext uri="{FF2B5EF4-FFF2-40B4-BE49-F238E27FC236}">
                <a16:creationId xmlns:a16="http://schemas.microsoft.com/office/drawing/2014/main" id="{99058E17-80B3-F3F9-AF6A-0518C39D94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3" r="83"/>
          <a:stretch/>
        </p:blipFill>
        <p:spPr>
          <a:xfrm>
            <a:off x="0" y="0"/>
            <a:ext cx="12188952" cy="236829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F30460-AD84-475D-BF60-3E989BABE60A}"/>
              </a:ext>
            </a:extLst>
          </p:cNvPr>
          <p:cNvSpPr txBox="1"/>
          <p:nvPr/>
        </p:nvSpPr>
        <p:spPr>
          <a:xfrm>
            <a:off x="1746607" y="-50941"/>
            <a:ext cx="81885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KLASIFIKASI METODOLOGI PENELITIAN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7319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127" y="1097280"/>
            <a:ext cx="6640889" cy="1828800"/>
          </a:xfrm>
          <a:noFill/>
        </p:spPr>
        <p:txBody>
          <a:bodyPr/>
          <a:lstStyle/>
          <a:p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Utama </a:t>
            </a:r>
            <a:r>
              <a:rPr lang="en-US" dirty="0" err="1"/>
              <a:t>Filsafat</a:t>
            </a:r>
            <a:r>
              <a:rPr lang="en-US" dirty="0"/>
              <a:t> </a:t>
            </a:r>
            <a:r>
              <a:rPr lang="en-US" dirty="0" err="1"/>
              <a:t>Ilmu</a:t>
            </a:r>
            <a:endParaRPr lang="en-US" dirty="0"/>
          </a:p>
        </p:txBody>
      </p:sp>
      <p:pic>
        <p:nvPicPr>
          <p:cNvPr id="16" name="Picture Placeholder 15" descr="Pipette over three glass jars">
            <a:extLst>
              <a:ext uri="{FF2B5EF4-FFF2-40B4-BE49-F238E27FC236}">
                <a16:creationId xmlns:a16="http://schemas.microsoft.com/office/drawing/2014/main" id="{363B2CE7-DE69-D368-9719-08D0C83ABC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298448" y="1828800"/>
            <a:ext cx="3200400" cy="3200400"/>
          </a:xfr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9182DB6D-03B1-AB47-F321-7F46A206D9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17127" y="2254540"/>
            <a:ext cx="7016965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Ontologi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Hakikat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Realitas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Akuntansi</a:t>
            </a:r>
            <a:r>
              <a:rPr lang="en-US" alt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US" alt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US" alt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alt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akuntansi</a:t>
            </a:r>
            <a:r>
              <a:rPr lang="en-US" alt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mencerminkan</a:t>
            </a:r>
            <a:r>
              <a:rPr lang="en-US" alt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alt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alt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sesungguhnya</a:t>
            </a:r>
            <a:r>
              <a:rPr lang="en-US" alt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sz="1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entity)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Epistemologi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Sumber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Validitas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pengetahuan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Akuntansi,termasuk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bagaimana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pengetahuan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diperoleh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diuji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dipahami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Pengembangan</a:t>
            </a:r>
            <a:r>
              <a:rPr lang="en-US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Prinsip</a:t>
            </a:r>
            <a:r>
              <a:rPr lang="en-US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Akuntansi</a:t>
            </a:r>
            <a:r>
              <a:rPr lang="en-US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Misalnya</a:t>
            </a:r>
            <a:r>
              <a:rPr lang="en-US" sz="1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Historis</a:t>
            </a:r>
            <a:r>
              <a:rPr lang="en-US" sz="1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Pengakuan</a:t>
            </a:r>
            <a:r>
              <a:rPr lang="en-US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Pendapatan</a:t>
            </a:r>
            <a:r>
              <a:rPr lang="en-US" sz="1400" dirty="0"/>
              <a:t>).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Aksiologi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(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nilai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etika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Akuntansi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1800" cap="none" dirty="0" err="1">
                <a:latin typeface="Arial" panose="020B0604020202020204" pitchFamily="34" charset="0"/>
                <a:cs typeface="Times New Roman" panose="02020603050405020304" pitchFamily="18" charset="0"/>
              </a:rPr>
              <a:t>Membahas</a:t>
            </a:r>
            <a:r>
              <a:rPr lang="en-US" altLang="en-US" sz="1800" cap="none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cap="none" dirty="0" err="1">
                <a:latin typeface="Arial" panose="020B0604020202020204" pitchFamily="34" charset="0"/>
                <a:cs typeface="Times New Roman" panose="02020603050405020304" pitchFamily="18" charset="0"/>
              </a:rPr>
              <a:t>nilai</a:t>
            </a:r>
            <a:r>
              <a:rPr lang="en-US" altLang="en-US" sz="1800" cap="none" dirty="0">
                <a:latin typeface="Arial" panose="020B0604020202020204" pitchFamily="34" charset="0"/>
                <a:cs typeface="Times New Roman" panose="02020603050405020304" pitchFamily="18" charset="0"/>
              </a:rPr>
              <a:t> dan </a:t>
            </a:r>
            <a:r>
              <a:rPr lang="en-US" altLang="en-US" sz="1800" cap="none" dirty="0" err="1">
                <a:latin typeface="Arial" panose="020B0604020202020204" pitchFamily="34" charset="0"/>
                <a:cs typeface="Times New Roman" panose="02020603050405020304" pitchFamily="18" charset="0"/>
              </a:rPr>
              <a:t>etika</a:t>
            </a:r>
            <a:r>
              <a:rPr lang="en-US" altLang="en-US" sz="1800" cap="none" dirty="0">
                <a:latin typeface="Arial" panose="020B0604020202020204" pitchFamily="34" charset="0"/>
                <a:cs typeface="Times New Roman" panose="02020603050405020304" pitchFamily="18" charset="0"/>
              </a:rPr>
              <a:t> yang </a:t>
            </a:r>
            <a:r>
              <a:rPr lang="en-US" altLang="en-US" sz="1800" cap="none" dirty="0" err="1">
                <a:latin typeface="Arial" panose="020B0604020202020204" pitchFamily="34" charset="0"/>
                <a:cs typeface="Times New Roman" panose="02020603050405020304" pitchFamily="18" charset="0"/>
              </a:rPr>
              <a:t>menjadi</a:t>
            </a:r>
            <a:r>
              <a:rPr lang="en-US" altLang="en-US" sz="1800" cap="none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cap="none" dirty="0" err="1">
                <a:latin typeface="Arial" panose="020B0604020202020204" pitchFamily="34" charset="0"/>
                <a:cs typeface="Times New Roman" panose="02020603050405020304" pitchFamily="18" charset="0"/>
              </a:rPr>
              <a:t>dasar</a:t>
            </a:r>
            <a:r>
              <a:rPr lang="en-US" altLang="en-US" sz="1800" cap="none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cap="none" dirty="0" err="1">
                <a:latin typeface="Arial" panose="020B0604020202020204" pitchFamily="34" charset="0"/>
                <a:cs typeface="Times New Roman" panose="02020603050405020304" pitchFamily="18" charset="0"/>
              </a:rPr>
              <a:t>dalam</a:t>
            </a:r>
            <a:r>
              <a:rPr lang="en-US" altLang="en-US" sz="1800" cap="none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cap="none" dirty="0" err="1">
                <a:latin typeface="Arial" panose="020B0604020202020204" pitchFamily="34" charset="0"/>
                <a:cs typeface="Times New Roman" panose="02020603050405020304" pitchFamily="18" charset="0"/>
              </a:rPr>
              <a:t>praktik</a:t>
            </a:r>
            <a:r>
              <a:rPr lang="en-US" altLang="en-US" sz="1800" cap="none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cap="none" dirty="0" err="1">
                <a:latin typeface="Arial" panose="020B0604020202020204" pitchFamily="34" charset="0"/>
                <a:cs typeface="Times New Roman" panose="02020603050405020304" pitchFamily="18" charset="0"/>
              </a:rPr>
              <a:t>akuntansi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127" y="1097280"/>
            <a:ext cx="6640889" cy="1828800"/>
          </a:xfrm>
          <a:noFill/>
        </p:spPr>
        <p:txBody>
          <a:bodyPr/>
          <a:lstStyle/>
          <a:p>
            <a:r>
              <a:rPr lang="en-US" dirty="0" err="1"/>
              <a:t>Aspek</a:t>
            </a:r>
            <a:r>
              <a:rPr lang="en-US" dirty="0"/>
              <a:t> LAIN</a:t>
            </a:r>
          </a:p>
        </p:txBody>
      </p:sp>
      <p:pic>
        <p:nvPicPr>
          <p:cNvPr id="16" name="Picture Placeholder 15" descr="Pipette over three glass jars">
            <a:extLst>
              <a:ext uri="{FF2B5EF4-FFF2-40B4-BE49-F238E27FC236}">
                <a16:creationId xmlns:a16="http://schemas.microsoft.com/office/drawing/2014/main" id="{363B2CE7-DE69-D368-9719-08D0C83ABC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298448" y="1828800"/>
            <a:ext cx="3200400" cy="3200400"/>
          </a:xfr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E462CC6-D372-C386-058E-B3334B44AA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875392" y="2316403"/>
            <a:ext cx="5976425" cy="27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Etika: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Pembentukan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kode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etik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praktik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akuntansi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dan audit.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Heuristik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Mengadopsi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pendekatan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lintas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disiplin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misalnya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psikologi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sosiologi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menyelesaikan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masalah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akuntansi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kompleks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73872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3931920"/>
            <a:ext cx="5029200" cy="1828800"/>
          </a:xfrm>
          <a:noFill/>
        </p:spPr>
        <p:txBody>
          <a:bodyPr/>
          <a:lstStyle/>
          <a:p>
            <a:r>
              <a:rPr lang="en-US" dirty="0" err="1"/>
              <a:t>Evolusi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Ilmu</a:t>
            </a:r>
            <a:endParaRPr lang="en-US" dirty="0"/>
          </a:p>
        </p:txBody>
      </p:sp>
      <p:pic>
        <p:nvPicPr>
          <p:cNvPr id="6" name="Picture Placeholder 17" descr="Scientist looking at a test tube">
            <a:extLst>
              <a:ext uri="{FF2B5EF4-FFF2-40B4-BE49-F238E27FC236}">
                <a16:creationId xmlns:a16="http://schemas.microsoft.com/office/drawing/2014/main" id="{23F775E2-246C-F1D2-C3A0-D4C55F65CC8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" b="26"/>
          <a:stretch/>
        </p:blipFill>
        <p:spPr>
          <a:xfrm>
            <a:off x="1280160" y="548640"/>
            <a:ext cx="3017520" cy="3017520"/>
          </a:xfr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4A4EA9F9-4A62-6B80-6A9B-6F533E9830B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7261936" y="1719502"/>
            <a:ext cx="404849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Sejarah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Perkembangan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Teori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Akuntansi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Asal-usul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akuntansi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dapat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dilacak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peradaban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kuno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seperti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Babilonia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Mesir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Cina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da </a:t>
            </a:r>
            <a:r>
              <a:rPr lang="en-US" altLang="en-US" sz="1800" cap="none" dirty="0" err="1">
                <a:latin typeface="Arial" panose="020B0604020202020204" pitchFamily="34" charset="0"/>
              </a:rPr>
              <a:t>nYunani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Kontribusi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penting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Sistem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pencatatan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berpasangan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oleh Luca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Pacioli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(1494).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Perkembangan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 Amerika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Serikat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Akuntansi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sebagai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disiplin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ilmu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sejak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abad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ke-20. </a:t>
            </a:r>
          </a:p>
        </p:txBody>
      </p:sp>
    </p:spTree>
    <p:extLst>
      <p:ext uri="{BB962C8B-B14F-4D97-AF65-F5344CB8AC3E}">
        <p14:creationId xmlns:p14="http://schemas.microsoft.com/office/powerpoint/2010/main" val="273724122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cientific Discove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6D3ED"/>
      </a:accent1>
      <a:accent2>
        <a:srgbClr val="C7DBE1"/>
      </a:accent2>
      <a:accent3>
        <a:srgbClr val="688EBD"/>
      </a:accent3>
      <a:accent4>
        <a:srgbClr val="BCE5DD"/>
      </a:accent4>
      <a:accent5>
        <a:srgbClr val="66DDCC"/>
      </a:accent5>
      <a:accent6>
        <a:srgbClr val="E0CE61"/>
      </a:accent6>
      <a:hlink>
        <a:srgbClr val="0563C1"/>
      </a:hlink>
      <a:folHlink>
        <a:srgbClr val="954F72"/>
      </a:folHlink>
    </a:clrScheme>
    <a:fontScheme name="Custom 36">
      <a:majorFont>
        <a:latin typeface="Posterama"/>
        <a:ea typeface=""/>
        <a:cs typeface=""/>
      </a:majorFont>
      <a:minorFont>
        <a:latin typeface="Daytona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tific discovery_V1_win32_EF_v3" id="{70008AEC-EDED-4511-BBCB-3094E155874B}" vid="{20F39DC6-8556-4458-8AAA-5D2B51347C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8397A0-8C35-4EEE-8E61-47C914415B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81D8D6-8849-400B-8BC9-21D401C7DD0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C9A734A7-6096-47AA-9737-CDF62701A0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{AAEDB2E6-087C-4767-810D-68858803825E}tf67061901_win32</Template>
  <TotalTime>428</TotalTime>
  <Words>1010</Words>
  <Application>Microsoft Office PowerPoint</Application>
  <PresentationFormat>Widescreen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Daytona Condensed Light</vt:lpstr>
      <vt:lpstr>Posterama</vt:lpstr>
      <vt:lpstr>Times New Roman</vt:lpstr>
      <vt:lpstr>Custom</vt:lpstr>
      <vt:lpstr>Filsafat sebagai Dasar Metodologi penelitian Akuntansi</vt:lpstr>
      <vt:lpstr>PERGESERAAN ARAH PENELITIAN</vt:lpstr>
      <vt:lpstr>Apa itu Filsafat Ilmu?</vt:lpstr>
      <vt:lpstr>HUBUNGAN FILOSOFI dengan teori akuntansi</vt:lpstr>
      <vt:lpstr>TUJUAN DAN MANFAAT MEMPELAJARI FILOSOFI teori akuntansi</vt:lpstr>
      <vt:lpstr> Tujuan: Menelaah Kontribusi Filsafat Ilmu Sebagai Fondasi Dalam Pengembangan Teori Akuntansi.  Fokus Utama: Aspek Ontologi, Epistemologi, Aksiologi, (Ontologi) etika, </vt:lpstr>
      <vt:lpstr>Tiga Aspek Utama Filsafat Ilmu</vt:lpstr>
      <vt:lpstr>Aspek LAIN</vt:lpstr>
      <vt:lpstr>Evolusi Akuntansi sebagai Ilmu</vt:lpstr>
      <vt:lpstr>Interpretive</vt:lpstr>
      <vt:lpstr>Radical Humanis dan Stukturalis</vt:lpstr>
      <vt:lpstr>Induktivisme </vt:lpstr>
      <vt:lpstr>Falsifikasianisme (Falsificationism) </vt:lpstr>
      <vt:lpstr>Teori Sebagai Struktur</vt:lpstr>
      <vt:lpstr>Filsafat Ilmu dan Perkembangan Akuntansi</vt:lpstr>
      <vt:lpstr>Filsafat Ilmu dan Perkembangan Akuntansi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Filsafat sebagai Dasar Metodologi penelitian Akuntansi</dc:title>
  <dc:creator>Windows User</dc:creator>
  <cp:lastModifiedBy>USER</cp:lastModifiedBy>
  <cp:revision>13</cp:revision>
  <dcterms:created xsi:type="dcterms:W3CDTF">2024-09-25T00:56:04Z</dcterms:created>
  <dcterms:modified xsi:type="dcterms:W3CDTF">2025-10-02T03:02:19Z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