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Arimo" panose="020B0604020202020204" charset="0"/>
      <p:regular r:id="rId18"/>
    </p:embeddedFont>
    <p:embeddedFont>
      <p:font typeface="Bricolage Grotesque Bold" panose="020B0604020202020204" charset="0"/>
      <p:regular r:id="rId19"/>
    </p:embeddedFont>
    <p:embeddedFont>
      <p:font typeface="Calibri" panose="020F0502020204030204" pitchFamily="34" charset="0"/>
      <p:regular r:id="rId20"/>
      <p:bold r:id="rId21"/>
      <p:italic r:id="rId22"/>
      <p:boldItalic r:id="rId23"/>
    </p:embeddedFont>
    <p:embeddedFont>
      <p:font typeface="Inter" panose="020B0604020202020204" charset="0"/>
      <p:regular r:id="rId24"/>
    </p:embeddedFont>
    <p:embeddedFont>
      <p:font typeface="Inter Bold" panose="020B0604020202020204" charset="0"/>
      <p:regular r:id="rId25"/>
    </p:embeddedFont>
    <p:embeddedFont>
      <p:font typeface="Inter Medium" panose="020B0604020202020204" charset="0"/>
      <p:regular r:id="rId26"/>
    </p:embeddedFont>
    <p:embeddedFont>
      <p:font typeface="Inter Semi-Bold" panose="020B0604020202020204" charset="0"/>
      <p:regular r:id="rId27"/>
    </p:embeddedFont>
    <p:embeddedFont>
      <p:font typeface="Open Sans Bold"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5" d="100"/>
          <a:sy n="45" d="100"/>
        </p:scale>
        <p:origin x="8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40.svg"/><Relationship Id="rId7" Type="http://schemas.openxmlformats.org/officeDocument/2006/relationships/image" Target="../media/image12.sv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42.svg"/><Relationship Id="rId4" Type="http://schemas.openxmlformats.org/officeDocument/2006/relationships/image" Target="../media/image41.png"/><Relationship Id="rId9" Type="http://schemas.openxmlformats.org/officeDocument/2006/relationships/image" Target="../media/image44.sv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svg"/><Relationship Id="rId3" Type="http://schemas.openxmlformats.org/officeDocument/2006/relationships/image" Target="../media/image12.svg"/><Relationship Id="rId7" Type="http://schemas.openxmlformats.org/officeDocument/2006/relationships/image" Target="../media/image48.svg"/><Relationship Id="rId12" Type="http://schemas.openxmlformats.org/officeDocument/2006/relationships/image" Target="../media/image53.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s>
</file>

<file path=ppt/slides/_rels/slide12.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60.svg"/><Relationship Id="rId3" Type="http://schemas.openxmlformats.org/officeDocument/2006/relationships/image" Target="../media/image12.svg"/><Relationship Id="rId7" Type="http://schemas.openxmlformats.org/officeDocument/2006/relationships/image" Target="../media/image48.svg"/><Relationship Id="rId12" Type="http://schemas.openxmlformats.org/officeDocument/2006/relationships/image" Target="../media/image59.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7.png"/><Relationship Id="rId11" Type="http://schemas.openxmlformats.org/officeDocument/2006/relationships/image" Target="../media/image58.svg"/><Relationship Id="rId5" Type="http://schemas.openxmlformats.org/officeDocument/2006/relationships/image" Target="../media/image46.svg"/><Relationship Id="rId15" Type="http://schemas.openxmlformats.org/officeDocument/2006/relationships/image" Target="../media/image62.svg"/><Relationship Id="rId10" Type="http://schemas.openxmlformats.org/officeDocument/2006/relationships/image" Target="../media/image57.png"/><Relationship Id="rId4" Type="http://schemas.openxmlformats.org/officeDocument/2006/relationships/image" Target="../media/image45.png"/><Relationship Id="rId9" Type="http://schemas.openxmlformats.org/officeDocument/2006/relationships/image" Target="../media/image56.svg"/><Relationship Id="rId14" Type="http://schemas.openxmlformats.org/officeDocument/2006/relationships/image" Target="../media/image61.png"/></Relationships>
</file>

<file path=ppt/slides/_rels/slide13.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7.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_rels/slide1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6.svg"/><Relationship Id="rId4" Type="http://schemas.openxmlformats.org/officeDocument/2006/relationships/image" Target="../media/image65.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72.svg"/><Relationship Id="rId3" Type="http://schemas.openxmlformats.org/officeDocument/2006/relationships/image" Target="../media/image12.svg"/><Relationship Id="rId7" Type="http://schemas.openxmlformats.org/officeDocument/2006/relationships/image" Target="../media/image28.svg"/><Relationship Id="rId12" Type="http://schemas.openxmlformats.org/officeDocument/2006/relationships/image" Target="../media/image71.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70.svg"/><Relationship Id="rId5" Type="http://schemas.openxmlformats.org/officeDocument/2006/relationships/image" Target="../media/image64.sv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2.svg"/><Relationship Id="rId7"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2.svg"/><Relationship Id="rId7" Type="http://schemas.openxmlformats.org/officeDocument/2006/relationships/image" Target="../media/image24.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2.svg"/><Relationship Id="rId7" Type="http://schemas.openxmlformats.org/officeDocument/2006/relationships/image" Target="../media/image3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svg"/><Relationship Id="rId4" Type="http://schemas.openxmlformats.org/officeDocument/2006/relationships/image" Target="../media/image29.png"/><Relationship Id="rId9" Type="http://schemas.openxmlformats.org/officeDocument/2006/relationships/image" Target="../media/image34.svg"/></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36.svg"/><Relationship Id="rId4" Type="http://schemas.openxmlformats.org/officeDocument/2006/relationships/image" Target="../media/image35.png"/></Relationships>
</file>

<file path=ppt/slides/_rels/slide8.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FA"/>
        </a:solidFill>
        <a:effectLst/>
      </p:bgPr>
    </p:bg>
    <p:spTree>
      <p:nvGrpSpPr>
        <p:cNvPr id="1" name=""/>
        <p:cNvGrpSpPr/>
        <p:nvPr/>
      </p:nvGrpSpPr>
      <p:grpSpPr>
        <a:xfrm>
          <a:off x="0" y="0"/>
          <a:ext cx="0" cy="0"/>
          <a:chOff x="0" y="0"/>
          <a:chExt cx="0" cy="0"/>
        </a:xfrm>
      </p:grpSpPr>
      <p:sp>
        <p:nvSpPr>
          <p:cNvPr id="2" name="TextBox 2"/>
          <p:cNvSpPr txBox="1"/>
          <p:nvPr/>
        </p:nvSpPr>
        <p:spPr>
          <a:xfrm>
            <a:off x="838200" y="2476500"/>
            <a:ext cx="10896600" cy="3693319"/>
          </a:xfrm>
          <a:prstGeom prst="rect">
            <a:avLst/>
          </a:prstGeom>
        </p:spPr>
        <p:txBody>
          <a:bodyPr wrap="square" lIns="0" tIns="0" rIns="0" bIns="0" rtlCol="0" anchor="t">
            <a:spAutoFit/>
          </a:bodyPr>
          <a:lstStyle/>
          <a:p>
            <a:pPr algn="l"/>
            <a:r>
              <a:rPr lang="en-US" sz="8000" b="1" spc="-1252" dirty="0">
                <a:solidFill>
                  <a:srgbClr val="2F5043"/>
                </a:solidFill>
                <a:latin typeface="Bricolage Grotesque Bold" charset="0"/>
                <a:ea typeface="Bricolage Grotesque Bold"/>
                <a:cs typeface="Bricolage Grotesque Bold"/>
                <a:sym typeface="Bricolage Grotesque Bold"/>
              </a:rPr>
              <a:t>K O N S E P    D A N</a:t>
            </a:r>
          </a:p>
          <a:p>
            <a:pPr algn="l"/>
            <a:r>
              <a:rPr lang="en-US" sz="8000" b="1" spc="-1252" dirty="0">
                <a:solidFill>
                  <a:srgbClr val="2F5043"/>
                </a:solidFill>
                <a:latin typeface="Bricolage Grotesque Bold" charset="0"/>
                <a:ea typeface="Bricolage Grotesque Bold"/>
                <a:cs typeface="Bricolage Grotesque Bold"/>
                <a:sym typeface="Bricolage Grotesque Bold"/>
              </a:rPr>
              <a:t>K A R A K T  E R I S I T I K </a:t>
            </a:r>
          </a:p>
          <a:p>
            <a:pPr algn="l"/>
            <a:r>
              <a:rPr lang="en-US" sz="8000" b="1" spc="-1252" dirty="0">
                <a:solidFill>
                  <a:srgbClr val="2F5043"/>
                </a:solidFill>
                <a:latin typeface="Bricolage Grotesque Bold" charset="0"/>
                <a:ea typeface="Bricolage Grotesque Bold"/>
                <a:cs typeface="Bricolage Grotesque Bold"/>
                <a:sym typeface="Bricolage Grotesque Bold"/>
              </a:rPr>
              <a:t>  E  K U I  TA S</a:t>
            </a:r>
          </a:p>
        </p:txBody>
      </p:sp>
      <p:grpSp>
        <p:nvGrpSpPr>
          <p:cNvPr id="3" name="Group 3"/>
          <p:cNvGrpSpPr/>
          <p:nvPr/>
        </p:nvGrpSpPr>
        <p:grpSpPr>
          <a:xfrm>
            <a:off x="-2513536" y="6718785"/>
            <a:ext cx="10967810" cy="1987183"/>
            <a:chOff x="0" y="0"/>
            <a:chExt cx="5377752" cy="974359"/>
          </a:xfrm>
        </p:grpSpPr>
        <p:sp>
          <p:nvSpPr>
            <p:cNvPr id="4" name="Freeform 4"/>
            <p:cNvSpPr/>
            <p:nvPr/>
          </p:nvSpPr>
          <p:spPr>
            <a:xfrm>
              <a:off x="0" y="0"/>
              <a:ext cx="5377752" cy="974359"/>
            </a:xfrm>
            <a:custGeom>
              <a:avLst/>
              <a:gdLst/>
              <a:ahLst/>
              <a:cxnLst/>
              <a:rect l="l" t="t" r="r" b="b"/>
              <a:pathLst>
                <a:path w="5377752" h="974359">
                  <a:moveTo>
                    <a:pt x="203200" y="0"/>
                  </a:moveTo>
                  <a:lnTo>
                    <a:pt x="5377752" y="0"/>
                  </a:lnTo>
                  <a:lnTo>
                    <a:pt x="5174552" y="974359"/>
                  </a:lnTo>
                  <a:lnTo>
                    <a:pt x="0" y="974359"/>
                  </a:lnTo>
                  <a:lnTo>
                    <a:pt x="203200" y="0"/>
                  </a:lnTo>
                  <a:close/>
                </a:path>
              </a:pathLst>
            </a:custGeom>
            <a:solidFill>
              <a:srgbClr val="C1D8C3"/>
            </a:solidFill>
          </p:spPr>
        </p:sp>
        <p:sp>
          <p:nvSpPr>
            <p:cNvPr id="5" name="TextBox 5"/>
            <p:cNvSpPr txBox="1"/>
            <p:nvPr/>
          </p:nvSpPr>
          <p:spPr>
            <a:xfrm>
              <a:off x="101600" y="19050"/>
              <a:ext cx="5174552" cy="955309"/>
            </a:xfrm>
            <a:prstGeom prst="rect">
              <a:avLst/>
            </a:prstGeom>
          </p:spPr>
          <p:txBody>
            <a:bodyPr lIns="50800" tIns="50800" rIns="50800" bIns="50800" rtlCol="0" anchor="ctr"/>
            <a:lstStyle/>
            <a:p>
              <a:pPr algn="ctr">
                <a:lnSpc>
                  <a:spcPts val="2089"/>
                </a:lnSpc>
              </a:pPr>
              <a:endParaRPr/>
            </a:p>
          </p:txBody>
        </p:sp>
      </p:grpSp>
      <p:sp>
        <p:nvSpPr>
          <p:cNvPr id="6" name="Freeform 6"/>
          <p:cNvSpPr/>
          <p:nvPr/>
        </p:nvSpPr>
        <p:spPr>
          <a:xfrm>
            <a:off x="10550362" y="-196235"/>
            <a:ext cx="9857183" cy="11684161"/>
          </a:xfrm>
          <a:custGeom>
            <a:avLst/>
            <a:gdLst/>
            <a:ahLst/>
            <a:cxnLst/>
            <a:rect l="l" t="t" r="r" b="b"/>
            <a:pathLst>
              <a:path w="9857183" h="11684161">
                <a:moveTo>
                  <a:pt x="0" y="0"/>
                </a:moveTo>
                <a:lnTo>
                  <a:pt x="9857183" y="0"/>
                </a:lnTo>
                <a:lnTo>
                  <a:pt x="9857183" y="11684161"/>
                </a:lnTo>
                <a:lnTo>
                  <a:pt x="0" y="11684161"/>
                </a:lnTo>
                <a:lnTo>
                  <a:pt x="0" y="0"/>
                </a:lnTo>
                <a:close/>
              </a:path>
            </a:pathLst>
          </a:custGeom>
          <a:blipFill>
            <a:blip r:embed="rId2">
              <a:alphaModFix amt="27000"/>
              <a:extLst>
                <a:ext uri="{96DAC541-7B7A-43D3-8B79-37D633B846F1}">
                  <asvg:svgBlip xmlns:asvg="http://schemas.microsoft.com/office/drawing/2016/SVG/main" r:embed="rId3"/>
                </a:ext>
              </a:extLst>
            </a:blip>
            <a:stretch>
              <a:fillRect/>
            </a:stretch>
          </a:blipFill>
        </p:spPr>
      </p:sp>
      <p:sp>
        <p:nvSpPr>
          <p:cNvPr id="7" name="Freeform 7"/>
          <p:cNvSpPr/>
          <p:nvPr/>
        </p:nvSpPr>
        <p:spPr>
          <a:xfrm rot="360442">
            <a:off x="9470011" y="1622836"/>
            <a:ext cx="8314073" cy="6666375"/>
          </a:xfrm>
          <a:custGeom>
            <a:avLst/>
            <a:gdLst/>
            <a:ahLst/>
            <a:cxnLst/>
            <a:rect l="l" t="t" r="r" b="b"/>
            <a:pathLst>
              <a:path w="8314073" h="6666375">
                <a:moveTo>
                  <a:pt x="0" y="0"/>
                </a:moveTo>
                <a:lnTo>
                  <a:pt x="8314074" y="0"/>
                </a:lnTo>
                <a:lnTo>
                  <a:pt x="8314074" y="6666376"/>
                </a:lnTo>
                <a:lnTo>
                  <a:pt x="0" y="66663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8" name="Freeform 8"/>
          <p:cNvSpPr/>
          <p:nvPr/>
        </p:nvSpPr>
        <p:spPr>
          <a:xfrm>
            <a:off x="11356157" y="5945135"/>
            <a:ext cx="1273377" cy="1273377"/>
          </a:xfrm>
          <a:custGeom>
            <a:avLst/>
            <a:gdLst/>
            <a:ahLst/>
            <a:cxnLst/>
            <a:rect l="l" t="t" r="r" b="b"/>
            <a:pathLst>
              <a:path w="1273377" h="1273377">
                <a:moveTo>
                  <a:pt x="0" y="0"/>
                </a:moveTo>
                <a:lnTo>
                  <a:pt x="1273377" y="0"/>
                </a:lnTo>
                <a:lnTo>
                  <a:pt x="1273377" y="1273377"/>
                </a:lnTo>
                <a:lnTo>
                  <a:pt x="0" y="1273377"/>
                </a:lnTo>
                <a:lnTo>
                  <a:pt x="0" y="0"/>
                </a:lnTo>
                <a:close/>
              </a:path>
            </a:pathLst>
          </a:custGeom>
          <a:blipFill>
            <a:blip r:embed="rId6" cstate="print">
              <a:alphaModFix amt="78000"/>
              <a:extLst>
                <a:ext uri="{96DAC541-7B7A-43D3-8B79-37D633B846F1}">
                  <asvg:svgBlip xmlns:asvg="http://schemas.microsoft.com/office/drawing/2016/SVG/main" r:embed="rId7"/>
                </a:ext>
              </a:extLst>
            </a:blip>
            <a:stretch>
              <a:fillRect/>
            </a:stretch>
          </a:blipFill>
        </p:spPr>
      </p:sp>
      <p:grpSp>
        <p:nvGrpSpPr>
          <p:cNvPr id="9" name="Group 9"/>
          <p:cNvGrpSpPr/>
          <p:nvPr/>
        </p:nvGrpSpPr>
        <p:grpSpPr>
          <a:xfrm>
            <a:off x="11515185" y="6104164"/>
            <a:ext cx="955320" cy="955320"/>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725"/>
            </a:solidFill>
            <a:ln w="28575" cap="sq">
              <a:solidFill>
                <a:srgbClr val="2F5043"/>
              </a:solidFill>
              <a:prstDash val="solid"/>
              <a:miter/>
            </a:ln>
          </p:spPr>
        </p:sp>
        <p:sp>
          <p:nvSpPr>
            <p:cNvPr id="11" name="TextBox 11"/>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2" name="Freeform 12"/>
          <p:cNvSpPr/>
          <p:nvPr/>
        </p:nvSpPr>
        <p:spPr>
          <a:xfrm>
            <a:off x="11710960" y="6397830"/>
            <a:ext cx="563770" cy="367988"/>
          </a:xfrm>
          <a:custGeom>
            <a:avLst/>
            <a:gdLst/>
            <a:ahLst/>
            <a:cxnLst/>
            <a:rect l="l" t="t" r="r" b="b"/>
            <a:pathLst>
              <a:path w="563770" h="367988">
                <a:moveTo>
                  <a:pt x="0" y="0"/>
                </a:moveTo>
                <a:lnTo>
                  <a:pt x="563770" y="0"/>
                </a:lnTo>
                <a:lnTo>
                  <a:pt x="563770" y="367988"/>
                </a:lnTo>
                <a:lnTo>
                  <a:pt x="0" y="367988"/>
                </a:lnTo>
                <a:lnTo>
                  <a:pt x="0" y="0"/>
                </a:lnTo>
                <a:close/>
              </a:path>
            </a:pathLst>
          </a:custGeom>
          <a:blipFill>
            <a:blip r:embed="rId8" cstate="print">
              <a:extLst>
                <a:ext uri="{96DAC541-7B7A-43D3-8B79-37D633B846F1}">
                  <asvg:svgBlip xmlns:asvg="http://schemas.microsoft.com/office/drawing/2016/SVG/main" r:embed="rId9"/>
                </a:ext>
              </a:extLst>
            </a:blip>
            <a:stretch>
              <a:fillRect/>
            </a:stretch>
          </a:blipFill>
        </p:spPr>
      </p:sp>
      <p:sp>
        <p:nvSpPr>
          <p:cNvPr id="13" name="Freeform 13"/>
          <p:cNvSpPr/>
          <p:nvPr/>
        </p:nvSpPr>
        <p:spPr>
          <a:xfrm>
            <a:off x="16393327" y="3257533"/>
            <a:ext cx="1273377" cy="1273377"/>
          </a:xfrm>
          <a:custGeom>
            <a:avLst/>
            <a:gdLst/>
            <a:ahLst/>
            <a:cxnLst/>
            <a:rect l="l" t="t" r="r" b="b"/>
            <a:pathLst>
              <a:path w="1273377" h="1273377">
                <a:moveTo>
                  <a:pt x="0" y="0"/>
                </a:moveTo>
                <a:lnTo>
                  <a:pt x="1273377" y="0"/>
                </a:lnTo>
                <a:lnTo>
                  <a:pt x="1273377" y="1273377"/>
                </a:lnTo>
                <a:lnTo>
                  <a:pt x="0" y="1273377"/>
                </a:lnTo>
                <a:lnTo>
                  <a:pt x="0" y="0"/>
                </a:lnTo>
                <a:close/>
              </a:path>
            </a:pathLst>
          </a:custGeom>
          <a:blipFill>
            <a:blip r:embed="rId6" cstate="print">
              <a:alphaModFix amt="78000"/>
              <a:extLst>
                <a:ext uri="{96DAC541-7B7A-43D3-8B79-37D633B846F1}">
                  <asvg:svgBlip xmlns:asvg="http://schemas.microsoft.com/office/drawing/2016/SVG/main" r:embed="rId7"/>
                </a:ext>
              </a:extLst>
            </a:blip>
            <a:stretch>
              <a:fillRect/>
            </a:stretch>
          </a:blipFill>
        </p:spPr>
      </p:sp>
      <p:grpSp>
        <p:nvGrpSpPr>
          <p:cNvPr id="14" name="Group 14"/>
          <p:cNvGrpSpPr/>
          <p:nvPr/>
        </p:nvGrpSpPr>
        <p:grpSpPr>
          <a:xfrm>
            <a:off x="16552356" y="3416562"/>
            <a:ext cx="955320" cy="955320"/>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725"/>
            </a:solidFill>
            <a:ln w="28575" cap="sq">
              <a:solidFill>
                <a:srgbClr val="2F5043"/>
              </a:solidFill>
              <a:prstDash val="solid"/>
              <a:miter/>
            </a:ln>
          </p:spPr>
        </p:sp>
        <p:sp>
          <p:nvSpPr>
            <p:cNvPr id="16" name="TextBox 16"/>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7" name="Freeform 17"/>
          <p:cNvSpPr/>
          <p:nvPr/>
        </p:nvSpPr>
        <p:spPr>
          <a:xfrm>
            <a:off x="16793037" y="3657244"/>
            <a:ext cx="473956" cy="473956"/>
          </a:xfrm>
          <a:custGeom>
            <a:avLst/>
            <a:gdLst/>
            <a:ahLst/>
            <a:cxnLst/>
            <a:rect l="l" t="t" r="r" b="b"/>
            <a:pathLst>
              <a:path w="473956" h="473956">
                <a:moveTo>
                  <a:pt x="0" y="0"/>
                </a:moveTo>
                <a:lnTo>
                  <a:pt x="473956" y="0"/>
                </a:lnTo>
                <a:lnTo>
                  <a:pt x="473956" y="473956"/>
                </a:lnTo>
                <a:lnTo>
                  <a:pt x="0" y="473956"/>
                </a:lnTo>
                <a:lnTo>
                  <a:pt x="0" y="0"/>
                </a:lnTo>
                <a:close/>
              </a:path>
            </a:pathLst>
          </a:custGeom>
          <a:blipFill>
            <a:blip r:embed="rId10" cstate="print">
              <a:extLst>
                <a:ext uri="{96DAC541-7B7A-43D3-8B79-37D633B846F1}">
                  <asvg:svgBlip xmlns:asvg="http://schemas.microsoft.com/office/drawing/2016/SVG/main" r:embed="rId11"/>
                </a:ext>
              </a:extLst>
            </a:blip>
            <a:stretch>
              <a:fillRect/>
            </a:stretch>
          </a:blipFill>
        </p:spPr>
      </p:sp>
      <p:sp>
        <p:nvSpPr>
          <p:cNvPr id="19" name="Freeform 19"/>
          <p:cNvSpPr/>
          <p:nvPr/>
        </p:nvSpPr>
        <p:spPr>
          <a:xfrm>
            <a:off x="1028700" y="1028700"/>
            <a:ext cx="553131" cy="731303"/>
          </a:xfrm>
          <a:custGeom>
            <a:avLst/>
            <a:gdLst/>
            <a:ahLst/>
            <a:cxnLst/>
            <a:rect l="l" t="t" r="r" b="b"/>
            <a:pathLst>
              <a:path w="553131" h="731303">
                <a:moveTo>
                  <a:pt x="0" y="0"/>
                </a:moveTo>
                <a:lnTo>
                  <a:pt x="553131" y="0"/>
                </a:lnTo>
                <a:lnTo>
                  <a:pt x="553131" y="731303"/>
                </a:lnTo>
                <a:lnTo>
                  <a:pt x="0" y="731303"/>
                </a:lnTo>
                <a:lnTo>
                  <a:pt x="0" y="0"/>
                </a:lnTo>
                <a:close/>
              </a:path>
            </a:pathLst>
          </a:custGeom>
          <a:blipFill>
            <a:blip r:embed="rId12" cstate="print">
              <a:extLst>
                <a:ext uri="{96DAC541-7B7A-43D3-8B79-37D633B846F1}">
                  <asvg:svgBlip xmlns:asvg="http://schemas.microsoft.com/office/drawing/2016/SVG/main" r:embed="rId13"/>
                </a:ext>
              </a:extLst>
            </a:blip>
            <a:stretch>
              <a:fillRect/>
            </a:stretch>
          </a:blipFill>
        </p:spPr>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DFA"/>
        </a:solidFill>
        <a:effectLst/>
      </p:bgPr>
    </p:bg>
    <p:spTree>
      <p:nvGrpSpPr>
        <p:cNvPr id="1" name=""/>
        <p:cNvGrpSpPr/>
        <p:nvPr/>
      </p:nvGrpSpPr>
      <p:grpSpPr>
        <a:xfrm>
          <a:off x="0" y="0"/>
          <a:ext cx="0" cy="0"/>
          <a:chOff x="0" y="0"/>
          <a:chExt cx="0" cy="0"/>
        </a:xfrm>
      </p:grpSpPr>
      <p:sp>
        <p:nvSpPr>
          <p:cNvPr id="2" name="Freeform 2"/>
          <p:cNvSpPr/>
          <p:nvPr/>
        </p:nvSpPr>
        <p:spPr>
          <a:xfrm rot="1644086">
            <a:off x="11497174" y="-2262245"/>
            <a:ext cx="3138795" cy="3144513"/>
          </a:xfrm>
          <a:custGeom>
            <a:avLst/>
            <a:gdLst/>
            <a:ahLst/>
            <a:cxnLst/>
            <a:rect l="l" t="t" r="r" b="b"/>
            <a:pathLst>
              <a:path w="3138795" h="3144513">
                <a:moveTo>
                  <a:pt x="0" y="0"/>
                </a:moveTo>
                <a:lnTo>
                  <a:pt x="3138796" y="0"/>
                </a:lnTo>
                <a:lnTo>
                  <a:pt x="3138796" y="3144512"/>
                </a:lnTo>
                <a:lnTo>
                  <a:pt x="0" y="314451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0" y="0"/>
            <a:ext cx="18288000" cy="83880"/>
            <a:chOff x="0" y="0"/>
            <a:chExt cx="4816593" cy="22092"/>
          </a:xfrm>
        </p:grpSpPr>
        <p:sp>
          <p:nvSpPr>
            <p:cNvPr id="4" name="Freeform 4"/>
            <p:cNvSpPr/>
            <p:nvPr/>
          </p:nvSpPr>
          <p:spPr>
            <a:xfrm>
              <a:off x="0" y="0"/>
              <a:ext cx="4816592" cy="22092"/>
            </a:xfrm>
            <a:custGeom>
              <a:avLst/>
              <a:gdLst/>
              <a:ahLst/>
              <a:cxnLst/>
              <a:rect l="l" t="t" r="r" b="b"/>
              <a:pathLst>
                <a:path w="4816592" h="22092">
                  <a:moveTo>
                    <a:pt x="0" y="0"/>
                  </a:moveTo>
                  <a:lnTo>
                    <a:pt x="4816592" y="0"/>
                  </a:lnTo>
                  <a:lnTo>
                    <a:pt x="4816592" y="22092"/>
                  </a:lnTo>
                  <a:lnTo>
                    <a:pt x="0" y="22092"/>
                  </a:lnTo>
                  <a:close/>
                </a:path>
              </a:pathLst>
            </a:custGeom>
            <a:solidFill>
              <a:srgbClr val="2F5043"/>
            </a:solidFill>
          </p:spPr>
        </p:sp>
        <p:sp>
          <p:nvSpPr>
            <p:cNvPr id="5" name="TextBox 5"/>
            <p:cNvSpPr txBox="1"/>
            <p:nvPr/>
          </p:nvSpPr>
          <p:spPr>
            <a:xfrm>
              <a:off x="0" y="19050"/>
              <a:ext cx="4816593" cy="3042"/>
            </a:xfrm>
            <a:prstGeom prst="rect">
              <a:avLst/>
            </a:prstGeom>
          </p:spPr>
          <p:txBody>
            <a:bodyPr lIns="50800" tIns="50800" rIns="50800" bIns="50800" rtlCol="0" anchor="ctr"/>
            <a:lstStyle/>
            <a:p>
              <a:pPr algn="ctr">
                <a:lnSpc>
                  <a:spcPts val="2418"/>
                </a:lnSpc>
              </a:pPr>
              <a:endParaRPr/>
            </a:p>
          </p:txBody>
        </p:sp>
      </p:grpSp>
      <p:sp>
        <p:nvSpPr>
          <p:cNvPr id="6" name="Freeform 6"/>
          <p:cNvSpPr/>
          <p:nvPr/>
        </p:nvSpPr>
        <p:spPr>
          <a:xfrm>
            <a:off x="272667" y="9039057"/>
            <a:ext cx="1032598" cy="1448531"/>
          </a:xfrm>
          <a:custGeom>
            <a:avLst/>
            <a:gdLst/>
            <a:ahLst/>
            <a:cxnLst/>
            <a:rect l="l" t="t" r="r" b="b"/>
            <a:pathLst>
              <a:path w="1032598" h="1448531">
                <a:moveTo>
                  <a:pt x="0" y="0"/>
                </a:moveTo>
                <a:lnTo>
                  <a:pt x="1032598" y="0"/>
                </a:lnTo>
                <a:lnTo>
                  <a:pt x="1032598" y="1448531"/>
                </a:lnTo>
                <a:lnTo>
                  <a:pt x="0" y="1448531"/>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grpSp>
        <p:nvGrpSpPr>
          <p:cNvPr id="7" name="Group 7"/>
          <p:cNvGrpSpPr/>
          <p:nvPr/>
        </p:nvGrpSpPr>
        <p:grpSpPr>
          <a:xfrm>
            <a:off x="0" y="10203120"/>
            <a:ext cx="18288000" cy="83880"/>
            <a:chOff x="0" y="0"/>
            <a:chExt cx="4816593" cy="22092"/>
          </a:xfrm>
        </p:grpSpPr>
        <p:sp>
          <p:nvSpPr>
            <p:cNvPr id="8" name="Freeform 8"/>
            <p:cNvSpPr/>
            <p:nvPr/>
          </p:nvSpPr>
          <p:spPr>
            <a:xfrm>
              <a:off x="0" y="0"/>
              <a:ext cx="4816592" cy="22092"/>
            </a:xfrm>
            <a:custGeom>
              <a:avLst/>
              <a:gdLst/>
              <a:ahLst/>
              <a:cxnLst/>
              <a:rect l="l" t="t" r="r" b="b"/>
              <a:pathLst>
                <a:path w="4816592" h="22092">
                  <a:moveTo>
                    <a:pt x="0" y="0"/>
                  </a:moveTo>
                  <a:lnTo>
                    <a:pt x="4816592" y="0"/>
                  </a:lnTo>
                  <a:lnTo>
                    <a:pt x="4816592" y="22092"/>
                  </a:lnTo>
                  <a:lnTo>
                    <a:pt x="0" y="22092"/>
                  </a:lnTo>
                  <a:close/>
                </a:path>
              </a:pathLst>
            </a:custGeom>
            <a:solidFill>
              <a:srgbClr val="2F5043"/>
            </a:solidFill>
          </p:spPr>
        </p:sp>
        <p:sp>
          <p:nvSpPr>
            <p:cNvPr id="9" name="TextBox 9"/>
            <p:cNvSpPr txBox="1"/>
            <p:nvPr/>
          </p:nvSpPr>
          <p:spPr>
            <a:xfrm>
              <a:off x="0" y="19050"/>
              <a:ext cx="4816593" cy="3042"/>
            </a:xfrm>
            <a:prstGeom prst="rect">
              <a:avLst/>
            </a:prstGeom>
          </p:spPr>
          <p:txBody>
            <a:bodyPr lIns="50800" tIns="50800" rIns="50800" bIns="50800" rtlCol="0" anchor="ctr"/>
            <a:lstStyle/>
            <a:p>
              <a:pPr algn="ctr">
                <a:lnSpc>
                  <a:spcPts val="2418"/>
                </a:lnSpc>
              </a:pPr>
              <a:endParaRPr/>
            </a:p>
          </p:txBody>
        </p:sp>
      </p:grpSp>
      <p:sp>
        <p:nvSpPr>
          <p:cNvPr id="10" name="Freeform 10"/>
          <p:cNvSpPr/>
          <p:nvPr/>
        </p:nvSpPr>
        <p:spPr>
          <a:xfrm>
            <a:off x="1028700" y="1028700"/>
            <a:ext cx="553131" cy="731303"/>
          </a:xfrm>
          <a:custGeom>
            <a:avLst/>
            <a:gdLst/>
            <a:ahLst/>
            <a:cxnLst/>
            <a:rect l="l" t="t" r="r" b="b"/>
            <a:pathLst>
              <a:path w="553131" h="731303">
                <a:moveTo>
                  <a:pt x="0" y="0"/>
                </a:moveTo>
                <a:lnTo>
                  <a:pt x="553131" y="0"/>
                </a:lnTo>
                <a:lnTo>
                  <a:pt x="553131" y="731303"/>
                </a:lnTo>
                <a:lnTo>
                  <a:pt x="0" y="731303"/>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11" name="TextBox 11"/>
          <p:cNvSpPr txBox="1"/>
          <p:nvPr/>
        </p:nvSpPr>
        <p:spPr>
          <a:xfrm>
            <a:off x="1368522" y="1683803"/>
            <a:ext cx="15890778" cy="8065455"/>
          </a:xfrm>
          <a:prstGeom prst="rect">
            <a:avLst/>
          </a:prstGeom>
        </p:spPr>
        <p:txBody>
          <a:bodyPr lIns="0" tIns="0" rIns="0" bIns="0" rtlCol="0" anchor="t">
            <a:spAutoFit/>
          </a:bodyPr>
          <a:lstStyle/>
          <a:p>
            <a:pPr algn="l">
              <a:lnSpc>
                <a:spcPts val="4947"/>
              </a:lnSpc>
            </a:pPr>
            <a:r>
              <a:rPr lang="en-US" sz="3534" spc="-176" dirty="0" err="1">
                <a:solidFill>
                  <a:srgbClr val="2F5043"/>
                </a:solidFill>
                <a:latin typeface="Inter"/>
                <a:ea typeface="Inter"/>
                <a:cs typeface="Inter"/>
                <a:sym typeface="Inter"/>
              </a:rPr>
              <a:t>Ekuitas</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memberikan</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informasi</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kepada</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pihak</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kepentingan</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tentang</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kepengurusan</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manajemen</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dan</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efisiensi</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perusahaan</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serta</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sebagai</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pertanggungjawaban</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pada</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pemilik</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terkait</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ekuitas</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pemegang</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saham</a:t>
            </a:r>
            <a:r>
              <a:rPr lang="en-US" sz="3534" spc="-176" dirty="0">
                <a:solidFill>
                  <a:srgbClr val="2F5043"/>
                </a:solidFill>
                <a:latin typeface="Inter"/>
                <a:ea typeface="Inter"/>
                <a:cs typeface="Inter"/>
                <a:sym typeface="Inter"/>
              </a:rPr>
              <a:t>, minimal </a:t>
            </a:r>
            <a:r>
              <a:rPr lang="en-US" sz="3534" spc="-176" dirty="0" err="1">
                <a:solidFill>
                  <a:srgbClr val="2F5043"/>
                </a:solidFill>
                <a:latin typeface="Inter"/>
                <a:ea typeface="Inter"/>
                <a:cs typeface="Inter"/>
                <a:sym typeface="Inter"/>
              </a:rPr>
              <a:t>sumber</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ekuitas</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pembatasan</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pembagian</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dividen</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dan</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likuidasi</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Terdapat</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karakteristik</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ekuitas</a:t>
            </a:r>
            <a:r>
              <a:rPr lang="en-US" sz="3534" spc="-176" dirty="0">
                <a:solidFill>
                  <a:srgbClr val="2F5043"/>
                </a:solidFill>
                <a:latin typeface="Inter"/>
                <a:ea typeface="Inter"/>
                <a:cs typeface="Inter"/>
                <a:sym typeface="Inter"/>
              </a:rPr>
              <a:t> yang </a:t>
            </a:r>
            <a:r>
              <a:rPr lang="en-US" sz="3534" spc="-176" dirty="0" err="1">
                <a:solidFill>
                  <a:srgbClr val="2F5043"/>
                </a:solidFill>
                <a:latin typeface="Inter"/>
                <a:ea typeface="Inter"/>
                <a:cs typeface="Inter"/>
                <a:sym typeface="Inter"/>
              </a:rPr>
              <a:t>dapat</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dipahami</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antara</a:t>
            </a:r>
            <a:r>
              <a:rPr lang="en-US" sz="3534" spc="-176" dirty="0">
                <a:solidFill>
                  <a:srgbClr val="2F5043"/>
                </a:solidFill>
                <a:latin typeface="Inter"/>
                <a:ea typeface="Inter"/>
                <a:cs typeface="Inter"/>
                <a:sym typeface="Inter"/>
              </a:rPr>
              <a:t> lain: </a:t>
            </a:r>
          </a:p>
          <a:p>
            <a:pPr algn="l">
              <a:lnSpc>
                <a:spcPts val="4947"/>
              </a:lnSpc>
            </a:pPr>
            <a:r>
              <a:rPr lang="en-US" sz="3534" spc="-176" dirty="0">
                <a:solidFill>
                  <a:srgbClr val="2F5043"/>
                </a:solidFill>
                <a:latin typeface="Inter"/>
                <a:ea typeface="Inter"/>
                <a:cs typeface="Inter"/>
                <a:sym typeface="Inter"/>
              </a:rPr>
              <a:t>1. </a:t>
            </a:r>
            <a:r>
              <a:rPr lang="en-US" sz="3534" spc="-176" dirty="0" err="1">
                <a:solidFill>
                  <a:srgbClr val="2F5043"/>
                </a:solidFill>
                <a:latin typeface="Inter"/>
                <a:ea typeface="Inter"/>
                <a:cs typeface="Inter"/>
                <a:sym typeface="Inter"/>
              </a:rPr>
              <a:t>Ekuitas</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sama</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dengan</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aset</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neto</a:t>
            </a:r>
            <a:endParaRPr lang="en-US" sz="3534" spc="-176" dirty="0">
              <a:solidFill>
                <a:srgbClr val="2F5043"/>
              </a:solidFill>
              <a:latin typeface="Inter"/>
              <a:ea typeface="Inter"/>
              <a:cs typeface="Inter"/>
              <a:sym typeface="Inter"/>
            </a:endParaRPr>
          </a:p>
          <a:p>
            <a:pPr algn="l">
              <a:lnSpc>
                <a:spcPts val="4947"/>
              </a:lnSpc>
            </a:pPr>
            <a:r>
              <a:rPr lang="en-US" sz="3534" spc="-176" dirty="0">
                <a:solidFill>
                  <a:srgbClr val="2F5043"/>
                </a:solidFill>
                <a:latin typeface="Inter"/>
                <a:ea typeface="Inter"/>
                <a:cs typeface="Inter"/>
                <a:sym typeface="Inter"/>
              </a:rPr>
              <a:t>2. </a:t>
            </a:r>
            <a:r>
              <a:rPr lang="en-US" sz="3534" spc="-176" dirty="0" err="1">
                <a:solidFill>
                  <a:srgbClr val="2F5043"/>
                </a:solidFill>
                <a:latin typeface="Inter"/>
                <a:ea typeface="Inter"/>
                <a:cs typeface="Inter"/>
                <a:sym typeface="Inter"/>
              </a:rPr>
              <a:t>Ekuitas</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dapat</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bertambah</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atau</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berkurang</a:t>
            </a:r>
            <a:r>
              <a:rPr lang="en-US" sz="3534" spc="-176" dirty="0">
                <a:solidFill>
                  <a:srgbClr val="2F5043"/>
                </a:solidFill>
                <a:latin typeface="Inter"/>
                <a:ea typeface="Inter"/>
                <a:cs typeface="Inter"/>
                <a:sym typeface="Inter"/>
              </a:rPr>
              <a:t> </a:t>
            </a:r>
          </a:p>
          <a:p>
            <a:pPr algn="l">
              <a:lnSpc>
                <a:spcPts val="4947"/>
              </a:lnSpc>
            </a:pPr>
            <a:r>
              <a:rPr lang="en-US" sz="3534" spc="-176" dirty="0">
                <a:solidFill>
                  <a:srgbClr val="2F5043"/>
                </a:solidFill>
                <a:latin typeface="Inter"/>
                <a:ea typeface="Inter"/>
                <a:cs typeface="Inter"/>
                <a:sym typeface="Inter"/>
              </a:rPr>
              <a:t>3. </a:t>
            </a:r>
            <a:r>
              <a:rPr lang="en-US" sz="3534" spc="-176" dirty="0" err="1">
                <a:solidFill>
                  <a:srgbClr val="2F5043"/>
                </a:solidFill>
                <a:latin typeface="Inter"/>
                <a:ea typeface="Inter"/>
                <a:cs typeface="Inter"/>
                <a:sym typeface="Inter"/>
              </a:rPr>
              <a:t>Tidak</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memiliki</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batas</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waktu</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pengembalian</a:t>
            </a:r>
            <a:r>
              <a:rPr lang="en-US" sz="3534" spc="-176" dirty="0">
                <a:solidFill>
                  <a:srgbClr val="2F5043"/>
                </a:solidFill>
                <a:latin typeface="Inter"/>
                <a:ea typeface="Inter"/>
                <a:cs typeface="Inter"/>
                <a:sym typeface="Inter"/>
              </a:rPr>
              <a:t> </a:t>
            </a:r>
          </a:p>
          <a:p>
            <a:pPr algn="l">
              <a:lnSpc>
                <a:spcPts val="4947"/>
              </a:lnSpc>
            </a:pPr>
            <a:r>
              <a:rPr lang="en-US" sz="3534" spc="-176" dirty="0">
                <a:solidFill>
                  <a:srgbClr val="2F5043"/>
                </a:solidFill>
                <a:latin typeface="Inter"/>
                <a:ea typeface="Inter"/>
                <a:cs typeface="Inter"/>
                <a:sym typeface="Inter"/>
              </a:rPr>
              <a:t>4. </a:t>
            </a:r>
            <a:r>
              <a:rPr lang="en-US" sz="3534" spc="-176" dirty="0" err="1">
                <a:solidFill>
                  <a:srgbClr val="2F5043"/>
                </a:solidFill>
                <a:latin typeface="Inter"/>
                <a:ea typeface="Inter"/>
                <a:cs typeface="Inter"/>
                <a:sym typeface="Inter"/>
              </a:rPr>
              <a:t>Berisiko</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tapi</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berpotensi</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menguntungkan</a:t>
            </a:r>
            <a:r>
              <a:rPr lang="en-US" sz="3534" spc="-176" dirty="0">
                <a:solidFill>
                  <a:srgbClr val="2F5043"/>
                </a:solidFill>
                <a:latin typeface="Inter"/>
                <a:ea typeface="Inter"/>
                <a:cs typeface="Inter"/>
                <a:sym typeface="Inter"/>
              </a:rPr>
              <a:t> </a:t>
            </a:r>
          </a:p>
          <a:p>
            <a:pPr algn="l">
              <a:lnSpc>
                <a:spcPts val="4947"/>
              </a:lnSpc>
            </a:pPr>
            <a:r>
              <a:rPr lang="en-US" sz="3534" spc="-176" dirty="0">
                <a:solidFill>
                  <a:srgbClr val="2F5043"/>
                </a:solidFill>
                <a:latin typeface="Inter"/>
                <a:ea typeface="Inter"/>
                <a:cs typeface="Inter"/>
                <a:sym typeface="Inter"/>
              </a:rPr>
              <a:t>5. </a:t>
            </a:r>
            <a:r>
              <a:rPr lang="en-US" sz="3534" spc="-176" dirty="0" err="1">
                <a:solidFill>
                  <a:srgbClr val="2F5043"/>
                </a:solidFill>
                <a:latin typeface="Inter"/>
                <a:ea typeface="Inter"/>
                <a:cs typeface="Inter"/>
                <a:sym typeface="Inter"/>
              </a:rPr>
              <a:t>Dapat</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diperjualbelikan</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di</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Pasar</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Keuangan</a:t>
            </a:r>
            <a:r>
              <a:rPr lang="en-US" sz="3534" spc="-176" dirty="0">
                <a:solidFill>
                  <a:srgbClr val="2F5043"/>
                </a:solidFill>
                <a:latin typeface="Inter"/>
                <a:ea typeface="Inter"/>
                <a:cs typeface="Inter"/>
                <a:sym typeface="Inter"/>
              </a:rPr>
              <a:t> </a:t>
            </a:r>
          </a:p>
          <a:p>
            <a:pPr algn="l">
              <a:lnSpc>
                <a:spcPts val="4947"/>
              </a:lnSpc>
            </a:pPr>
            <a:r>
              <a:rPr lang="en-US" sz="3534" spc="-176" dirty="0">
                <a:solidFill>
                  <a:srgbClr val="2F5043"/>
                </a:solidFill>
                <a:latin typeface="Inter"/>
                <a:ea typeface="Inter"/>
                <a:cs typeface="Inter"/>
                <a:sym typeface="Inter"/>
              </a:rPr>
              <a:t>6. </a:t>
            </a:r>
            <a:r>
              <a:rPr lang="en-US" sz="3534" spc="-176" dirty="0" err="1">
                <a:solidFill>
                  <a:srgbClr val="2F5043"/>
                </a:solidFill>
                <a:latin typeface="Inter"/>
                <a:ea typeface="Inter"/>
                <a:cs typeface="Inter"/>
                <a:sym typeface="Inter"/>
              </a:rPr>
              <a:t>Dipengaruhi</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oleh</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kinerja</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perusahaan</a:t>
            </a:r>
            <a:r>
              <a:rPr lang="en-US" sz="3534" spc="-176" dirty="0">
                <a:solidFill>
                  <a:srgbClr val="2F5043"/>
                </a:solidFill>
                <a:latin typeface="Inter"/>
                <a:ea typeface="Inter"/>
                <a:cs typeface="Inter"/>
                <a:sym typeface="Inter"/>
              </a:rPr>
              <a:t> </a:t>
            </a:r>
          </a:p>
          <a:p>
            <a:pPr algn="l">
              <a:lnSpc>
                <a:spcPts val="4947"/>
              </a:lnSpc>
            </a:pPr>
            <a:r>
              <a:rPr lang="en-US" sz="3534" spc="-176" dirty="0">
                <a:solidFill>
                  <a:srgbClr val="2F5043"/>
                </a:solidFill>
                <a:latin typeface="Inter"/>
                <a:ea typeface="Inter"/>
                <a:cs typeface="Inter"/>
                <a:sym typeface="Inter"/>
              </a:rPr>
              <a:t>7. </a:t>
            </a:r>
            <a:r>
              <a:rPr lang="en-US" sz="3534" spc="-176" dirty="0" err="1">
                <a:solidFill>
                  <a:srgbClr val="2F5043"/>
                </a:solidFill>
                <a:latin typeface="Inter"/>
                <a:ea typeface="Inter"/>
                <a:cs typeface="Inter"/>
                <a:sym typeface="Inter"/>
              </a:rPr>
              <a:t>Pencatatan</a:t>
            </a:r>
            <a:r>
              <a:rPr lang="en-US" sz="3534" spc="-176" dirty="0">
                <a:solidFill>
                  <a:srgbClr val="2F5043"/>
                </a:solidFill>
                <a:latin typeface="Inter"/>
                <a:ea typeface="Inter"/>
                <a:cs typeface="Inter"/>
                <a:sym typeface="Inter"/>
              </a:rPr>
              <a:t> Modal </a:t>
            </a:r>
            <a:r>
              <a:rPr lang="en-US" sz="3534" spc="-176" dirty="0" err="1">
                <a:solidFill>
                  <a:srgbClr val="2F5043"/>
                </a:solidFill>
                <a:latin typeface="Inter"/>
                <a:ea typeface="Inter"/>
                <a:cs typeface="Inter"/>
                <a:sym typeface="Inter"/>
              </a:rPr>
              <a:t>Saham</a:t>
            </a:r>
            <a:endParaRPr lang="en-US" sz="3534" spc="-176" dirty="0">
              <a:solidFill>
                <a:srgbClr val="2F5043"/>
              </a:solidFill>
              <a:latin typeface="Inter"/>
              <a:ea typeface="Inter"/>
              <a:cs typeface="Inter"/>
              <a:sym typeface="Inter"/>
            </a:endParaRPr>
          </a:p>
          <a:p>
            <a:pPr algn="l">
              <a:lnSpc>
                <a:spcPts val="4947"/>
              </a:lnSpc>
            </a:pPr>
            <a:r>
              <a:rPr lang="en-US" sz="3534" spc="-176" dirty="0">
                <a:solidFill>
                  <a:srgbClr val="2F5043"/>
                </a:solidFill>
                <a:latin typeface="Inter"/>
                <a:ea typeface="Inter"/>
                <a:cs typeface="Inter"/>
                <a:sym typeface="Inter"/>
              </a:rPr>
              <a:t>8. </a:t>
            </a:r>
            <a:r>
              <a:rPr lang="en-US" sz="3534" spc="-176" dirty="0" err="1">
                <a:solidFill>
                  <a:srgbClr val="2F5043"/>
                </a:solidFill>
                <a:latin typeface="Inter"/>
                <a:ea typeface="Inter"/>
                <a:cs typeface="Inter"/>
                <a:sym typeface="Inter"/>
              </a:rPr>
              <a:t>Saldo</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Akhir</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dihitung</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dengan</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cara</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penambahan</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saldo</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awal</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dengan</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laba</a:t>
            </a:r>
            <a:r>
              <a:rPr lang="en-US" sz="3534" spc="-176" dirty="0">
                <a:solidFill>
                  <a:srgbClr val="2F5043"/>
                </a:solidFill>
                <a:latin typeface="Inter"/>
                <a:ea typeface="Inter"/>
                <a:cs typeface="Inter"/>
                <a:sym typeface="Inter"/>
              </a:rPr>
              <a:t> </a:t>
            </a:r>
            <a:r>
              <a:rPr lang="en-US" sz="3534" spc="-176" dirty="0" err="1">
                <a:solidFill>
                  <a:srgbClr val="2F5043"/>
                </a:solidFill>
                <a:latin typeface="Inter"/>
                <a:ea typeface="Inter"/>
                <a:cs typeface="Inter"/>
                <a:sym typeface="Inter"/>
              </a:rPr>
              <a:t>bersih</a:t>
            </a:r>
            <a:r>
              <a:rPr lang="en-US" sz="3534" spc="-176" dirty="0">
                <a:solidFill>
                  <a:srgbClr val="2F5043"/>
                </a:solidFill>
                <a:latin typeface="Inter"/>
                <a:ea typeface="Inter"/>
                <a:cs typeface="Inter"/>
                <a:sym typeface="Inter"/>
              </a:rPr>
              <a:t> </a:t>
            </a:r>
          </a:p>
        </p:txBody>
      </p:sp>
      <p:sp>
        <p:nvSpPr>
          <p:cNvPr id="12" name="Freeform 12"/>
          <p:cNvSpPr/>
          <p:nvPr/>
        </p:nvSpPr>
        <p:spPr>
          <a:xfrm>
            <a:off x="10949667" y="4729190"/>
            <a:ext cx="4378068" cy="3501569"/>
          </a:xfrm>
          <a:custGeom>
            <a:avLst/>
            <a:gdLst/>
            <a:ahLst/>
            <a:cxnLst/>
            <a:rect l="l" t="t" r="r" b="b"/>
            <a:pathLst>
              <a:path w="4378068" h="3501569">
                <a:moveTo>
                  <a:pt x="0" y="0"/>
                </a:moveTo>
                <a:lnTo>
                  <a:pt x="4378068" y="0"/>
                </a:lnTo>
                <a:lnTo>
                  <a:pt x="4378068" y="3501569"/>
                </a:lnTo>
                <a:lnTo>
                  <a:pt x="0" y="350156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13" name="TextBox 13"/>
          <p:cNvSpPr txBox="1"/>
          <p:nvPr/>
        </p:nvSpPr>
        <p:spPr>
          <a:xfrm>
            <a:off x="1028700" y="337076"/>
            <a:ext cx="16230600" cy="1190625"/>
          </a:xfrm>
          <a:prstGeom prst="rect">
            <a:avLst/>
          </a:prstGeom>
        </p:spPr>
        <p:txBody>
          <a:bodyPr lIns="0" tIns="0" rIns="0" bIns="0" rtlCol="0" anchor="t">
            <a:spAutoFit/>
          </a:bodyPr>
          <a:lstStyle/>
          <a:p>
            <a:pPr algn="ctr">
              <a:lnSpc>
                <a:spcPts val="8835"/>
              </a:lnSpc>
            </a:pPr>
            <a:r>
              <a:rPr lang="en-US" sz="9300" b="1" spc="-465">
                <a:solidFill>
                  <a:srgbClr val="2F5043"/>
                </a:solidFill>
                <a:latin typeface="Bricolage Grotesque Bold"/>
                <a:ea typeface="Bricolage Grotesque Bold"/>
                <a:cs typeface="Bricolage Grotesque Bold"/>
                <a:sym typeface="Bricolage Grotesque Bold"/>
              </a:rPr>
              <a:t>Karakteristik Ekuitas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52578" y="1873392"/>
            <a:ext cx="16006722" cy="7097303"/>
            <a:chOff x="0" y="0"/>
            <a:chExt cx="4215762" cy="1869248"/>
          </a:xfrm>
        </p:grpSpPr>
        <p:sp>
          <p:nvSpPr>
            <p:cNvPr id="3" name="Freeform 3"/>
            <p:cNvSpPr/>
            <p:nvPr/>
          </p:nvSpPr>
          <p:spPr>
            <a:xfrm>
              <a:off x="0" y="0"/>
              <a:ext cx="4215762" cy="1869249"/>
            </a:xfrm>
            <a:custGeom>
              <a:avLst/>
              <a:gdLst/>
              <a:ahLst/>
              <a:cxnLst/>
              <a:rect l="l" t="t" r="r" b="b"/>
              <a:pathLst>
                <a:path w="4215762" h="1869249">
                  <a:moveTo>
                    <a:pt x="26602" y="0"/>
                  </a:moveTo>
                  <a:lnTo>
                    <a:pt x="4189161" y="0"/>
                  </a:lnTo>
                  <a:cubicBezTo>
                    <a:pt x="4203852" y="0"/>
                    <a:pt x="4215762" y="11910"/>
                    <a:pt x="4215762" y="26602"/>
                  </a:cubicBezTo>
                  <a:lnTo>
                    <a:pt x="4215762" y="1842647"/>
                  </a:lnTo>
                  <a:cubicBezTo>
                    <a:pt x="4215762" y="1857339"/>
                    <a:pt x="4203852" y="1869249"/>
                    <a:pt x="4189161" y="1869249"/>
                  </a:cubicBezTo>
                  <a:lnTo>
                    <a:pt x="26602" y="1869249"/>
                  </a:lnTo>
                  <a:cubicBezTo>
                    <a:pt x="11910" y="1869249"/>
                    <a:pt x="0" y="1857339"/>
                    <a:pt x="0" y="1842647"/>
                  </a:cubicBezTo>
                  <a:lnTo>
                    <a:pt x="0" y="26602"/>
                  </a:lnTo>
                  <a:cubicBezTo>
                    <a:pt x="0" y="11910"/>
                    <a:pt x="11910" y="0"/>
                    <a:pt x="26602" y="0"/>
                  </a:cubicBezTo>
                  <a:close/>
                </a:path>
              </a:pathLst>
            </a:custGeom>
            <a:solidFill>
              <a:srgbClr val="C1D8C3"/>
            </a:solidFill>
            <a:ln w="28575" cap="rnd">
              <a:solidFill>
                <a:srgbClr val="2F5043"/>
              </a:solidFill>
              <a:prstDash val="solid"/>
              <a:round/>
            </a:ln>
          </p:spPr>
        </p:sp>
        <p:sp>
          <p:nvSpPr>
            <p:cNvPr id="4" name="TextBox 4"/>
            <p:cNvSpPr txBox="1"/>
            <p:nvPr/>
          </p:nvSpPr>
          <p:spPr>
            <a:xfrm>
              <a:off x="0" y="19050"/>
              <a:ext cx="4215762" cy="1850198"/>
            </a:xfrm>
            <a:prstGeom prst="rect">
              <a:avLst/>
            </a:prstGeom>
          </p:spPr>
          <p:txBody>
            <a:bodyPr lIns="50800" tIns="50800" rIns="50800" bIns="50800" rtlCol="0" anchor="ctr"/>
            <a:lstStyle/>
            <a:p>
              <a:pPr algn="ctr">
                <a:lnSpc>
                  <a:spcPts val="2418"/>
                </a:lnSpc>
              </a:pPr>
              <a:endParaRPr/>
            </a:p>
          </p:txBody>
        </p:sp>
      </p:grpSp>
      <p:sp>
        <p:nvSpPr>
          <p:cNvPr id="5" name="Freeform 5"/>
          <p:cNvSpPr/>
          <p:nvPr/>
        </p:nvSpPr>
        <p:spPr>
          <a:xfrm>
            <a:off x="1028700" y="1028700"/>
            <a:ext cx="553131" cy="731303"/>
          </a:xfrm>
          <a:custGeom>
            <a:avLst/>
            <a:gdLst/>
            <a:ahLst/>
            <a:cxnLst/>
            <a:rect l="l" t="t" r="r" b="b"/>
            <a:pathLst>
              <a:path w="553131" h="731303">
                <a:moveTo>
                  <a:pt x="0" y="0"/>
                </a:moveTo>
                <a:lnTo>
                  <a:pt x="553131" y="0"/>
                </a:lnTo>
                <a:lnTo>
                  <a:pt x="553131" y="731303"/>
                </a:lnTo>
                <a:lnTo>
                  <a:pt x="0" y="731303"/>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sp>
      <p:sp>
        <p:nvSpPr>
          <p:cNvPr id="6" name="Freeform 6"/>
          <p:cNvSpPr/>
          <p:nvPr/>
        </p:nvSpPr>
        <p:spPr>
          <a:xfrm>
            <a:off x="0" y="4729457"/>
            <a:ext cx="531040" cy="1738522"/>
          </a:xfrm>
          <a:custGeom>
            <a:avLst/>
            <a:gdLst/>
            <a:ahLst/>
            <a:cxnLst/>
            <a:rect l="l" t="t" r="r" b="b"/>
            <a:pathLst>
              <a:path w="531040" h="1738522">
                <a:moveTo>
                  <a:pt x="0" y="0"/>
                </a:moveTo>
                <a:lnTo>
                  <a:pt x="531040" y="0"/>
                </a:lnTo>
                <a:lnTo>
                  <a:pt x="531040" y="1738522"/>
                </a:lnTo>
                <a:lnTo>
                  <a:pt x="0" y="17385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6415631" y="-559794"/>
            <a:ext cx="2295097" cy="1934710"/>
          </a:xfrm>
          <a:custGeom>
            <a:avLst/>
            <a:gdLst/>
            <a:ahLst/>
            <a:cxnLst/>
            <a:rect l="l" t="t" r="r" b="b"/>
            <a:pathLst>
              <a:path w="2295097" h="1934710">
                <a:moveTo>
                  <a:pt x="0" y="0"/>
                </a:moveTo>
                <a:lnTo>
                  <a:pt x="2295097" y="0"/>
                </a:lnTo>
                <a:lnTo>
                  <a:pt x="2295097" y="1934710"/>
                </a:lnTo>
                <a:lnTo>
                  <a:pt x="0" y="1934710"/>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8" name="Freeform 8"/>
          <p:cNvSpPr/>
          <p:nvPr/>
        </p:nvSpPr>
        <p:spPr>
          <a:xfrm>
            <a:off x="1581831" y="5422044"/>
            <a:ext cx="991618" cy="1000715"/>
          </a:xfrm>
          <a:custGeom>
            <a:avLst/>
            <a:gdLst/>
            <a:ahLst/>
            <a:cxnLst/>
            <a:rect l="l" t="t" r="r" b="b"/>
            <a:pathLst>
              <a:path w="991618" h="1000715">
                <a:moveTo>
                  <a:pt x="0" y="0"/>
                </a:moveTo>
                <a:lnTo>
                  <a:pt x="991618" y="0"/>
                </a:lnTo>
                <a:lnTo>
                  <a:pt x="991618" y="1000715"/>
                </a:lnTo>
                <a:lnTo>
                  <a:pt x="0" y="1000715"/>
                </a:lnTo>
                <a:lnTo>
                  <a:pt x="0" y="0"/>
                </a:lnTo>
                <a:close/>
              </a:path>
            </a:pathLst>
          </a:custGeom>
          <a:blipFill>
            <a:blip r:embed="rId8" cstate="print">
              <a:extLst>
                <a:ext uri="{96DAC541-7B7A-43D3-8B79-37D633B846F1}">
                  <asvg:svgBlip xmlns:asvg="http://schemas.microsoft.com/office/drawing/2016/SVG/main" r:embed="rId9"/>
                </a:ext>
              </a:extLst>
            </a:blip>
            <a:stretch>
              <a:fillRect/>
            </a:stretch>
          </a:blipFill>
        </p:spPr>
      </p:sp>
      <p:sp>
        <p:nvSpPr>
          <p:cNvPr id="9" name="Freeform 9"/>
          <p:cNvSpPr/>
          <p:nvPr/>
        </p:nvSpPr>
        <p:spPr>
          <a:xfrm>
            <a:off x="1524692" y="6531934"/>
            <a:ext cx="1090344" cy="1104400"/>
          </a:xfrm>
          <a:custGeom>
            <a:avLst/>
            <a:gdLst/>
            <a:ahLst/>
            <a:cxnLst/>
            <a:rect l="l" t="t" r="r" b="b"/>
            <a:pathLst>
              <a:path w="1090344" h="1104400">
                <a:moveTo>
                  <a:pt x="0" y="0"/>
                </a:moveTo>
                <a:lnTo>
                  <a:pt x="1090345" y="0"/>
                </a:lnTo>
                <a:lnTo>
                  <a:pt x="1090345" y="1104400"/>
                </a:lnTo>
                <a:lnTo>
                  <a:pt x="0" y="1104400"/>
                </a:lnTo>
                <a:lnTo>
                  <a:pt x="0" y="0"/>
                </a:lnTo>
                <a:close/>
              </a:path>
            </a:pathLst>
          </a:custGeom>
          <a:blipFill>
            <a:blip r:embed="rId10" cstate="print">
              <a:extLst>
                <a:ext uri="{96DAC541-7B7A-43D3-8B79-37D633B846F1}">
                  <asvg:svgBlip xmlns:asvg="http://schemas.microsoft.com/office/drawing/2016/SVG/main" r:embed="rId11"/>
                </a:ext>
              </a:extLst>
            </a:blip>
            <a:stretch>
              <a:fillRect/>
            </a:stretch>
          </a:blipFill>
        </p:spPr>
      </p:sp>
      <p:sp>
        <p:nvSpPr>
          <p:cNvPr id="10" name="Freeform 10"/>
          <p:cNvSpPr/>
          <p:nvPr/>
        </p:nvSpPr>
        <p:spPr>
          <a:xfrm>
            <a:off x="1627204" y="7745509"/>
            <a:ext cx="987832" cy="1004266"/>
          </a:xfrm>
          <a:custGeom>
            <a:avLst/>
            <a:gdLst/>
            <a:ahLst/>
            <a:cxnLst/>
            <a:rect l="l" t="t" r="r" b="b"/>
            <a:pathLst>
              <a:path w="987832" h="1004266">
                <a:moveTo>
                  <a:pt x="0" y="0"/>
                </a:moveTo>
                <a:lnTo>
                  <a:pt x="987833" y="0"/>
                </a:lnTo>
                <a:lnTo>
                  <a:pt x="987833" y="1004266"/>
                </a:lnTo>
                <a:lnTo>
                  <a:pt x="0" y="1004266"/>
                </a:lnTo>
                <a:lnTo>
                  <a:pt x="0" y="0"/>
                </a:lnTo>
                <a:close/>
              </a:path>
            </a:pathLst>
          </a:custGeom>
          <a:blipFill>
            <a:blip r:embed="rId12" cstate="print">
              <a:extLst>
                <a:ext uri="{96DAC541-7B7A-43D3-8B79-37D633B846F1}">
                  <asvg:svgBlip xmlns:asvg="http://schemas.microsoft.com/office/drawing/2016/SVG/main" r:embed="rId13"/>
                </a:ext>
              </a:extLst>
            </a:blip>
            <a:stretch>
              <a:fillRect/>
            </a:stretch>
          </a:blipFill>
        </p:spPr>
      </p:sp>
      <p:sp>
        <p:nvSpPr>
          <p:cNvPr id="11" name="TextBox 11"/>
          <p:cNvSpPr txBox="1"/>
          <p:nvPr/>
        </p:nvSpPr>
        <p:spPr>
          <a:xfrm>
            <a:off x="1028700" y="607586"/>
            <a:ext cx="17210443" cy="1041399"/>
          </a:xfrm>
          <a:prstGeom prst="rect">
            <a:avLst/>
          </a:prstGeom>
        </p:spPr>
        <p:txBody>
          <a:bodyPr lIns="0" tIns="0" rIns="0" bIns="0" rtlCol="0" anchor="t">
            <a:spAutoFit/>
          </a:bodyPr>
          <a:lstStyle/>
          <a:p>
            <a:pPr algn="ctr">
              <a:lnSpc>
                <a:spcPts val="7789"/>
              </a:lnSpc>
            </a:pPr>
            <a:r>
              <a:rPr lang="en-US" sz="8199" b="1" spc="-409">
                <a:solidFill>
                  <a:srgbClr val="2F5043"/>
                </a:solidFill>
                <a:latin typeface="Bricolage Grotesque Bold"/>
                <a:ea typeface="Bricolage Grotesque Bold"/>
                <a:cs typeface="Bricolage Grotesque Bold"/>
                <a:sym typeface="Bricolage Grotesque Bold"/>
              </a:rPr>
              <a:t>Pelaporan Pengungkapan Ekuitas </a:t>
            </a:r>
          </a:p>
        </p:txBody>
      </p:sp>
      <p:sp>
        <p:nvSpPr>
          <p:cNvPr id="12" name="TextBox 12"/>
          <p:cNvSpPr txBox="1"/>
          <p:nvPr/>
        </p:nvSpPr>
        <p:spPr>
          <a:xfrm>
            <a:off x="1727100" y="2478963"/>
            <a:ext cx="14833801" cy="3119755"/>
          </a:xfrm>
          <a:prstGeom prst="rect">
            <a:avLst/>
          </a:prstGeom>
        </p:spPr>
        <p:txBody>
          <a:bodyPr lIns="0" tIns="0" rIns="0" bIns="0" rtlCol="0" anchor="t">
            <a:spAutoFit/>
          </a:bodyPr>
          <a:lstStyle/>
          <a:p>
            <a:pPr algn="l">
              <a:lnSpc>
                <a:spcPts val="4969"/>
              </a:lnSpc>
            </a:pPr>
            <a:r>
              <a:rPr lang="en-US" sz="3549" spc="-177">
                <a:solidFill>
                  <a:srgbClr val="2F5043"/>
                </a:solidFill>
                <a:latin typeface="Inter"/>
                <a:ea typeface="Inter"/>
                <a:cs typeface="Inter"/>
                <a:sym typeface="Inter"/>
              </a:rPr>
              <a:t>PSAK 201 pada paragraf 79 mengatur tentang pelaporan dan pengungkapan ekuitas pada Perseroan Terbatas. Hal yang diungkapkan pada perusahaan dalam laporan posisi keuangan, perubahan ekuitas, dan catatan atas laporan keuangan antara lain sebagai berikut: </a:t>
            </a:r>
          </a:p>
          <a:p>
            <a:pPr algn="l">
              <a:lnSpc>
                <a:spcPts val="4969"/>
              </a:lnSpc>
            </a:pPr>
            <a:endParaRPr/>
          </a:p>
        </p:txBody>
      </p:sp>
      <p:sp>
        <p:nvSpPr>
          <p:cNvPr id="13" name="TextBox 13"/>
          <p:cNvSpPr txBox="1"/>
          <p:nvPr/>
        </p:nvSpPr>
        <p:spPr>
          <a:xfrm>
            <a:off x="2794189" y="5495007"/>
            <a:ext cx="14465111" cy="3475688"/>
          </a:xfrm>
          <a:prstGeom prst="rect">
            <a:avLst/>
          </a:prstGeom>
        </p:spPr>
        <p:txBody>
          <a:bodyPr lIns="0" tIns="0" rIns="0" bIns="0" rtlCol="0" anchor="t">
            <a:spAutoFit/>
          </a:bodyPr>
          <a:lstStyle/>
          <a:p>
            <a:pPr algn="l">
              <a:lnSpc>
                <a:spcPts val="3904"/>
              </a:lnSpc>
            </a:pPr>
            <a:r>
              <a:rPr lang="en-US" sz="3549" spc="-212">
                <a:solidFill>
                  <a:srgbClr val="2F5043"/>
                </a:solidFill>
                <a:latin typeface="Inter"/>
                <a:ea typeface="Inter"/>
                <a:cs typeface="Inter"/>
                <a:sym typeface="Inter"/>
              </a:rPr>
              <a:t>jumlah seluruh  saham modal dasar yang diotorisasi</a:t>
            </a:r>
          </a:p>
          <a:p>
            <a:pPr algn="l">
              <a:lnSpc>
                <a:spcPts val="3904"/>
              </a:lnSpc>
            </a:pPr>
            <a:endParaRPr/>
          </a:p>
          <a:p>
            <a:pPr algn="l">
              <a:lnSpc>
                <a:spcPts val="3904"/>
              </a:lnSpc>
            </a:pPr>
            <a:r>
              <a:rPr lang="en-US" sz="3549" spc="-212">
                <a:solidFill>
                  <a:srgbClr val="2F5043"/>
                </a:solidFill>
                <a:latin typeface="Inter"/>
                <a:ea typeface="Inter"/>
                <a:cs typeface="Inter"/>
                <a:sym typeface="Inter"/>
              </a:rPr>
              <a:t>jumlah seluruh  saham yang telah ditempatkan dan disetor penuh, beserta  </a:t>
            </a:r>
          </a:p>
          <a:p>
            <a:pPr algn="l">
              <a:lnSpc>
                <a:spcPts val="3904"/>
              </a:lnSpc>
            </a:pPr>
            <a:r>
              <a:rPr lang="en-US" sz="3549" spc="-212">
                <a:solidFill>
                  <a:srgbClr val="2F5043"/>
                </a:solidFill>
                <a:latin typeface="Inter"/>
                <a:ea typeface="Inter"/>
                <a:cs typeface="Inter"/>
                <a:sym typeface="Inter"/>
              </a:rPr>
              <a:t>saham yang telah ditempatkan dan belum disetor penuh</a:t>
            </a:r>
          </a:p>
          <a:p>
            <a:pPr algn="l">
              <a:lnSpc>
                <a:spcPts val="3904"/>
              </a:lnSpc>
            </a:pPr>
            <a:r>
              <a:rPr lang="en-US" sz="3549" spc="-212">
                <a:solidFill>
                  <a:srgbClr val="2F5043"/>
                </a:solidFill>
                <a:latin typeface="Inter"/>
                <a:ea typeface="Inter"/>
                <a:cs typeface="Inter"/>
                <a:sym typeface="Inter"/>
              </a:rPr>
              <a:t> </a:t>
            </a:r>
          </a:p>
          <a:p>
            <a:pPr algn="l">
              <a:lnSpc>
                <a:spcPts val="3904"/>
              </a:lnSpc>
            </a:pPr>
            <a:r>
              <a:rPr lang="en-US" sz="3549" spc="-212">
                <a:solidFill>
                  <a:srgbClr val="2F5043"/>
                </a:solidFill>
                <a:latin typeface="Inter"/>
                <a:ea typeface="Inter"/>
                <a:cs typeface="Inter"/>
                <a:sym typeface="Inter"/>
              </a:rPr>
              <a:t>nilai nominal saham, atau nilai saham yang tidak  mempunyai nilai nominal</a:t>
            </a:r>
          </a:p>
          <a:p>
            <a:pPr algn="l">
              <a:lnSpc>
                <a:spcPts val="3904"/>
              </a:lnSpc>
              <a:spcBef>
                <a:spcPct val="0"/>
              </a:spcBef>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52578" y="1873392"/>
            <a:ext cx="16006722" cy="7097303"/>
            <a:chOff x="0" y="0"/>
            <a:chExt cx="4215762" cy="1869248"/>
          </a:xfrm>
        </p:grpSpPr>
        <p:sp>
          <p:nvSpPr>
            <p:cNvPr id="3" name="Freeform 3"/>
            <p:cNvSpPr/>
            <p:nvPr/>
          </p:nvSpPr>
          <p:spPr>
            <a:xfrm>
              <a:off x="0" y="0"/>
              <a:ext cx="4215762" cy="1869249"/>
            </a:xfrm>
            <a:custGeom>
              <a:avLst/>
              <a:gdLst/>
              <a:ahLst/>
              <a:cxnLst/>
              <a:rect l="l" t="t" r="r" b="b"/>
              <a:pathLst>
                <a:path w="4215762" h="1869249">
                  <a:moveTo>
                    <a:pt x="26602" y="0"/>
                  </a:moveTo>
                  <a:lnTo>
                    <a:pt x="4189161" y="0"/>
                  </a:lnTo>
                  <a:cubicBezTo>
                    <a:pt x="4203852" y="0"/>
                    <a:pt x="4215762" y="11910"/>
                    <a:pt x="4215762" y="26602"/>
                  </a:cubicBezTo>
                  <a:lnTo>
                    <a:pt x="4215762" y="1842647"/>
                  </a:lnTo>
                  <a:cubicBezTo>
                    <a:pt x="4215762" y="1857339"/>
                    <a:pt x="4203852" y="1869249"/>
                    <a:pt x="4189161" y="1869249"/>
                  </a:cubicBezTo>
                  <a:lnTo>
                    <a:pt x="26602" y="1869249"/>
                  </a:lnTo>
                  <a:cubicBezTo>
                    <a:pt x="11910" y="1869249"/>
                    <a:pt x="0" y="1857339"/>
                    <a:pt x="0" y="1842647"/>
                  </a:cubicBezTo>
                  <a:lnTo>
                    <a:pt x="0" y="26602"/>
                  </a:lnTo>
                  <a:cubicBezTo>
                    <a:pt x="0" y="11910"/>
                    <a:pt x="11910" y="0"/>
                    <a:pt x="26602" y="0"/>
                  </a:cubicBezTo>
                  <a:close/>
                </a:path>
              </a:pathLst>
            </a:custGeom>
            <a:solidFill>
              <a:srgbClr val="C1D8C3"/>
            </a:solidFill>
            <a:ln w="28575" cap="rnd">
              <a:solidFill>
                <a:srgbClr val="2F5043"/>
              </a:solidFill>
              <a:prstDash val="solid"/>
              <a:round/>
            </a:ln>
          </p:spPr>
        </p:sp>
        <p:sp>
          <p:nvSpPr>
            <p:cNvPr id="4" name="TextBox 4"/>
            <p:cNvSpPr txBox="1"/>
            <p:nvPr/>
          </p:nvSpPr>
          <p:spPr>
            <a:xfrm>
              <a:off x="0" y="19050"/>
              <a:ext cx="4215762" cy="1850198"/>
            </a:xfrm>
            <a:prstGeom prst="rect">
              <a:avLst/>
            </a:prstGeom>
          </p:spPr>
          <p:txBody>
            <a:bodyPr lIns="50800" tIns="50800" rIns="50800" bIns="50800" rtlCol="0" anchor="ctr"/>
            <a:lstStyle/>
            <a:p>
              <a:pPr algn="ctr">
                <a:lnSpc>
                  <a:spcPts val="2418"/>
                </a:lnSpc>
              </a:pPr>
              <a:endParaRPr/>
            </a:p>
          </p:txBody>
        </p:sp>
      </p:grpSp>
      <p:sp>
        <p:nvSpPr>
          <p:cNvPr id="5" name="Freeform 5"/>
          <p:cNvSpPr/>
          <p:nvPr/>
        </p:nvSpPr>
        <p:spPr>
          <a:xfrm>
            <a:off x="1028700" y="1028700"/>
            <a:ext cx="553131" cy="731303"/>
          </a:xfrm>
          <a:custGeom>
            <a:avLst/>
            <a:gdLst/>
            <a:ahLst/>
            <a:cxnLst/>
            <a:rect l="l" t="t" r="r" b="b"/>
            <a:pathLst>
              <a:path w="553131" h="731303">
                <a:moveTo>
                  <a:pt x="0" y="0"/>
                </a:moveTo>
                <a:lnTo>
                  <a:pt x="553131" y="0"/>
                </a:lnTo>
                <a:lnTo>
                  <a:pt x="553131" y="731303"/>
                </a:lnTo>
                <a:lnTo>
                  <a:pt x="0" y="731303"/>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sp>
      <p:sp>
        <p:nvSpPr>
          <p:cNvPr id="6" name="Freeform 6"/>
          <p:cNvSpPr/>
          <p:nvPr/>
        </p:nvSpPr>
        <p:spPr>
          <a:xfrm>
            <a:off x="0" y="4729457"/>
            <a:ext cx="531040" cy="1738522"/>
          </a:xfrm>
          <a:custGeom>
            <a:avLst/>
            <a:gdLst/>
            <a:ahLst/>
            <a:cxnLst/>
            <a:rect l="l" t="t" r="r" b="b"/>
            <a:pathLst>
              <a:path w="531040" h="1738522">
                <a:moveTo>
                  <a:pt x="0" y="0"/>
                </a:moveTo>
                <a:lnTo>
                  <a:pt x="531040" y="0"/>
                </a:lnTo>
                <a:lnTo>
                  <a:pt x="531040" y="1738522"/>
                </a:lnTo>
                <a:lnTo>
                  <a:pt x="0" y="173852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Freeform 7"/>
          <p:cNvSpPr/>
          <p:nvPr/>
        </p:nvSpPr>
        <p:spPr>
          <a:xfrm>
            <a:off x="16415631" y="-559794"/>
            <a:ext cx="2295097" cy="1934710"/>
          </a:xfrm>
          <a:custGeom>
            <a:avLst/>
            <a:gdLst/>
            <a:ahLst/>
            <a:cxnLst/>
            <a:rect l="l" t="t" r="r" b="b"/>
            <a:pathLst>
              <a:path w="2295097" h="1934710">
                <a:moveTo>
                  <a:pt x="0" y="0"/>
                </a:moveTo>
                <a:lnTo>
                  <a:pt x="2295097" y="0"/>
                </a:lnTo>
                <a:lnTo>
                  <a:pt x="2295097" y="1934710"/>
                </a:lnTo>
                <a:lnTo>
                  <a:pt x="0" y="1934710"/>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sp>
        <p:nvSpPr>
          <p:cNvPr id="8" name="TextBox 8"/>
          <p:cNvSpPr txBox="1"/>
          <p:nvPr/>
        </p:nvSpPr>
        <p:spPr>
          <a:xfrm>
            <a:off x="2127599" y="2379647"/>
            <a:ext cx="15131701" cy="5546756"/>
          </a:xfrm>
          <a:prstGeom prst="rect">
            <a:avLst/>
          </a:prstGeom>
        </p:spPr>
        <p:txBody>
          <a:bodyPr lIns="0" tIns="0" rIns="0" bIns="0" rtlCol="0" anchor="t">
            <a:spAutoFit/>
          </a:bodyPr>
          <a:lstStyle/>
          <a:p>
            <a:pPr algn="l">
              <a:lnSpc>
                <a:spcPts val="4003"/>
              </a:lnSpc>
            </a:pPr>
            <a:r>
              <a:rPr lang="en-US" sz="3639" spc="-218">
                <a:solidFill>
                  <a:srgbClr val="2F5043"/>
                </a:solidFill>
                <a:latin typeface="Inter"/>
                <a:ea typeface="Inter"/>
                <a:cs typeface="Inter"/>
                <a:sym typeface="Inter"/>
              </a:rPr>
              <a:t>Rekonsiliasi jumlah seluruh  saham yang beredar pada awal dan akhir periode</a:t>
            </a:r>
          </a:p>
          <a:p>
            <a:pPr algn="l">
              <a:lnSpc>
                <a:spcPts val="4003"/>
              </a:lnSpc>
            </a:pPr>
            <a:endParaRPr/>
          </a:p>
          <a:p>
            <a:pPr algn="l">
              <a:lnSpc>
                <a:spcPts val="4003"/>
              </a:lnSpc>
            </a:pPr>
            <a:r>
              <a:rPr lang="en-US" sz="3639" spc="-218">
                <a:solidFill>
                  <a:srgbClr val="2F5043"/>
                </a:solidFill>
                <a:latin typeface="Inter"/>
                <a:ea typeface="Inter"/>
                <a:cs typeface="Inter"/>
                <a:sym typeface="Inter"/>
              </a:rPr>
              <a:t>Hak, keistimewaan, dan pembatasan yang melekat pada setiap  </a:t>
            </a:r>
          </a:p>
          <a:p>
            <a:pPr algn="l">
              <a:lnSpc>
                <a:spcPts val="4003"/>
              </a:lnSpc>
            </a:pPr>
            <a:r>
              <a:rPr lang="en-US" sz="3639" spc="-218">
                <a:solidFill>
                  <a:srgbClr val="2F5043"/>
                </a:solidFill>
                <a:latin typeface="Inter"/>
                <a:ea typeface="Inter"/>
                <a:cs typeface="Inter"/>
                <a:sym typeface="Inter"/>
              </a:rPr>
              <a:t>jenis saham, termasuk pembatasan atas dividen dan  </a:t>
            </a:r>
          </a:p>
          <a:p>
            <a:pPr algn="l">
              <a:lnSpc>
                <a:spcPts val="4003"/>
              </a:lnSpc>
            </a:pPr>
            <a:r>
              <a:rPr lang="en-US" sz="3639" spc="-218">
                <a:solidFill>
                  <a:srgbClr val="2F5043"/>
                </a:solidFill>
                <a:latin typeface="Inter"/>
                <a:ea typeface="Inter"/>
                <a:cs typeface="Inter"/>
                <a:sym typeface="Inter"/>
              </a:rPr>
              <a:t>pembayaran kembali modal</a:t>
            </a:r>
          </a:p>
          <a:p>
            <a:pPr algn="l">
              <a:lnSpc>
                <a:spcPts val="4003"/>
              </a:lnSpc>
            </a:pPr>
            <a:endParaRPr/>
          </a:p>
          <a:p>
            <a:pPr algn="l">
              <a:lnSpc>
                <a:spcPts val="4003"/>
              </a:lnSpc>
            </a:pPr>
            <a:r>
              <a:rPr lang="en-US" sz="3639" spc="-218">
                <a:solidFill>
                  <a:srgbClr val="2F5043"/>
                </a:solidFill>
                <a:latin typeface="Inter"/>
                <a:ea typeface="Inter"/>
                <a:cs typeface="Inter"/>
                <a:sym typeface="Inter"/>
              </a:rPr>
              <a:t>Saham yang dimiliki oleh  entitas itu sendiri atau oleh anak perusahaan atau entitas  aosiasinya</a:t>
            </a:r>
          </a:p>
          <a:p>
            <a:pPr algn="l">
              <a:lnSpc>
                <a:spcPts val="4003"/>
              </a:lnSpc>
            </a:pPr>
            <a:endParaRPr/>
          </a:p>
          <a:p>
            <a:pPr algn="l">
              <a:lnSpc>
                <a:spcPts val="4003"/>
              </a:lnSpc>
              <a:spcBef>
                <a:spcPct val="0"/>
              </a:spcBef>
            </a:pPr>
            <a:r>
              <a:rPr lang="en-US" sz="3639" spc="-218">
                <a:solidFill>
                  <a:srgbClr val="2F5043"/>
                </a:solidFill>
                <a:latin typeface="Inter"/>
                <a:ea typeface="Inter"/>
                <a:cs typeface="Inter"/>
                <a:sym typeface="Inter"/>
              </a:rPr>
              <a:t>Saham yang dicadangkan atau diterbitkan berdasarkan opsi dan kontrak penenjualan saham, termasuk  jumlah dan ketentuannya</a:t>
            </a:r>
          </a:p>
        </p:txBody>
      </p:sp>
      <p:sp>
        <p:nvSpPr>
          <p:cNvPr id="9" name="Freeform 9"/>
          <p:cNvSpPr/>
          <p:nvPr/>
        </p:nvSpPr>
        <p:spPr>
          <a:xfrm>
            <a:off x="751130" y="2244808"/>
            <a:ext cx="1002896" cy="1142014"/>
          </a:xfrm>
          <a:custGeom>
            <a:avLst/>
            <a:gdLst/>
            <a:ahLst/>
            <a:cxnLst/>
            <a:rect l="l" t="t" r="r" b="b"/>
            <a:pathLst>
              <a:path w="1002896" h="1142014">
                <a:moveTo>
                  <a:pt x="0" y="0"/>
                </a:moveTo>
                <a:lnTo>
                  <a:pt x="1002896" y="0"/>
                </a:lnTo>
                <a:lnTo>
                  <a:pt x="1002896" y="1142014"/>
                </a:lnTo>
                <a:lnTo>
                  <a:pt x="0" y="1142014"/>
                </a:lnTo>
                <a:lnTo>
                  <a:pt x="0" y="0"/>
                </a:lnTo>
                <a:close/>
              </a:path>
            </a:pathLst>
          </a:custGeom>
          <a:blipFill>
            <a:blip r:embed="rId8" cstate="print">
              <a:extLst>
                <a:ext uri="{96DAC541-7B7A-43D3-8B79-37D633B846F1}">
                  <asvg:svgBlip xmlns:asvg="http://schemas.microsoft.com/office/drawing/2016/SVG/main" r:embed="rId9"/>
                </a:ext>
              </a:extLst>
            </a:blip>
            <a:stretch>
              <a:fillRect/>
            </a:stretch>
          </a:blipFill>
        </p:spPr>
      </p:sp>
      <p:sp>
        <p:nvSpPr>
          <p:cNvPr id="10" name="Freeform 10"/>
          <p:cNvSpPr/>
          <p:nvPr/>
        </p:nvSpPr>
        <p:spPr>
          <a:xfrm>
            <a:off x="751130" y="3654523"/>
            <a:ext cx="967441" cy="1074934"/>
          </a:xfrm>
          <a:custGeom>
            <a:avLst/>
            <a:gdLst/>
            <a:ahLst/>
            <a:cxnLst/>
            <a:rect l="l" t="t" r="r" b="b"/>
            <a:pathLst>
              <a:path w="967441" h="1074934">
                <a:moveTo>
                  <a:pt x="0" y="0"/>
                </a:moveTo>
                <a:lnTo>
                  <a:pt x="967440" y="0"/>
                </a:lnTo>
                <a:lnTo>
                  <a:pt x="967440" y="1074934"/>
                </a:lnTo>
                <a:lnTo>
                  <a:pt x="0" y="1074934"/>
                </a:lnTo>
                <a:lnTo>
                  <a:pt x="0" y="0"/>
                </a:lnTo>
                <a:close/>
              </a:path>
            </a:pathLst>
          </a:custGeom>
          <a:blipFill>
            <a:blip r:embed="rId10" cstate="print">
              <a:extLst>
                <a:ext uri="{96DAC541-7B7A-43D3-8B79-37D633B846F1}">
                  <asvg:svgBlip xmlns:asvg="http://schemas.microsoft.com/office/drawing/2016/SVG/main" r:embed="rId11"/>
                </a:ext>
              </a:extLst>
            </a:blip>
            <a:stretch>
              <a:fillRect/>
            </a:stretch>
          </a:blipFill>
        </p:spPr>
      </p:sp>
      <p:sp>
        <p:nvSpPr>
          <p:cNvPr id="11" name="Freeform 11"/>
          <p:cNvSpPr/>
          <p:nvPr/>
        </p:nvSpPr>
        <p:spPr>
          <a:xfrm>
            <a:off x="690857" y="6719967"/>
            <a:ext cx="1087985" cy="1206436"/>
          </a:xfrm>
          <a:custGeom>
            <a:avLst/>
            <a:gdLst/>
            <a:ahLst/>
            <a:cxnLst/>
            <a:rect l="l" t="t" r="r" b="b"/>
            <a:pathLst>
              <a:path w="1087985" h="1206436">
                <a:moveTo>
                  <a:pt x="0" y="0"/>
                </a:moveTo>
                <a:lnTo>
                  <a:pt x="1087986" y="0"/>
                </a:lnTo>
                <a:lnTo>
                  <a:pt x="1087986" y="1206436"/>
                </a:lnTo>
                <a:lnTo>
                  <a:pt x="0" y="1206436"/>
                </a:lnTo>
                <a:lnTo>
                  <a:pt x="0" y="0"/>
                </a:lnTo>
                <a:close/>
              </a:path>
            </a:pathLst>
          </a:custGeom>
          <a:blipFill>
            <a:blip r:embed="rId12" cstate="print">
              <a:extLst>
                <a:ext uri="{96DAC541-7B7A-43D3-8B79-37D633B846F1}">
                  <asvg:svgBlip xmlns:asvg="http://schemas.microsoft.com/office/drawing/2016/SVG/main" r:embed="rId13"/>
                </a:ext>
              </a:extLst>
            </a:blip>
            <a:stretch>
              <a:fillRect/>
            </a:stretch>
          </a:blipFill>
        </p:spPr>
      </p:sp>
      <p:sp>
        <p:nvSpPr>
          <p:cNvPr id="12" name="Freeform 12"/>
          <p:cNvSpPr/>
          <p:nvPr/>
        </p:nvSpPr>
        <p:spPr>
          <a:xfrm>
            <a:off x="727182" y="5273899"/>
            <a:ext cx="1050791" cy="1194081"/>
          </a:xfrm>
          <a:custGeom>
            <a:avLst/>
            <a:gdLst/>
            <a:ahLst/>
            <a:cxnLst/>
            <a:rect l="l" t="t" r="r" b="b"/>
            <a:pathLst>
              <a:path w="1050791" h="1194081">
                <a:moveTo>
                  <a:pt x="0" y="0"/>
                </a:moveTo>
                <a:lnTo>
                  <a:pt x="1050791" y="0"/>
                </a:lnTo>
                <a:lnTo>
                  <a:pt x="1050791" y="1194080"/>
                </a:lnTo>
                <a:lnTo>
                  <a:pt x="0" y="1194080"/>
                </a:lnTo>
                <a:lnTo>
                  <a:pt x="0" y="0"/>
                </a:lnTo>
                <a:close/>
              </a:path>
            </a:pathLst>
          </a:custGeom>
          <a:blipFill>
            <a:blip r:embed="rId14" cstate="print">
              <a:extLst>
                <a:ext uri="{96DAC541-7B7A-43D3-8B79-37D633B846F1}">
                  <asvg:svgBlip xmlns:asvg="http://schemas.microsoft.com/office/drawing/2016/SVG/main" r:embed="rId15"/>
                </a:ext>
              </a:extLst>
            </a:blip>
            <a:stretch>
              <a:fillRect/>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DFA"/>
        </a:solidFill>
        <a:effectLst/>
      </p:bgPr>
    </p:bg>
    <p:spTree>
      <p:nvGrpSpPr>
        <p:cNvPr id="1" name=""/>
        <p:cNvGrpSpPr/>
        <p:nvPr/>
      </p:nvGrpSpPr>
      <p:grpSpPr>
        <a:xfrm>
          <a:off x="0" y="0"/>
          <a:ext cx="0" cy="0"/>
          <a:chOff x="0" y="0"/>
          <a:chExt cx="0" cy="0"/>
        </a:xfrm>
      </p:grpSpPr>
      <p:sp>
        <p:nvSpPr>
          <p:cNvPr id="2" name="Freeform 2"/>
          <p:cNvSpPr/>
          <p:nvPr/>
        </p:nvSpPr>
        <p:spPr>
          <a:xfrm flipH="1">
            <a:off x="10589349" y="0"/>
            <a:ext cx="7698651" cy="8127998"/>
          </a:xfrm>
          <a:custGeom>
            <a:avLst/>
            <a:gdLst/>
            <a:ahLst/>
            <a:cxnLst/>
            <a:rect l="l" t="t" r="r" b="b"/>
            <a:pathLst>
              <a:path w="7698651" h="8127998">
                <a:moveTo>
                  <a:pt x="7698651" y="0"/>
                </a:moveTo>
                <a:lnTo>
                  <a:pt x="0" y="0"/>
                </a:lnTo>
                <a:lnTo>
                  <a:pt x="0" y="8127998"/>
                </a:lnTo>
                <a:lnTo>
                  <a:pt x="7698651" y="8127998"/>
                </a:lnTo>
                <a:lnTo>
                  <a:pt x="7698651"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0" y="-2399154"/>
            <a:ext cx="18288000" cy="3953196"/>
            <a:chOff x="0" y="0"/>
            <a:chExt cx="4816593" cy="1041171"/>
          </a:xfrm>
        </p:grpSpPr>
        <p:sp>
          <p:nvSpPr>
            <p:cNvPr id="4" name="Freeform 4"/>
            <p:cNvSpPr/>
            <p:nvPr/>
          </p:nvSpPr>
          <p:spPr>
            <a:xfrm>
              <a:off x="0" y="0"/>
              <a:ext cx="4816592" cy="1041171"/>
            </a:xfrm>
            <a:custGeom>
              <a:avLst/>
              <a:gdLst/>
              <a:ahLst/>
              <a:cxnLst/>
              <a:rect l="l" t="t" r="r" b="b"/>
              <a:pathLst>
                <a:path w="4816592" h="1041171">
                  <a:moveTo>
                    <a:pt x="0" y="0"/>
                  </a:moveTo>
                  <a:lnTo>
                    <a:pt x="4816592" y="0"/>
                  </a:lnTo>
                  <a:lnTo>
                    <a:pt x="4816592" y="1041171"/>
                  </a:lnTo>
                  <a:lnTo>
                    <a:pt x="0" y="1041171"/>
                  </a:lnTo>
                  <a:close/>
                </a:path>
              </a:pathLst>
            </a:custGeom>
            <a:solidFill>
              <a:srgbClr val="2F5043"/>
            </a:solidFill>
          </p:spPr>
        </p:sp>
        <p:sp>
          <p:nvSpPr>
            <p:cNvPr id="5" name="TextBox 5"/>
            <p:cNvSpPr txBox="1"/>
            <p:nvPr/>
          </p:nvSpPr>
          <p:spPr>
            <a:xfrm>
              <a:off x="0" y="19050"/>
              <a:ext cx="4816593" cy="1022121"/>
            </a:xfrm>
            <a:prstGeom prst="rect">
              <a:avLst/>
            </a:prstGeom>
          </p:spPr>
          <p:txBody>
            <a:bodyPr lIns="50800" tIns="50800" rIns="50800" bIns="50800" rtlCol="0" anchor="ctr"/>
            <a:lstStyle/>
            <a:p>
              <a:pPr algn="ctr">
                <a:lnSpc>
                  <a:spcPts val="2418"/>
                </a:lnSpc>
              </a:pPr>
              <a:endParaRPr/>
            </a:p>
          </p:txBody>
        </p:sp>
      </p:grpSp>
      <p:sp>
        <p:nvSpPr>
          <p:cNvPr id="6" name="Freeform 6"/>
          <p:cNvSpPr/>
          <p:nvPr/>
        </p:nvSpPr>
        <p:spPr>
          <a:xfrm>
            <a:off x="-494658" y="-422556"/>
            <a:ext cx="19580619" cy="12958810"/>
          </a:xfrm>
          <a:custGeom>
            <a:avLst/>
            <a:gdLst/>
            <a:ahLst/>
            <a:cxnLst/>
            <a:rect l="l" t="t" r="r" b="b"/>
            <a:pathLst>
              <a:path w="19580619" h="12958810">
                <a:moveTo>
                  <a:pt x="0" y="0"/>
                </a:moveTo>
                <a:lnTo>
                  <a:pt x="19580619" y="0"/>
                </a:lnTo>
                <a:lnTo>
                  <a:pt x="19580619" y="12958809"/>
                </a:lnTo>
                <a:lnTo>
                  <a:pt x="0" y="1295880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1028700" y="2383905"/>
            <a:ext cx="16533903" cy="6463308"/>
          </a:xfrm>
          <a:prstGeom prst="rect">
            <a:avLst/>
          </a:prstGeom>
        </p:spPr>
        <p:txBody>
          <a:bodyPr lIns="0" tIns="0" rIns="0" bIns="0" rtlCol="0" anchor="t">
            <a:spAutoFit/>
          </a:bodyPr>
          <a:lstStyle/>
          <a:p>
            <a:pPr algn="ctr">
              <a:lnSpc>
                <a:spcPts val="4158"/>
              </a:lnSpc>
            </a:pPr>
            <a:r>
              <a:rPr lang="en-US" sz="3780" b="1" spc="-226" dirty="0">
                <a:solidFill>
                  <a:srgbClr val="2F5043"/>
                </a:solidFill>
                <a:latin typeface="Inter"/>
                <a:ea typeface="Inter"/>
                <a:cs typeface="Inter"/>
                <a:sym typeface="Inter"/>
              </a:rPr>
              <a:t>2. </a:t>
            </a:r>
            <a:r>
              <a:rPr lang="en-US" sz="3780" b="1" spc="-226" dirty="0" err="1">
                <a:solidFill>
                  <a:srgbClr val="2F5043"/>
                </a:solidFill>
                <a:latin typeface="Inter"/>
                <a:ea typeface="Inter"/>
                <a:cs typeface="Inter"/>
                <a:sym typeface="Inter"/>
              </a:rPr>
              <a:t>Uraian</a:t>
            </a:r>
            <a:r>
              <a:rPr lang="en-US" sz="3780" b="1" spc="-226" dirty="0">
                <a:solidFill>
                  <a:srgbClr val="2F5043"/>
                </a:solidFill>
                <a:latin typeface="Inter"/>
                <a:ea typeface="Inter"/>
                <a:cs typeface="Inter"/>
                <a:sym typeface="Inter"/>
              </a:rPr>
              <a:t> </a:t>
            </a:r>
            <a:r>
              <a:rPr lang="en-US" sz="3780" b="1" spc="-226" dirty="0" err="1">
                <a:solidFill>
                  <a:srgbClr val="2F5043"/>
                </a:solidFill>
                <a:latin typeface="Inter"/>
                <a:ea typeface="Inter"/>
                <a:cs typeface="Inter"/>
                <a:sym typeface="Inter"/>
              </a:rPr>
              <a:t>terkait</a:t>
            </a:r>
            <a:r>
              <a:rPr lang="en-US" sz="3780" b="1" spc="-226" dirty="0">
                <a:solidFill>
                  <a:srgbClr val="2F5043"/>
                </a:solidFill>
                <a:latin typeface="Inter"/>
                <a:ea typeface="Inter"/>
                <a:cs typeface="Inter"/>
                <a:sym typeface="Inter"/>
              </a:rPr>
              <a:t> </a:t>
            </a:r>
            <a:r>
              <a:rPr lang="en-US" sz="3780" b="1" spc="-226" dirty="0" err="1">
                <a:solidFill>
                  <a:srgbClr val="2F5043"/>
                </a:solidFill>
                <a:latin typeface="Inter"/>
                <a:ea typeface="Inter"/>
                <a:cs typeface="Inter"/>
                <a:sym typeface="Inter"/>
              </a:rPr>
              <a:t>sifat</a:t>
            </a:r>
            <a:r>
              <a:rPr lang="en-US" sz="3780" b="1" spc="-226" dirty="0">
                <a:solidFill>
                  <a:srgbClr val="2F5043"/>
                </a:solidFill>
                <a:latin typeface="Inter"/>
                <a:ea typeface="Inter"/>
                <a:cs typeface="Inter"/>
                <a:sym typeface="Inter"/>
              </a:rPr>
              <a:t> </a:t>
            </a:r>
            <a:r>
              <a:rPr lang="en-US" sz="3780" b="1" spc="-226" dirty="0" err="1">
                <a:solidFill>
                  <a:srgbClr val="2F5043"/>
                </a:solidFill>
                <a:latin typeface="Inter"/>
                <a:ea typeface="Inter"/>
                <a:cs typeface="Inter"/>
                <a:sym typeface="Inter"/>
              </a:rPr>
              <a:t>dan</a:t>
            </a:r>
            <a:r>
              <a:rPr lang="en-US" sz="3780" b="1" spc="-226" dirty="0">
                <a:solidFill>
                  <a:srgbClr val="2F5043"/>
                </a:solidFill>
                <a:latin typeface="Inter"/>
                <a:ea typeface="Inter"/>
                <a:cs typeface="Inter"/>
                <a:sym typeface="Inter"/>
              </a:rPr>
              <a:t> </a:t>
            </a:r>
            <a:r>
              <a:rPr lang="en-US" sz="3780" b="1" spc="-226" dirty="0" err="1">
                <a:solidFill>
                  <a:srgbClr val="2F5043"/>
                </a:solidFill>
                <a:latin typeface="Inter"/>
                <a:ea typeface="Inter"/>
                <a:cs typeface="Inter"/>
                <a:sym typeface="Inter"/>
              </a:rPr>
              <a:t>tujuan</a:t>
            </a:r>
            <a:r>
              <a:rPr lang="en-US" sz="3780" b="1" spc="-226" dirty="0">
                <a:solidFill>
                  <a:srgbClr val="2F5043"/>
                </a:solidFill>
                <a:latin typeface="Inter"/>
                <a:ea typeface="Inter"/>
                <a:cs typeface="Inter"/>
                <a:sym typeface="Inter"/>
              </a:rPr>
              <a:t> </a:t>
            </a:r>
            <a:r>
              <a:rPr lang="en-US" sz="3780" b="1" spc="-226" dirty="0" err="1">
                <a:solidFill>
                  <a:srgbClr val="2F5043"/>
                </a:solidFill>
                <a:latin typeface="Inter"/>
                <a:ea typeface="Inter"/>
                <a:cs typeface="Inter"/>
                <a:sym typeface="Inter"/>
              </a:rPr>
              <a:t>setiap</a:t>
            </a:r>
            <a:r>
              <a:rPr lang="en-US" sz="3780" b="1" spc="-226" dirty="0">
                <a:solidFill>
                  <a:srgbClr val="2F5043"/>
                </a:solidFill>
                <a:latin typeface="Inter"/>
                <a:ea typeface="Inter"/>
                <a:cs typeface="Inter"/>
                <a:sym typeface="Inter"/>
              </a:rPr>
              <a:t> pos </a:t>
            </a:r>
            <a:r>
              <a:rPr lang="en-US" sz="3780" b="1" spc="-226" dirty="0" err="1">
                <a:solidFill>
                  <a:srgbClr val="2F5043"/>
                </a:solidFill>
                <a:latin typeface="Inter"/>
                <a:ea typeface="Inter"/>
                <a:cs typeface="Inter"/>
                <a:sym typeface="Inter"/>
              </a:rPr>
              <a:t>cadangan</a:t>
            </a:r>
            <a:r>
              <a:rPr lang="en-US" sz="3780" b="1" spc="-226" dirty="0">
                <a:solidFill>
                  <a:srgbClr val="2F5043"/>
                </a:solidFill>
                <a:latin typeface="Inter"/>
                <a:ea typeface="Inter"/>
                <a:cs typeface="Inter"/>
                <a:sym typeface="Inter"/>
              </a:rPr>
              <a:t> </a:t>
            </a:r>
            <a:r>
              <a:rPr lang="en-US" sz="3780" b="1" spc="-226" dirty="0" err="1">
                <a:solidFill>
                  <a:srgbClr val="2F5043"/>
                </a:solidFill>
                <a:latin typeface="Inter"/>
                <a:ea typeface="Inter"/>
                <a:cs typeface="Inter"/>
                <a:sym typeface="Inter"/>
              </a:rPr>
              <a:t>dalam</a:t>
            </a:r>
            <a:r>
              <a:rPr lang="en-US" sz="3780" b="1" spc="-226" dirty="0">
                <a:solidFill>
                  <a:srgbClr val="2F5043"/>
                </a:solidFill>
                <a:latin typeface="Inter"/>
                <a:ea typeface="Inter"/>
                <a:cs typeface="Inter"/>
                <a:sym typeface="Inter"/>
              </a:rPr>
              <a:t>  </a:t>
            </a:r>
            <a:r>
              <a:rPr lang="en-US" sz="3780" b="1" spc="-226" dirty="0" err="1">
                <a:solidFill>
                  <a:srgbClr val="2F5043"/>
                </a:solidFill>
                <a:latin typeface="Inter"/>
                <a:ea typeface="Inter"/>
                <a:cs typeface="Inter"/>
                <a:sym typeface="Inter"/>
              </a:rPr>
              <a:t>ekuitas</a:t>
            </a:r>
            <a:r>
              <a:rPr lang="en-US" sz="3780" b="1" spc="-226" dirty="0">
                <a:solidFill>
                  <a:srgbClr val="2F5043"/>
                </a:solidFill>
                <a:latin typeface="Inter"/>
                <a:ea typeface="Inter"/>
                <a:cs typeface="Inter"/>
                <a:sym typeface="Inter"/>
              </a:rPr>
              <a:t>. </a:t>
            </a:r>
          </a:p>
          <a:p>
            <a:pPr algn="ctr">
              <a:lnSpc>
                <a:spcPts val="4158"/>
              </a:lnSpc>
            </a:pPr>
            <a:r>
              <a:rPr lang="en-US" sz="3780" spc="-226" dirty="0" err="1">
                <a:solidFill>
                  <a:srgbClr val="2F5043"/>
                </a:solidFill>
                <a:latin typeface="Inter"/>
                <a:ea typeface="Inter"/>
                <a:cs typeface="Inter"/>
                <a:sym typeface="Inter"/>
              </a:rPr>
              <a:t>Penyampaian</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dan</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penjelasan</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untuk</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entitas</a:t>
            </a:r>
            <a:r>
              <a:rPr lang="en-US" sz="3780" spc="-226" dirty="0">
                <a:solidFill>
                  <a:srgbClr val="2F5043"/>
                </a:solidFill>
                <a:latin typeface="Inter"/>
                <a:ea typeface="Inter"/>
                <a:cs typeface="Inter"/>
                <a:sym typeface="Inter"/>
              </a:rPr>
              <a:t> yang  </a:t>
            </a:r>
            <a:r>
              <a:rPr lang="en-US" sz="3780" spc="-226" dirty="0" err="1">
                <a:solidFill>
                  <a:srgbClr val="2F5043"/>
                </a:solidFill>
                <a:latin typeface="Inter"/>
                <a:ea typeface="Inter"/>
                <a:cs typeface="Inter"/>
                <a:sym typeface="Inter"/>
              </a:rPr>
              <a:t>tidak</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terbagi</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atas</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saham</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diatur</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dalam</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paragraf</a:t>
            </a:r>
            <a:r>
              <a:rPr lang="en-US" sz="3780" spc="-226" dirty="0">
                <a:solidFill>
                  <a:srgbClr val="2F5043"/>
                </a:solidFill>
                <a:latin typeface="Inter"/>
                <a:ea typeface="Inter"/>
                <a:cs typeface="Inter"/>
                <a:sym typeface="Inter"/>
              </a:rPr>
              <a:t> 80: </a:t>
            </a:r>
          </a:p>
          <a:p>
            <a:pPr algn="ctr">
              <a:lnSpc>
                <a:spcPts val="4158"/>
              </a:lnSpc>
            </a:pPr>
            <a:endParaRPr/>
          </a:p>
          <a:p>
            <a:pPr algn="ctr">
              <a:lnSpc>
                <a:spcPts val="4158"/>
              </a:lnSpc>
            </a:pPr>
            <a:r>
              <a:rPr lang="en-US" sz="3780" spc="-226" dirty="0">
                <a:solidFill>
                  <a:srgbClr val="2F5043"/>
                </a:solidFill>
                <a:latin typeface="Inter"/>
                <a:ea typeface="Inter"/>
                <a:cs typeface="Inter"/>
                <a:sym typeface="Inter"/>
              </a:rPr>
              <a:t>”</a:t>
            </a:r>
            <a:r>
              <a:rPr lang="en-US" sz="3780" spc="-226" dirty="0" err="1">
                <a:solidFill>
                  <a:srgbClr val="2F5043"/>
                </a:solidFill>
                <a:latin typeface="Inter"/>
                <a:ea typeface="Inter"/>
                <a:cs typeface="Inter"/>
                <a:sym typeface="Inter"/>
              </a:rPr>
              <a:t>Entitas</a:t>
            </a:r>
            <a:r>
              <a:rPr lang="en-US" sz="3780" spc="-226" dirty="0">
                <a:solidFill>
                  <a:srgbClr val="2F5043"/>
                </a:solidFill>
                <a:latin typeface="Inter"/>
                <a:ea typeface="Inter"/>
                <a:cs typeface="Inter"/>
                <a:sym typeface="Inter"/>
              </a:rPr>
              <a:t> yang </a:t>
            </a:r>
            <a:r>
              <a:rPr lang="en-US" sz="3780" spc="-226" dirty="0" err="1">
                <a:solidFill>
                  <a:srgbClr val="2F5043"/>
                </a:solidFill>
                <a:latin typeface="Inter"/>
                <a:ea typeface="Inter"/>
                <a:cs typeface="Inter"/>
                <a:sym typeface="Inter"/>
              </a:rPr>
              <a:t>modalnya</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tidak</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terbagi</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dalam</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saham</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seperti</a:t>
            </a:r>
            <a:r>
              <a:rPr lang="en-US" sz="3780" spc="-226" dirty="0">
                <a:solidFill>
                  <a:srgbClr val="2F5043"/>
                </a:solidFill>
                <a:latin typeface="Inter"/>
                <a:ea typeface="Inter"/>
                <a:cs typeface="Inter"/>
                <a:sym typeface="Inter"/>
              </a:rPr>
              <a:t>  </a:t>
            </a:r>
          </a:p>
          <a:p>
            <a:pPr algn="ctr">
              <a:lnSpc>
                <a:spcPts val="4158"/>
              </a:lnSpc>
            </a:pPr>
            <a:r>
              <a:rPr lang="en-US" sz="3780" spc="-226" dirty="0" err="1">
                <a:solidFill>
                  <a:srgbClr val="2F5043"/>
                </a:solidFill>
                <a:latin typeface="Inter"/>
                <a:ea typeface="Inter"/>
                <a:cs typeface="Inter"/>
                <a:sym typeface="Inter"/>
              </a:rPr>
              <a:t>persekutuan</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atau</a:t>
            </a:r>
            <a:r>
              <a:rPr lang="en-US" sz="3780" spc="-226" dirty="0">
                <a:solidFill>
                  <a:srgbClr val="2F5043"/>
                </a:solidFill>
                <a:latin typeface="Inter"/>
                <a:ea typeface="Inter"/>
                <a:cs typeface="Inter"/>
                <a:sym typeface="Inter"/>
              </a:rPr>
              <a:t> unit </a:t>
            </a:r>
            <a:r>
              <a:rPr lang="en-US" sz="3780" spc="-226" dirty="0" err="1">
                <a:solidFill>
                  <a:srgbClr val="2F5043"/>
                </a:solidFill>
                <a:latin typeface="Inter"/>
                <a:ea typeface="Inter"/>
                <a:cs typeface="Inter"/>
                <a:sym typeface="Inter"/>
              </a:rPr>
              <a:t>perwakilan</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mengungkapkan</a:t>
            </a:r>
            <a:r>
              <a:rPr lang="en-US" sz="3780" spc="-226" dirty="0">
                <a:solidFill>
                  <a:srgbClr val="2F5043"/>
                </a:solidFill>
                <a:latin typeface="Inter"/>
                <a:ea typeface="Inter"/>
                <a:cs typeface="Inter"/>
                <a:sym typeface="Inter"/>
              </a:rPr>
              <a:t>  </a:t>
            </a:r>
          </a:p>
          <a:p>
            <a:pPr algn="ctr">
              <a:lnSpc>
                <a:spcPts val="4158"/>
              </a:lnSpc>
            </a:pPr>
            <a:r>
              <a:rPr lang="en-US" sz="3780" spc="-226" dirty="0" err="1">
                <a:solidFill>
                  <a:srgbClr val="2F5043"/>
                </a:solidFill>
                <a:latin typeface="Inter"/>
                <a:ea typeface="Inter"/>
                <a:cs typeface="Inter"/>
                <a:sym typeface="Inter"/>
              </a:rPr>
              <a:t>informasi</a:t>
            </a:r>
            <a:r>
              <a:rPr lang="en-US" sz="3780" spc="-226" dirty="0">
                <a:solidFill>
                  <a:srgbClr val="2F5043"/>
                </a:solidFill>
                <a:latin typeface="Inter"/>
                <a:ea typeface="Inter"/>
                <a:cs typeface="Inter"/>
                <a:sym typeface="Inter"/>
              </a:rPr>
              <a:t> yang </a:t>
            </a:r>
            <a:r>
              <a:rPr lang="en-US" sz="3780" spc="-226" dirty="0" err="1">
                <a:solidFill>
                  <a:srgbClr val="2F5043"/>
                </a:solidFill>
                <a:latin typeface="Inter"/>
                <a:ea typeface="Inter"/>
                <a:cs typeface="Inter"/>
                <a:sym typeface="Inter"/>
              </a:rPr>
              <a:t>setara</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sesuai</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dengan</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paragraf</a:t>
            </a:r>
            <a:r>
              <a:rPr lang="en-US" sz="3780" spc="-226" dirty="0">
                <a:solidFill>
                  <a:srgbClr val="2F5043"/>
                </a:solidFill>
                <a:latin typeface="Inter"/>
                <a:ea typeface="Inter"/>
                <a:cs typeface="Inter"/>
                <a:sym typeface="Inter"/>
              </a:rPr>
              <a:t> 79(a), yang  </a:t>
            </a:r>
          </a:p>
          <a:p>
            <a:pPr algn="ctr">
              <a:lnSpc>
                <a:spcPts val="4158"/>
              </a:lnSpc>
            </a:pPr>
            <a:r>
              <a:rPr lang="en-US" sz="3780" spc="-226" dirty="0" err="1">
                <a:solidFill>
                  <a:srgbClr val="2F5043"/>
                </a:solidFill>
                <a:latin typeface="Inter"/>
                <a:ea typeface="Inter"/>
                <a:cs typeface="Inter"/>
                <a:sym typeface="Inter"/>
              </a:rPr>
              <a:t>memperlihatkan</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perubahan</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selama</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suatu</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periode</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dari</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setiap</a:t>
            </a:r>
            <a:r>
              <a:rPr lang="en-US" sz="3780" spc="-226" dirty="0">
                <a:solidFill>
                  <a:srgbClr val="2F5043"/>
                </a:solidFill>
                <a:latin typeface="Inter"/>
                <a:ea typeface="Inter"/>
                <a:cs typeface="Inter"/>
                <a:sym typeface="Inter"/>
              </a:rPr>
              <a:t>  </a:t>
            </a:r>
          </a:p>
          <a:p>
            <a:pPr algn="ctr">
              <a:lnSpc>
                <a:spcPts val="4158"/>
              </a:lnSpc>
            </a:pPr>
            <a:r>
              <a:rPr lang="en-US" sz="3780" spc="-226" dirty="0" err="1">
                <a:solidFill>
                  <a:srgbClr val="2F5043"/>
                </a:solidFill>
                <a:latin typeface="Inter"/>
                <a:ea typeface="Inter"/>
                <a:cs typeface="Inter"/>
                <a:sym typeface="Inter"/>
              </a:rPr>
              <a:t>jenis</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kepentingan</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ekuitas</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serta</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hak</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keistimewaan</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dan</a:t>
            </a:r>
            <a:r>
              <a:rPr lang="en-US" sz="3780" spc="-226" dirty="0">
                <a:solidFill>
                  <a:srgbClr val="2F5043"/>
                </a:solidFill>
                <a:latin typeface="Inter"/>
                <a:ea typeface="Inter"/>
                <a:cs typeface="Inter"/>
                <a:sym typeface="Inter"/>
              </a:rPr>
              <a:t>  </a:t>
            </a:r>
          </a:p>
          <a:p>
            <a:pPr algn="ctr">
              <a:lnSpc>
                <a:spcPts val="4158"/>
              </a:lnSpc>
            </a:pPr>
            <a:r>
              <a:rPr lang="en-US" sz="3780" spc="-226" dirty="0" err="1">
                <a:solidFill>
                  <a:srgbClr val="2F5043"/>
                </a:solidFill>
                <a:latin typeface="Inter"/>
                <a:ea typeface="Inter"/>
                <a:cs typeface="Inter"/>
                <a:sym typeface="Inter"/>
              </a:rPr>
              <a:t>pembatasan</a:t>
            </a:r>
            <a:r>
              <a:rPr lang="en-US" sz="3780" spc="-226" dirty="0">
                <a:solidFill>
                  <a:srgbClr val="2F5043"/>
                </a:solidFill>
                <a:latin typeface="Inter"/>
                <a:ea typeface="Inter"/>
                <a:cs typeface="Inter"/>
                <a:sym typeface="Inter"/>
              </a:rPr>
              <a:t> yang </a:t>
            </a:r>
            <a:r>
              <a:rPr lang="en-US" sz="3780" spc="-226" dirty="0" err="1">
                <a:solidFill>
                  <a:srgbClr val="2F5043"/>
                </a:solidFill>
                <a:latin typeface="Inter"/>
                <a:ea typeface="Inter"/>
                <a:cs typeface="Inter"/>
                <a:sym typeface="Inter"/>
              </a:rPr>
              <a:t>melekat</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pada</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setiap</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jenis</a:t>
            </a:r>
            <a:r>
              <a:rPr lang="en-US" sz="3780" spc="-226" dirty="0">
                <a:solidFill>
                  <a:srgbClr val="2F5043"/>
                </a:solidFill>
                <a:latin typeface="Inter"/>
                <a:ea typeface="Inter"/>
                <a:cs typeface="Inter"/>
                <a:sym typeface="Inter"/>
              </a:rPr>
              <a:t> </a:t>
            </a:r>
            <a:r>
              <a:rPr lang="en-US" sz="3780" spc="-226" dirty="0" err="1">
                <a:solidFill>
                  <a:srgbClr val="2F5043"/>
                </a:solidFill>
                <a:latin typeface="Inter"/>
                <a:ea typeface="Inter"/>
                <a:cs typeface="Inter"/>
                <a:sym typeface="Inter"/>
              </a:rPr>
              <a:t>kepentingan</a:t>
            </a:r>
            <a:r>
              <a:rPr lang="en-US" sz="3780" spc="-226" dirty="0">
                <a:solidFill>
                  <a:srgbClr val="2F5043"/>
                </a:solidFill>
                <a:latin typeface="Inter"/>
                <a:ea typeface="Inter"/>
                <a:cs typeface="Inter"/>
                <a:sym typeface="Inter"/>
              </a:rPr>
              <a:t>  </a:t>
            </a:r>
          </a:p>
          <a:p>
            <a:pPr algn="ctr">
              <a:lnSpc>
                <a:spcPts val="4158"/>
              </a:lnSpc>
            </a:pPr>
            <a:r>
              <a:rPr lang="en-US" sz="3780" spc="-226" dirty="0" err="1">
                <a:solidFill>
                  <a:srgbClr val="2F5043"/>
                </a:solidFill>
                <a:latin typeface="Inter"/>
                <a:ea typeface="Inter"/>
                <a:cs typeface="Inter"/>
                <a:sym typeface="Inter"/>
              </a:rPr>
              <a:t>ekuitas</a:t>
            </a:r>
            <a:r>
              <a:rPr lang="en-US" sz="3780" spc="-226" dirty="0">
                <a:solidFill>
                  <a:srgbClr val="2F5043"/>
                </a:solidFill>
                <a:latin typeface="Inter"/>
                <a:ea typeface="Inter"/>
                <a:cs typeface="Inter"/>
                <a:sym typeface="Inter"/>
              </a:rPr>
              <a:t>”. </a:t>
            </a:r>
          </a:p>
          <a:p>
            <a:pPr algn="ctr">
              <a:lnSpc>
                <a:spcPts val="4158"/>
              </a:lnSpc>
              <a:spcBef>
                <a:spcPct val="0"/>
              </a:spcBef>
            </a:pPr>
            <a:endParaRPr/>
          </a:p>
        </p:txBody>
      </p:sp>
      <p:grpSp>
        <p:nvGrpSpPr>
          <p:cNvPr id="8" name="Group 8"/>
          <p:cNvGrpSpPr/>
          <p:nvPr/>
        </p:nvGrpSpPr>
        <p:grpSpPr>
          <a:xfrm>
            <a:off x="3028950" y="4063999"/>
            <a:ext cx="12787661" cy="4771333"/>
            <a:chOff x="0" y="0"/>
            <a:chExt cx="3367944" cy="1256648"/>
          </a:xfrm>
        </p:grpSpPr>
        <p:sp>
          <p:nvSpPr>
            <p:cNvPr id="9" name="Freeform 9"/>
            <p:cNvSpPr/>
            <p:nvPr/>
          </p:nvSpPr>
          <p:spPr>
            <a:xfrm>
              <a:off x="0" y="0"/>
              <a:ext cx="3367944" cy="1256648"/>
            </a:xfrm>
            <a:custGeom>
              <a:avLst/>
              <a:gdLst/>
              <a:ahLst/>
              <a:cxnLst/>
              <a:rect l="l" t="t" r="r" b="b"/>
              <a:pathLst>
                <a:path w="3367944" h="1256648">
                  <a:moveTo>
                    <a:pt x="10292" y="0"/>
                  </a:moveTo>
                  <a:lnTo>
                    <a:pt x="3357652" y="0"/>
                  </a:lnTo>
                  <a:cubicBezTo>
                    <a:pt x="3360381" y="0"/>
                    <a:pt x="3362999" y="1084"/>
                    <a:pt x="3364929" y="3015"/>
                  </a:cubicBezTo>
                  <a:cubicBezTo>
                    <a:pt x="3366859" y="4945"/>
                    <a:pt x="3367944" y="7563"/>
                    <a:pt x="3367944" y="10292"/>
                  </a:cubicBezTo>
                  <a:lnTo>
                    <a:pt x="3367944" y="1246355"/>
                  </a:lnTo>
                  <a:cubicBezTo>
                    <a:pt x="3367944" y="1249085"/>
                    <a:pt x="3366859" y="1251703"/>
                    <a:pt x="3364929" y="1253633"/>
                  </a:cubicBezTo>
                  <a:cubicBezTo>
                    <a:pt x="3362999" y="1255563"/>
                    <a:pt x="3360381" y="1256648"/>
                    <a:pt x="3357652" y="1256648"/>
                  </a:cubicBezTo>
                  <a:lnTo>
                    <a:pt x="10292" y="1256648"/>
                  </a:lnTo>
                  <a:cubicBezTo>
                    <a:pt x="4608" y="1256648"/>
                    <a:pt x="0" y="1252040"/>
                    <a:pt x="0" y="1246355"/>
                  </a:cubicBezTo>
                  <a:lnTo>
                    <a:pt x="0" y="10292"/>
                  </a:lnTo>
                  <a:cubicBezTo>
                    <a:pt x="0" y="7563"/>
                    <a:pt x="1084" y="4945"/>
                    <a:pt x="3015" y="3015"/>
                  </a:cubicBezTo>
                  <a:cubicBezTo>
                    <a:pt x="4945" y="1084"/>
                    <a:pt x="7563" y="0"/>
                    <a:pt x="10292" y="0"/>
                  </a:cubicBezTo>
                  <a:close/>
                </a:path>
              </a:pathLst>
            </a:custGeom>
            <a:solidFill>
              <a:srgbClr val="000000">
                <a:alpha val="0"/>
              </a:srgbClr>
            </a:solidFill>
            <a:ln w="38100" cap="sq">
              <a:solidFill>
                <a:srgbClr val="000000"/>
              </a:solidFill>
              <a:prstDash val="solid"/>
              <a:miter/>
            </a:ln>
          </p:spPr>
        </p:sp>
        <p:sp>
          <p:nvSpPr>
            <p:cNvPr id="10" name="TextBox 10"/>
            <p:cNvSpPr txBox="1"/>
            <p:nvPr/>
          </p:nvSpPr>
          <p:spPr>
            <a:xfrm>
              <a:off x="0" y="19050"/>
              <a:ext cx="3367944" cy="1237598"/>
            </a:xfrm>
            <a:prstGeom prst="rect">
              <a:avLst/>
            </a:prstGeom>
          </p:spPr>
          <p:txBody>
            <a:bodyPr lIns="50800" tIns="50800" rIns="50800" bIns="50800" rtlCol="0" anchor="ctr"/>
            <a:lstStyle/>
            <a:p>
              <a:pPr algn="ctr">
                <a:lnSpc>
                  <a:spcPts val="2419"/>
                </a:lnSpc>
              </a:pPr>
              <a:endParaRPr/>
            </a:p>
          </p:txBody>
        </p:sp>
      </p:grpSp>
      <p:sp>
        <p:nvSpPr>
          <p:cNvPr id="11" name="Freeform 11"/>
          <p:cNvSpPr/>
          <p:nvPr/>
        </p:nvSpPr>
        <p:spPr>
          <a:xfrm>
            <a:off x="0" y="7292283"/>
            <a:ext cx="3080489" cy="3086100"/>
          </a:xfrm>
          <a:custGeom>
            <a:avLst/>
            <a:gdLst/>
            <a:ahLst/>
            <a:cxnLst/>
            <a:rect l="l" t="t" r="r" b="b"/>
            <a:pathLst>
              <a:path w="3080489" h="3086100">
                <a:moveTo>
                  <a:pt x="0" y="0"/>
                </a:moveTo>
                <a:lnTo>
                  <a:pt x="3080489" y="0"/>
                </a:lnTo>
                <a:lnTo>
                  <a:pt x="3080489" y="3086100"/>
                </a:lnTo>
                <a:lnTo>
                  <a:pt x="0" y="30861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DF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0051228" cy="10287000"/>
            <a:chOff x="0" y="0"/>
            <a:chExt cx="2647237" cy="2709333"/>
          </a:xfrm>
        </p:grpSpPr>
        <p:sp>
          <p:nvSpPr>
            <p:cNvPr id="3" name="Freeform 3"/>
            <p:cNvSpPr/>
            <p:nvPr/>
          </p:nvSpPr>
          <p:spPr>
            <a:xfrm>
              <a:off x="0" y="0"/>
              <a:ext cx="2647237" cy="2709333"/>
            </a:xfrm>
            <a:custGeom>
              <a:avLst/>
              <a:gdLst/>
              <a:ahLst/>
              <a:cxnLst/>
              <a:rect l="l" t="t" r="r" b="b"/>
              <a:pathLst>
                <a:path w="2647237" h="2709333">
                  <a:moveTo>
                    <a:pt x="0" y="0"/>
                  </a:moveTo>
                  <a:lnTo>
                    <a:pt x="2647237" y="0"/>
                  </a:lnTo>
                  <a:lnTo>
                    <a:pt x="2647237" y="2709333"/>
                  </a:lnTo>
                  <a:lnTo>
                    <a:pt x="0" y="2709333"/>
                  </a:lnTo>
                  <a:close/>
                </a:path>
              </a:pathLst>
            </a:custGeom>
            <a:solidFill>
              <a:srgbClr val="2F5043"/>
            </a:solidFill>
          </p:spPr>
        </p:sp>
        <p:sp>
          <p:nvSpPr>
            <p:cNvPr id="4" name="TextBox 4"/>
            <p:cNvSpPr txBox="1"/>
            <p:nvPr/>
          </p:nvSpPr>
          <p:spPr>
            <a:xfrm>
              <a:off x="0" y="19050"/>
              <a:ext cx="2647237" cy="2690283"/>
            </a:xfrm>
            <a:prstGeom prst="rect">
              <a:avLst/>
            </a:prstGeom>
          </p:spPr>
          <p:txBody>
            <a:bodyPr lIns="50800" tIns="50800" rIns="50800" bIns="50800" rtlCol="0" anchor="ctr"/>
            <a:lstStyle/>
            <a:p>
              <a:pPr algn="ctr">
                <a:lnSpc>
                  <a:spcPts val="2418"/>
                </a:lnSpc>
              </a:pPr>
              <a:endParaRPr/>
            </a:p>
          </p:txBody>
        </p:sp>
      </p:grpSp>
      <p:sp>
        <p:nvSpPr>
          <p:cNvPr id="5" name="Freeform 5"/>
          <p:cNvSpPr/>
          <p:nvPr/>
        </p:nvSpPr>
        <p:spPr>
          <a:xfrm>
            <a:off x="1028700" y="1028700"/>
            <a:ext cx="553131" cy="731303"/>
          </a:xfrm>
          <a:custGeom>
            <a:avLst/>
            <a:gdLst/>
            <a:ahLst/>
            <a:cxnLst/>
            <a:rect l="l" t="t" r="r" b="b"/>
            <a:pathLst>
              <a:path w="553131" h="731303">
                <a:moveTo>
                  <a:pt x="0" y="0"/>
                </a:moveTo>
                <a:lnTo>
                  <a:pt x="553131" y="0"/>
                </a:lnTo>
                <a:lnTo>
                  <a:pt x="553131" y="731303"/>
                </a:lnTo>
                <a:lnTo>
                  <a:pt x="0" y="731303"/>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8107025" y="19050"/>
            <a:ext cx="180975" cy="10287000"/>
            <a:chOff x="0" y="0"/>
            <a:chExt cx="47664" cy="2709333"/>
          </a:xfrm>
        </p:grpSpPr>
        <p:sp>
          <p:nvSpPr>
            <p:cNvPr id="7" name="Freeform 7"/>
            <p:cNvSpPr/>
            <p:nvPr/>
          </p:nvSpPr>
          <p:spPr>
            <a:xfrm>
              <a:off x="0" y="0"/>
              <a:ext cx="47664" cy="2709333"/>
            </a:xfrm>
            <a:custGeom>
              <a:avLst/>
              <a:gdLst/>
              <a:ahLst/>
              <a:cxnLst/>
              <a:rect l="l" t="t" r="r" b="b"/>
              <a:pathLst>
                <a:path w="47664" h="2709333">
                  <a:moveTo>
                    <a:pt x="0" y="0"/>
                  </a:moveTo>
                  <a:lnTo>
                    <a:pt x="47664" y="0"/>
                  </a:lnTo>
                  <a:lnTo>
                    <a:pt x="47664" y="2709333"/>
                  </a:lnTo>
                  <a:lnTo>
                    <a:pt x="0" y="2709333"/>
                  </a:lnTo>
                  <a:close/>
                </a:path>
              </a:pathLst>
            </a:custGeom>
            <a:solidFill>
              <a:srgbClr val="2F5043"/>
            </a:solidFill>
          </p:spPr>
        </p:sp>
        <p:sp>
          <p:nvSpPr>
            <p:cNvPr id="8" name="TextBox 8"/>
            <p:cNvSpPr txBox="1"/>
            <p:nvPr/>
          </p:nvSpPr>
          <p:spPr>
            <a:xfrm>
              <a:off x="0" y="19050"/>
              <a:ext cx="47664" cy="2690283"/>
            </a:xfrm>
            <a:prstGeom prst="rect">
              <a:avLst/>
            </a:prstGeom>
          </p:spPr>
          <p:txBody>
            <a:bodyPr lIns="50800" tIns="50800" rIns="50800" bIns="50800" rtlCol="0" anchor="ctr"/>
            <a:lstStyle/>
            <a:p>
              <a:pPr algn="ctr">
                <a:lnSpc>
                  <a:spcPts val="2418"/>
                </a:lnSpc>
              </a:pPr>
              <a:endParaRPr/>
            </a:p>
          </p:txBody>
        </p:sp>
      </p:grpSp>
      <p:sp>
        <p:nvSpPr>
          <p:cNvPr id="9" name="Freeform 9"/>
          <p:cNvSpPr/>
          <p:nvPr/>
        </p:nvSpPr>
        <p:spPr>
          <a:xfrm>
            <a:off x="5993578" y="5789514"/>
            <a:ext cx="3680876" cy="4114800"/>
          </a:xfrm>
          <a:custGeom>
            <a:avLst/>
            <a:gdLst/>
            <a:ahLst/>
            <a:cxnLst/>
            <a:rect l="l" t="t" r="r" b="b"/>
            <a:pathLst>
              <a:path w="3680876" h="4114800">
                <a:moveTo>
                  <a:pt x="0" y="0"/>
                </a:moveTo>
                <a:lnTo>
                  <a:pt x="3680875" y="0"/>
                </a:lnTo>
                <a:lnTo>
                  <a:pt x="3680875"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1559153" y="1228725"/>
            <a:ext cx="8115300" cy="6353134"/>
          </a:xfrm>
          <a:prstGeom prst="rect">
            <a:avLst/>
          </a:prstGeom>
        </p:spPr>
        <p:txBody>
          <a:bodyPr lIns="0" tIns="0" rIns="0" bIns="0" rtlCol="0" anchor="t">
            <a:spAutoFit/>
          </a:bodyPr>
          <a:lstStyle/>
          <a:p>
            <a:pPr algn="l">
              <a:lnSpc>
                <a:spcPts val="8304"/>
              </a:lnSpc>
            </a:pPr>
            <a:r>
              <a:rPr lang="en-US" sz="8742" b="1" spc="-437">
                <a:solidFill>
                  <a:srgbClr val="FFFDFA"/>
                </a:solidFill>
                <a:latin typeface="Bricolage Grotesque Bold"/>
                <a:ea typeface="Bricolage Grotesque Bold"/>
                <a:cs typeface="Bricolage Grotesque Bold"/>
                <a:sym typeface="Bricolage Grotesque Bold"/>
              </a:rPr>
              <a:t>Pelaporan dan Pengungkapan Ekuitas untuk Emiten atau </a:t>
            </a:r>
          </a:p>
          <a:p>
            <a:pPr algn="l">
              <a:lnSpc>
                <a:spcPts val="8304"/>
              </a:lnSpc>
            </a:pPr>
            <a:r>
              <a:rPr lang="en-US" sz="8742" b="1" spc="-437">
                <a:solidFill>
                  <a:srgbClr val="FFFDFA"/>
                </a:solidFill>
                <a:latin typeface="Bricolage Grotesque Bold"/>
                <a:ea typeface="Bricolage Grotesque Bold"/>
                <a:cs typeface="Bricolage Grotesque Bold"/>
                <a:sym typeface="Bricolage Grotesque Bold"/>
              </a:rPr>
              <a:t>Perusahaan Publik</a:t>
            </a:r>
          </a:p>
          <a:p>
            <a:endParaRPr/>
          </a:p>
        </p:txBody>
      </p:sp>
      <p:sp>
        <p:nvSpPr>
          <p:cNvPr id="11" name="TextBox 11"/>
          <p:cNvSpPr txBox="1"/>
          <p:nvPr/>
        </p:nvSpPr>
        <p:spPr>
          <a:xfrm>
            <a:off x="10497905" y="971189"/>
            <a:ext cx="7162442" cy="8502328"/>
          </a:xfrm>
          <a:prstGeom prst="rect">
            <a:avLst/>
          </a:prstGeom>
        </p:spPr>
        <p:txBody>
          <a:bodyPr lIns="0" tIns="0" rIns="0" bIns="0" rtlCol="0" anchor="t">
            <a:spAutoFit/>
          </a:bodyPr>
          <a:lstStyle/>
          <a:p>
            <a:pPr algn="l">
              <a:lnSpc>
                <a:spcPts val="5083"/>
              </a:lnSpc>
            </a:pPr>
            <a:r>
              <a:rPr lang="en-US" sz="3631" spc="-181" dirty="0" err="1">
                <a:solidFill>
                  <a:srgbClr val="2F5043"/>
                </a:solidFill>
                <a:latin typeface="Inter"/>
                <a:ea typeface="Inter"/>
                <a:cs typeface="Inter"/>
                <a:sym typeface="Inter"/>
              </a:rPr>
              <a:t>Entitas</a:t>
            </a:r>
            <a:r>
              <a:rPr lang="en-US" sz="3631" spc="-181" dirty="0">
                <a:solidFill>
                  <a:srgbClr val="2F5043"/>
                </a:solidFill>
                <a:latin typeface="Inter"/>
                <a:ea typeface="Inter"/>
                <a:cs typeface="Inter"/>
                <a:sym typeface="Inter"/>
              </a:rPr>
              <a:t> yang </a:t>
            </a:r>
            <a:r>
              <a:rPr lang="en-US" sz="3631" spc="-181" dirty="0" err="1">
                <a:solidFill>
                  <a:srgbClr val="2F5043"/>
                </a:solidFill>
                <a:latin typeface="Inter"/>
                <a:ea typeface="Inter"/>
                <a:cs typeface="Inter"/>
                <a:sym typeface="Inter"/>
              </a:rPr>
              <a:t>tercatat</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di</a:t>
            </a:r>
            <a:r>
              <a:rPr lang="en-US" sz="3631" spc="-181" dirty="0">
                <a:solidFill>
                  <a:srgbClr val="2F5043"/>
                </a:solidFill>
                <a:latin typeface="Inter"/>
                <a:ea typeface="Inter"/>
                <a:cs typeface="Inter"/>
                <a:sym typeface="Inter"/>
              </a:rPr>
              <a:t> BEI yang </a:t>
            </a:r>
            <a:r>
              <a:rPr lang="en-US" sz="3631" spc="-181" dirty="0" err="1">
                <a:solidFill>
                  <a:srgbClr val="2F5043"/>
                </a:solidFill>
                <a:latin typeface="Inter"/>
                <a:ea typeface="Inter"/>
                <a:cs typeface="Inter"/>
                <a:sym typeface="Inter"/>
              </a:rPr>
              <a:t>bertujuan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menghimpun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dana</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dari</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pasar</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yaitu</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melalui</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penerbitan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saham</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atau</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obligasi</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sendiri</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disebut</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emiten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dan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tergolong</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perusahaan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publik</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Dalam</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rangka</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menjaga</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kepentingan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masyarakat</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kewajiban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pelaporan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dan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pengungkapan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laporan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keuangan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serta</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kegiatan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usaha</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khususnya</a:t>
            </a:r>
            <a:r>
              <a:rPr lang="en-US" sz="3631" spc="-181" dirty="0">
                <a:solidFill>
                  <a:srgbClr val="2F5043"/>
                </a:solidFill>
                <a:latin typeface="Inter"/>
                <a:ea typeface="Inter"/>
                <a:cs typeface="Inter"/>
                <a:sym typeface="Inter"/>
              </a:rPr>
              <a:t> yang </a:t>
            </a:r>
            <a:r>
              <a:rPr lang="en-US" sz="3631" spc="-181" dirty="0" err="1">
                <a:solidFill>
                  <a:srgbClr val="2F5043"/>
                </a:solidFill>
                <a:latin typeface="Inter"/>
                <a:ea typeface="Inter"/>
                <a:cs typeface="Inter"/>
                <a:sym typeface="Inter"/>
              </a:rPr>
              <a:t>menyangkut</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ekuitas</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diatur</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secara</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khusus</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oleh</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Otoritas</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Jasa</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Keuangan</a:t>
            </a:r>
            <a:r>
              <a:rPr lang="en-US" sz="3631" spc="-181" dirty="0">
                <a:solidFill>
                  <a:srgbClr val="2F5043"/>
                </a:solidFill>
                <a:latin typeface="Inter"/>
                <a:ea typeface="Inter"/>
                <a:cs typeface="Inter"/>
                <a:sym typeface="Inter"/>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DFA"/>
        </a:solidFill>
        <a:effectLst/>
      </p:bgPr>
    </p:bg>
    <p:spTree>
      <p:nvGrpSpPr>
        <p:cNvPr id="1" name=""/>
        <p:cNvGrpSpPr/>
        <p:nvPr/>
      </p:nvGrpSpPr>
      <p:grpSpPr>
        <a:xfrm>
          <a:off x="0" y="0"/>
          <a:ext cx="0" cy="0"/>
          <a:chOff x="0" y="0"/>
          <a:chExt cx="0" cy="0"/>
        </a:xfrm>
      </p:grpSpPr>
      <p:sp>
        <p:nvSpPr>
          <p:cNvPr id="2" name="Freeform 2"/>
          <p:cNvSpPr/>
          <p:nvPr/>
        </p:nvSpPr>
        <p:spPr>
          <a:xfrm flipH="1">
            <a:off x="10589349" y="0"/>
            <a:ext cx="7698651" cy="8127998"/>
          </a:xfrm>
          <a:custGeom>
            <a:avLst/>
            <a:gdLst/>
            <a:ahLst/>
            <a:cxnLst/>
            <a:rect l="l" t="t" r="r" b="b"/>
            <a:pathLst>
              <a:path w="7698651" h="8127998">
                <a:moveTo>
                  <a:pt x="7698651" y="0"/>
                </a:moveTo>
                <a:lnTo>
                  <a:pt x="0" y="0"/>
                </a:lnTo>
                <a:lnTo>
                  <a:pt x="0" y="8127998"/>
                </a:lnTo>
                <a:lnTo>
                  <a:pt x="7698651" y="8127998"/>
                </a:lnTo>
                <a:lnTo>
                  <a:pt x="7698651" y="0"/>
                </a:lnTo>
                <a:close/>
              </a:path>
            </a:pathLst>
          </a:custGeom>
          <a:blipFill>
            <a:blip r:embed="rId2">
              <a:alphaModFix amt="25000"/>
              <a:extLst>
                <a:ext uri="{96DAC541-7B7A-43D3-8B79-37D633B846F1}">
                  <asvg:svgBlip xmlns:asvg="http://schemas.microsoft.com/office/drawing/2016/SVG/main" r:embed="rId3"/>
                </a:ext>
              </a:extLst>
            </a:blip>
            <a:stretch>
              <a:fillRect/>
            </a:stretch>
          </a:blipFill>
        </p:spPr>
      </p:sp>
      <p:grpSp>
        <p:nvGrpSpPr>
          <p:cNvPr id="3" name="Group 3"/>
          <p:cNvGrpSpPr/>
          <p:nvPr/>
        </p:nvGrpSpPr>
        <p:grpSpPr>
          <a:xfrm>
            <a:off x="0" y="-2399154"/>
            <a:ext cx="18288000" cy="3953196"/>
            <a:chOff x="0" y="0"/>
            <a:chExt cx="4816593" cy="1041171"/>
          </a:xfrm>
        </p:grpSpPr>
        <p:sp>
          <p:nvSpPr>
            <p:cNvPr id="4" name="Freeform 4"/>
            <p:cNvSpPr/>
            <p:nvPr/>
          </p:nvSpPr>
          <p:spPr>
            <a:xfrm>
              <a:off x="0" y="0"/>
              <a:ext cx="4816592" cy="1041171"/>
            </a:xfrm>
            <a:custGeom>
              <a:avLst/>
              <a:gdLst/>
              <a:ahLst/>
              <a:cxnLst/>
              <a:rect l="l" t="t" r="r" b="b"/>
              <a:pathLst>
                <a:path w="4816592" h="1041171">
                  <a:moveTo>
                    <a:pt x="0" y="0"/>
                  </a:moveTo>
                  <a:lnTo>
                    <a:pt x="4816592" y="0"/>
                  </a:lnTo>
                  <a:lnTo>
                    <a:pt x="4816592" y="1041171"/>
                  </a:lnTo>
                  <a:lnTo>
                    <a:pt x="0" y="1041171"/>
                  </a:lnTo>
                  <a:close/>
                </a:path>
              </a:pathLst>
            </a:custGeom>
            <a:solidFill>
              <a:srgbClr val="2F5043"/>
            </a:solidFill>
          </p:spPr>
        </p:sp>
        <p:sp>
          <p:nvSpPr>
            <p:cNvPr id="5" name="TextBox 5"/>
            <p:cNvSpPr txBox="1"/>
            <p:nvPr/>
          </p:nvSpPr>
          <p:spPr>
            <a:xfrm>
              <a:off x="0" y="19050"/>
              <a:ext cx="4816593" cy="1022121"/>
            </a:xfrm>
            <a:prstGeom prst="rect">
              <a:avLst/>
            </a:prstGeom>
          </p:spPr>
          <p:txBody>
            <a:bodyPr lIns="50800" tIns="50800" rIns="50800" bIns="50800" rtlCol="0" anchor="ctr"/>
            <a:lstStyle/>
            <a:p>
              <a:pPr algn="ctr">
                <a:lnSpc>
                  <a:spcPts val="2418"/>
                </a:lnSpc>
              </a:pPr>
              <a:endParaRPr/>
            </a:p>
          </p:txBody>
        </p:sp>
      </p:grpSp>
      <p:sp>
        <p:nvSpPr>
          <p:cNvPr id="6" name="Freeform 6"/>
          <p:cNvSpPr/>
          <p:nvPr/>
        </p:nvSpPr>
        <p:spPr>
          <a:xfrm>
            <a:off x="-1173014" y="-422556"/>
            <a:ext cx="20634028" cy="13655975"/>
          </a:xfrm>
          <a:custGeom>
            <a:avLst/>
            <a:gdLst/>
            <a:ahLst/>
            <a:cxnLst/>
            <a:rect l="l" t="t" r="r" b="b"/>
            <a:pathLst>
              <a:path w="20634028" h="13655975">
                <a:moveTo>
                  <a:pt x="0" y="0"/>
                </a:moveTo>
                <a:lnTo>
                  <a:pt x="20634028" y="0"/>
                </a:lnTo>
                <a:lnTo>
                  <a:pt x="20634028" y="13655975"/>
                </a:lnTo>
                <a:lnTo>
                  <a:pt x="0" y="136559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5043139" y="238125"/>
            <a:ext cx="15508646" cy="1292226"/>
          </a:xfrm>
          <a:prstGeom prst="rect">
            <a:avLst/>
          </a:prstGeom>
        </p:spPr>
        <p:txBody>
          <a:bodyPr lIns="0" tIns="0" rIns="0" bIns="0" rtlCol="0" anchor="t">
            <a:spAutoFit/>
          </a:bodyPr>
          <a:lstStyle/>
          <a:p>
            <a:pPr algn="l">
              <a:lnSpc>
                <a:spcPts val="9595"/>
              </a:lnSpc>
            </a:pPr>
            <a:r>
              <a:rPr lang="en-US" sz="10100" b="1" spc="-424">
                <a:solidFill>
                  <a:srgbClr val="2F5043"/>
                </a:solidFill>
                <a:latin typeface="Bricolage Grotesque Bold"/>
                <a:ea typeface="Bricolage Grotesque Bold"/>
                <a:cs typeface="Bricolage Grotesque Bold"/>
                <a:sym typeface="Bricolage Grotesque Bold"/>
              </a:rPr>
              <a:t>Kesimpulan</a:t>
            </a:r>
          </a:p>
        </p:txBody>
      </p:sp>
      <p:sp>
        <p:nvSpPr>
          <p:cNvPr id="8" name="TextBox 8"/>
          <p:cNvSpPr txBox="1"/>
          <p:nvPr/>
        </p:nvSpPr>
        <p:spPr>
          <a:xfrm>
            <a:off x="1496480" y="2006753"/>
            <a:ext cx="16429106" cy="8280247"/>
          </a:xfrm>
          <a:prstGeom prst="rect">
            <a:avLst/>
          </a:prstGeom>
        </p:spPr>
        <p:txBody>
          <a:bodyPr lIns="0" tIns="0" rIns="0" bIns="0" rtlCol="0" anchor="t">
            <a:spAutoFit/>
          </a:bodyPr>
          <a:lstStyle/>
          <a:p>
            <a:pPr algn="l">
              <a:lnSpc>
                <a:spcPts val="5083"/>
              </a:lnSpc>
            </a:pP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Ekuitas</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adalah</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komponen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penting</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dalam</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laporan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posisi</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keuangan</a:t>
            </a:r>
            <a:r>
              <a:rPr lang="en-US" sz="3631" spc="-181" dirty="0">
                <a:solidFill>
                  <a:srgbClr val="2F5043"/>
                </a:solidFill>
                <a:latin typeface="Inter"/>
                <a:ea typeface="Inter"/>
                <a:cs typeface="Inter"/>
                <a:sym typeface="Inter"/>
              </a:rPr>
              <a:t> yang </a:t>
            </a:r>
            <a:r>
              <a:rPr lang="en-US" sz="3631" spc="-181" dirty="0" err="1">
                <a:solidFill>
                  <a:srgbClr val="2F5043"/>
                </a:solidFill>
                <a:latin typeface="Inter"/>
                <a:ea typeface="Inter"/>
                <a:cs typeface="Inter"/>
                <a:sym typeface="Inter"/>
              </a:rPr>
              <a:t>mencerminkan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hak</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kepemilikan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terhadap</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suatu</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perusahaan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setelah</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dikurangi</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seluruh</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kewajiban</a:t>
            </a:r>
            <a:r>
              <a:rPr lang="en-US" sz="3631" spc="-181" dirty="0">
                <a:solidFill>
                  <a:srgbClr val="2F5043"/>
                </a:solidFill>
                <a:latin typeface="Inter"/>
                <a:ea typeface="Inter"/>
                <a:cs typeface="Inter"/>
                <a:sym typeface="Inter"/>
              </a:rPr>
              <a:t>. </a:t>
            </a:r>
          </a:p>
          <a:p>
            <a:pPr algn="l">
              <a:lnSpc>
                <a:spcPts val="5083"/>
              </a:lnSpc>
            </a:pP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Ekuitas</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memiliki</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peran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penting</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dalam</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menentukan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kesehatan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keuangan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perusahaan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dan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mempengaruhi</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keputusan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strategis</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pemangku</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kepentingan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Ekuitas</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dapat</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berasal</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dari</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berbagai</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sumber</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seperti</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investasi</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pemilik</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laba</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ditahan</a:t>
            </a:r>
            <a:r>
              <a:rPr lang="en-US" sz="3631" spc="-181" dirty="0">
                <a:solidFill>
                  <a:srgbClr val="2F5043"/>
                </a:solidFill>
                <a:latin typeface="Inter"/>
                <a:ea typeface="Inter"/>
                <a:cs typeface="Inter"/>
                <a:sym typeface="Inter"/>
              </a:rPr>
              <a:t>, modal </a:t>
            </a:r>
            <a:r>
              <a:rPr lang="en-US" sz="3631" spc="-181" dirty="0" err="1">
                <a:solidFill>
                  <a:srgbClr val="2F5043"/>
                </a:solidFill>
                <a:latin typeface="Inter"/>
                <a:ea typeface="Inter"/>
                <a:cs typeface="Inter"/>
                <a:sym typeface="Inter"/>
              </a:rPr>
              <a:t>saham</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dan</a:t>
            </a:r>
            <a:r>
              <a:rPr lang="en-US" sz="3631" spc="-181" dirty="0">
                <a:solidFill>
                  <a:srgbClr val="2F5043"/>
                </a:solidFill>
                <a:latin typeface="Inter"/>
                <a:ea typeface="Inter"/>
                <a:cs typeface="Inter"/>
                <a:sym typeface="Inter"/>
              </a:rPr>
              <a:t> lain-lain.</a:t>
            </a:r>
          </a:p>
          <a:p>
            <a:pPr algn="l">
              <a:lnSpc>
                <a:spcPts val="5083"/>
              </a:lnSpc>
            </a:pP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Pengelolaan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ekuitas</a:t>
            </a:r>
            <a:r>
              <a:rPr lang="en-US" sz="3631" spc="-181" dirty="0">
                <a:solidFill>
                  <a:srgbClr val="2F5043"/>
                </a:solidFill>
                <a:latin typeface="Inter"/>
                <a:ea typeface="Inter"/>
                <a:cs typeface="Inter"/>
                <a:sym typeface="Inter"/>
              </a:rPr>
              <a:t> yang </a:t>
            </a:r>
            <a:r>
              <a:rPr lang="en-US" sz="3631" spc="-181" dirty="0" err="1">
                <a:solidFill>
                  <a:srgbClr val="2F5043"/>
                </a:solidFill>
                <a:latin typeface="Inter"/>
                <a:ea typeface="Inter"/>
                <a:cs typeface="Inter"/>
                <a:sym typeface="Inter"/>
              </a:rPr>
              <a:t>baik</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dapat</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meningkatkan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nilai</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perusahaan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memperkuat</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kepercayaan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pemegang</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saham</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dan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memberikan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daya</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saing</a:t>
            </a:r>
            <a:r>
              <a:rPr lang="en-US" sz="3631" spc="-181" dirty="0">
                <a:solidFill>
                  <a:srgbClr val="2F5043"/>
                </a:solidFill>
                <a:latin typeface="Inter"/>
                <a:ea typeface="Inter"/>
                <a:cs typeface="Inter"/>
                <a:sym typeface="Inter"/>
              </a:rPr>
              <a:t> yang </a:t>
            </a:r>
            <a:r>
              <a:rPr lang="en-US" sz="3631" spc="-181" dirty="0" err="1">
                <a:solidFill>
                  <a:srgbClr val="2F5043"/>
                </a:solidFill>
                <a:latin typeface="Inter"/>
                <a:ea typeface="Inter"/>
                <a:cs typeface="Inter"/>
                <a:sym typeface="Inter"/>
              </a:rPr>
              <a:t>lebih</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kuat</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di</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industri</a:t>
            </a:r>
            <a:r>
              <a:rPr lang="en-US" sz="3631" spc="-181" dirty="0">
                <a:solidFill>
                  <a:srgbClr val="2F5043"/>
                </a:solidFill>
                <a:latin typeface="Inter"/>
                <a:ea typeface="Inter"/>
                <a:cs typeface="Inter"/>
                <a:sym typeface="Inter"/>
              </a:rPr>
              <a:t>. </a:t>
            </a:r>
          </a:p>
          <a:p>
            <a:pPr algn="l">
              <a:lnSpc>
                <a:spcPts val="5083"/>
              </a:lnSpc>
            </a:pP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Oleh</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karena</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itu</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perusahaan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harus</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mampu</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mengoptimalkan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struktur</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modalnya</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dengan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menyeimbangkan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penggunaan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ekuitas</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dan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liabilitas</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guna</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mencapai</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keberlanjutan</a:t>
            </a:r>
            <a:r>
              <a:rPr lang="en-US" sz="3631" spc="-181" dirty="0">
                <a:solidFill>
                  <a:srgbClr val="2F5043"/>
                </a:solidFill>
                <a:latin typeface="Inter"/>
                <a:ea typeface="Inter"/>
                <a:cs typeface="Inter"/>
                <a:sym typeface="Inter"/>
              </a:rPr>
              <a:t> </a:t>
            </a:r>
            <a:r>
              <a:rPr lang="en-US" sz="3631" spc="-181" dirty="0" err="1">
                <a:solidFill>
                  <a:srgbClr val="2F5043"/>
                </a:solidFill>
                <a:latin typeface="Inter"/>
                <a:ea typeface="Inter"/>
                <a:cs typeface="Inter"/>
                <a:sym typeface="Inter"/>
              </a:rPr>
              <a:t>usaha</a:t>
            </a:r>
            <a:r>
              <a:rPr lang="en-US" sz="3631" spc="-181" dirty="0">
                <a:solidFill>
                  <a:srgbClr val="2F5043"/>
                </a:solidFill>
                <a:latin typeface="Inter"/>
                <a:ea typeface="Inter"/>
                <a:cs typeface="Inter"/>
                <a:sym typeface="Inter"/>
              </a:rPr>
              <a: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DFA"/>
        </a:solidFill>
        <a:effectLst/>
      </p:bgPr>
    </p:bg>
    <p:spTree>
      <p:nvGrpSpPr>
        <p:cNvPr id="1" name=""/>
        <p:cNvGrpSpPr/>
        <p:nvPr/>
      </p:nvGrpSpPr>
      <p:grpSpPr>
        <a:xfrm>
          <a:off x="0" y="0"/>
          <a:ext cx="0" cy="0"/>
          <a:chOff x="0" y="0"/>
          <a:chExt cx="0" cy="0"/>
        </a:xfrm>
      </p:grpSpPr>
      <p:sp>
        <p:nvSpPr>
          <p:cNvPr id="2" name="Freeform 2"/>
          <p:cNvSpPr/>
          <p:nvPr/>
        </p:nvSpPr>
        <p:spPr>
          <a:xfrm>
            <a:off x="1028700" y="1028700"/>
            <a:ext cx="553131" cy="731303"/>
          </a:xfrm>
          <a:custGeom>
            <a:avLst/>
            <a:gdLst/>
            <a:ahLst/>
            <a:cxnLst/>
            <a:rect l="l" t="t" r="r" b="b"/>
            <a:pathLst>
              <a:path w="553131" h="731303">
                <a:moveTo>
                  <a:pt x="0" y="0"/>
                </a:moveTo>
                <a:lnTo>
                  <a:pt x="553131" y="0"/>
                </a:lnTo>
                <a:lnTo>
                  <a:pt x="553131" y="731303"/>
                </a:lnTo>
                <a:lnTo>
                  <a:pt x="0" y="731303"/>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0589349" y="0"/>
            <a:ext cx="7698651" cy="8127998"/>
          </a:xfrm>
          <a:custGeom>
            <a:avLst/>
            <a:gdLst/>
            <a:ahLst/>
            <a:cxnLst/>
            <a:rect l="l" t="t" r="r" b="b"/>
            <a:pathLst>
              <a:path w="7698651" h="8127998">
                <a:moveTo>
                  <a:pt x="7698651" y="0"/>
                </a:moveTo>
                <a:lnTo>
                  <a:pt x="0" y="0"/>
                </a:lnTo>
                <a:lnTo>
                  <a:pt x="0" y="8127998"/>
                </a:lnTo>
                <a:lnTo>
                  <a:pt x="7698651" y="8127998"/>
                </a:lnTo>
                <a:lnTo>
                  <a:pt x="7698651" y="0"/>
                </a:lnTo>
                <a:close/>
              </a:path>
            </a:pathLst>
          </a:custGeom>
          <a:blipFill>
            <a:blip r:embed="rId4">
              <a:alphaModFix amt="25000"/>
              <a:extLst>
                <a:ext uri="{96DAC541-7B7A-43D3-8B79-37D633B846F1}">
                  <asvg:svgBlip xmlns:asvg="http://schemas.microsoft.com/office/drawing/2016/SVG/main" r:embed="rId5"/>
                </a:ext>
              </a:extLst>
            </a:blip>
            <a:stretch>
              <a:fillRect/>
            </a:stretch>
          </a:blipFill>
        </p:spPr>
      </p:sp>
      <p:sp>
        <p:nvSpPr>
          <p:cNvPr id="4" name="Freeform 4"/>
          <p:cNvSpPr/>
          <p:nvPr/>
        </p:nvSpPr>
        <p:spPr>
          <a:xfrm rot="628485">
            <a:off x="10496414" y="2561960"/>
            <a:ext cx="6470696" cy="5176556"/>
          </a:xfrm>
          <a:custGeom>
            <a:avLst/>
            <a:gdLst/>
            <a:ahLst/>
            <a:cxnLst/>
            <a:rect l="l" t="t" r="r" b="b"/>
            <a:pathLst>
              <a:path w="6470696" h="5176556">
                <a:moveTo>
                  <a:pt x="0" y="0"/>
                </a:moveTo>
                <a:lnTo>
                  <a:pt x="6470695" y="0"/>
                </a:lnTo>
                <a:lnTo>
                  <a:pt x="6470695" y="5176556"/>
                </a:lnTo>
                <a:lnTo>
                  <a:pt x="0" y="517655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10277923" y="5865247"/>
            <a:ext cx="1273377" cy="1273377"/>
          </a:xfrm>
          <a:custGeom>
            <a:avLst/>
            <a:gdLst/>
            <a:ahLst/>
            <a:cxnLst/>
            <a:rect l="l" t="t" r="r" b="b"/>
            <a:pathLst>
              <a:path w="1273377" h="1273377">
                <a:moveTo>
                  <a:pt x="0" y="0"/>
                </a:moveTo>
                <a:lnTo>
                  <a:pt x="1273377" y="0"/>
                </a:lnTo>
                <a:lnTo>
                  <a:pt x="1273377" y="1273377"/>
                </a:lnTo>
                <a:lnTo>
                  <a:pt x="0" y="1273377"/>
                </a:lnTo>
                <a:lnTo>
                  <a:pt x="0" y="0"/>
                </a:lnTo>
                <a:close/>
              </a:path>
            </a:pathLst>
          </a:custGeom>
          <a:blipFill>
            <a:blip r:embed="rId8" cstate="print">
              <a:alphaModFix amt="78000"/>
              <a:extLst>
                <a:ext uri="{96DAC541-7B7A-43D3-8B79-37D633B846F1}">
                  <asvg:svgBlip xmlns:asvg="http://schemas.microsoft.com/office/drawing/2016/SVG/main" r:embed="rId9"/>
                </a:ext>
              </a:extLst>
            </a:blip>
            <a:stretch>
              <a:fillRect/>
            </a:stretch>
          </a:blipFill>
        </p:spPr>
      </p:sp>
      <p:grpSp>
        <p:nvGrpSpPr>
          <p:cNvPr id="6" name="Group 6"/>
          <p:cNvGrpSpPr/>
          <p:nvPr/>
        </p:nvGrpSpPr>
        <p:grpSpPr>
          <a:xfrm>
            <a:off x="10436952" y="6024275"/>
            <a:ext cx="955320" cy="955320"/>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725"/>
            </a:solidFill>
            <a:ln w="28575" cap="sq">
              <a:solidFill>
                <a:srgbClr val="2F5043"/>
              </a:solidFill>
              <a:prstDash val="solid"/>
              <a:miter/>
            </a:ln>
          </p:spPr>
        </p:sp>
        <p:sp>
          <p:nvSpPr>
            <p:cNvPr id="8" name="TextBox 8"/>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9" name="Freeform 9"/>
          <p:cNvSpPr/>
          <p:nvPr/>
        </p:nvSpPr>
        <p:spPr>
          <a:xfrm>
            <a:off x="10725083" y="6235403"/>
            <a:ext cx="356448" cy="533063"/>
          </a:xfrm>
          <a:custGeom>
            <a:avLst/>
            <a:gdLst/>
            <a:ahLst/>
            <a:cxnLst/>
            <a:rect l="l" t="t" r="r" b="b"/>
            <a:pathLst>
              <a:path w="356448" h="533063">
                <a:moveTo>
                  <a:pt x="0" y="0"/>
                </a:moveTo>
                <a:lnTo>
                  <a:pt x="356449" y="0"/>
                </a:lnTo>
                <a:lnTo>
                  <a:pt x="356449" y="533064"/>
                </a:lnTo>
                <a:lnTo>
                  <a:pt x="0" y="533064"/>
                </a:lnTo>
                <a:lnTo>
                  <a:pt x="0" y="0"/>
                </a:lnTo>
                <a:close/>
              </a:path>
            </a:pathLst>
          </a:custGeom>
          <a:blipFill>
            <a:blip r:embed="rId10" cstate="print">
              <a:extLst>
                <a:ext uri="{96DAC541-7B7A-43D3-8B79-37D633B846F1}">
                  <asvg:svgBlip xmlns:asvg="http://schemas.microsoft.com/office/drawing/2016/SVG/main" r:embed="rId11"/>
                </a:ext>
              </a:extLst>
            </a:blip>
            <a:stretch>
              <a:fillRect/>
            </a:stretch>
          </a:blipFill>
        </p:spPr>
      </p:sp>
      <p:sp>
        <p:nvSpPr>
          <p:cNvPr id="10" name="Freeform 10"/>
          <p:cNvSpPr/>
          <p:nvPr/>
        </p:nvSpPr>
        <p:spPr>
          <a:xfrm>
            <a:off x="15985923" y="2568760"/>
            <a:ext cx="1273377" cy="1273377"/>
          </a:xfrm>
          <a:custGeom>
            <a:avLst/>
            <a:gdLst/>
            <a:ahLst/>
            <a:cxnLst/>
            <a:rect l="l" t="t" r="r" b="b"/>
            <a:pathLst>
              <a:path w="1273377" h="1273377">
                <a:moveTo>
                  <a:pt x="0" y="0"/>
                </a:moveTo>
                <a:lnTo>
                  <a:pt x="1273377" y="0"/>
                </a:lnTo>
                <a:lnTo>
                  <a:pt x="1273377" y="1273377"/>
                </a:lnTo>
                <a:lnTo>
                  <a:pt x="0" y="1273377"/>
                </a:lnTo>
                <a:lnTo>
                  <a:pt x="0" y="0"/>
                </a:lnTo>
                <a:close/>
              </a:path>
            </a:pathLst>
          </a:custGeom>
          <a:blipFill>
            <a:blip r:embed="rId8" cstate="print">
              <a:alphaModFix amt="78000"/>
              <a:extLst>
                <a:ext uri="{96DAC541-7B7A-43D3-8B79-37D633B846F1}">
                  <asvg:svgBlip xmlns:asvg="http://schemas.microsoft.com/office/drawing/2016/SVG/main" r:embed="rId9"/>
                </a:ext>
              </a:extLst>
            </a:blip>
            <a:stretch>
              <a:fillRect/>
            </a:stretch>
          </a:blipFill>
        </p:spPr>
      </p:sp>
      <p:grpSp>
        <p:nvGrpSpPr>
          <p:cNvPr id="11" name="Group 11"/>
          <p:cNvGrpSpPr/>
          <p:nvPr/>
        </p:nvGrpSpPr>
        <p:grpSpPr>
          <a:xfrm>
            <a:off x="16144952" y="2727789"/>
            <a:ext cx="955320" cy="955320"/>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A725"/>
            </a:solidFill>
            <a:ln w="28575" cap="sq">
              <a:solidFill>
                <a:srgbClr val="2F5043"/>
              </a:solidFill>
              <a:prstDash val="solid"/>
              <a:miter/>
            </a:ln>
          </p:spPr>
        </p:sp>
        <p:sp>
          <p:nvSpPr>
            <p:cNvPr id="13" name="TextBox 13"/>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a:off x="16328984" y="2926326"/>
            <a:ext cx="617777" cy="558246"/>
          </a:xfrm>
          <a:custGeom>
            <a:avLst/>
            <a:gdLst/>
            <a:ahLst/>
            <a:cxnLst/>
            <a:rect l="l" t="t" r="r" b="b"/>
            <a:pathLst>
              <a:path w="617777" h="558246">
                <a:moveTo>
                  <a:pt x="0" y="0"/>
                </a:moveTo>
                <a:lnTo>
                  <a:pt x="617777" y="0"/>
                </a:lnTo>
                <a:lnTo>
                  <a:pt x="617777" y="558246"/>
                </a:lnTo>
                <a:lnTo>
                  <a:pt x="0" y="558246"/>
                </a:lnTo>
                <a:lnTo>
                  <a:pt x="0" y="0"/>
                </a:lnTo>
                <a:close/>
              </a:path>
            </a:pathLst>
          </a:custGeom>
          <a:blipFill>
            <a:blip r:embed="rId12" cstate="print">
              <a:extLst>
                <a:ext uri="{96DAC541-7B7A-43D3-8B79-37D633B846F1}">
                  <asvg:svgBlip xmlns:asvg="http://schemas.microsoft.com/office/drawing/2016/SVG/main" r:embed="rId13"/>
                </a:ext>
              </a:extLst>
            </a:blip>
            <a:stretch>
              <a:fillRect/>
            </a:stretch>
          </a:blipFill>
        </p:spPr>
      </p:sp>
      <p:sp>
        <p:nvSpPr>
          <p:cNvPr id="15" name="TextBox 15"/>
          <p:cNvSpPr txBox="1"/>
          <p:nvPr/>
        </p:nvSpPr>
        <p:spPr>
          <a:xfrm>
            <a:off x="1028700" y="3006910"/>
            <a:ext cx="7610692" cy="4584699"/>
          </a:xfrm>
          <a:prstGeom prst="rect">
            <a:avLst/>
          </a:prstGeom>
        </p:spPr>
        <p:txBody>
          <a:bodyPr lIns="0" tIns="0" rIns="0" bIns="0" rtlCol="0" anchor="t">
            <a:spAutoFit/>
          </a:bodyPr>
          <a:lstStyle/>
          <a:p>
            <a:pPr algn="l">
              <a:lnSpc>
                <a:spcPts val="17479"/>
              </a:lnSpc>
            </a:pPr>
            <a:r>
              <a:rPr lang="en-US" sz="18399" b="1" spc="-772">
                <a:solidFill>
                  <a:srgbClr val="2F5043"/>
                </a:solidFill>
                <a:latin typeface="Bricolage Grotesque Bold"/>
                <a:ea typeface="Bricolage Grotesque Bold"/>
                <a:cs typeface="Bricolage Grotesque Bold"/>
                <a:sym typeface="Bricolage Grotesque Bold"/>
              </a:rPr>
              <a:t>Terimakasih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028700" y="1028700"/>
            <a:ext cx="553131" cy="731303"/>
          </a:xfrm>
          <a:custGeom>
            <a:avLst/>
            <a:gdLst/>
            <a:ahLst/>
            <a:cxnLst/>
            <a:rect l="l" t="t" r="r" b="b"/>
            <a:pathLst>
              <a:path w="553131" h="731303">
                <a:moveTo>
                  <a:pt x="0" y="0"/>
                </a:moveTo>
                <a:lnTo>
                  <a:pt x="553131" y="0"/>
                </a:lnTo>
                <a:lnTo>
                  <a:pt x="553131" y="731303"/>
                </a:lnTo>
                <a:lnTo>
                  <a:pt x="0" y="731303"/>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sp>
      <p:sp>
        <p:nvSpPr>
          <p:cNvPr id="3" name="Freeform 3"/>
          <p:cNvSpPr/>
          <p:nvPr/>
        </p:nvSpPr>
        <p:spPr>
          <a:xfrm flipH="1">
            <a:off x="13131262" y="1861460"/>
            <a:ext cx="4513868" cy="6801720"/>
          </a:xfrm>
          <a:custGeom>
            <a:avLst/>
            <a:gdLst/>
            <a:ahLst/>
            <a:cxnLst/>
            <a:rect l="l" t="t" r="r" b="b"/>
            <a:pathLst>
              <a:path w="4513868" h="6801720">
                <a:moveTo>
                  <a:pt x="4513869" y="0"/>
                </a:moveTo>
                <a:lnTo>
                  <a:pt x="0" y="0"/>
                </a:lnTo>
                <a:lnTo>
                  <a:pt x="0" y="6801719"/>
                </a:lnTo>
                <a:lnTo>
                  <a:pt x="4513869" y="6801719"/>
                </a:lnTo>
                <a:lnTo>
                  <a:pt x="4513869"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TextBox 4"/>
          <p:cNvSpPr txBox="1"/>
          <p:nvPr/>
        </p:nvSpPr>
        <p:spPr>
          <a:xfrm>
            <a:off x="762000" y="2705100"/>
            <a:ext cx="12268199" cy="5816977"/>
          </a:xfrm>
          <a:prstGeom prst="rect">
            <a:avLst/>
          </a:prstGeom>
        </p:spPr>
        <p:txBody>
          <a:bodyPr wrap="square" lIns="0" tIns="0" rIns="0" bIns="0" rtlCol="0" anchor="t">
            <a:spAutoFit/>
          </a:bodyPr>
          <a:lstStyle/>
          <a:p>
            <a:r>
              <a:rPr lang="en-US" sz="3600" spc="-179" dirty="0" err="1">
                <a:solidFill>
                  <a:srgbClr val="2F5043"/>
                </a:solidFill>
                <a:latin typeface="Inter"/>
                <a:ea typeface="Inter"/>
                <a:cs typeface="Inter"/>
                <a:sym typeface="Inter"/>
              </a:rPr>
              <a:t>Ekuitas</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merupakan</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komponen</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utama</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dalam</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laporan</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posisi</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keuangan</a:t>
            </a:r>
            <a:r>
              <a:rPr lang="en-US" sz="3600" spc="-179" dirty="0">
                <a:solidFill>
                  <a:srgbClr val="2F5043"/>
                </a:solidFill>
                <a:latin typeface="Inter"/>
                <a:ea typeface="Inter"/>
                <a:cs typeface="Inter"/>
                <a:sym typeface="Inter"/>
              </a:rPr>
              <a:t>, yang </a:t>
            </a:r>
            <a:r>
              <a:rPr lang="en-US" sz="3600" spc="-179" dirty="0" err="1">
                <a:solidFill>
                  <a:srgbClr val="2F5043"/>
                </a:solidFill>
                <a:latin typeface="Inter"/>
                <a:ea typeface="Inter"/>
                <a:cs typeface="Inter"/>
                <a:sym typeface="Inter"/>
              </a:rPr>
              <a:t>menunjukkan</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adanya</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hak</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kekayaan</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pemilik</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dalam</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perusahaan</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Ekuitas</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dapat</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dihasilkan</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dari</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berbagai</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sumber</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antara</a:t>
            </a:r>
            <a:r>
              <a:rPr lang="en-US" sz="3600" spc="-179" dirty="0">
                <a:solidFill>
                  <a:srgbClr val="2F5043"/>
                </a:solidFill>
                <a:latin typeface="Inter"/>
                <a:ea typeface="Inter"/>
                <a:cs typeface="Inter"/>
                <a:sym typeface="Inter"/>
              </a:rPr>
              <a:t> lain </a:t>
            </a:r>
            <a:r>
              <a:rPr lang="en-US" sz="3600" spc="-179" dirty="0" err="1">
                <a:solidFill>
                  <a:srgbClr val="2F5043"/>
                </a:solidFill>
                <a:latin typeface="Inter"/>
                <a:ea typeface="Inter"/>
                <a:cs typeface="Inter"/>
                <a:sym typeface="Inter"/>
              </a:rPr>
              <a:t>investasi</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pemilik</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laba</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ditahan,modal</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saham</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agio</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saham</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dan</a:t>
            </a:r>
            <a:r>
              <a:rPr lang="en-US" sz="3600" spc="-179" dirty="0">
                <a:solidFill>
                  <a:srgbClr val="2F5043"/>
                </a:solidFill>
                <a:latin typeface="Inter"/>
                <a:ea typeface="Inter"/>
                <a:cs typeface="Inter"/>
                <a:sym typeface="Inter"/>
              </a:rPr>
              <a:t> lain </a:t>
            </a:r>
            <a:r>
              <a:rPr lang="en-US" sz="3600" spc="-179" dirty="0" err="1">
                <a:solidFill>
                  <a:srgbClr val="2F5043"/>
                </a:solidFill>
                <a:latin typeface="Inter"/>
                <a:ea typeface="Inter"/>
                <a:cs typeface="Inter"/>
                <a:sym typeface="Inter"/>
              </a:rPr>
              <a:t>sebagainya</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Dalam</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analisis</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keuangan</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perusahaan</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ekuitas</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sebagai</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indikator</a:t>
            </a:r>
            <a:r>
              <a:rPr lang="en-US" sz="3600" spc="-179" dirty="0">
                <a:solidFill>
                  <a:srgbClr val="2F5043"/>
                </a:solidFill>
                <a:latin typeface="Inter"/>
                <a:ea typeface="Inter"/>
                <a:cs typeface="Inter"/>
                <a:sym typeface="Inter"/>
              </a:rPr>
              <a:t> yang </a:t>
            </a:r>
            <a:r>
              <a:rPr lang="en-US" sz="3600" spc="-179" dirty="0" err="1">
                <a:solidFill>
                  <a:srgbClr val="2F5043"/>
                </a:solidFill>
                <a:latin typeface="Inter"/>
                <a:ea typeface="Inter"/>
                <a:cs typeface="Inter"/>
                <a:sym typeface="Inter"/>
              </a:rPr>
              <a:t>berfungsi</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menilai</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kemampuan</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perusahaan</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dalam</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menyerap</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kerugian</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serta</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mendukung</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bisnis</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tanpa</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terlalu</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bergantung</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pada</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utan</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hal</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ini</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sebagai</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cerminan</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dari</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stabilitas</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dan</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kesehatan</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finansial</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suatu</a:t>
            </a:r>
            <a:r>
              <a:rPr lang="en-US" sz="3600" spc="-179" dirty="0">
                <a:solidFill>
                  <a:srgbClr val="2F5043"/>
                </a:solidFill>
                <a:latin typeface="Inter"/>
                <a:ea typeface="Inter"/>
                <a:cs typeface="Inter"/>
                <a:sym typeface="Inter"/>
              </a:rPr>
              <a:t> </a:t>
            </a:r>
            <a:r>
              <a:rPr lang="en-US" sz="3600" spc="-179" dirty="0" err="1">
                <a:solidFill>
                  <a:srgbClr val="2F5043"/>
                </a:solidFill>
                <a:latin typeface="Inter"/>
                <a:ea typeface="Inter"/>
                <a:cs typeface="Inter"/>
                <a:sym typeface="Inter"/>
              </a:rPr>
              <a:t>entitas</a:t>
            </a:r>
            <a:r>
              <a:rPr lang="en-US" sz="3600" spc="-179" dirty="0">
                <a:solidFill>
                  <a:srgbClr val="2F5043"/>
                </a:solidFill>
                <a:latin typeface="Inter"/>
                <a:ea typeface="Inter"/>
                <a:cs typeface="Inter"/>
                <a:sym typeface="Inter"/>
              </a:rPr>
              <a:t>. </a:t>
            </a:r>
          </a:p>
          <a:p>
            <a:endParaRPr/>
          </a:p>
        </p:txBody>
      </p:sp>
      <p:sp>
        <p:nvSpPr>
          <p:cNvPr id="5" name="TextBox 5"/>
          <p:cNvSpPr txBox="1"/>
          <p:nvPr/>
        </p:nvSpPr>
        <p:spPr>
          <a:xfrm>
            <a:off x="2018371" y="693054"/>
            <a:ext cx="9154647" cy="1168406"/>
          </a:xfrm>
          <a:prstGeom prst="rect">
            <a:avLst/>
          </a:prstGeom>
        </p:spPr>
        <p:txBody>
          <a:bodyPr lIns="0" tIns="0" rIns="0" bIns="0" rtlCol="0" anchor="t">
            <a:spAutoFit/>
          </a:bodyPr>
          <a:lstStyle/>
          <a:p>
            <a:pPr algn="l">
              <a:lnSpc>
                <a:spcPts val="8632"/>
              </a:lnSpc>
            </a:pPr>
            <a:r>
              <a:rPr lang="en-US" sz="9087" b="1" spc="-454" dirty="0" err="1">
                <a:solidFill>
                  <a:srgbClr val="2F5043"/>
                </a:solidFill>
                <a:latin typeface="Bricolage Grotesque Bold"/>
                <a:ea typeface="Bricolage Grotesque Bold"/>
                <a:cs typeface="Bricolage Grotesque Bold"/>
                <a:sym typeface="Bricolage Grotesque Bold"/>
              </a:rPr>
              <a:t>Pendahuluan</a:t>
            </a:r>
            <a:endParaRPr lang="en-US" sz="9087" b="1" spc="-454" dirty="0">
              <a:solidFill>
                <a:srgbClr val="2F5043"/>
              </a:solidFill>
              <a:latin typeface="Bricolage Grotesque Bold"/>
              <a:ea typeface="Bricolage Grotesque Bold"/>
              <a:cs typeface="Bricolage Grotesque Bold"/>
              <a:sym typeface="Bricolage Grotesque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DFA"/>
        </a:solidFill>
        <a:effectLst/>
      </p:bgPr>
    </p:bg>
    <p:spTree>
      <p:nvGrpSpPr>
        <p:cNvPr id="1" name=""/>
        <p:cNvGrpSpPr/>
        <p:nvPr/>
      </p:nvGrpSpPr>
      <p:grpSpPr>
        <a:xfrm>
          <a:off x="0" y="0"/>
          <a:ext cx="0" cy="0"/>
          <a:chOff x="0" y="0"/>
          <a:chExt cx="0" cy="0"/>
        </a:xfrm>
      </p:grpSpPr>
      <p:sp>
        <p:nvSpPr>
          <p:cNvPr id="2" name="Freeform 2"/>
          <p:cNvSpPr/>
          <p:nvPr/>
        </p:nvSpPr>
        <p:spPr>
          <a:xfrm>
            <a:off x="1028700" y="1028700"/>
            <a:ext cx="553131" cy="731303"/>
          </a:xfrm>
          <a:custGeom>
            <a:avLst/>
            <a:gdLst/>
            <a:ahLst/>
            <a:cxnLst/>
            <a:rect l="l" t="t" r="r" b="b"/>
            <a:pathLst>
              <a:path w="553131" h="731303">
                <a:moveTo>
                  <a:pt x="0" y="0"/>
                </a:moveTo>
                <a:lnTo>
                  <a:pt x="553131" y="0"/>
                </a:lnTo>
                <a:lnTo>
                  <a:pt x="553131" y="731303"/>
                </a:lnTo>
                <a:lnTo>
                  <a:pt x="0" y="731303"/>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sp>
      <p:sp>
        <p:nvSpPr>
          <p:cNvPr id="3" name="Freeform 3"/>
          <p:cNvSpPr/>
          <p:nvPr/>
        </p:nvSpPr>
        <p:spPr>
          <a:xfrm>
            <a:off x="11833460" y="2783632"/>
            <a:ext cx="4307385" cy="3907973"/>
          </a:xfrm>
          <a:custGeom>
            <a:avLst/>
            <a:gdLst/>
            <a:ahLst/>
            <a:cxnLst/>
            <a:rect l="l" t="t" r="r" b="b"/>
            <a:pathLst>
              <a:path w="4307385" h="3907973">
                <a:moveTo>
                  <a:pt x="0" y="0"/>
                </a:moveTo>
                <a:lnTo>
                  <a:pt x="4307385" y="0"/>
                </a:lnTo>
                <a:lnTo>
                  <a:pt x="4307385" y="3907973"/>
                </a:lnTo>
                <a:lnTo>
                  <a:pt x="0" y="3907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rot="5400000">
            <a:off x="5899984" y="-1062595"/>
            <a:ext cx="918702" cy="3043892"/>
          </a:xfrm>
          <a:custGeom>
            <a:avLst/>
            <a:gdLst/>
            <a:ahLst/>
            <a:cxnLst/>
            <a:rect l="l" t="t" r="r" b="b"/>
            <a:pathLst>
              <a:path w="918702" h="3043892">
                <a:moveTo>
                  <a:pt x="0" y="0"/>
                </a:moveTo>
                <a:lnTo>
                  <a:pt x="918701" y="0"/>
                </a:lnTo>
                <a:lnTo>
                  <a:pt x="918701" y="3043892"/>
                </a:lnTo>
                <a:lnTo>
                  <a:pt x="0" y="3043892"/>
                </a:lnTo>
                <a:lnTo>
                  <a:pt x="0" y="0"/>
                </a:lnTo>
                <a:close/>
              </a:path>
            </a:pathLst>
          </a:custGeom>
          <a:blipFill>
            <a:blip r:embed="rId6">
              <a:alphaModFix amt="35000"/>
              <a:extLst>
                <a:ext uri="{96DAC541-7B7A-43D3-8B79-37D633B846F1}">
                  <asvg:svgBlip xmlns:asvg="http://schemas.microsoft.com/office/drawing/2016/SVG/main" r:embed="rId7"/>
                </a:ext>
              </a:extLst>
            </a:blip>
            <a:stretch>
              <a:fillRect/>
            </a:stretch>
          </a:blipFill>
        </p:spPr>
      </p:sp>
      <p:sp>
        <p:nvSpPr>
          <p:cNvPr id="5" name="Freeform 5"/>
          <p:cNvSpPr/>
          <p:nvPr/>
        </p:nvSpPr>
        <p:spPr>
          <a:xfrm flipH="1">
            <a:off x="-469992" y="8634489"/>
            <a:ext cx="1313365" cy="1783972"/>
          </a:xfrm>
          <a:custGeom>
            <a:avLst/>
            <a:gdLst/>
            <a:ahLst/>
            <a:cxnLst/>
            <a:rect l="l" t="t" r="r" b="b"/>
            <a:pathLst>
              <a:path w="1313365" h="1783972">
                <a:moveTo>
                  <a:pt x="1313365" y="0"/>
                </a:moveTo>
                <a:lnTo>
                  <a:pt x="0" y="0"/>
                </a:lnTo>
                <a:lnTo>
                  <a:pt x="0" y="1783971"/>
                </a:lnTo>
                <a:lnTo>
                  <a:pt x="1313365" y="1783971"/>
                </a:lnTo>
                <a:lnTo>
                  <a:pt x="1313365" y="0"/>
                </a:lnTo>
                <a:close/>
              </a:path>
            </a:pathLst>
          </a:custGeom>
          <a:blipFill>
            <a:blip r:embed="rId8" cstate="print">
              <a:extLst>
                <a:ext uri="{96DAC541-7B7A-43D3-8B79-37D633B846F1}">
                  <asvg:svgBlip xmlns:asvg="http://schemas.microsoft.com/office/drawing/2016/SVG/main" r:embed="rId9"/>
                </a:ext>
              </a:extLst>
            </a:blip>
            <a:stretch>
              <a:fillRect/>
            </a:stretch>
          </a:blipFill>
        </p:spPr>
      </p:sp>
      <p:sp>
        <p:nvSpPr>
          <p:cNvPr id="6" name="TextBox 6"/>
          <p:cNvSpPr txBox="1"/>
          <p:nvPr/>
        </p:nvSpPr>
        <p:spPr>
          <a:xfrm>
            <a:off x="1581831" y="2697907"/>
            <a:ext cx="10598663" cy="4648341"/>
          </a:xfrm>
          <a:prstGeom prst="rect">
            <a:avLst/>
          </a:prstGeom>
        </p:spPr>
        <p:txBody>
          <a:bodyPr lIns="0" tIns="0" rIns="0" bIns="0" rtlCol="0" anchor="t">
            <a:spAutoFit/>
          </a:bodyPr>
          <a:lstStyle/>
          <a:p>
            <a:pPr algn="l">
              <a:lnSpc>
                <a:spcPts val="5236"/>
              </a:lnSpc>
            </a:pPr>
            <a:r>
              <a:rPr lang="en-US" sz="3740" spc="-187" dirty="0" err="1">
                <a:solidFill>
                  <a:srgbClr val="2F5043"/>
                </a:solidFill>
                <a:latin typeface="Inter" charset="0"/>
                <a:ea typeface="Inter" charset="0"/>
                <a:cs typeface="Inter Medium"/>
                <a:sym typeface="Inter Medium"/>
              </a:rPr>
              <a:t>Berdasarkan</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Pernyataan</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Standar</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Akuntansi</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Keuangan</a:t>
            </a:r>
            <a:r>
              <a:rPr lang="en-US" sz="3740" spc="-187" dirty="0">
                <a:solidFill>
                  <a:srgbClr val="2F5043"/>
                </a:solidFill>
                <a:latin typeface="Inter" charset="0"/>
                <a:ea typeface="Inter" charset="0"/>
                <a:cs typeface="Inter Medium"/>
                <a:sym typeface="Inter Medium"/>
              </a:rPr>
              <a:t> (1994) </a:t>
            </a:r>
            <a:r>
              <a:rPr lang="en-US" sz="3740" spc="-187" dirty="0" err="1">
                <a:solidFill>
                  <a:srgbClr val="2F5043"/>
                </a:solidFill>
                <a:latin typeface="Inter" charset="0"/>
                <a:ea typeface="Inter" charset="0"/>
                <a:cs typeface="Inter Medium"/>
                <a:sym typeface="Inter Medium"/>
              </a:rPr>
              <a:t>ekuitas</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adalah</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bagian</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hak</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kepemilikan</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dalam</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perusahaan</a:t>
            </a:r>
            <a:r>
              <a:rPr lang="en-US" sz="3740" spc="-187" dirty="0">
                <a:solidFill>
                  <a:srgbClr val="2F5043"/>
                </a:solidFill>
                <a:latin typeface="Inter" charset="0"/>
                <a:ea typeface="Inter" charset="0"/>
                <a:cs typeface="Inter Medium"/>
                <a:sym typeface="Inter Medium"/>
              </a:rPr>
              <a:t> yang </a:t>
            </a:r>
            <a:r>
              <a:rPr lang="en-US" sz="3740" spc="-187" dirty="0" err="1">
                <a:solidFill>
                  <a:srgbClr val="2F5043"/>
                </a:solidFill>
                <a:latin typeface="Inter" charset="0"/>
                <a:ea typeface="Inter" charset="0"/>
                <a:cs typeface="Inter Medium"/>
                <a:sym typeface="Inter Medium"/>
              </a:rPr>
              <a:t>merupakan</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selisih</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antara</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aset</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dan</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kewajiban</a:t>
            </a:r>
            <a:r>
              <a:rPr lang="en-US" sz="3740" spc="-187" dirty="0">
                <a:solidFill>
                  <a:srgbClr val="2F5043"/>
                </a:solidFill>
                <a:latin typeface="Inter" charset="0"/>
                <a:ea typeface="Inter" charset="0"/>
                <a:cs typeface="Inter Medium"/>
                <a:sym typeface="Inter Medium"/>
              </a:rPr>
              <a:t> yang </a:t>
            </a:r>
            <a:r>
              <a:rPr lang="en-US" sz="3740" spc="-187" dirty="0" err="1">
                <a:solidFill>
                  <a:srgbClr val="2F5043"/>
                </a:solidFill>
                <a:latin typeface="Inter" charset="0"/>
                <a:ea typeface="Inter" charset="0"/>
                <a:cs typeface="Inter Medium"/>
                <a:sym typeface="Inter Medium"/>
              </a:rPr>
              <a:t>ada</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dan</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karenanya</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tidak</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mewakili</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ukuran</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nilai</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jual</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perusahaan</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Berikut</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ini</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merupakan</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rumus</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dari</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ekuitas</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yaitu</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aset</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dikurangi</a:t>
            </a:r>
            <a:r>
              <a:rPr lang="en-US" sz="3740" spc="-187" dirty="0">
                <a:solidFill>
                  <a:srgbClr val="2F5043"/>
                </a:solidFill>
                <a:latin typeface="Inter" charset="0"/>
                <a:ea typeface="Inter" charset="0"/>
                <a:cs typeface="Inter Medium"/>
                <a:sym typeface="Inter Medium"/>
              </a:rPr>
              <a:t> </a:t>
            </a:r>
            <a:r>
              <a:rPr lang="en-US" sz="3740" spc="-187" dirty="0" err="1">
                <a:solidFill>
                  <a:srgbClr val="2F5043"/>
                </a:solidFill>
                <a:latin typeface="Inter" charset="0"/>
                <a:ea typeface="Inter" charset="0"/>
                <a:cs typeface="Inter Medium"/>
                <a:sym typeface="Inter Medium"/>
              </a:rPr>
              <a:t>liabilitas</a:t>
            </a:r>
            <a:r>
              <a:rPr lang="en-US" sz="3740" spc="-187" dirty="0">
                <a:solidFill>
                  <a:srgbClr val="2F5043"/>
                </a:solidFill>
                <a:latin typeface="Inter" charset="0"/>
                <a:ea typeface="Inter" charset="0"/>
                <a:cs typeface="Inter Medium"/>
                <a:sym typeface="Inter Medium"/>
              </a:rPr>
              <a:t>. </a:t>
            </a:r>
          </a:p>
        </p:txBody>
      </p:sp>
      <p:sp>
        <p:nvSpPr>
          <p:cNvPr id="7" name="TextBox 7"/>
          <p:cNvSpPr txBox="1"/>
          <p:nvPr/>
        </p:nvSpPr>
        <p:spPr>
          <a:xfrm>
            <a:off x="1581831" y="557071"/>
            <a:ext cx="12795615" cy="1365573"/>
          </a:xfrm>
          <a:prstGeom prst="rect">
            <a:avLst/>
          </a:prstGeom>
        </p:spPr>
        <p:txBody>
          <a:bodyPr lIns="0" tIns="0" rIns="0" bIns="0" rtlCol="0" anchor="t">
            <a:spAutoFit/>
          </a:bodyPr>
          <a:lstStyle/>
          <a:p>
            <a:pPr algn="l">
              <a:lnSpc>
                <a:spcPts val="10079"/>
              </a:lnSpc>
            </a:pPr>
            <a:r>
              <a:rPr lang="en-US" sz="10610" b="1" spc="-530" dirty="0" err="1">
                <a:solidFill>
                  <a:srgbClr val="2F5043"/>
                </a:solidFill>
                <a:latin typeface="Bricolage Grotesque Bold"/>
                <a:ea typeface="Bricolage Grotesque Bold"/>
                <a:cs typeface="Bricolage Grotesque Bold"/>
                <a:sym typeface="Bricolage Grotesque Bold"/>
              </a:rPr>
              <a:t>Konsep</a:t>
            </a:r>
            <a:r>
              <a:rPr lang="en-US" sz="10610" b="1" spc="-530" dirty="0">
                <a:solidFill>
                  <a:srgbClr val="2F5043"/>
                </a:solidFill>
                <a:latin typeface="Bricolage Grotesque Bold"/>
                <a:ea typeface="Bricolage Grotesque Bold"/>
                <a:cs typeface="Bricolage Grotesque Bold"/>
                <a:sym typeface="Bricolage Grotesque Bold"/>
              </a:rPr>
              <a:t> </a:t>
            </a:r>
            <a:r>
              <a:rPr lang="en-US" sz="10610" b="1" spc="-530" dirty="0" err="1">
                <a:solidFill>
                  <a:srgbClr val="2F5043"/>
                </a:solidFill>
                <a:latin typeface="Bricolage Grotesque Bold"/>
                <a:ea typeface="Bricolage Grotesque Bold"/>
                <a:cs typeface="Bricolage Grotesque Bold"/>
                <a:sym typeface="Bricolage Grotesque Bold"/>
              </a:rPr>
              <a:t>Ekuitas</a:t>
            </a:r>
            <a:r>
              <a:rPr lang="en-US" sz="10610" b="1" spc="-530" dirty="0">
                <a:solidFill>
                  <a:srgbClr val="2F5043"/>
                </a:solidFill>
                <a:latin typeface="Bricolage Grotesque Bold"/>
                <a:ea typeface="Bricolage Grotesque Bold"/>
                <a:cs typeface="Bricolage Grotesque Bold"/>
                <a:sym typeface="Bricolage Grotesque Bold"/>
              </a:rPr>
              <a:t> </a:t>
            </a:r>
          </a:p>
        </p:txBody>
      </p:sp>
      <p:sp>
        <p:nvSpPr>
          <p:cNvPr id="8" name="TextBox 8"/>
          <p:cNvSpPr txBox="1"/>
          <p:nvPr/>
        </p:nvSpPr>
        <p:spPr>
          <a:xfrm>
            <a:off x="1815580" y="8127298"/>
            <a:ext cx="6419924" cy="679450"/>
          </a:xfrm>
          <a:prstGeom prst="rect">
            <a:avLst/>
          </a:prstGeom>
        </p:spPr>
        <p:txBody>
          <a:bodyPr lIns="0" tIns="0" rIns="0" bIns="0" rtlCol="0" anchor="t">
            <a:spAutoFit/>
          </a:bodyPr>
          <a:lstStyle/>
          <a:p>
            <a:pPr algn="ctr">
              <a:lnSpc>
                <a:spcPts val="5599"/>
              </a:lnSpc>
            </a:pPr>
            <a:r>
              <a:rPr lang="en-US" sz="3999" b="1">
                <a:solidFill>
                  <a:srgbClr val="2F5043"/>
                </a:solidFill>
                <a:latin typeface="Open Sans Bold"/>
                <a:ea typeface="Open Sans Bold"/>
                <a:cs typeface="Open Sans Bold"/>
                <a:sym typeface="Open Sans Bold"/>
              </a:rPr>
              <a:t>Ekuitas = Aset - Liabilitas </a:t>
            </a:r>
          </a:p>
        </p:txBody>
      </p:sp>
      <p:grpSp>
        <p:nvGrpSpPr>
          <p:cNvPr id="9" name="Group 9"/>
          <p:cNvGrpSpPr/>
          <p:nvPr/>
        </p:nvGrpSpPr>
        <p:grpSpPr>
          <a:xfrm>
            <a:off x="1581831" y="8013735"/>
            <a:ext cx="6887424" cy="942940"/>
            <a:chOff x="0" y="0"/>
            <a:chExt cx="1813972" cy="248346"/>
          </a:xfrm>
        </p:grpSpPr>
        <p:sp>
          <p:nvSpPr>
            <p:cNvPr id="10" name="Freeform 10"/>
            <p:cNvSpPr/>
            <p:nvPr/>
          </p:nvSpPr>
          <p:spPr>
            <a:xfrm>
              <a:off x="0" y="0"/>
              <a:ext cx="1813972" cy="248346"/>
            </a:xfrm>
            <a:custGeom>
              <a:avLst/>
              <a:gdLst/>
              <a:ahLst/>
              <a:cxnLst/>
              <a:rect l="l" t="t" r="r" b="b"/>
              <a:pathLst>
                <a:path w="1813972" h="248346">
                  <a:moveTo>
                    <a:pt x="19109" y="0"/>
                  </a:moveTo>
                  <a:lnTo>
                    <a:pt x="1794863" y="0"/>
                  </a:lnTo>
                  <a:cubicBezTo>
                    <a:pt x="1805416" y="0"/>
                    <a:pt x="1813972" y="8555"/>
                    <a:pt x="1813972" y="19109"/>
                  </a:cubicBezTo>
                  <a:lnTo>
                    <a:pt x="1813972" y="229237"/>
                  </a:lnTo>
                  <a:cubicBezTo>
                    <a:pt x="1813972" y="239791"/>
                    <a:pt x="1805416" y="248346"/>
                    <a:pt x="1794863" y="248346"/>
                  </a:cubicBezTo>
                  <a:lnTo>
                    <a:pt x="19109" y="248346"/>
                  </a:lnTo>
                  <a:cubicBezTo>
                    <a:pt x="8555" y="248346"/>
                    <a:pt x="0" y="239791"/>
                    <a:pt x="0" y="229237"/>
                  </a:cubicBezTo>
                  <a:lnTo>
                    <a:pt x="0" y="19109"/>
                  </a:lnTo>
                  <a:cubicBezTo>
                    <a:pt x="0" y="8555"/>
                    <a:pt x="8555" y="0"/>
                    <a:pt x="19109" y="0"/>
                  </a:cubicBezTo>
                  <a:close/>
                </a:path>
              </a:pathLst>
            </a:custGeom>
            <a:solidFill>
              <a:srgbClr val="000000">
                <a:alpha val="0"/>
              </a:srgbClr>
            </a:solidFill>
            <a:ln w="38100" cap="sq">
              <a:solidFill>
                <a:srgbClr val="000000"/>
              </a:solidFill>
              <a:prstDash val="solid"/>
              <a:miter/>
            </a:ln>
          </p:spPr>
        </p:sp>
        <p:sp>
          <p:nvSpPr>
            <p:cNvPr id="11" name="TextBox 11"/>
            <p:cNvSpPr txBox="1"/>
            <p:nvPr/>
          </p:nvSpPr>
          <p:spPr>
            <a:xfrm>
              <a:off x="0" y="19050"/>
              <a:ext cx="1813972" cy="229296"/>
            </a:xfrm>
            <a:prstGeom prst="rect">
              <a:avLst/>
            </a:prstGeom>
          </p:spPr>
          <p:txBody>
            <a:bodyPr lIns="50800" tIns="50800" rIns="50800" bIns="50800" rtlCol="0" anchor="ctr"/>
            <a:lstStyle/>
            <a:p>
              <a:pPr algn="ctr">
                <a:lnSpc>
                  <a:spcPts val="2418"/>
                </a:lnSpc>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DFA"/>
        </a:solidFill>
        <a:effectLst/>
      </p:bgPr>
    </p:bg>
    <p:spTree>
      <p:nvGrpSpPr>
        <p:cNvPr id="1" name=""/>
        <p:cNvGrpSpPr/>
        <p:nvPr/>
      </p:nvGrpSpPr>
      <p:grpSpPr>
        <a:xfrm>
          <a:off x="0" y="0"/>
          <a:ext cx="0" cy="0"/>
          <a:chOff x="0" y="0"/>
          <a:chExt cx="0" cy="0"/>
        </a:xfrm>
      </p:grpSpPr>
      <p:grpSp>
        <p:nvGrpSpPr>
          <p:cNvPr id="2" name="Group 2"/>
          <p:cNvGrpSpPr/>
          <p:nvPr/>
        </p:nvGrpSpPr>
        <p:grpSpPr>
          <a:xfrm>
            <a:off x="1066800" y="6210300"/>
            <a:ext cx="3973219" cy="853344"/>
            <a:chOff x="0" y="0"/>
            <a:chExt cx="1046444" cy="224749"/>
          </a:xfrm>
        </p:grpSpPr>
        <p:sp>
          <p:nvSpPr>
            <p:cNvPr id="3" name="Freeform 3"/>
            <p:cNvSpPr/>
            <p:nvPr/>
          </p:nvSpPr>
          <p:spPr>
            <a:xfrm>
              <a:off x="0" y="0"/>
              <a:ext cx="1046444" cy="224749"/>
            </a:xfrm>
            <a:custGeom>
              <a:avLst/>
              <a:gdLst/>
              <a:ahLst/>
              <a:cxnLst/>
              <a:rect l="l" t="t" r="r" b="b"/>
              <a:pathLst>
                <a:path w="1046444" h="224749">
                  <a:moveTo>
                    <a:pt x="48713" y="0"/>
                  </a:moveTo>
                  <a:lnTo>
                    <a:pt x="997731" y="0"/>
                  </a:lnTo>
                  <a:cubicBezTo>
                    <a:pt x="1010651" y="0"/>
                    <a:pt x="1023041" y="5132"/>
                    <a:pt x="1032177" y="14268"/>
                  </a:cubicBezTo>
                  <a:cubicBezTo>
                    <a:pt x="1041312" y="23403"/>
                    <a:pt x="1046444" y="35794"/>
                    <a:pt x="1046444" y="48713"/>
                  </a:cubicBezTo>
                  <a:lnTo>
                    <a:pt x="1046444" y="176036"/>
                  </a:lnTo>
                  <a:cubicBezTo>
                    <a:pt x="1046444" y="202939"/>
                    <a:pt x="1024635" y="224749"/>
                    <a:pt x="997731" y="224749"/>
                  </a:cubicBezTo>
                  <a:lnTo>
                    <a:pt x="48713" y="224749"/>
                  </a:lnTo>
                  <a:cubicBezTo>
                    <a:pt x="35794" y="224749"/>
                    <a:pt x="23403" y="219617"/>
                    <a:pt x="14268" y="210481"/>
                  </a:cubicBezTo>
                  <a:cubicBezTo>
                    <a:pt x="5132" y="201346"/>
                    <a:pt x="0" y="188955"/>
                    <a:pt x="0" y="176036"/>
                  </a:cubicBezTo>
                  <a:lnTo>
                    <a:pt x="0" y="48713"/>
                  </a:lnTo>
                  <a:cubicBezTo>
                    <a:pt x="0" y="21810"/>
                    <a:pt x="21810" y="0"/>
                    <a:pt x="48713" y="0"/>
                  </a:cubicBezTo>
                  <a:close/>
                </a:path>
              </a:pathLst>
            </a:custGeom>
            <a:solidFill>
              <a:srgbClr val="FFFFFF"/>
            </a:solidFill>
            <a:ln w="19050" cap="rnd">
              <a:solidFill>
                <a:srgbClr val="2F5043"/>
              </a:solidFill>
              <a:prstDash val="solid"/>
              <a:round/>
            </a:ln>
          </p:spPr>
        </p:sp>
        <p:sp>
          <p:nvSpPr>
            <p:cNvPr id="4" name="TextBox 4"/>
            <p:cNvSpPr txBox="1"/>
            <p:nvPr/>
          </p:nvSpPr>
          <p:spPr>
            <a:xfrm>
              <a:off x="0" y="19050"/>
              <a:ext cx="1046444" cy="205699"/>
            </a:xfrm>
            <a:prstGeom prst="rect">
              <a:avLst/>
            </a:prstGeom>
          </p:spPr>
          <p:txBody>
            <a:bodyPr lIns="50800" tIns="50800" rIns="50800" bIns="50800" rtlCol="0" anchor="ctr"/>
            <a:lstStyle/>
            <a:p>
              <a:pPr algn="ctr">
                <a:lnSpc>
                  <a:spcPts val="2418"/>
                </a:lnSpc>
              </a:pPr>
              <a:endParaRPr/>
            </a:p>
          </p:txBody>
        </p:sp>
      </p:grpSp>
      <p:grpSp>
        <p:nvGrpSpPr>
          <p:cNvPr id="5" name="Group 5"/>
          <p:cNvGrpSpPr/>
          <p:nvPr/>
        </p:nvGrpSpPr>
        <p:grpSpPr>
          <a:xfrm>
            <a:off x="5230519" y="6233357"/>
            <a:ext cx="5289252" cy="853344"/>
            <a:chOff x="0" y="0"/>
            <a:chExt cx="1393054" cy="224749"/>
          </a:xfrm>
        </p:grpSpPr>
        <p:sp>
          <p:nvSpPr>
            <p:cNvPr id="6" name="Freeform 6"/>
            <p:cNvSpPr/>
            <p:nvPr/>
          </p:nvSpPr>
          <p:spPr>
            <a:xfrm>
              <a:off x="0" y="0"/>
              <a:ext cx="1393054" cy="224749"/>
            </a:xfrm>
            <a:custGeom>
              <a:avLst/>
              <a:gdLst/>
              <a:ahLst/>
              <a:cxnLst/>
              <a:rect l="l" t="t" r="r" b="b"/>
              <a:pathLst>
                <a:path w="1393054" h="224749">
                  <a:moveTo>
                    <a:pt x="36593" y="0"/>
                  </a:moveTo>
                  <a:lnTo>
                    <a:pt x="1356461" y="0"/>
                  </a:lnTo>
                  <a:cubicBezTo>
                    <a:pt x="1366166" y="0"/>
                    <a:pt x="1375474" y="3855"/>
                    <a:pt x="1382336" y="10718"/>
                  </a:cubicBezTo>
                  <a:cubicBezTo>
                    <a:pt x="1389199" y="17580"/>
                    <a:pt x="1393054" y="26888"/>
                    <a:pt x="1393054" y="36593"/>
                  </a:cubicBezTo>
                  <a:lnTo>
                    <a:pt x="1393054" y="188156"/>
                  </a:lnTo>
                  <a:cubicBezTo>
                    <a:pt x="1393054" y="208366"/>
                    <a:pt x="1376671" y="224749"/>
                    <a:pt x="1356461" y="224749"/>
                  </a:cubicBezTo>
                  <a:lnTo>
                    <a:pt x="36593" y="224749"/>
                  </a:lnTo>
                  <a:cubicBezTo>
                    <a:pt x="16383" y="224749"/>
                    <a:pt x="0" y="208366"/>
                    <a:pt x="0" y="188156"/>
                  </a:cubicBezTo>
                  <a:lnTo>
                    <a:pt x="0" y="36593"/>
                  </a:lnTo>
                  <a:cubicBezTo>
                    <a:pt x="0" y="16383"/>
                    <a:pt x="16383" y="0"/>
                    <a:pt x="36593" y="0"/>
                  </a:cubicBezTo>
                  <a:close/>
                </a:path>
              </a:pathLst>
            </a:custGeom>
            <a:solidFill>
              <a:srgbClr val="FFFFFF"/>
            </a:solidFill>
            <a:ln w="19050" cap="rnd">
              <a:solidFill>
                <a:srgbClr val="2F5043"/>
              </a:solidFill>
              <a:prstDash val="solid"/>
              <a:round/>
            </a:ln>
          </p:spPr>
        </p:sp>
        <p:sp>
          <p:nvSpPr>
            <p:cNvPr id="7" name="TextBox 7"/>
            <p:cNvSpPr txBox="1"/>
            <p:nvPr/>
          </p:nvSpPr>
          <p:spPr>
            <a:xfrm>
              <a:off x="0" y="19050"/>
              <a:ext cx="1393054" cy="205699"/>
            </a:xfrm>
            <a:prstGeom prst="rect">
              <a:avLst/>
            </a:prstGeom>
          </p:spPr>
          <p:txBody>
            <a:bodyPr lIns="50800" tIns="50800" rIns="50800" bIns="50800" rtlCol="0" anchor="ctr"/>
            <a:lstStyle/>
            <a:p>
              <a:pPr algn="ctr">
                <a:lnSpc>
                  <a:spcPts val="2418"/>
                </a:lnSpc>
              </a:pPr>
              <a:endParaRPr/>
            </a:p>
          </p:txBody>
        </p:sp>
      </p:grpSp>
      <p:grpSp>
        <p:nvGrpSpPr>
          <p:cNvPr id="8" name="Group 8"/>
          <p:cNvGrpSpPr/>
          <p:nvPr/>
        </p:nvGrpSpPr>
        <p:grpSpPr>
          <a:xfrm>
            <a:off x="5312434" y="6316955"/>
            <a:ext cx="640899" cy="686148"/>
            <a:chOff x="0" y="0"/>
            <a:chExt cx="168796" cy="180714"/>
          </a:xfrm>
        </p:grpSpPr>
        <p:sp>
          <p:nvSpPr>
            <p:cNvPr id="9" name="Freeform 9"/>
            <p:cNvSpPr/>
            <p:nvPr/>
          </p:nvSpPr>
          <p:spPr>
            <a:xfrm>
              <a:off x="0" y="0"/>
              <a:ext cx="168796" cy="180714"/>
            </a:xfrm>
            <a:custGeom>
              <a:avLst/>
              <a:gdLst/>
              <a:ahLst/>
              <a:cxnLst/>
              <a:rect l="l" t="t" r="r" b="b"/>
              <a:pathLst>
                <a:path w="168796" h="180714">
                  <a:moveTo>
                    <a:pt x="84398" y="0"/>
                  </a:moveTo>
                  <a:lnTo>
                    <a:pt x="84398" y="0"/>
                  </a:lnTo>
                  <a:cubicBezTo>
                    <a:pt x="131010" y="0"/>
                    <a:pt x="168796" y="37786"/>
                    <a:pt x="168796" y="84398"/>
                  </a:cubicBezTo>
                  <a:lnTo>
                    <a:pt x="168796" y="96316"/>
                  </a:lnTo>
                  <a:cubicBezTo>
                    <a:pt x="168796" y="142927"/>
                    <a:pt x="131010" y="180714"/>
                    <a:pt x="84398" y="180714"/>
                  </a:cubicBezTo>
                  <a:lnTo>
                    <a:pt x="84398" y="180714"/>
                  </a:lnTo>
                  <a:cubicBezTo>
                    <a:pt x="62014" y="180714"/>
                    <a:pt x="40547" y="171822"/>
                    <a:pt x="24720" y="155994"/>
                  </a:cubicBezTo>
                  <a:cubicBezTo>
                    <a:pt x="8892" y="140166"/>
                    <a:pt x="0" y="118699"/>
                    <a:pt x="0" y="96316"/>
                  </a:cubicBezTo>
                  <a:lnTo>
                    <a:pt x="0" y="84398"/>
                  </a:lnTo>
                  <a:cubicBezTo>
                    <a:pt x="0" y="62014"/>
                    <a:pt x="8892" y="40547"/>
                    <a:pt x="24720" y="24720"/>
                  </a:cubicBezTo>
                  <a:cubicBezTo>
                    <a:pt x="40547" y="8892"/>
                    <a:pt x="62014" y="0"/>
                    <a:pt x="84398" y="0"/>
                  </a:cubicBezTo>
                  <a:close/>
                </a:path>
              </a:pathLst>
            </a:custGeom>
            <a:solidFill>
              <a:srgbClr val="C1D8C3"/>
            </a:solidFill>
          </p:spPr>
        </p:sp>
        <p:sp>
          <p:nvSpPr>
            <p:cNvPr id="10" name="TextBox 10"/>
            <p:cNvSpPr txBox="1"/>
            <p:nvPr/>
          </p:nvSpPr>
          <p:spPr>
            <a:xfrm>
              <a:off x="0" y="19050"/>
              <a:ext cx="168796" cy="161664"/>
            </a:xfrm>
            <a:prstGeom prst="rect">
              <a:avLst/>
            </a:prstGeom>
          </p:spPr>
          <p:txBody>
            <a:bodyPr lIns="50800" tIns="50800" rIns="50800" bIns="50800" rtlCol="0" anchor="ctr"/>
            <a:lstStyle/>
            <a:p>
              <a:pPr algn="ctr">
                <a:lnSpc>
                  <a:spcPts val="2418"/>
                </a:lnSpc>
              </a:pPr>
              <a:endParaRPr/>
            </a:p>
          </p:txBody>
        </p:sp>
      </p:grpSp>
      <p:grpSp>
        <p:nvGrpSpPr>
          <p:cNvPr id="11" name="Group 11"/>
          <p:cNvGrpSpPr/>
          <p:nvPr/>
        </p:nvGrpSpPr>
        <p:grpSpPr>
          <a:xfrm>
            <a:off x="1028700" y="7318014"/>
            <a:ext cx="3973219" cy="853344"/>
            <a:chOff x="0" y="0"/>
            <a:chExt cx="1046444" cy="224749"/>
          </a:xfrm>
        </p:grpSpPr>
        <p:sp>
          <p:nvSpPr>
            <p:cNvPr id="12" name="Freeform 12"/>
            <p:cNvSpPr/>
            <p:nvPr/>
          </p:nvSpPr>
          <p:spPr>
            <a:xfrm>
              <a:off x="0" y="0"/>
              <a:ext cx="1046444" cy="224749"/>
            </a:xfrm>
            <a:custGeom>
              <a:avLst/>
              <a:gdLst/>
              <a:ahLst/>
              <a:cxnLst/>
              <a:rect l="l" t="t" r="r" b="b"/>
              <a:pathLst>
                <a:path w="1046444" h="224749">
                  <a:moveTo>
                    <a:pt x="48713" y="0"/>
                  </a:moveTo>
                  <a:lnTo>
                    <a:pt x="997731" y="0"/>
                  </a:lnTo>
                  <a:cubicBezTo>
                    <a:pt x="1010651" y="0"/>
                    <a:pt x="1023041" y="5132"/>
                    <a:pt x="1032177" y="14268"/>
                  </a:cubicBezTo>
                  <a:cubicBezTo>
                    <a:pt x="1041312" y="23403"/>
                    <a:pt x="1046444" y="35794"/>
                    <a:pt x="1046444" y="48713"/>
                  </a:cubicBezTo>
                  <a:lnTo>
                    <a:pt x="1046444" y="176036"/>
                  </a:lnTo>
                  <a:cubicBezTo>
                    <a:pt x="1046444" y="202939"/>
                    <a:pt x="1024635" y="224749"/>
                    <a:pt x="997731" y="224749"/>
                  </a:cubicBezTo>
                  <a:lnTo>
                    <a:pt x="48713" y="224749"/>
                  </a:lnTo>
                  <a:cubicBezTo>
                    <a:pt x="35794" y="224749"/>
                    <a:pt x="23403" y="219617"/>
                    <a:pt x="14268" y="210481"/>
                  </a:cubicBezTo>
                  <a:cubicBezTo>
                    <a:pt x="5132" y="201346"/>
                    <a:pt x="0" y="188955"/>
                    <a:pt x="0" y="176036"/>
                  </a:cubicBezTo>
                  <a:lnTo>
                    <a:pt x="0" y="48713"/>
                  </a:lnTo>
                  <a:cubicBezTo>
                    <a:pt x="0" y="21810"/>
                    <a:pt x="21810" y="0"/>
                    <a:pt x="48713" y="0"/>
                  </a:cubicBezTo>
                  <a:close/>
                </a:path>
              </a:pathLst>
            </a:custGeom>
            <a:solidFill>
              <a:srgbClr val="FFFFFF"/>
            </a:solidFill>
            <a:ln w="19050" cap="rnd">
              <a:solidFill>
                <a:srgbClr val="2F5043"/>
              </a:solidFill>
              <a:prstDash val="solid"/>
              <a:round/>
            </a:ln>
          </p:spPr>
        </p:sp>
        <p:sp>
          <p:nvSpPr>
            <p:cNvPr id="13" name="TextBox 13"/>
            <p:cNvSpPr txBox="1"/>
            <p:nvPr/>
          </p:nvSpPr>
          <p:spPr>
            <a:xfrm>
              <a:off x="0" y="19050"/>
              <a:ext cx="1046444" cy="205699"/>
            </a:xfrm>
            <a:prstGeom prst="rect">
              <a:avLst/>
            </a:prstGeom>
          </p:spPr>
          <p:txBody>
            <a:bodyPr lIns="50800" tIns="50800" rIns="50800" bIns="50800" rtlCol="0" anchor="ctr"/>
            <a:lstStyle/>
            <a:p>
              <a:pPr algn="ctr">
                <a:lnSpc>
                  <a:spcPts val="2418"/>
                </a:lnSpc>
              </a:pPr>
              <a:endParaRPr/>
            </a:p>
          </p:txBody>
        </p:sp>
      </p:grpSp>
      <p:grpSp>
        <p:nvGrpSpPr>
          <p:cNvPr id="14" name="Group 14"/>
          <p:cNvGrpSpPr/>
          <p:nvPr/>
        </p:nvGrpSpPr>
        <p:grpSpPr>
          <a:xfrm>
            <a:off x="5230519" y="7318014"/>
            <a:ext cx="5289252" cy="853344"/>
            <a:chOff x="0" y="0"/>
            <a:chExt cx="1393054" cy="224749"/>
          </a:xfrm>
        </p:grpSpPr>
        <p:sp>
          <p:nvSpPr>
            <p:cNvPr id="15" name="Freeform 15"/>
            <p:cNvSpPr/>
            <p:nvPr/>
          </p:nvSpPr>
          <p:spPr>
            <a:xfrm>
              <a:off x="0" y="0"/>
              <a:ext cx="1393054" cy="224749"/>
            </a:xfrm>
            <a:custGeom>
              <a:avLst/>
              <a:gdLst/>
              <a:ahLst/>
              <a:cxnLst/>
              <a:rect l="l" t="t" r="r" b="b"/>
              <a:pathLst>
                <a:path w="1393054" h="224749">
                  <a:moveTo>
                    <a:pt x="36593" y="0"/>
                  </a:moveTo>
                  <a:lnTo>
                    <a:pt x="1356461" y="0"/>
                  </a:lnTo>
                  <a:cubicBezTo>
                    <a:pt x="1366166" y="0"/>
                    <a:pt x="1375474" y="3855"/>
                    <a:pt x="1382336" y="10718"/>
                  </a:cubicBezTo>
                  <a:cubicBezTo>
                    <a:pt x="1389199" y="17580"/>
                    <a:pt x="1393054" y="26888"/>
                    <a:pt x="1393054" y="36593"/>
                  </a:cubicBezTo>
                  <a:lnTo>
                    <a:pt x="1393054" y="188156"/>
                  </a:lnTo>
                  <a:cubicBezTo>
                    <a:pt x="1393054" y="208366"/>
                    <a:pt x="1376671" y="224749"/>
                    <a:pt x="1356461" y="224749"/>
                  </a:cubicBezTo>
                  <a:lnTo>
                    <a:pt x="36593" y="224749"/>
                  </a:lnTo>
                  <a:cubicBezTo>
                    <a:pt x="16383" y="224749"/>
                    <a:pt x="0" y="208366"/>
                    <a:pt x="0" y="188156"/>
                  </a:cubicBezTo>
                  <a:lnTo>
                    <a:pt x="0" y="36593"/>
                  </a:lnTo>
                  <a:cubicBezTo>
                    <a:pt x="0" y="16383"/>
                    <a:pt x="16383" y="0"/>
                    <a:pt x="36593" y="0"/>
                  </a:cubicBezTo>
                  <a:close/>
                </a:path>
              </a:pathLst>
            </a:custGeom>
            <a:solidFill>
              <a:srgbClr val="FFFFFF"/>
            </a:solidFill>
            <a:ln w="19050" cap="rnd">
              <a:solidFill>
                <a:srgbClr val="2F5043"/>
              </a:solidFill>
              <a:prstDash val="solid"/>
              <a:round/>
            </a:ln>
          </p:spPr>
        </p:sp>
        <p:sp>
          <p:nvSpPr>
            <p:cNvPr id="16" name="TextBox 16"/>
            <p:cNvSpPr txBox="1"/>
            <p:nvPr/>
          </p:nvSpPr>
          <p:spPr>
            <a:xfrm>
              <a:off x="0" y="19050"/>
              <a:ext cx="1393054" cy="205699"/>
            </a:xfrm>
            <a:prstGeom prst="rect">
              <a:avLst/>
            </a:prstGeom>
          </p:spPr>
          <p:txBody>
            <a:bodyPr lIns="50800" tIns="50800" rIns="50800" bIns="50800" rtlCol="0" anchor="ctr"/>
            <a:lstStyle/>
            <a:p>
              <a:pPr algn="ctr">
                <a:lnSpc>
                  <a:spcPts val="2418"/>
                </a:lnSpc>
              </a:pPr>
              <a:endParaRPr/>
            </a:p>
          </p:txBody>
        </p:sp>
      </p:grpSp>
      <p:sp>
        <p:nvSpPr>
          <p:cNvPr id="17" name="Freeform 17"/>
          <p:cNvSpPr/>
          <p:nvPr/>
        </p:nvSpPr>
        <p:spPr>
          <a:xfrm>
            <a:off x="1028700" y="1028700"/>
            <a:ext cx="553131" cy="731303"/>
          </a:xfrm>
          <a:custGeom>
            <a:avLst/>
            <a:gdLst/>
            <a:ahLst/>
            <a:cxnLst/>
            <a:rect l="l" t="t" r="r" b="b"/>
            <a:pathLst>
              <a:path w="553131" h="731303">
                <a:moveTo>
                  <a:pt x="0" y="0"/>
                </a:moveTo>
                <a:lnTo>
                  <a:pt x="553131" y="0"/>
                </a:lnTo>
                <a:lnTo>
                  <a:pt x="553131" y="731303"/>
                </a:lnTo>
                <a:lnTo>
                  <a:pt x="0" y="731303"/>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sp>
      <p:sp>
        <p:nvSpPr>
          <p:cNvPr id="18" name="Freeform 18"/>
          <p:cNvSpPr/>
          <p:nvPr/>
        </p:nvSpPr>
        <p:spPr>
          <a:xfrm>
            <a:off x="8911785" y="8872338"/>
            <a:ext cx="652825" cy="657608"/>
          </a:xfrm>
          <a:custGeom>
            <a:avLst/>
            <a:gdLst/>
            <a:ahLst/>
            <a:cxnLst/>
            <a:rect l="l" t="t" r="r" b="b"/>
            <a:pathLst>
              <a:path w="652825" h="657608">
                <a:moveTo>
                  <a:pt x="0" y="0"/>
                </a:moveTo>
                <a:lnTo>
                  <a:pt x="652825" y="0"/>
                </a:lnTo>
                <a:lnTo>
                  <a:pt x="652825" y="657608"/>
                </a:lnTo>
                <a:lnTo>
                  <a:pt x="0" y="657608"/>
                </a:lnTo>
                <a:lnTo>
                  <a:pt x="0" y="0"/>
                </a:lnTo>
                <a:close/>
              </a:path>
            </a:pathLst>
          </a:custGeom>
          <a:blipFill>
            <a:blip r:embed="rId4" cstate="print">
              <a:extLst>
                <a:ext uri="{96DAC541-7B7A-43D3-8B79-37D633B846F1}">
                  <asvg:svgBlip xmlns:asvg="http://schemas.microsoft.com/office/drawing/2016/SVG/main" r:embed="rId5"/>
                </a:ext>
              </a:extLst>
            </a:blip>
            <a:stretch>
              <a:fillRect/>
            </a:stretch>
          </a:blipFill>
        </p:spPr>
      </p:sp>
      <p:sp>
        <p:nvSpPr>
          <p:cNvPr id="19" name="Freeform 19"/>
          <p:cNvSpPr/>
          <p:nvPr/>
        </p:nvSpPr>
        <p:spPr>
          <a:xfrm rot="7663692">
            <a:off x="-548924" y="-573367"/>
            <a:ext cx="1754968" cy="1430121"/>
          </a:xfrm>
          <a:custGeom>
            <a:avLst/>
            <a:gdLst/>
            <a:ahLst/>
            <a:cxnLst/>
            <a:rect l="l" t="t" r="r" b="b"/>
            <a:pathLst>
              <a:path w="1754968" h="1430121">
                <a:moveTo>
                  <a:pt x="0" y="0"/>
                </a:moveTo>
                <a:lnTo>
                  <a:pt x="1754968" y="0"/>
                </a:lnTo>
                <a:lnTo>
                  <a:pt x="1754968" y="1430121"/>
                </a:lnTo>
                <a:lnTo>
                  <a:pt x="0" y="1430121"/>
                </a:lnTo>
                <a:lnTo>
                  <a:pt x="0" y="0"/>
                </a:lnTo>
                <a:close/>
              </a:path>
            </a:pathLst>
          </a:custGeom>
          <a:blipFill>
            <a:blip r:embed="rId6" cstate="print">
              <a:extLst>
                <a:ext uri="{96DAC541-7B7A-43D3-8B79-37D633B846F1}">
                  <asvg:svgBlip xmlns:asvg="http://schemas.microsoft.com/office/drawing/2016/SVG/main" r:embed="rId7"/>
                </a:ext>
              </a:extLst>
            </a:blip>
            <a:stretch>
              <a:fillRect/>
            </a:stretch>
          </a:blipFill>
        </p:spPr>
      </p:sp>
      <p:grpSp>
        <p:nvGrpSpPr>
          <p:cNvPr id="20" name="Group 20"/>
          <p:cNvGrpSpPr/>
          <p:nvPr/>
        </p:nvGrpSpPr>
        <p:grpSpPr>
          <a:xfrm>
            <a:off x="5312434" y="7401612"/>
            <a:ext cx="640899" cy="686148"/>
            <a:chOff x="0" y="0"/>
            <a:chExt cx="168796" cy="180714"/>
          </a:xfrm>
        </p:grpSpPr>
        <p:sp>
          <p:nvSpPr>
            <p:cNvPr id="21" name="Freeform 21"/>
            <p:cNvSpPr/>
            <p:nvPr/>
          </p:nvSpPr>
          <p:spPr>
            <a:xfrm>
              <a:off x="0" y="0"/>
              <a:ext cx="168796" cy="180714"/>
            </a:xfrm>
            <a:custGeom>
              <a:avLst/>
              <a:gdLst/>
              <a:ahLst/>
              <a:cxnLst/>
              <a:rect l="l" t="t" r="r" b="b"/>
              <a:pathLst>
                <a:path w="168796" h="180714">
                  <a:moveTo>
                    <a:pt x="84398" y="0"/>
                  </a:moveTo>
                  <a:lnTo>
                    <a:pt x="84398" y="0"/>
                  </a:lnTo>
                  <a:cubicBezTo>
                    <a:pt x="131010" y="0"/>
                    <a:pt x="168796" y="37786"/>
                    <a:pt x="168796" y="84398"/>
                  </a:cubicBezTo>
                  <a:lnTo>
                    <a:pt x="168796" y="96316"/>
                  </a:lnTo>
                  <a:cubicBezTo>
                    <a:pt x="168796" y="142927"/>
                    <a:pt x="131010" y="180714"/>
                    <a:pt x="84398" y="180714"/>
                  </a:cubicBezTo>
                  <a:lnTo>
                    <a:pt x="84398" y="180714"/>
                  </a:lnTo>
                  <a:cubicBezTo>
                    <a:pt x="62014" y="180714"/>
                    <a:pt x="40547" y="171822"/>
                    <a:pt x="24720" y="155994"/>
                  </a:cubicBezTo>
                  <a:cubicBezTo>
                    <a:pt x="8892" y="140166"/>
                    <a:pt x="0" y="118699"/>
                    <a:pt x="0" y="96316"/>
                  </a:cubicBezTo>
                  <a:lnTo>
                    <a:pt x="0" y="84398"/>
                  </a:lnTo>
                  <a:cubicBezTo>
                    <a:pt x="0" y="62014"/>
                    <a:pt x="8892" y="40547"/>
                    <a:pt x="24720" y="24720"/>
                  </a:cubicBezTo>
                  <a:cubicBezTo>
                    <a:pt x="40547" y="8892"/>
                    <a:pt x="62014" y="0"/>
                    <a:pt x="84398" y="0"/>
                  </a:cubicBezTo>
                  <a:close/>
                </a:path>
              </a:pathLst>
            </a:custGeom>
            <a:solidFill>
              <a:srgbClr val="C1D8C3"/>
            </a:solidFill>
          </p:spPr>
        </p:sp>
        <p:sp>
          <p:nvSpPr>
            <p:cNvPr id="22" name="TextBox 22"/>
            <p:cNvSpPr txBox="1"/>
            <p:nvPr/>
          </p:nvSpPr>
          <p:spPr>
            <a:xfrm>
              <a:off x="0" y="19050"/>
              <a:ext cx="168796" cy="161664"/>
            </a:xfrm>
            <a:prstGeom prst="rect">
              <a:avLst/>
            </a:prstGeom>
          </p:spPr>
          <p:txBody>
            <a:bodyPr lIns="50800" tIns="50800" rIns="50800" bIns="50800" rtlCol="0" anchor="ctr"/>
            <a:lstStyle/>
            <a:p>
              <a:pPr algn="ctr">
                <a:lnSpc>
                  <a:spcPts val="2418"/>
                </a:lnSpc>
              </a:pPr>
              <a:endParaRPr/>
            </a:p>
          </p:txBody>
        </p:sp>
      </p:grpSp>
      <p:grpSp>
        <p:nvGrpSpPr>
          <p:cNvPr id="23" name="Group 23"/>
          <p:cNvGrpSpPr/>
          <p:nvPr/>
        </p:nvGrpSpPr>
        <p:grpSpPr>
          <a:xfrm>
            <a:off x="1110615" y="6322587"/>
            <a:ext cx="640899" cy="686148"/>
            <a:chOff x="0" y="0"/>
            <a:chExt cx="168796" cy="180714"/>
          </a:xfrm>
        </p:grpSpPr>
        <p:sp>
          <p:nvSpPr>
            <p:cNvPr id="24" name="Freeform 24"/>
            <p:cNvSpPr/>
            <p:nvPr/>
          </p:nvSpPr>
          <p:spPr>
            <a:xfrm>
              <a:off x="0" y="0"/>
              <a:ext cx="168796" cy="180714"/>
            </a:xfrm>
            <a:custGeom>
              <a:avLst/>
              <a:gdLst/>
              <a:ahLst/>
              <a:cxnLst/>
              <a:rect l="l" t="t" r="r" b="b"/>
              <a:pathLst>
                <a:path w="168796" h="180714">
                  <a:moveTo>
                    <a:pt x="84398" y="0"/>
                  </a:moveTo>
                  <a:lnTo>
                    <a:pt x="84398" y="0"/>
                  </a:lnTo>
                  <a:cubicBezTo>
                    <a:pt x="131010" y="0"/>
                    <a:pt x="168796" y="37786"/>
                    <a:pt x="168796" y="84398"/>
                  </a:cubicBezTo>
                  <a:lnTo>
                    <a:pt x="168796" y="96316"/>
                  </a:lnTo>
                  <a:cubicBezTo>
                    <a:pt x="168796" y="142927"/>
                    <a:pt x="131010" y="180714"/>
                    <a:pt x="84398" y="180714"/>
                  </a:cubicBezTo>
                  <a:lnTo>
                    <a:pt x="84398" y="180714"/>
                  </a:lnTo>
                  <a:cubicBezTo>
                    <a:pt x="62014" y="180714"/>
                    <a:pt x="40547" y="171822"/>
                    <a:pt x="24720" y="155994"/>
                  </a:cubicBezTo>
                  <a:cubicBezTo>
                    <a:pt x="8892" y="140166"/>
                    <a:pt x="0" y="118699"/>
                    <a:pt x="0" y="96316"/>
                  </a:cubicBezTo>
                  <a:lnTo>
                    <a:pt x="0" y="84398"/>
                  </a:lnTo>
                  <a:cubicBezTo>
                    <a:pt x="0" y="62014"/>
                    <a:pt x="8892" y="40547"/>
                    <a:pt x="24720" y="24720"/>
                  </a:cubicBezTo>
                  <a:cubicBezTo>
                    <a:pt x="40547" y="8892"/>
                    <a:pt x="62014" y="0"/>
                    <a:pt x="84398" y="0"/>
                  </a:cubicBezTo>
                  <a:close/>
                </a:path>
              </a:pathLst>
            </a:custGeom>
            <a:solidFill>
              <a:srgbClr val="C1D8C3"/>
            </a:solidFill>
          </p:spPr>
        </p:sp>
        <p:sp>
          <p:nvSpPr>
            <p:cNvPr id="25" name="TextBox 25"/>
            <p:cNvSpPr txBox="1"/>
            <p:nvPr/>
          </p:nvSpPr>
          <p:spPr>
            <a:xfrm>
              <a:off x="0" y="19050"/>
              <a:ext cx="168796" cy="161664"/>
            </a:xfrm>
            <a:prstGeom prst="rect">
              <a:avLst/>
            </a:prstGeom>
          </p:spPr>
          <p:txBody>
            <a:bodyPr lIns="50800" tIns="50800" rIns="50800" bIns="50800" rtlCol="0" anchor="ctr"/>
            <a:lstStyle/>
            <a:p>
              <a:pPr algn="ctr">
                <a:lnSpc>
                  <a:spcPts val="2418"/>
                </a:lnSpc>
              </a:pPr>
              <a:endParaRPr/>
            </a:p>
          </p:txBody>
        </p:sp>
      </p:grpSp>
      <p:grpSp>
        <p:nvGrpSpPr>
          <p:cNvPr id="26" name="Group 26"/>
          <p:cNvGrpSpPr/>
          <p:nvPr/>
        </p:nvGrpSpPr>
        <p:grpSpPr>
          <a:xfrm>
            <a:off x="1110615" y="7391501"/>
            <a:ext cx="640899" cy="686148"/>
            <a:chOff x="0" y="0"/>
            <a:chExt cx="168796" cy="180714"/>
          </a:xfrm>
        </p:grpSpPr>
        <p:sp>
          <p:nvSpPr>
            <p:cNvPr id="27" name="Freeform 27"/>
            <p:cNvSpPr/>
            <p:nvPr/>
          </p:nvSpPr>
          <p:spPr>
            <a:xfrm>
              <a:off x="0" y="0"/>
              <a:ext cx="168796" cy="180714"/>
            </a:xfrm>
            <a:custGeom>
              <a:avLst/>
              <a:gdLst/>
              <a:ahLst/>
              <a:cxnLst/>
              <a:rect l="l" t="t" r="r" b="b"/>
              <a:pathLst>
                <a:path w="168796" h="180714">
                  <a:moveTo>
                    <a:pt x="84398" y="0"/>
                  </a:moveTo>
                  <a:lnTo>
                    <a:pt x="84398" y="0"/>
                  </a:lnTo>
                  <a:cubicBezTo>
                    <a:pt x="131010" y="0"/>
                    <a:pt x="168796" y="37786"/>
                    <a:pt x="168796" y="84398"/>
                  </a:cubicBezTo>
                  <a:lnTo>
                    <a:pt x="168796" y="96316"/>
                  </a:lnTo>
                  <a:cubicBezTo>
                    <a:pt x="168796" y="142927"/>
                    <a:pt x="131010" y="180714"/>
                    <a:pt x="84398" y="180714"/>
                  </a:cubicBezTo>
                  <a:lnTo>
                    <a:pt x="84398" y="180714"/>
                  </a:lnTo>
                  <a:cubicBezTo>
                    <a:pt x="62014" y="180714"/>
                    <a:pt x="40547" y="171822"/>
                    <a:pt x="24720" y="155994"/>
                  </a:cubicBezTo>
                  <a:cubicBezTo>
                    <a:pt x="8892" y="140166"/>
                    <a:pt x="0" y="118699"/>
                    <a:pt x="0" y="96316"/>
                  </a:cubicBezTo>
                  <a:lnTo>
                    <a:pt x="0" y="84398"/>
                  </a:lnTo>
                  <a:cubicBezTo>
                    <a:pt x="0" y="62014"/>
                    <a:pt x="8892" y="40547"/>
                    <a:pt x="24720" y="24720"/>
                  </a:cubicBezTo>
                  <a:cubicBezTo>
                    <a:pt x="40547" y="8892"/>
                    <a:pt x="62014" y="0"/>
                    <a:pt x="84398" y="0"/>
                  </a:cubicBezTo>
                  <a:close/>
                </a:path>
              </a:pathLst>
            </a:custGeom>
            <a:solidFill>
              <a:srgbClr val="C1D8C3"/>
            </a:solidFill>
          </p:spPr>
        </p:sp>
        <p:sp>
          <p:nvSpPr>
            <p:cNvPr id="28" name="TextBox 28"/>
            <p:cNvSpPr txBox="1"/>
            <p:nvPr/>
          </p:nvSpPr>
          <p:spPr>
            <a:xfrm>
              <a:off x="0" y="19050"/>
              <a:ext cx="168796" cy="161664"/>
            </a:xfrm>
            <a:prstGeom prst="rect">
              <a:avLst/>
            </a:prstGeom>
          </p:spPr>
          <p:txBody>
            <a:bodyPr lIns="50800" tIns="50800" rIns="50800" bIns="50800" rtlCol="0" anchor="ctr"/>
            <a:lstStyle/>
            <a:p>
              <a:pPr algn="ctr">
                <a:lnSpc>
                  <a:spcPts val="2418"/>
                </a:lnSpc>
              </a:pPr>
              <a:endParaRPr/>
            </a:p>
          </p:txBody>
        </p:sp>
      </p:grpSp>
      <p:sp>
        <p:nvSpPr>
          <p:cNvPr id="29" name="TextBox 29"/>
          <p:cNvSpPr txBox="1"/>
          <p:nvPr/>
        </p:nvSpPr>
        <p:spPr>
          <a:xfrm>
            <a:off x="2079449" y="582078"/>
            <a:ext cx="15734048" cy="1035051"/>
          </a:xfrm>
          <a:prstGeom prst="rect">
            <a:avLst/>
          </a:prstGeom>
        </p:spPr>
        <p:txBody>
          <a:bodyPr lIns="0" tIns="0" rIns="0" bIns="0" rtlCol="0" anchor="t">
            <a:spAutoFit/>
          </a:bodyPr>
          <a:lstStyle/>
          <a:p>
            <a:pPr algn="l">
              <a:lnSpc>
                <a:spcPts val="7600"/>
              </a:lnSpc>
            </a:pPr>
            <a:r>
              <a:rPr lang="en-US" sz="8000" b="1" spc="-400">
                <a:solidFill>
                  <a:srgbClr val="2F5043"/>
                </a:solidFill>
                <a:latin typeface="Bricolage Grotesque Bold"/>
                <a:ea typeface="Bricolage Grotesque Bold"/>
                <a:cs typeface="Bricolage Grotesque Bold"/>
                <a:sym typeface="Bricolage Grotesque Bold"/>
              </a:rPr>
              <a:t>Jenis Bentuk Hukum Perusahaan</a:t>
            </a:r>
          </a:p>
        </p:txBody>
      </p:sp>
      <p:sp>
        <p:nvSpPr>
          <p:cNvPr id="30" name="TextBox 30"/>
          <p:cNvSpPr txBox="1"/>
          <p:nvPr/>
        </p:nvSpPr>
        <p:spPr>
          <a:xfrm>
            <a:off x="1905000" y="6286500"/>
            <a:ext cx="2883063" cy="747380"/>
          </a:xfrm>
          <a:prstGeom prst="rect">
            <a:avLst/>
          </a:prstGeom>
        </p:spPr>
        <p:txBody>
          <a:bodyPr lIns="0" tIns="0" rIns="0" bIns="0" rtlCol="0" anchor="t">
            <a:spAutoFit/>
          </a:bodyPr>
          <a:lstStyle/>
          <a:p>
            <a:pPr algn="l">
              <a:lnSpc>
                <a:spcPts val="2858"/>
              </a:lnSpc>
            </a:pPr>
            <a:r>
              <a:rPr lang="en-US" sz="2598" b="1" spc="-155" dirty="0">
                <a:solidFill>
                  <a:srgbClr val="2F5043"/>
                </a:solidFill>
                <a:latin typeface="Inter Semi-Bold"/>
                <a:ea typeface="Inter Semi-Bold"/>
                <a:cs typeface="Inter Semi-Bold"/>
                <a:sym typeface="Inter Semi-Bold"/>
              </a:rPr>
              <a:t>Perusahaan </a:t>
            </a:r>
            <a:r>
              <a:rPr lang="en-US" sz="2598" b="1" spc="-155" dirty="0" err="1">
                <a:solidFill>
                  <a:srgbClr val="2F5043"/>
                </a:solidFill>
                <a:latin typeface="Inter Semi-Bold"/>
                <a:ea typeface="Inter Semi-Bold"/>
                <a:cs typeface="Inter Semi-Bold"/>
                <a:sym typeface="Inter Semi-Bold"/>
              </a:rPr>
              <a:t>Perseorangan</a:t>
            </a:r>
            <a:r>
              <a:rPr lang="en-US" sz="2598" b="1" spc="-155" dirty="0">
                <a:solidFill>
                  <a:srgbClr val="2F5043"/>
                </a:solidFill>
                <a:latin typeface="Inter Semi-Bold"/>
                <a:ea typeface="Inter Semi-Bold"/>
                <a:cs typeface="Inter Semi-Bold"/>
                <a:sym typeface="Inter Semi-Bold"/>
              </a:rPr>
              <a:t> </a:t>
            </a:r>
          </a:p>
        </p:txBody>
      </p:sp>
      <p:sp>
        <p:nvSpPr>
          <p:cNvPr id="31" name="TextBox 31"/>
          <p:cNvSpPr txBox="1"/>
          <p:nvPr/>
        </p:nvSpPr>
        <p:spPr>
          <a:xfrm>
            <a:off x="6112757" y="6481601"/>
            <a:ext cx="4176802" cy="380668"/>
          </a:xfrm>
          <a:prstGeom prst="rect">
            <a:avLst/>
          </a:prstGeom>
        </p:spPr>
        <p:txBody>
          <a:bodyPr lIns="0" tIns="0" rIns="0" bIns="0" rtlCol="0" anchor="t">
            <a:spAutoFit/>
          </a:bodyPr>
          <a:lstStyle/>
          <a:p>
            <a:pPr algn="l">
              <a:lnSpc>
                <a:spcPts val="2858"/>
              </a:lnSpc>
            </a:pPr>
            <a:r>
              <a:rPr lang="en-US" sz="2598" b="1" spc="-155">
                <a:solidFill>
                  <a:srgbClr val="2F5043"/>
                </a:solidFill>
                <a:latin typeface="Inter Semi-Bold"/>
                <a:ea typeface="Inter Semi-Bold"/>
                <a:cs typeface="Inter Semi-Bold"/>
                <a:sym typeface="Inter Semi-Bold"/>
              </a:rPr>
              <a:t>Perseroan Terbatas (PT)</a:t>
            </a:r>
          </a:p>
        </p:txBody>
      </p:sp>
      <p:sp>
        <p:nvSpPr>
          <p:cNvPr id="32" name="TextBox 32"/>
          <p:cNvSpPr txBox="1"/>
          <p:nvPr/>
        </p:nvSpPr>
        <p:spPr>
          <a:xfrm>
            <a:off x="1965546" y="7420662"/>
            <a:ext cx="2754797" cy="628015"/>
          </a:xfrm>
          <a:prstGeom prst="rect">
            <a:avLst/>
          </a:prstGeom>
        </p:spPr>
        <p:txBody>
          <a:bodyPr lIns="0" tIns="0" rIns="0" bIns="0" rtlCol="0" anchor="t">
            <a:spAutoFit/>
          </a:bodyPr>
          <a:lstStyle/>
          <a:p>
            <a:pPr algn="l">
              <a:lnSpc>
                <a:spcPts val="2419"/>
              </a:lnSpc>
            </a:pPr>
            <a:r>
              <a:rPr lang="en-US" sz="2199" b="1" spc="-131">
                <a:solidFill>
                  <a:srgbClr val="2F5043"/>
                </a:solidFill>
                <a:latin typeface="Inter Semi-Bold"/>
                <a:ea typeface="Inter Semi-Bold"/>
                <a:cs typeface="Inter Semi-Bold"/>
                <a:sym typeface="Inter Semi-Bold"/>
              </a:rPr>
              <a:t>Firma Perseroan Komanditer (CV)</a:t>
            </a:r>
          </a:p>
        </p:txBody>
      </p:sp>
      <p:sp>
        <p:nvSpPr>
          <p:cNvPr id="33" name="TextBox 33"/>
          <p:cNvSpPr txBox="1"/>
          <p:nvPr/>
        </p:nvSpPr>
        <p:spPr>
          <a:xfrm>
            <a:off x="6112757" y="7566259"/>
            <a:ext cx="3950643" cy="380668"/>
          </a:xfrm>
          <a:prstGeom prst="rect">
            <a:avLst/>
          </a:prstGeom>
        </p:spPr>
        <p:txBody>
          <a:bodyPr lIns="0" tIns="0" rIns="0" bIns="0" rtlCol="0" anchor="t">
            <a:spAutoFit/>
          </a:bodyPr>
          <a:lstStyle/>
          <a:p>
            <a:pPr algn="l">
              <a:lnSpc>
                <a:spcPts val="2858"/>
              </a:lnSpc>
            </a:pPr>
            <a:r>
              <a:rPr lang="en-US" sz="2598" b="1" spc="-155">
                <a:solidFill>
                  <a:srgbClr val="2F5043"/>
                </a:solidFill>
                <a:latin typeface="Inter Semi-Bold"/>
                <a:ea typeface="Inter Semi-Bold"/>
                <a:cs typeface="Inter Semi-Bold"/>
                <a:sym typeface="Inter Semi-Bold"/>
              </a:rPr>
              <a:t>Perusahaan Umum (Perum)</a:t>
            </a:r>
          </a:p>
        </p:txBody>
      </p:sp>
      <p:sp>
        <p:nvSpPr>
          <p:cNvPr id="34" name="TextBox 34"/>
          <p:cNvSpPr txBox="1"/>
          <p:nvPr/>
        </p:nvSpPr>
        <p:spPr>
          <a:xfrm>
            <a:off x="838200" y="2324100"/>
            <a:ext cx="11315700" cy="3680495"/>
          </a:xfrm>
          <a:prstGeom prst="rect">
            <a:avLst/>
          </a:prstGeom>
        </p:spPr>
        <p:txBody>
          <a:bodyPr wrap="square" lIns="0" tIns="0" rIns="0" bIns="0" rtlCol="0" anchor="t">
            <a:spAutoFit/>
          </a:bodyPr>
          <a:lstStyle/>
          <a:p>
            <a:pPr algn="l">
              <a:lnSpc>
                <a:spcPts val="4060"/>
              </a:lnSpc>
            </a:pPr>
            <a:r>
              <a:rPr lang="en-US" sz="2900" spc="-145" dirty="0" err="1">
                <a:solidFill>
                  <a:srgbClr val="2F5043"/>
                </a:solidFill>
                <a:latin typeface="Inter"/>
                <a:ea typeface="Inter"/>
                <a:cs typeface="Inter"/>
                <a:sym typeface="Inter"/>
              </a:rPr>
              <a:t>Menurut</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Kasmir</a:t>
            </a:r>
            <a:r>
              <a:rPr lang="en-US" sz="2900" spc="-145" dirty="0">
                <a:solidFill>
                  <a:srgbClr val="2F5043"/>
                </a:solidFill>
                <a:latin typeface="Inter"/>
                <a:ea typeface="Inter"/>
                <a:cs typeface="Inter"/>
                <a:sym typeface="Inter"/>
              </a:rPr>
              <a:t> (2015) </a:t>
            </a:r>
            <a:r>
              <a:rPr lang="en-US" sz="2900" spc="-145" dirty="0" err="1">
                <a:solidFill>
                  <a:srgbClr val="2F5043"/>
                </a:solidFill>
                <a:latin typeface="Inter"/>
                <a:ea typeface="Inter"/>
                <a:cs typeface="Inter"/>
                <a:sym typeface="Inter"/>
              </a:rPr>
              <a:t>untuk</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mengukur</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ekuitas</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dapat</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menggunakan</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rasio</a:t>
            </a:r>
            <a:r>
              <a:rPr lang="en-US" sz="2900" spc="-145" dirty="0">
                <a:solidFill>
                  <a:srgbClr val="2F5043"/>
                </a:solidFill>
                <a:latin typeface="Inter"/>
                <a:ea typeface="Inter"/>
                <a:cs typeface="Inter"/>
                <a:sym typeface="Inter"/>
              </a:rPr>
              <a:t> return on equity </a:t>
            </a:r>
            <a:r>
              <a:rPr lang="en-US" sz="2900" spc="-145" dirty="0" err="1">
                <a:solidFill>
                  <a:srgbClr val="2F5043"/>
                </a:solidFill>
                <a:latin typeface="Inter"/>
                <a:ea typeface="Inter"/>
                <a:cs typeface="Inter"/>
                <a:sym typeface="Inter"/>
              </a:rPr>
              <a:t>yaitu</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dengan</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membandingkan</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antara</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laba</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setelah</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pajak</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dengan</a:t>
            </a:r>
            <a:r>
              <a:rPr lang="en-US" sz="2900" spc="-145" dirty="0">
                <a:solidFill>
                  <a:srgbClr val="2F5043"/>
                </a:solidFill>
                <a:latin typeface="Inter"/>
                <a:ea typeface="Inter"/>
                <a:cs typeface="Inter"/>
                <a:sym typeface="Inter"/>
              </a:rPr>
              <a:t> modal </a:t>
            </a:r>
            <a:r>
              <a:rPr lang="en-US" sz="2900" spc="-145" dirty="0" err="1">
                <a:solidFill>
                  <a:srgbClr val="2F5043"/>
                </a:solidFill>
                <a:latin typeface="Inter"/>
                <a:ea typeface="Inter"/>
                <a:cs typeface="Inter"/>
                <a:sym typeface="Inter"/>
              </a:rPr>
              <a:t>sendiri</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Semakin</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tinggi</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rasio</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ini</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maka</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semakin</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tinggi</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tingkat</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pengembalian</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dana</a:t>
            </a:r>
            <a:r>
              <a:rPr lang="en-US" sz="2900" spc="-145" dirty="0">
                <a:solidFill>
                  <a:srgbClr val="2F5043"/>
                </a:solidFill>
                <a:latin typeface="Inter"/>
                <a:ea typeface="Inter"/>
                <a:cs typeface="Inter"/>
                <a:sym typeface="Inter"/>
              </a:rPr>
              <a:t> yang </a:t>
            </a:r>
            <a:r>
              <a:rPr lang="en-US" sz="2900" spc="-145" dirty="0" err="1">
                <a:solidFill>
                  <a:srgbClr val="2F5043"/>
                </a:solidFill>
                <a:latin typeface="Inter"/>
                <a:ea typeface="Inter"/>
                <a:cs typeface="Inter"/>
                <a:sym typeface="Inter"/>
              </a:rPr>
              <a:t>diberikan</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kepada</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pemegang</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saham</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Ekuitas</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berdasarkan</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klasifikasi</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dan</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jenisnya</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tergantung</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pada</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bentuk</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hukum</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perusahaan</a:t>
            </a:r>
            <a:r>
              <a:rPr lang="en-US" sz="2900" spc="-145" dirty="0">
                <a:solidFill>
                  <a:srgbClr val="2F5043"/>
                </a:solidFill>
                <a:latin typeface="Inter"/>
                <a:ea typeface="Inter"/>
                <a:cs typeface="Inter"/>
                <a:sym typeface="Inter"/>
              </a:rPr>
              <a:t> </a:t>
            </a:r>
            <a:r>
              <a:rPr lang="en-US" sz="2900" spc="-145" dirty="0" err="1">
                <a:solidFill>
                  <a:srgbClr val="2F5043"/>
                </a:solidFill>
                <a:latin typeface="Inter"/>
                <a:ea typeface="Inter"/>
                <a:cs typeface="Inter"/>
                <a:sym typeface="Inter"/>
              </a:rPr>
              <a:t>yaitu</a:t>
            </a:r>
            <a:r>
              <a:rPr lang="en-US" sz="2900" spc="-145" dirty="0">
                <a:solidFill>
                  <a:srgbClr val="2F5043"/>
                </a:solidFill>
                <a:latin typeface="Inter"/>
                <a:ea typeface="Inter"/>
                <a:cs typeface="Inter"/>
                <a:sym typeface="Inter"/>
              </a:rPr>
              <a:t> :</a:t>
            </a:r>
          </a:p>
          <a:p>
            <a:pPr algn="l">
              <a:lnSpc>
                <a:spcPts val="4060"/>
              </a:lnSpc>
            </a:pPr>
            <a:endParaRPr/>
          </a:p>
        </p:txBody>
      </p:sp>
      <p:sp>
        <p:nvSpPr>
          <p:cNvPr id="35" name="Freeform 35"/>
          <p:cNvSpPr/>
          <p:nvPr/>
        </p:nvSpPr>
        <p:spPr>
          <a:xfrm>
            <a:off x="1268383" y="6515013"/>
            <a:ext cx="363999" cy="280610"/>
          </a:xfrm>
          <a:custGeom>
            <a:avLst/>
            <a:gdLst/>
            <a:ahLst/>
            <a:cxnLst/>
            <a:rect l="l" t="t" r="r" b="b"/>
            <a:pathLst>
              <a:path w="363999" h="280610">
                <a:moveTo>
                  <a:pt x="0" y="0"/>
                </a:moveTo>
                <a:lnTo>
                  <a:pt x="363999" y="0"/>
                </a:lnTo>
                <a:lnTo>
                  <a:pt x="363999" y="280610"/>
                </a:lnTo>
                <a:lnTo>
                  <a:pt x="0" y="2806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6" name="Freeform 36"/>
          <p:cNvSpPr/>
          <p:nvPr/>
        </p:nvSpPr>
        <p:spPr>
          <a:xfrm>
            <a:off x="1249065" y="7604381"/>
            <a:ext cx="363999" cy="280610"/>
          </a:xfrm>
          <a:custGeom>
            <a:avLst/>
            <a:gdLst/>
            <a:ahLst/>
            <a:cxnLst/>
            <a:rect l="l" t="t" r="r" b="b"/>
            <a:pathLst>
              <a:path w="363999" h="280610">
                <a:moveTo>
                  <a:pt x="0" y="0"/>
                </a:moveTo>
                <a:lnTo>
                  <a:pt x="363999" y="0"/>
                </a:lnTo>
                <a:lnTo>
                  <a:pt x="363999" y="280610"/>
                </a:lnTo>
                <a:lnTo>
                  <a:pt x="0" y="2806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7" name="Freeform 37"/>
          <p:cNvSpPr/>
          <p:nvPr/>
        </p:nvSpPr>
        <p:spPr>
          <a:xfrm>
            <a:off x="5470202" y="6519724"/>
            <a:ext cx="363999" cy="280610"/>
          </a:xfrm>
          <a:custGeom>
            <a:avLst/>
            <a:gdLst/>
            <a:ahLst/>
            <a:cxnLst/>
            <a:rect l="l" t="t" r="r" b="b"/>
            <a:pathLst>
              <a:path w="363999" h="280610">
                <a:moveTo>
                  <a:pt x="0" y="0"/>
                </a:moveTo>
                <a:lnTo>
                  <a:pt x="363999" y="0"/>
                </a:lnTo>
                <a:lnTo>
                  <a:pt x="363999" y="280610"/>
                </a:lnTo>
                <a:lnTo>
                  <a:pt x="0" y="2806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38" name="Freeform 38"/>
          <p:cNvSpPr/>
          <p:nvPr/>
        </p:nvSpPr>
        <p:spPr>
          <a:xfrm>
            <a:off x="5450884" y="7622472"/>
            <a:ext cx="363999" cy="280610"/>
          </a:xfrm>
          <a:custGeom>
            <a:avLst/>
            <a:gdLst/>
            <a:ahLst/>
            <a:cxnLst/>
            <a:rect l="l" t="t" r="r" b="b"/>
            <a:pathLst>
              <a:path w="363999" h="280610">
                <a:moveTo>
                  <a:pt x="0" y="0"/>
                </a:moveTo>
                <a:lnTo>
                  <a:pt x="363999" y="0"/>
                </a:lnTo>
                <a:lnTo>
                  <a:pt x="363999" y="280610"/>
                </a:lnTo>
                <a:lnTo>
                  <a:pt x="0" y="2806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grpSp>
        <p:nvGrpSpPr>
          <p:cNvPr id="39" name="Group 39"/>
          <p:cNvGrpSpPr/>
          <p:nvPr/>
        </p:nvGrpSpPr>
        <p:grpSpPr>
          <a:xfrm>
            <a:off x="5230519" y="8347798"/>
            <a:ext cx="5442114" cy="853344"/>
            <a:chOff x="0" y="0"/>
            <a:chExt cx="1433314" cy="224749"/>
          </a:xfrm>
        </p:grpSpPr>
        <p:sp>
          <p:nvSpPr>
            <p:cNvPr id="40" name="Freeform 40"/>
            <p:cNvSpPr/>
            <p:nvPr/>
          </p:nvSpPr>
          <p:spPr>
            <a:xfrm>
              <a:off x="0" y="0"/>
              <a:ext cx="1433314" cy="224749"/>
            </a:xfrm>
            <a:custGeom>
              <a:avLst/>
              <a:gdLst/>
              <a:ahLst/>
              <a:cxnLst/>
              <a:rect l="l" t="t" r="r" b="b"/>
              <a:pathLst>
                <a:path w="1433314" h="224749">
                  <a:moveTo>
                    <a:pt x="35565" y="0"/>
                  </a:moveTo>
                  <a:lnTo>
                    <a:pt x="1397749" y="0"/>
                  </a:lnTo>
                  <a:cubicBezTo>
                    <a:pt x="1417391" y="0"/>
                    <a:pt x="1433314" y="15923"/>
                    <a:pt x="1433314" y="35565"/>
                  </a:cubicBezTo>
                  <a:lnTo>
                    <a:pt x="1433314" y="189184"/>
                  </a:lnTo>
                  <a:cubicBezTo>
                    <a:pt x="1433314" y="198617"/>
                    <a:pt x="1429567" y="207663"/>
                    <a:pt x="1422897" y="214332"/>
                  </a:cubicBezTo>
                  <a:cubicBezTo>
                    <a:pt x="1416228" y="221002"/>
                    <a:pt x="1407181" y="224749"/>
                    <a:pt x="1397749" y="224749"/>
                  </a:cubicBezTo>
                  <a:lnTo>
                    <a:pt x="35565" y="224749"/>
                  </a:lnTo>
                  <a:cubicBezTo>
                    <a:pt x="26132" y="224749"/>
                    <a:pt x="17086" y="221002"/>
                    <a:pt x="10417" y="214332"/>
                  </a:cubicBezTo>
                  <a:cubicBezTo>
                    <a:pt x="3747" y="207663"/>
                    <a:pt x="0" y="198617"/>
                    <a:pt x="0" y="189184"/>
                  </a:cubicBezTo>
                  <a:lnTo>
                    <a:pt x="0" y="35565"/>
                  </a:lnTo>
                  <a:cubicBezTo>
                    <a:pt x="0" y="26132"/>
                    <a:pt x="3747" y="17086"/>
                    <a:pt x="10417" y="10417"/>
                  </a:cubicBezTo>
                  <a:cubicBezTo>
                    <a:pt x="17086" y="3747"/>
                    <a:pt x="26132" y="0"/>
                    <a:pt x="35565" y="0"/>
                  </a:cubicBezTo>
                  <a:close/>
                </a:path>
              </a:pathLst>
            </a:custGeom>
            <a:solidFill>
              <a:srgbClr val="FFFFFF"/>
            </a:solidFill>
            <a:ln w="19050" cap="rnd">
              <a:solidFill>
                <a:srgbClr val="2F5043"/>
              </a:solidFill>
              <a:prstDash val="solid"/>
              <a:round/>
            </a:ln>
          </p:spPr>
        </p:sp>
        <p:sp>
          <p:nvSpPr>
            <p:cNvPr id="41" name="TextBox 41"/>
            <p:cNvSpPr txBox="1"/>
            <p:nvPr/>
          </p:nvSpPr>
          <p:spPr>
            <a:xfrm>
              <a:off x="0" y="19050"/>
              <a:ext cx="1433314" cy="205699"/>
            </a:xfrm>
            <a:prstGeom prst="rect">
              <a:avLst/>
            </a:prstGeom>
          </p:spPr>
          <p:txBody>
            <a:bodyPr lIns="50800" tIns="50800" rIns="50800" bIns="50800" rtlCol="0" anchor="ctr"/>
            <a:lstStyle/>
            <a:p>
              <a:pPr algn="ctr">
                <a:lnSpc>
                  <a:spcPts val="2418"/>
                </a:lnSpc>
              </a:pPr>
              <a:endParaRPr/>
            </a:p>
          </p:txBody>
        </p:sp>
      </p:grpSp>
      <p:grpSp>
        <p:nvGrpSpPr>
          <p:cNvPr id="42" name="Group 42"/>
          <p:cNvGrpSpPr/>
          <p:nvPr/>
        </p:nvGrpSpPr>
        <p:grpSpPr>
          <a:xfrm>
            <a:off x="5331752" y="8431396"/>
            <a:ext cx="640899" cy="686148"/>
            <a:chOff x="0" y="0"/>
            <a:chExt cx="168796" cy="180714"/>
          </a:xfrm>
        </p:grpSpPr>
        <p:sp>
          <p:nvSpPr>
            <p:cNvPr id="43" name="Freeform 43"/>
            <p:cNvSpPr/>
            <p:nvPr/>
          </p:nvSpPr>
          <p:spPr>
            <a:xfrm>
              <a:off x="0" y="0"/>
              <a:ext cx="168796" cy="180714"/>
            </a:xfrm>
            <a:custGeom>
              <a:avLst/>
              <a:gdLst/>
              <a:ahLst/>
              <a:cxnLst/>
              <a:rect l="l" t="t" r="r" b="b"/>
              <a:pathLst>
                <a:path w="168796" h="180714">
                  <a:moveTo>
                    <a:pt x="84398" y="0"/>
                  </a:moveTo>
                  <a:lnTo>
                    <a:pt x="84398" y="0"/>
                  </a:lnTo>
                  <a:cubicBezTo>
                    <a:pt x="131010" y="0"/>
                    <a:pt x="168796" y="37786"/>
                    <a:pt x="168796" y="84398"/>
                  </a:cubicBezTo>
                  <a:lnTo>
                    <a:pt x="168796" y="96316"/>
                  </a:lnTo>
                  <a:cubicBezTo>
                    <a:pt x="168796" y="142927"/>
                    <a:pt x="131010" y="180714"/>
                    <a:pt x="84398" y="180714"/>
                  </a:cubicBezTo>
                  <a:lnTo>
                    <a:pt x="84398" y="180714"/>
                  </a:lnTo>
                  <a:cubicBezTo>
                    <a:pt x="62014" y="180714"/>
                    <a:pt x="40547" y="171822"/>
                    <a:pt x="24720" y="155994"/>
                  </a:cubicBezTo>
                  <a:cubicBezTo>
                    <a:pt x="8892" y="140166"/>
                    <a:pt x="0" y="118699"/>
                    <a:pt x="0" y="96316"/>
                  </a:cubicBezTo>
                  <a:lnTo>
                    <a:pt x="0" y="84398"/>
                  </a:lnTo>
                  <a:cubicBezTo>
                    <a:pt x="0" y="62014"/>
                    <a:pt x="8892" y="40547"/>
                    <a:pt x="24720" y="24720"/>
                  </a:cubicBezTo>
                  <a:cubicBezTo>
                    <a:pt x="40547" y="8892"/>
                    <a:pt x="62014" y="0"/>
                    <a:pt x="84398" y="0"/>
                  </a:cubicBezTo>
                  <a:close/>
                </a:path>
              </a:pathLst>
            </a:custGeom>
            <a:solidFill>
              <a:srgbClr val="C1D8C3"/>
            </a:solidFill>
          </p:spPr>
        </p:sp>
        <p:sp>
          <p:nvSpPr>
            <p:cNvPr id="44" name="TextBox 44"/>
            <p:cNvSpPr txBox="1"/>
            <p:nvPr/>
          </p:nvSpPr>
          <p:spPr>
            <a:xfrm>
              <a:off x="0" y="19050"/>
              <a:ext cx="168796" cy="161664"/>
            </a:xfrm>
            <a:prstGeom prst="rect">
              <a:avLst/>
            </a:prstGeom>
          </p:spPr>
          <p:txBody>
            <a:bodyPr lIns="50800" tIns="50800" rIns="50800" bIns="50800" rtlCol="0" anchor="ctr"/>
            <a:lstStyle/>
            <a:p>
              <a:pPr algn="ctr">
                <a:lnSpc>
                  <a:spcPts val="2418"/>
                </a:lnSpc>
              </a:pPr>
              <a:endParaRPr/>
            </a:p>
          </p:txBody>
        </p:sp>
      </p:grpSp>
      <p:sp>
        <p:nvSpPr>
          <p:cNvPr id="45" name="TextBox 45"/>
          <p:cNvSpPr txBox="1"/>
          <p:nvPr/>
        </p:nvSpPr>
        <p:spPr>
          <a:xfrm>
            <a:off x="6112757" y="8562223"/>
            <a:ext cx="5036801" cy="380668"/>
          </a:xfrm>
          <a:prstGeom prst="rect">
            <a:avLst/>
          </a:prstGeom>
        </p:spPr>
        <p:txBody>
          <a:bodyPr lIns="0" tIns="0" rIns="0" bIns="0" rtlCol="0" anchor="t">
            <a:spAutoFit/>
          </a:bodyPr>
          <a:lstStyle/>
          <a:p>
            <a:pPr algn="l">
              <a:lnSpc>
                <a:spcPts val="2858"/>
              </a:lnSpc>
            </a:pPr>
            <a:r>
              <a:rPr lang="en-US" sz="2598" b="1" spc="-155">
                <a:solidFill>
                  <a:srgbClr val="2F5043"/>
                </a:solidFill>
                <a:latin typeface="Inter Semi-Bold"/>
                <a:ea typeface="Inter Semi-Bold"/>
                <a:cs typeface="Inter Semi-Bold"/>
                <a:sym typeface="Inter Semi-Bold"/>
              </a:rPr>
              <a:t>Perusahaan Jawatan (Perjan)</a:t>
            </a:r>
          </a:p>
        </p:txBody>
      </p:sp>
      <p:grpSp>
        <p:nvGrpSpPr>
          <p:cNvPr id="46" name="Group 46"/>
          <p:cNvGrpSpPr/>
          <p:nvPr/>
        </p:nvGrpSpPr>
        <p:grpSpPr>
          <a:xfrm>
            <a:off x="1028700" y="8347798"/>
            <a:ext cx="3973219" cy="853344"/>
            <a:chOff x="0" y="0"/>
            <a:chExt cx="1046444" cy="224749"/>
          </a:xfrm>
        </p:grpSpPr>
        <p:sp>
          <p:nvSpPr>
            <p:cNvPr id="47" name="Freeform 47"/>
            <p:cNvSpPr/>
            <p:nvPr/>
          </p:nvSpPr>
          <p:spPr>
            <a:xfrm>
              <a:off x="0" y="0"/>
              <a:ext cx="1046444" cy="224749"/>
            </a:xfrm>
            <a:custGeom>
              <a:avLst/>
              <a:gdLst/>
              <a:ahLst/>
              <a:cxnLst/>
              <a:rect l="l" t="t" r="r" b="b"/>
              <a:pathLst>
                <a:path w="1046444" h="224749">
                  <a:moveTo>
                    <a:pt x="48713" y="0"/>
                  </a:moveTo>
                  <a:lnTo>
                    <a:pt x="997731" y="0"/>
                  </a:lnTo>
                  <a:cubicBezTo>
                    <a:pt x="1010651" y="0"/>
                    <a:pt x="1023041" y="5132"/>
                    <a:pt x="1032177" y="14268"/>
                  </a:cubicBezTo>
                  <a:cubicBezTo>
                    <a:pt x="1041312" y="23403"/>
                    <a:pt x="1046444" y="35794"/>
                    <a:pt x="1046444" y="48713"/>
                  </a:cubicBezTo>
                  <a:lnTo>
                    <a:pt x="1046444" y="176036"/>
                  </a:lnTo>
                  <a:cubicBezTo>
                    <a:pt x="1046444" y="202939"/>
                    <a:pt x="1024635" y="224749"/>
                    <a:pt x="997731" y="224749"/>
                  </a:cubicBezTo>
                  <a:lnTo>
                    <a:pt x="48713" y="224749"/>
                  </a:lnTo>
                  <a:cubicBezTo>
                    <a:pt x="35794" y="224749"/>
                    <a:pt x="23403" y="219617"/>
                    <a:pt x="14268" y="210481"/>
                  </a:cubicBezTo>
                  <a:cubicBezTo>
                    <a:pt x="5132" y="201346"/>
                    <a:pt x="0" y="188955"/>
                    <a:pt x="0" y="176036"/>
                  </a:cubicBezTo>
                  <a:lnTo>
                    <a:pt x="0" y="48713"/>
                  </a:lnTo>
                  <a:cubicBezTo>
                    <a:pt x="0" y="21810"/>
                    <a:pt x="21810" y="0"/>
                    <a:pt x="48713" y="0"/>
                  </a:cubicBezTo>
                  <a:close/>
                </a:path>
              </a:pathLst>
            </a:custGeom>
            <a:solidFill>
              <a:srgbClr val="FFFFFF"/>
            </a:solidFill>
            <a:ln w="19050" cap="rnd">
              <a:solidFill>
                <a:srgbClr val="2F5043"/>
              </a:solidFill>
              <a:prstDash val="solid"/>
              <a:round/>
            </a:ln>
          </p:spPr>
        </p:sp>
        <p:sp>
          <p:nvSpPr>
            <p:cNvPr id="48" name="TextBox 48"/>
            <p:cNvSpPr txBox="1"/>
            <p:nvPr/>
          </p:nvSpPr>
          <p:spPr>
            <a:xfrm>
              <a:off x="0" y="19050"/>
              <a:ext cx="1046444" cy="205699"/>
            </a:xfrm>
            <a:prstGeom prst="rect">
              <a:avLst/>
            </a:prstGeom>
          </p:spPr>
          <p:txBody>
            <a:bodyPr lIns="50800" tIns="50800" rIns="50800" bIns="50800" rtlCol="0" anchor="ctr"/>
            <a:lstStyle/>
            <a:p>
              <a:pPr algn="ctr">
                <a:lnSpc>
                  <a:spcPts val="2418"/>
                </a:lnSpc>
              </a:pPr>
              <a:endParaRPr/>
            </a:p>
          </p:txBody>
        </p:sp>
      </p:grpSp>
      <p:grpSp>
        <p:nvGrpSpPr>
          <p:cNvPr id="49" name="Group 49"/>
          <p:cNvGrpSpPr/>
          <p:nvPr/>
        </p:nvGrpSpPr>
        <p:grpSpPr>
          <a:xfrm>
            <a:off x="1129933" y="8399958"/>
            <a:ext cx="640899" cy="686148"/>
            <a:chOff x="0" y="0"/>
            <a:chExt cx="168796" cy="180714"/>
          </a:xfrm>
        </p:grpSpPr>
        <p:sp>
          <p:nvSpPr>
            <p:cNvPr id="50" name="Freeform 50"/>
            <p:cNvSpPr/>
            <p:nvPr/>
          </p:nvSpPr>
          <p:spPr>
            <a:xfrm>
              <a:off x="0" y="0"/>
              <a:ext cx="168796" cy="180714"/>
            </a:xfrm>
            <a:custGeom>
              <a:avLst/>
              <a:gdLst/>
              <a:ahLst/>
              <a:cxnLst/>
              <a:rect l="l" t="t" r="r" b="b"/>
              <a:pathLst>
                <a:path w="168796" h="180714">
                  <a:moveTo>
                    <a:pt x="84398" y="0"/>
                  </a:moveTo>
                  <a:lnTo>
                    <a:pt x="84398" y="0"/>
                  </a:lnTo>
                  <a:cubicBezTo>
                    <a:pt x="131010" y="0"/>
                    <a:pt x="168796" y="37786"/>
                    <a:pt x="168796" y="84398"/>
                  </a:cubicBezTo>
                  <a:lnTo>
                    <a:pt x="168796" y="96316"/>
                  </a:lnTo>
                  <a:cubicBezTo>
                    <a:pt x="168796" y="142927"/>
                    <a:pt x="131010" y="180714"/>
                    <a:pt x="84398" y="180714"/>
                  </a:cubicBezTo>
                  <a:lnTo>
                    <a:pt x="84398" y="180714"/>
                  </a:lnTo>
                  <a:cubicBezTo>
                    <a:pt x="62014" y="180714"/>
                    <a:pt x="40547" y="171822"/>
                    <a:pt x="24720" y="155994"/>
                  </a:cubicBezTo>
                  <a:cubicBezTo>
                    <a:pt x="8892" y="140166"/>
                    <a:pt x="0" y="118699"/>
                    <a:pt x="0" y="96316"/>
                  </a:cubicBezTo>
                  <a:lnTo>
                    <a:pt x="0" y="84398"/>
                  </a:lnTo>
                  <a:cubicBezTo>
                    <a:pt x="0" y="62014"/>
                    <a:pt x="8892" y="40547"/>
                    <a:pt x="24720" y="24720"/>
                  </a:cubicBezTo>
                  <a:cubicBezTo>
                    <a:pt x="40547" y="8892"/>
                    <a:pt x="62014" y="0"/>
                    <a:pt x="84398" y="0"/>
                  </a:cubicBezTo>
                  <a:close/>
                </a:path>
              </a:pathLst>
            </a:custGeom>
            <a:solidFill>
              <a:srgbClr val="C1D8C3"/>
            </a:solidFill>
          </p:spPr>
        </p:sp>
        <p:sp>
          <p:nvSpPr>
            <p:cNvPr id="51" name="TextBox 51"/>
            <p:cNvSpPr txBox="1"/>
            <p:nvPr/>
          </p:nvSpPr>
          <p:spPr>
            <a:xfrm>
              <a:off x="0" y="19050"/>
              <a:ext cx="168796" cy="161664"/>
            </a:xfrm>
            <a:prstGeom prst="rect">
              <a:avLst/>
            </a:prstGeom>
          </p:spPr>
          <p:txBody>
            <a:bodyPr lIns="50800" tIns="50800" rIns="50800" bIns="50800" rtlCol="0" anchor="ctr"/>
            <a:lstStyle/>
            <a:p>
              <a:pPr algn="ctr">
                <a:lnSpc>
                  <a:spcPts val="2418"/>
                </a:lnSpc>
              </a:pPr>
              <a:endParaRPr/>
            </a:p>
          </p:txBody>
        </p:sp>
      </p:grpSp>
      <p:sp>
        <p:nvSpPr>
          <p:cNvPr id="52" name="Freeform 52"/>
          <p:cNvSpPr/>
          <p:nvPr/>
        </p:nvSpPr>
        <p:spPr>
          <a:xfrm>
            <a:off x="5431526" y="8591728"/>
            <a:ext cx="363999" cy="280610"/>
          </a:xfrm>
          <a:custGeom>
            <a:avLst/>
            <a:gdLst/>
            <a:ahLst/>
            <a:cxnLst/>
            <a:rect l="l" t="t" r="r" b="b"/>
            <a:pathLst>
              <a:path w="363999" h="280610">
                <a:moveTo>
                  <a:pt x="0" y="0"/>
                </a:moveTo>
                <a:lnTo>
                  <a:pt x="363999" y="0"/>
                </a:lnTo>
                <a:lnTo>
                  <a:pt x="363999" y="280610"/>
                </a:lnTo>
                <a:lnTo>
                  <a:pt x="0" y="2806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3" name="Freeform 53"/>
          <p:cNvSpPr/>
          <p:nvPr/>
        </p:nvSpPr>
        <p:spPr>
          <a:xfrm>
            <a:off x="1261189" y="8591728"/>
            <a:ext cx="363999" cy="280610"/>
          </a:xfrm>
          <a:custGeom>
            <a:avLst/>
            <a:gdLst/>
            <a:ahLst/>
            <a:cxnLst/>
            <a:rect l="l" t="t" r="r" b="b"/>
            <a:pathLst>
              <a:path w="363999" h="280610">
                <a:moveTo>
                  <a:pt x="0" y="0"/>
                </a:moveTo>
                <a:lnTo>
                  <a:pt x="363999" y="0"/>
                </a:lnTo>
                <a:lnTo>
                  <a:pt x="363999" y="280610"/>
                </a:lnTo>
                <a:lnTo>
                  <a:pt x="0" y="2806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54" name="TextBox 54"/>
          <p:cNvSpPr txBox="1"/>
          <p:nvPr/>
        </p:nvSpPr>
        <p:spPr>
          <a:xfrm>
            <a:off x="1965546" y="8561883"/>
            <a:ext cx="5036801" cy="380668"/>
          </a:xfrm>
          <a:prstGeom prst="rect">
            <a:avLst/>
          </a:prstGeom>
        </p:spPr>
        <p:txBody>
          <a:bodyPr lIns="0" tIns="0" rIns="0" bIns="0" rtlCol="0" anchor="t">
            <a:spAutoFit/>
          </a:bodyPr>
          <a:lstStyle/>
          <a:p>
            <a:pPr algn="l">
              <a:lnSpc>
                <a:spcPts val="2858"/>
              </a:lnSpc>
            </a:pPr>
            <a:r>
              <a:rPr lang="en-US" sz="2598" b="1" spc="-155">
                <a:solidFill>
                  <a:srgbClr val="2F5043"/>
                </a:solidFill>
                <a:latin typeface="Inter Semi-Bold"/>
                <a:ea typeface="Inter Semi-Bold"/>
                <a:cs typeface="Inter Semi-Bold"/>
                <a:sym typeface="Inter Semi-Bold"/>
              </a:rPr>
              <a:t>Koperasi </a:t>
            </a:r>
          </a:p>
        </p:txBody>
      </p:sp>
      <p:sp>
        <p:nvSpPr>
          <p:cNvPr id="55" name="Freeform 55"/>
          <p:cNvSpPr/>
          <p:nvPr/>
        </p:nvSpPr>
        <p:spPr>
          <a:xfrm>
            <a:off x="12649200" y="3009900"/>
            <a:ext cx="4934300" cy="3947440"/>
          </a:xfrm>
          <a:custGeom>
            <a:avLst/>
            <a:gdLst/>
            <a:ahLst/>
            <a:cxnLst/>
            <a:rect l="l" t="t" r="r" b="b"/>
            <a:pathLst>
              <a:path w="4934300" h="3947440">
                <a:moveTo>
                  <a:pt x="0" y="0"/>
                </a:moveTo>
                <a:lnTo>
                  <a:pt x="4934301" y="0"/>
                </a:lnTo>
                <a:lnTo>
                  <a:pt x="4934301" y="3947441"/>
                </a:lnTo>
                <a:lnTo>
                  <a:pt x="0" y="39474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DFA"/>
        </a:solidFill>
        <a:effectLst/>
      </p:bgPr>
    </p:bg>
    <p:spTree>
      <p:nvGrpSpPr>
        <p:cNvPr id="1" name=""/>
        <p:cNvGrpSpPr/>
        <p:nvPr/>
      </p:nvGrpSpPr>
      <p:grpSpPr>
        <a:xfrm>
          <a:off x="0" y="0"/>
          <a:ext cx="0" cy="0"/>
          <a:chOff x="0" y="0"/>
          <a:chExt cx="0" cy="0"/>
        </a:xfrm>
      </p:grpSpPr>
      <p:grpSp>
        <p:nvGrpSpPr>
          <p:cNvPr id="2" name="Group 2"/>
          <p:cNvGrpSpPr/>
          <p:nvPr/>
        </p:nvGrpSpPr>
        <p:grpSpPr>
          <a:xfrm>
            <a:off x="0" y="-2399154"/>
            <a:ext cx="18288000" cy="3953196"/>
            <a:chOff x="0" y="0"/>
            <a:chExt cx="4816593" cy="1041171"/>
          </a:xfrm>
        </p:grpSpPr>
        <p:sp>
          <p:nvSpPr>
            <p:cNvPr id="3" name="Freeform 3"/>
            <p:cNvSpPr/>
            <p:nvPr/>
          </p:nvSpPr>
          <p:spPr>
            <a:xfrm>
              <a:off x="0" y="0"/>
              <a:ext cx="4816592" cy="1041171"/>
            </a:xfrm>
            <a:custGeom>
              <a:avLst/>
              <a:gdLst/>
              <a:ahLst/>
              <a:cxnLst/>
              <a:rect l="l" t="t" r="r" b="b"/>
              <a:pathLst>
                <a:path w="4816592" h="1041171">
                  <a:moveTo>
                    <a:pt x="0" y="0"/>
                  </a:moveTo>
                  <a:lnTo>
                    <a:pt x="4816592" y="0"/>
                  </a:lnTo>
                  <a:lnTo>
                    <a:pt x="4816592" y="1041171"/>
                  </a:lnTo>
                  <a:lnTo>
                    <a:pt x="0" y="1041171"/>
                  </a:lnTo>
                  <a:close/>
                </a:path>
              </a:pathLst>
            </a:custGeom>
            <a:solidFill>
              <a:srgbClr val="2F5043"/>
            </a:solidFill>
          </p:spPr>
        </p:sp>
        <p:sp>
          <p:nvSpPr>
            <p:cNvPr id="4" name="TextBox 4"/>
            <p:cNvSpPr txBox="1"/>
            <p:nvPr/>
          </p:nvSpPr>
          <p:spPr>
            <a:xfrm>
              <a:off x="0" y="19050"/>
              <a:ext cx="4816593" cy="1022121"/>
            </a:xfrm>
            <a:prstGeom prst="rect">
              <a:avLst/>
            </a:prstGeom>
          </p:spPr>
          <p:txBody>
            <a:bodyPr lIns="50800" tIns="50800" rIns="50800" bIns="50800" rtlCol="0" anchor="ctr"/>
            <a:lstStyle/>
            <a:p>
              <a:pPr algn="ctr">
                <a:lnSpc>
                  <a:spcPts val="2418"/>
                </a:lnSpc>
              </a:pPr>
              <a:endParaRPr/>
            </a:p>
          </p:txBody>
        </p:sp>
      </p:grpSp>
      <p:sp>
        <p:nvSpPr>
          <p:cNvPr id="5" name="Freeform 5"/>
          <p:cNvSpPr/>
          <p:nvPr/>
        </p:nvSpPr>
        <p:spPr>
          <a:xfrm>
            <a:off x="752135" y="297397"/>
            <a:ext cx="553131" cy="731303"/>
          </a:xfrm>
          <a:custGeom>
            <a:avLst/>
            <a:gdLst/>
            <a:ahLst/>
            <a:cxnLst/>
            <a:rect l="l" t="t" r="r" b="b"/>
            <a:pathLst>
              <a:path w="553131" h="731303">
                <a:moveTo>
                  <a:pt x="0" y="0"/>
                </a:moveTo>
                <a:lnTo>
                  <a:pt x="553130" y="0"/>
                </a:lnTo>
                <a:lnTo>
                  <a:pt x="553130" y="731303"/>
                </a:lnTo>
                <a:lnTo>
                  <a:pt x="0" y="731303"/>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2727859" y="10057723"/>
            <a:ext cx="15308492" cy="229277"/>
            <a:chOff x="0" y="0"/>
            <a:chExt cx="4816593" cy="72139"/>
          </a:xfrm>
        </p:grpSpPr>
        <p:sp>
          <p:nvSpPr>
            <p:cNvPr id="7" name="Freeform 7"/>
            <p:cNvSpPr/>
            <p:nvPr/>
          </p:nvSpPr>
          <p:spPr>
            <a:xfrm>
              <a:off x="0" y="0"/>
              <a:ext cx="4816592" cy="72139"/>
            </a:xfrm>
            <a:custGeom>
              <a:avLst/>
              <a:gdLst/>
              <a:ahLst/>
              <a:cxnLst/>
              <a:rect l="l" t="t" r="r" b="b"/>
              <a:pathLst>
                <a:path w="4816592" h="72139">
                  <a:moveTo>
                    <a:pt x="0" y="0"/>
                  </a:moveTo>
                  <a:lnTo>
                    <a:pt x="4816592" y="0"/>
                  </a:lnTo>
                  <a:lnTo>
                    <a:pt x="4816592" y="72139"/>
                  </a:lnTo>
                  <a:lnTo>
                    <a:pt x="0" y="72139"/>
                  </a:lnTo>
                  <a:close/>
                </a:path>
              </a:pathLst>
            </a:custGeom>
            <a:solidFill>
              <a:srgbClr val="2F5043"/>
            </a:solidFill>
          </p:spPr>
        </p:sp>
        <p:sp>
          <p:nvSpPr>
            <p:cNvPr id="8" name="TextBox 8"/>
            <p:cNvSpPr txBox="1"/>
            <p:nvPr/>
          </p:nvSpPr>
          <p:spPr>
            <a:xfrm>
              <a:off x="0" y="19050"/>
              <a:ext cx="4816593" cy="53089"/>
            </a:xfrm>
            <a:prstGeom prst="rect">
              <a:avLst/>
            </a:prstGeom>
          </p:spPr>
          <p:txBody>
            <a:bodyPr lIns="50800" tIns="50800" rIns="50800" bIns="50800" rtlCol="0" anchor="ctr"/>
            <a:lstStyle/>
            <a:p>
              <a:pPr algn="ctr">
                <a:lnSpc>
                  <a:spcPts val="2418"/>
                </a:lnSpc>
              </a:pPr>
              <a:endParaRPr/>
            </a:p>
          </p:txBody>
        </p:sp>
      </p:grpSp>
      <p:sp>
        <p:nvSpPr>
          <p:cNvPr id="9" name="TextBox 9"/>
          <p:cNvSpPr txBox="1"/>
          <p:nvPr/>
        </p:nvSpPr>
        <p:spPr>
          <a:xfrm>
            <a:off x="1305265" y="1726127"/>
            <a:ext cx="13523551" cy="1769715"/>
          </a:xfrm>
          <a:prstGeom prst="rect">
            <a:avLst/>
          </a:prstGeom>
        </p:spPr>
        <p:txBody>
          <a:bodyPr lIns="0" tIns="0" rIns="0" bIns="0" rtlCol="0" anchor="t">
            <a:spAutoFit/>
          </a:bodyPr>
          <a:lstStyle/>
          <a:p>
            <a:pPr algn="l">
              <a:lnSpc>
                <a:spcPts val="4620"/>
              </a:lnSpc>
            </a:pPr>
            <a:r>
              <a:rPr lang="en-US" sz="3300" spc="-165" dirty="0" err="1">
                <a:solidFill>
                  <a:srgbClr val="2F5043"/>
                </a:solidFill>
                <a:latin typeface="Inter"/>
                <a:ea typeface="Inter"/>
                <a:cs typeface="Inter"/>
                <a:sym typeface="Inter"/>
              </a:rPr>
              <a:t>Sesuai</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perubahan</a:t>
            </a:r>
            <a:r>
              <a:rPr lang="en-US" sz="3300" spc="-165" dirty="0">
                <a:solidFill>
                  <a:srgbClr val="2F5043"/>
                </a:solidFill>
                <a:latin typeface="Inter"/>
                <a:ea typeface="Inter"/>
                <a:cs typeface="Inter"/>
                <a:sym typeface="Inter"/>
              </a:rPr>
              <a:t> PSAK, </a:t>
            </a:r>
            <a:r>
              <a:rPr lang="en-US" sz="3300" spc="-165" dirty="0" err="1">
                <a:solidFill>
                  <a:srgbClr val="2F5043"/>
                </a:solidFill>
                <a:latin typeface="Inter"/>
                <a:ea typeface="Inter"/>
                <a:cs typeface="Inter"/>
                <a:sym typeface="Inter"/>
              </a:rPr>
              <a:t>dan</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evolusi</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entitas</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bagian</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ekuitas</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dalam</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laporan</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posisi</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keuangan</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menjadi</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semakin</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banyak</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Bagian</a:t>
            </a:r>
            <a:r>
              <a:rPr lang="en-US" sz="3300" spc="-165" dirty="0">
                <a:solidFill>
                  <a:srgbClr val="2F5043"/>
                </a:solidFill>
                <a:latin typeface="Inter"/>
                <a:ea typeface="Inter"/>
                <a:cs typeface="Inter"/>
                <a:sym typeface="Inter"/>
              </a:rPr>
              <a:t> yang </a:t>
            </a:r>
            <a:r>
              <a:rPr lang="en-US" sz="3300" spc="-165" dirty="0" err="1">
                <a:solidFill>
                  <a:srgbClr val="2F5043"/>
                </a:solidFill>
                <a:latin typeface="Inter"/>
                <a:ea typeface="Inter"/>
                <a:cs typeface="Inter"/>
                <a:sym typeface="Inter"/>
              </a:rPr>
              <a:t>umum</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ditemukan</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dalam</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kelompok</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ekuitas</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meliputi</a:t>
            </a:r>
            <a:r>
              <a:rPr lang="en-US" sz="3300" spc="-165" dirty="0">
                <a:solidFill>
                  <a:srgbClr val="2F5043"/>
                </a:solidFill>
                <a:latin typeface="Inter"/>
                <a:ea typeface="Inter"/>
                <a:cs typeface="Inter"/>
                <a:sym typeface="Inter"/>
              </a:rPr>
              <a:t> :</a:t>
            </a:r>
          </a:p>
        </p:txBody>
      </p:sp>
      <p:grpSp>
        <p:nvGrpSpPr>
          <p:cNvPr id="10" name="Group 10"/>
          <p:cNvGrpSpPr/>
          <p:nvPr/>
        </p:nvGrpSpPr>
        <p:grpSpPr>
          <a:xfrm>
            <a:off x="1028700" y="3709232"/>
            <a:ext cx="3973219" cy="853344"/>
            <a:chOff x="0" y="0"/>
            <a:chExt cx="1046444" cy="224749"/>
          </a:xfrm>
        </p:grpSpPr>
        <p:sp>
          <p:nvSpPr>
            <p:cNvPr id="11" name="Freeform 11"/>
            <p:cNvSpPr/>
            <p:nvPr/>
          </p:nvSpPr>
          <p:spPr>
            <a:xfrm>
              <a:off x="0" y="0"/>
              <a:ext cx="1046444" cy="224749"/>
            </a:xfrm>
            <a:custGeom>
              <a:avLst/>
              <a:gdLst/>
              <a:ahLst/>
              <a:cxnLst/>
              <a:rect l="l" t="t" r="r" b="b"/>
              <a:pathLst>
                <a:path w="1046444" h="224749">
                  <a:moveTo>
                    <a:pt x="48713" y="0"/>
                  </a:moveTo>
                  <a:lnTo>
                    <a:pt x="997731" y="0"/>
                  </a:lnTo>
                  <a:cubicBezTo>
                    <a:pt x="1010651" y="0"/>
                    <a:pt x="1023041" y="5132"/>
                    <a:pt x="1032177" y="14268"/>
                  </a:cubicBezTo>
                  <a:cubicBezTo>
                    <a:pt x="1041312" y="23403"/>
                    <a:pt x="1046444" y="35794"/>
                    <a:pt x="1046444" y="48713"/>
                  </a:cubicBezTo>
                  <a:lnTo>
                    <a:pt x="1046444" y="176036"/>
                  </a:lnTo>
                  <a:cubicBezTo>
                    <a:pt x="1046444" y="202939"/>
                    <a:pt x="1024635" y="224749"/>
                    <a:pt x="997731" y="224749"/>
                  </a:cubicBezTo>
                  <a:lnTo>
                    <a:pt x="48713" y="224749"/>
                  </a:lnTo>
                  <a:cubicBezTo>
                    <a:pt x="35794" y="224749"/>
                    <a:pt x="23403" y="219617"/>
                    <a:pt x="14268" y="210481"/>
                  </a:cubicBezTo>
                  <a:cubicBezTo>
                    <a:pt x="5132" y="201346"/>
                    <a:pt x="0" y="188955"/>
                    <a:pt x="0" y="176036"/>
                  </a:cubicBezTo>
                  <a:lnTo>
                    <a:pt x="0" y="48713"/>
                  </a:lnTo>
                  <a:cubicBezTo>
                    <a:pt x="0" y="21810"/>
                    <a:pt x="21810" y="0"/>
                    <a:pt x="48713" y="0"/>
                  </a:cubicBezTo>
                  <a:close/>
                </a:path>
              </a:pathLst>
            </a:custGeom>
            <a:solidFill>
              <a:srgbClr val="FFFFFF"/>
            </a:solidFill>
            <a:ln w="19050" cap="rnd">
              <a:solidFill>
                <a:srgbClr val="2F5043"/>
              </a:solidFill>
              <a:prstDash val="solid"/>
              <a:round/>
            </a:ln>
          </p:spPr>
        </p:sp>
        <p:sp>
          <p:nvSpPr>
            <p:cNvPr id="12" name="TextBox 12"/>
            <p:cNvSpPr txBox="1"/>
            <p:nvPr/>
          </p:nvSpPr>
          <p:spPr>
            <a:xfrm>
              <a:off x="0" y="19050"/>
              <a:ext cx="1046444" cy="205699"/>
            </a:xfrm>
            <a:prstGeom prst="rect">
              <a:avLst/>
            </a:prstGeom>
          </p:spPr>
          <p:txBody>
            <a:bodyPr lIns="50800" tIns="50800" rIns="50800" bIns="50800" rtlCol="0" anchor="ctr"/>
            <a:lstStyle/>
            <a:p>
              <a:pPr algn="ctr">
                <a:lnSpc>
                  <a:spcPts val="2418"/>
                </a:lnSpc>
              </a:pPr>
              <a:endParaRPr/>
            </a:p>
          </p:txBody>
        </p:sp>
      </p:grpSp>
      <p:grpSp>
        <p:nvGrpSpPr>
          <p:cNvPr id="13" name="Group 13"/>
          <p:cNvGrpSpPr/>
          <p:nvPr/>
        </p:nvGrpSpPr>
        <p:grpSpPr>
          <a:xfrm>
            <a:off x="1028700" y="4716828"/>
            <a:ext cx="3973219" cy="853344"/>
            <a:chOff x="0" y="0"/>
            <a:chExt cx="1046444" cy="224749"/>
          </a:xfrm>
        </p:grpSpPr>
        <p:sp>
          <p:nvSpPr>
            <p:cNvPr id="14" name="Freeform 14"/>
            <p:cNvSpPr/>
            <p:nvPr/>
          </p:nvSpPr>
          <p:spPr>
            <a:xfrm>
              <a:off x="0" y="0"/>
              <a:ext cx="1046444" cy="224749"/>
            </a:xfrm>
            <a:custGeom>
              <a:avLst/>
              <a:gdLst/>
              <a:ahLst/>
              <a:cxnLst/>
              <a:rect l="l" t="t" r="r" b="b"/>
              <a:pathLst>
                <a:path w="1046444" h="224749">
                  <a:moveTo>
                    <a:pt x="48713" y="0"/>
                  </a:moveTo>
                  <a:lnTo>
                    <a:pt x="997731" y="0"/>
                  </a:lnTo>
                  <a:cubicBezTo>
                    <a:pt x="1010651" y="0"/>
                    <a:pt x="1023041" y="5132"/>
                    <a:pt x="1032177" y="14268"/>
                  </a:cubicBezTo>
                  <a:cubicBezTo>
                    <a:pt x="1041312" y="23403"/>
                    <a:pt x="1046444" y="35794"/>
                    <a:pt x="1046444" y="48713"/>
                  </a:cubicBezTo>
                  <a:lnTo>
                    <a:pt x="1046444" y="176036"/>
                  </a:lnTo>
                  <a:cubicBezTo>
                    <a:pt x="1046444" y="202939"/>
                    <a:pt x="1024635" y="224749"/>
                    <a:pt x="997731" y="224749"/>
                  </a:cubicBezTo>
                  <a:lnTo>
                    <a:pt x="48713" y="224749"/>
                  </a:lnTo>
                  <a:cubicBezTo>
                    <a:pt x="35794" y="224749"/>
                    <a:pt x="23403" y="219617"/>
                    <a:pt x="14268" y="210481"/>
                  </a:cubicBezTo>
                  <a:cubicBezTo>
                    <a:pt x="5132" y="201346"/>
                    <a:pt x="0" y="188955"/>
                    <a:pt x="0" y="176036"/>
                  </a:cubicBezTo>
                  <a:lnTo>
                    <a:pt x="0" y="48713"/>
                  </a:lnTo>
                  <a:cubicBezTo>
                    <a:pt x="0" y="21810"/>
                    <a:pt x="21810" y="0"/>
                    <a:pt x="48713" y="0"/>
                  </a:cubicBezTo>
                  <a:close/>
                </a:path>
              </a:pathLst>
            </a:custGeom>
            <a:solidFill>
              <a:srgbClr val="FFFFFF"/>
            </a:solidFill>
            <a:ln w="19050" cap="rnd">
              <a:solidFill>
                <a:srgbClr val="2F5043"/>
              </a:solidFill>
              <a:prstDash val="solid"/>
              <a:round/>
            </a:ln>
          </p:spPr>
        </p:sp>
        <p:sp>
          <p:nvSpPr>
            <p:cNvPr id="15" name="TextBox 15"/>
            <p:cNvSpPr txBox="1"/>
            <p:nvPr/>
          </p:nvSpPr>
          <p:spPr>
            <a:xfrm>
              <a:off x="0" y="19050"/>
              <a:ext cx="1046444" cy="205699"/>
            </a:xfrm>
            <a:prstGeom prst="rect">
              <a:avLst/>
            </a:prstGeom>
          </p:spPr>
          <p:txBody>
            <a:bodyPr lIns="50800" tIns="50800" rIns="50800" bIns="50800" rtlCol="0" anchor="ctr"/>
            <a:lstStyle/>
            <a:p>
              <a:pPr algn="ctr">
                <a:lnSpc>
                  <a:spcPts val="2418"/>
                </a:lnSpc>
              </a:pPr>
              <a:endParaRPr/>
            </a:p>
          </p:txBody>
        </p:sp>
      </p:grpSp>
      <p:grpSp>
        <p:nvGrpSpPr>
          <p:cNvPr id="16" name="Group 16"/>
          <p:cNvGrpSpPr/>
          <p:nvPr/>
        </p:nvGrpSpPr>
        <p:grpSpPr>
          <a:xfrm>
            <a:off x="5373569" y="3719683"/>
            <a:ext cx="3973219" cy="853344"/>
            <a:chOff x="0" y="0"/>
            <a:chExt cx="1046444" cy="224749"/>
          </a:xfrm>
        </p:grpSpPr>
        <p:sp>
          <p:nvSpPr>
            <p:cNvPr id="17" name="Freeform 17"/>
            <p:cNvSpPr/>
            <p:nvPr/>
          </p:nvSpPr>
          <p:spPr>
            <a:xfrm>
              <a:off x="0" y="0"/>
              <a:ext cx="1046444" cy="224749"/>
            </a:xfrm>
            <a:custGeom>
              <a:avLst/>
              <a:gdLst/>
              <a:ahLst/>
              <a:cxnLst/>
              <a:rect l="l" t="t" r="r" b="b"/>
              <a:pathLst>
                <a:path w="1046444" h="224749">
                  <a:moveTo>
                    <a:pt x="48713" y="0"/>
                  </a:moveTo>
                  <a:lnTo>
                    <a:pt x="997731" y="0"/>
                  </a:lnTo>
                  <a:cubicBezTo>
                    <a:pt x="1010651" y="0"/>
                    <a:pt x="1023041" y="5132"/>
                    <a:pt x="1032177" y="14268"/>
                  </a:cubicBezTo>
                  <a:cubicBezTo>
                    <a:pt x="1041312" y="23403"/>
                    <a:pt x="1046444" y="35794"/>
                    <a:pt x="1046444" y="48713"/>
                  </a:cubicBezTo>
                  <a:lnTo>
                    <a:pt x="1046444" y="176036"/>
                  </a:lnTo>
                  <a:cubicBezTo>
                    <a:pt x="1046444" y="202939"/>
                    <a:pt x="1024635" y="224749"/>
                    <a:pt x="997731" y="224749"/>
                  </a:cubicBezTo>
                  <a:lnTo>
                    <a:pt x="48713" y="224749"/>
                  </a:lnTo>
                  <a:cubicBezTo>
                    <a:pt x="35794" y="224749"/>
                    <a:pt x="23403" y="219617"/>
                    <a:pt x="14268" y="210481"/>
                  </a:cubicBezTo>
                  <a:cubicBezTo>
                    <a:pt x="5132" y="201346"/>
                    <a:pt x="0" y="188955"/>
                    <a:pt x="0" y="176036"/>
                  </a:cubicBezTo>
                  <a:lnTo>
                    <a:pt x="0" y="48713"/>
                  </a:lnTo>
                  <a:cubicBezTo>
                    <a:pt x="0" y="21810"/>
                    <a:pt x="21810" y="0"/>
                    <a:pt x="48713" y="0"/>
                  </a:cubicBezTo>
                  <a:close/>
                </a:path>
              </a:pathLst>
            </a:custGeom>
            <a:solidFill>
              <a:srgbClr val="FFFFFF"/>
            </a:solidFill>
            <a:ln w="19050" cap="rnd">
              <a:solidFill>
                <a:srgbClr val="2F5043"/>
              </a:solidFill>
              <a:prstDash val="solid"/>
              <a:round/>
            </a:ln>
          </p:spPr>
        </p:sp>
        <p:sp>
          <p:nvSpPr>
            <p:cNvPr id="18" name="TextBox 18"/>
            <p:cNvSpPr txBox="1"/>
            <p:nvPr/>
          </p:nvSpPr>
          <p:spPr>
            <a:xfrm>
              <a:off x="0" y="19050"/>
              <a:ext cx="1046444" cy="205699"/>
            </a:xfrm>
            <a:prstGeom prst="rect">
              <a:avLst/>
            </a:prstGeom>
          </p:spPr>
          <p:txBody>
            <a:bodyPr lIns="50800" tIns="50800" rIns="50800" bIns="50800" rtlCol="0" anchor="ctr"/>
            <a:lstStyle/>
            <a:p>
              <a:pPr algn="ctr">
                <a:lnSpc>
                  <a:spcPts val="2418"/>
                </a:lnSpc>
              </a:pPr>
              <a:endParaRPr/>
            </a:p>
          </p:txBody>
        </p:sp>
      </p:grpSp>
      <p:grpSp>
        <p:nvGrpSpPr>
          <p:cNvPr id="19" name="Group 19"/>
          <p:cNvGrpSpPr/>
          <p:nvPr/>
        </p:nvGrpSpPr>
        <p:grpSpPr>
          <a:xfrm>
            <a:off x="5373569" y="4716828"/>
            <a:ext cx="3973219" cy="853344"/>
            <a:chOff x="0" y="0"/>
            <a:chExt cx="1046444" cy="224749"/>
          </a:xfrm>
        </p:grpSpPr>
        <p:sp>
          <p:nvSpPr>
            <p:cNvPr id="20" name="Freeform 20"/>
            <p:cNvSpPr/>
            <p:nvPr/>
          </p:nvSpPr>
          <p:spPr>
            <a:xfrm>
              <a:off x="0" y="0"/>
              <a:ext cx="1046444" cy="224749"/>
            </a:xfrm>
            <a:custGeom>
              <a:avLst/>
              <a:gdLst/>
              <a:ahLst/>
              <a:cxnLst/>
              <a:rect l="l" t="t" r="r" b="b"/>
              <a:pathLst>
                <a:path w="1046444" h="224749">
                  <a:moveTo>
                    <a:pt x="48713" y="0"/>
                  </a:moveTo>
                  <a:lnTo>
                    <a:pt x="997731" y="0"/>
                  </a:lnTo>
                  <a:cubicBezTo>
                    <a:pt x="1010651" y="0"/>
                    <a:pt x="1023041" y="5132"/>
                    <a:pt x="1032177" y="14268"/>
                  </a:cubicBezTo>
                  <a:cubicBezTo>
                    <a:pt x="1041312" y="23403"/>
                    <a:pt x="1046444" y="35794"/>
                    <a:pt x="1046444" y="48713"/>
                  </a:cubicBezTo>
                  <a:lnTo>
                    <a:pt x="1046444" y="176036"/>
                  </a:lnTo>
                  <a:cubicBezTo>
                    <a:pt x="1046444" y="202939"/>
                    <a:pt x="1024635" y="224749"/>
                    <a:pt x="997731" y="224749"/>
                  </a:cubicBezTo>
                  <a:lnTo>
                    <a:pt x="48713" y="224749"/>
                  </a:lnTo>
                  <a:cubicBezTo>
                    <a:pt x="35794" y="224749"/>
                    <a:pt x="23403" y="219617"/>
                    <a:pt x="14268" y="210481"/>
                  </a:cubicBezTo>
                  <a:cubicBezTo>
                    <a:pt x="5132" y="201346"/>
                    <a:pt x="0" y="188955"/>
                    <a:pt x="0" y="176036"/>
                  </a:cubicBezTo>
                  <a:lnTo>
                    <a:pt x="0" y="48713"/>
                  </a:lnTo>
                  <a:cubicBezTo>
                    <a:pt x="0" y="21810"/>
                    <a:pt x="21810" y="0"/>
                    <a:pt x="48713" y="0"/>
                  </a:cubicBezTo>
                  <a:close/>
                </a:path>
              </a:pathLst>
            </a:custGeom>
            <a:solidFill>
              <a:srgbClr val="FFFFFF"/>
            </a:solidFill>
            <a:ln w="19050" cap="rnd">
              <a:solidFill>
                <a:srgbClr val="2F5043"/>
              </a:solidFill>
              <a:prstDash val="solid"/>
              <a:round/>
            </a:ln>
          </p:spPr>
        </p:sp>
        <p:sp>
          <p:nvSpPr>
            <p:cNvPr id="21" name="TextBox 21"/>
            <p:cNvSpPr txBox="1"/>
            <p:nvPr/>
          </p:nvSpPr>
          <p:spPr>
            <a:xfrm>
              <a:off x="0" y="19050"/>
              <a:ext cx="1046444" cy="205699"/>
            </a:xfrm>
            <a:prstGeom prst="rect">
              <a:avLst/>
            </a:prstGeom>
          </p:spPr>
          <p:txBody>
            <a:bodyPr lIns="50800" tIns="50800" rIns="50800" bIns="50800" rtlCol="0" anchor="ctr"/>
            <a:lstStyle/>
            <a:p>
              <a:pPr algn="ctr">
                <a:lnSpc>
                  <a:spcPts val="2418"/>
                </a:lnSpc>
              </a:pPr>
              <a:endParaRPr/>
            </a:p>
          </p:txBody>
        </p:sp>
      </p:grpSp>
      <p:grpSp>
        <p:nvGrpSpPr>
          <p:cNvPr id="22" name="Group 22"/>
          <p:cNvGrpSpPr/>
          <p:nvPr/>
        </p:nvGrpSpPr>
        <p:grpSpPr>
          <a:xfrm>
            <a:off x="9718438" y="3709232"/>
            <a:ext cx="3973219" cy="853344"/>
            <a:chOff x="0" y="0"/>
            <a:chExt cx="1046444" cy="224749"/>
          </a:xfrm>
        </p:grpSpPr>
        <p:sp>
          <p:nvSpPr>
            <p:cNvPr id="23" name="Freeform 23"/>
            <p:cNvSpPr/>
            <p:nvPr/>
          </p:nvSpPr>
          <p:spPr>
            <a:xfrm>
              <a:off x="0" y="0"/>
              <a:ext cx="1046444" cy="224749"/>
            </a:xfrm>
            <a:custGeom>
              <a:avLst/>
              <a:gdLst/>
              <a:ahLst/>
              <a:cxnLst/>
              <a:rect l="l" t="t" r="r" b="b"/>
              <a:pathLst>
                <a:path w="1046444" h="224749">
                  <a:moveTo>
                    <a:pt x="48713" y="0"/>
                  </a:moveTo>
                  <a:lnTo>
                    <a:pt x="997731" y="0"/>
                  </a:lnTo>
                  <a:cubicBezTo>
                    <a:pt x="1010651" y="0"/>
                    <a:pt x="1023041" y="5132"/>
                    <a:pt x="1032177" y="14268"/>
                  </a:cubicBezTo>
                  <a:cubicBezTo>
                    <a:pt x="1041312" y="23403"/>
                    <a:pt x="1046444" y="35794"/>
                    <a:pt x="1046444" y="48713"/>
                  </a:cubicBezTo>
                  <a:lnTo>
                    <a:pt x="1046444" y="176036"/>
                  </a:lnTo>
                  <a:cubicBezTo>
                    <a:pt x="1046444" y="202939"/>
                    <a:pt x="1024635" y="224749"/>
                    <a:pt x="997731" y="224749"/>
                  </a:cubicBezTo>
                  <a:lnTo>
                    <a:pt x="48713" y="224749"/>
                  </a:lnTo>
                  <a:cubicBezTo>
                    <a:pt x="35794" y="224749"/>
                    <a:pt x="23403" y="219617"/>
                    <a:pt x="14268" y="210481"/>
                  </a:cubicBezTo>
                  <a:cubicBezTo>
                    <a:pt x="5132" y="201346"/>
                    <a:pt x="0" y="188955"/>
                    <a:pt x="0" y="176036"/>
                  </a:cubicBezTo>
                  <a:lnTo>
                    <a:pt x="0" y="48713"/>
                  </a:lnTo>
                  <a:cubicBezTo>
                    <a:pt x="0" y="21810"/>
                    <a:pt x="21810" y="0"/>
                    <a:pt x="48713" y="0"/>
                  </a:cubicBezTo>
                  <a:close/>
                </a:path>
              </a:pathLst>
            </a:custGeom>
            <a:solidFill>
              <a:srgbClr val="FFFFFF"/>
            </a:solidFill>
            <a:ln w="19050" cap="rnd">
              <a:solidFill>
                <a:srgbClr val="2F5043"/>
              </a:solidFill>
              <a:prstDash val="solid"/>
              <a:round/>
            </a:ln>
          </p:spPr>
        </p:sp>
        <p:sp>
          <p:nvSpPr>
            <p:cNvPr id="24" name="TextBox 24"/>
            <p:cNvSpPr txBox="1"/>
            <p:nvPr/>
          </p:nvSpPr>
          <p:spPr>
            <a:xfrm>
              <a:off x="0" y="19050"/>
              <a:ext cx="1046444" cy="205699"/>
            </a:xfrm>
            <a:prstGeom prst="rect">
              <a:avLst/>
            </a:prstGeom>
          </p:spPr>
          <p:txBody>
            <a:bodyPr lIns="50800" tIns="50800" rIns="50800" bIns="50800" rtlCol="0" anchor="ctr"/>
            <a:lstStyle/>
            <a:p>
              <a:pPr algn="ctr">
                <a:lnSpc>
                  <a:spcPts val="2418"/>
                </a:lnSpc>
              </a:pPr>
              <a:endParaRPr/>
            </a:p>
          </p:txBody>
        </p:sp>
      </p:grpSp>
      <p:grpSp>
        <p:nvGrpSpPr>
          <p:cNvPr id="25" name="Group 25"/>
          <p:cNvGrpSpPr/>
          <p:nvPr/>
        </p:nvGrpSpPr>
        <p:grpSpPr>
          <a:xfrm>
            <a:off x="9718438" y="4716828"/>
            <a:ext cx="3973219" cy="853344"/>
            <a:chOff x="0" y="0"/>
            <a:chExt cx="1046444" cy="224749"/>
          </a:xfrm>
        </p:grpSpPr>
        <p:sp>
          <p:nvSpPr>
            <p:cNvPr id="26" name="Freeform 26"/>
            <p:cNvSpPr/>
            <p:nvPr/>
          </p:nvSpPr>
          <p:spPr>
            <a:xfrm>
              <a:off x="0" y="0"/>
              <a:ext cx="1046444" cy="224749"/>
            </a:xfrm>
            <a:custGeom>
              <a:avLst/>
              <a:gdLst/>
              <a:ahLst/>
              <a:cxnLst/>
              <a:rect l="l" t="t" r="r" b="b"/>
              <a:pathLst>
                <a:path w="1046444" h="224749">
                  <a:moveTo>
                    <a:pt x="48713" y="0"/>
                  </a:moveTo>
                  <a:lnTo>
                    <a:pt x="997731" y="0"/>
                  </a:lnTo>
                  <a:cubicBezTo>
                    <a:pt x="1010651" y="0"/>
                    <a:pt x="1023041" y="5132"/>
                    <a:pt x="1032177" y="14268"/>
                  </a:cubicBezTo>
                  <a:cubicBezTo>
                    <a:pt x="1041312" y="23403"/>
                    <a:pt x="1046444" y="35794"/>
                    <a:pt x="1046444" y="48713"/>
                  </a:cubicBezTo>
                  <a:lnTo>
                    <a:pt x="1046444" y="176036"/>
                  </a:lnTo>
                  <a:cubicBezTo>
                    <a:pt x="1046444" y="202939"/>
                    <a:pt x="1024635" y="224749"/>
                    <a:pt x="997731" y="224749"/>
                  </a:cubicBezTo>
                  <a:lnTo>
                    <a:pt x="48713" y="224749"/>
                  </a:lnTo>
                  <a:cubicBezTo>
                    <a:pt x="35794" y="224749"/>
                    <a:pt x="23403" y="219617"/>
                    <a:pt x="14268" y="210481"/>
                  </a:cubicBezTo>
                  <a:cubicBezTo>
                    <a:pt x="5132" y="201346"/>
                    <a:pt x="0" y="188955"/>
                    <a:pt x="0" y="176036"/>
                  </a:cubicBezTo>
                  <a:lnTo>
                    <a:pt x="0" y="48713"/>
                  </a:lnTo>
                  <a:cubicBezTo>
                    <a:pt x="0" y="21810"/>
                    <a:pt x="21810" y="0"/>
                    <a:pt x="48713" y="0"/>
                  </a:cubicBezTo>
                  <a:close/>
                </a:path>
              </a:pathLst>
            </a:custGeom>
            <a:solidFill>
              <a:srgbClr val="FFFFFF"/>
            </a:solidFill>
            <a:ln w="19050" cap="rnd">
              <a:solidFill>
                <a:srgbClr val="2F5043"/>
              </a:solidFill>
              <a:prstDash val="solid"/>
              <a:round/>
            </a:ln>
          </p:spPr>
        </p:sp>
        <p:sp>
          <p:nvSpPr>
            <p:cNvPr id="27" name="TextBox 27"/>
            <p:cNvSpPr txBox="1"/>
            <p:nvPr/>
          </p:nvSpPr>
          <p:spPr>
            <a:xfrm>
              <a:off x="0" y="19050"/>
              <a:ext cx="1046444" cy="205699"/>
            </a:xfrm>
            <a:prstGeom prst="rect">
              <a:avLst/>
            </a:prstGeom>
          </p:spPr>
          <p:txBody>
            <a:bodyPr lIns="50800" tIns="50800" rIns="50800" bIns="50800" rtlCol="0" anchor="ctr"/>
            <a:lstStyle/>
            <a:p>
              <a:pPr algn="ctr">
                <a:lnSpc>
                  <a:spcPts val="2418"/>
                </a:lnSpc>
              </a:pPr>
              <a:endParaRPr/>
            </a:p>
          </p:txBody>
        </p:sp>
      </p:grpSp>
      <p:grpSp>
        <p:nvGrpSpPr>
          <p:cNvPr id="28" name="Group 28"/>
          <p:cNvGrpSpPr/>
          <p:nvPr/>
        </p:nvGrpSpPr>
        <p:grpSpPr>
          <a:xfrm>
            <a:off x="14063132" y="3896509"/>
            <a:ext cx="3973219" cy="1487069"/>
            <a:chOff x="0" y="0"/>
            <a:chExt cx="1046444" cy="391656"/>
          </a:xfrm>
        </p:grpSpPr>
        <p:sp>
          <p:nvSpPr>
            <p:cNvPr id="29" name="Freeform 29"/>
            <p:cNvSpPr/>
            <p:nvPr/>
          </p:nvSpPr>
          <p:spPr>
            <a:xfrm>
              <a:off x="0" y="0"/>
              <a:ext cx="1046444" cy="391656"/>
            </a:xfrm>
            <a:custGeom>
              <a:avLst/>
              <a:gdLst/>
              <a:ahLst/>
              <a:cxnLst/>
              <a:rect l="l" t="t" r="r" b="b"/>
              <a:pathLst>
                <a:path w="1046444" h="391656">
                  <a:moveTo>
                    <a:pt x="48713" y="0"/>
                  </a:moveTo>
                  <a:lnTo>
                    <a:pt x="997731" y="0"/>
                  </a:lnTo>
                  <a:cubicBezTo>
                    <a:pt x="1010651" y="0"/>
                    <a:pt x="1023041" y="5132"/>
                    <a:pt x="1032177" y="14268"/>
                  </a:cubicBezTo>
                  <a:cubicBezTo>
                    <a:pt x="1041312" y="23403"/>
                    <a:pt x="1046444" y="35794"/>
                    <a:pt x="1046444" y="48713"/>
                  </a:cubicBezTo>
                  <a:lnTo>
                    <a:pt x="1046444" y="342943"/>
                  </a:lnTo>
                  <a:cubicBezTo>
                    <a:pt x="1046444" y="355862"/>
                    <a:pt x="1041312" y="368253"/>
                    <a:pt x="1032177" y="377388"/>
                  </a:cubicBezTo>
                  <a:cubicBezTo>
                    <a:pt x="1023041" y="386524"/>
                    <a:pt x="1010651" y="391656"/>
                    <a:pt x="997731" y="391656"/>
                  </a:cubicBezTo>
                  <a:lnTo>
                    <a:pt x="48713" y="391656"/>
                  </a:lnTo>
                  <a:cubicBezTo>
                    <a:pt x="21810" y="391656"/>
                    <a:pt x="0" y="369846"/>
                    <a:pt x="0" y="342943"/>
                  </a:cubicBezTo>
                  <a:lnTo>
                    <a:pt x="0" y="48713"/>
                  </a:lnTo>
                  <a:cubicBezTo>
                    <a:pt x="0" y="21810"/>
                    <a:pt x="21810" y="0"/>
                    <a:pt x="48713" y="0"/>
                  </a:cubicBezTo>
                  <a:close/>
                </a:path>
              </a:pathLst>
            </a:custGeom>
            <a:solidFill>
              <a:srgbClr val="FFFFFF"/>
            </a:solidFill>
            <a:ln w="19050" cap="rnd">
              <a:solidFill>
                <a:srgbClr val="2F5043"/>
              </a:solidFill>
              <a:prstDash val="solid"/>
              <a:round/>
            </a:ln>
          </p:spPr>
        </p:sp>
        <p:sp>
          <p:nvSpPr>
            <p:cNvPr id="30" name="TextBox 30"/>
            <p:cNvSpPr txBox="1"/>
            <p:nvPr/>
          </p:nvSpPr>
          <p:spPr>
            <a:xfrm>
              <a:off x="0" y="19050"/>
              <a:ext cx="1046444" cy="372606"/>
            </a:xfrm>
            <a:prstGeom prst="rect">
              <a:avLst/>
            </a:prstGeom>
          </p:spPr>
          <p:txBody>
            <a:bodyPr lIns="50800" tIns="50800" rIns="50800" bIns="50800" rtlCol="0" anchor="ctr"/>
            <a:lstStyle/>
            <a:p>
              <a:pPr algn="ctr">
                <a:lnSpc>
                  <a:spcPts val="2418"/>
                </a:lnSpc>
              </a:pPr>
              <a:endParaRPr/>
            </a:p>
          </p:txBody>
        </p:sp>
      </p:grpSp>
      <p:sp>
        <p:nvSpPr>
          <p:cNvPr id="31" name="TextBox 31"/>
          <p:cNvSpPr txBox="1"/>
          <p:nvPr/>
        </p:nvSpPr>
        <p:spPr>
          <a:xfrm>
            <a:off x="1919006" y="3936805"/>
            <a:ext cx="2883063" cy="438150"/>
          </a:xfrm>
          <a:prstGeom prst="rect">
            <a:avLst/>
          </a:prstGeom>
        </p:spPr>
        <p:txBody>
          <a:bodyPr lIns="0" tIns="0" rIns="0" bIns="0" rtlCol="0" anchor="t">
            <a:spAutoFit/>
          </a:bodyPr>
          <a:lstStyle/>
          <a:p>
            <a:pPr algn="l">
              <a:lnSpc>
                <a:spcPts val="3300"/>
              </a:lnSpc>
            </a:pPr>
            <a:r>
              <a:rPr lang="en-US" sz="3000" b="1" spc="-179">
                <a:solidFill>
                  <a:srgbClr val="2F5043"/>
                </a:solidFill>
                <a:latin typeface="Inter Bold"/>
                <a:ea typeface="Inter Bold"/>
                <a:cs typeface="Inter Bold"/>
                <a:sym typeface="Inter Bold"/>
              </a:rPr>
              <a:t>Modal Saham </a:t>
            </a:r>
          </a:p>
        </p:txBody>
      </p:sp>
      <p:sp>
        <p:nvSpPr>
          <p:cNvPr id="32" name="TextBox 32"/>
          <p:cNvSpPr txBox="1"/>
          <p:nvPr/>
        </p:nvSpPr>
        <p:spPr>
          <a:xfrm>
            <a:off x="1573778" y="4735878"/>
            <a:ext cx="2885391" cy="797560"/>
          </a:xfrm>
          <a:prstGeom prst="rect">
            <a:avLst/>
          </a:prstGeom>
        </p:spPr>
        <p:txBody>
          <a:bodyPr lIns="0" tIns="0" rIns="0" bIns="0" rtlCol="0" anchor="t">
            <a:spAutoFit/>
          </a:bodyPr>
          <a:lstStyle/>
          <a:p>
            <a:pPr algn="ctr">
              <a:lnSpc>
                <a:spcPts val="3079"/>
              </a:lnSpc>
            </a:pPr>
            <a:r>
              <a:rPr lang="en-US" sz="2799" b="1" spc="-167">
                <a:solidFill>
                  <a:srgbClr val="2F5043"/>
                </a:solidFill>
                <a:latin typeface="Inter Bold"/>
                <a:ea typeface="Inter Bold"/>
                <a:cs typeface="Inter Bold"/>
                <a:sym typeface="Inter Bold"/>
              </a:rPr>
              <a:t>Tambahan Modal Disetor</a:t>
            </a:r>
          </a:p>
        </p:txBody>
      </p:sp>
      <p:sp>
        <p:nvSpPr>
          <p:cNvPr id="33" name="TextBox 33"/>
          <p:cNvSpPr txBox="1"/>
          <p:nvPr/>
        </p:nvSpPr>
        <p:spPr>
          <a:xfrm>
            <a:off x="5918647" y="3786952"/>
            <a:ext cx="2883063" cy="737855"/>
          </a:xfrm>
          <a:prstGeom prst="rect">
            <a:avLst/>
          </a:prstGeom>
        </p:spPr>
        <p:txBody>
          <a:bodyPr lIns="0" tIns="0" rIns="0" bIns="0" rtlCol="0" anchor="t">
            <a:spAutoFit/>
          </a:bodyPr>
          <a:lstStyle/>
          <a:p>
            <a:pPr algn="ctr">
              <a:lnSpc>
                <a:spcPts val="2858"/>
              </a:lnSpc>
            </a:pPr>
            <a:r>
              <a:rPr lang="en-US" sz="2598" b="1" spc="-155">
                <a:solidFill>
                  <a:srgbClr val="2F5043"/>
                </a:solidFill>
                <a:latin typeface="Inter Bold"/>
                <a:ea typeface="Inter Bold"/>
                <a:cs typeface="Inter Bold"/>
                <a:sym typeface="Inter Bold"/>
              </a:rPr>
              <a:t>Uang Muka Setoran  Modal</a:t>
            </a:r>
          </a:p>
        </p:txBody>
      </p:sp>
      <p:sp>
        <p:nvSpPr>
          <p:cNvPr id="34" name="TextBox 34"/>
          <p:cNvSpPr txBox="1"/>
          <p:nvPr/>
        </p:nvSpPr>
        <p:spPr>
          <a:xfrm>
            <a:off x="6260937" y="4945428"/>
            <a:ext cx="2883063" cy="438150"/>
          </a:xfrm>
          <a:prstGeom prst="rect">
            <a:avLst/>
          </a:prstGeom>
        </p:spPr>
        <p:txBody>
          <a:bodyPr lIns="0" tIns="0" rIns="0" bIns="0" rtlCol="0" anchor="t">
            <a:spAutoFit/>
          </a:bodyPr>
          <a:lstStyle/>
          <a:p>
            <a:pPr algn="l">
              <a:lnSpc>
                <a:spcPts val="3300"/>
              </a:lnSpc>
            </a:pPr>
            <a:r>
              <a:rPr lang="en-US" sz="3000" b="1" spc="-179">
                <a:solidFill>
                  <a:srgbClr val="2F5043"/>
                </a:solidFill>
                <a:latin typeface="Inter Bold"/>
                <a:ea typeface="Inter Bold"/>
                <a:cs typeface="Inter Bold"/>
                <a:sym typeface="Inter Bold"/>
              </a:rPr>
              <a:t>Saldo Laba</a:t>
            </a:r>
          </a:p>
        </p:txBody>
      </p:sp>
      <p:sp>
        <p:nvSpPr>
          <p:cNvPr id="35" name="TextBox 35"/>
          <p:cNvSpPr txBox="1"/>
          <p:nvPr/>
        </p:nvSpPr>
        <p:spPr>
          <a:xfrm>
            <a:off x="10261188" y="3776501"/>
            <a:ext cx="2883063" cy="737855"/>
          </a:xfrm>
          <a:prstGeom prst="rect">
            <a:avLst/>
          </a:prstGeom>
        </p:spPr>
        <p:txBody>
          <a:bodyPr lIns="0" tIns="0" rIns="0" bIns="0" rtlCol="0" anchor="t">
            <a:spAutoFit/>
          </a:bodyPr>
          <a:lstStyle/>
          <a:p>
            <a:pPr algn="ctr">
              <a:lnSpc>
                <a:spcPts val="2858"/>
              </a:lnSpc>
            </a:pPr>
            <a:r>
              <a:rPr lang="en-US" sz="2598" b="1" spc="-155">
                <a:solidFill>
                  <a:srgbClr val="2F5043"/>
                </a:solidFill>
                <a:latin typeface="Inter Bold"/>
                <a:ea typeface="Inter Bold"/>
                <a:cs typeface="Inter Bold"/>
                <a:sym typeface="Inter Bold"/>
              </a:rPr>
              <a:t>Komponen Ekuitas Lain</a:t>
            </a:r>
          </a:p>
        </p:txBody>
      </p:sp>
      <p:sp>
        <p:nvSpPr>
          <p:cNvPr id="36" name="TextBox 36"/>
          <p:cNvSpPr txBox="1"/>
          <p:nvPr/>
        </p:nvSpPr>
        <p:spPr>
          <a:xfrm>
            <a:off x="14263157" y="4038932"/>
            <a:ext cx="3548035" cy="1099805"/>
          </a:xfrm>
          <a:prstGeom prst="rect">
            <a:avLst/>
          </a:prstGeom>
        </p:spPr>
        <p:txBody>
          <a:bodyPr lIns="0" tIns="0" rIns="0" bIns="0" rtlCol="0" anchor="t">
            <a:spAutoFit/>
          </a:bodyPr>
          <a:lstStyle/>
          <a:p>
            <a:pPr algn="l">
              <a:lnSpc>
                <a:spcPts val="2858"/>
              </a:lnSpc>
            </a:pPr>
            <a:r>
              <a:rPr lang="en-US" sz="2598" b="1" spc="-155">
                <a:solidFill>
                  <a:srgbClr val="2F5043"/>
                </a:solidFill>
                <a:latin typeface="Inter Bold"/>
                <a:ea typeface="Inter Bold"/>
                <a:cs typeface="Inter Bold"/>
                <a:sym typeface="Inter Bold"/>
              </a:rPr>
              <a:t>Ekuitas yang dapat diatribusikan kepada pemilik entitas induk</a:t>
            </a:r>
          </a:p>
        </p:txBody>
      </p:sp>
      <p:sp>
        <p:nvSpPr>
          <p:cNvPr id="37" name="TextBox 37"/>
          <p:cNvSpPr txBox="1"/>
          <p:nvPr/>
        </p:nvSpPr>
        <p:spPr>
          <a:xfrm>
            <a:off x="10263516" y="4779335"/>
            <a:ext cx="2883063" cy="737855"/>
          </a:xfrm>
          <a:prstGeom prst="rect">
            <a:avLst/>
          </a:prstGeom>
        </p:spPr>
        <p:txBody>
          <a:bodyPr lIns="0" tIns="0" rIns="0" bIns="0" rtlCol="0" anchor="t">
            <a:spAutoFit/>
          </a:bodyPr>
          <a:lstStyle/>
          <a:p>
            <a:pPr algn="ctr">
              <a:lnSpc>
                <a:spcPts val="2858"/>
              </a:lnSpc>
            </a:pPr>
            <a:r>
              <a:rPr lang="en-US" sz="2598" b="1" spc="-155">
                <a:solidFill>
                  <a:srgbClr val="2F5043"/>
                </a:solidFill>
                <a:latin typeface="Inter Bold"/>
                <a:ea typeface="Inter Bold"/>
                <a:cs typeface="Inter Bold"/>
                <a:sym typeface="Inter Bold"/>
              </a:rPr>
              <a:t>Kepentingan Ekuitas </a:t>
            </a:r>
          </a:p>
        </p:txBody>
      </p:sp>
      <p:sp>
        <p:nvSpPr>
          <p:cNvPr id="38" name="TextBox 38"/>
          <p:cNvSpPr txBox="1"/>
          <p:nvPr/>
        </p:nvSpPr>
        <p:spPr>
          <a:xfrm>
            <a:off x="1078136" y="6151197"/>
            <a:ext cx="16733056" cy="3734356"/>
          </a:xfrm>
          <a:prstGeom prst="rect">
            <a:avLst/>
          </a:prstGeom>
        </p:spPr>
        <p:txBody>
          <a:bodyPr lIns="0" tIns="0" rIns="0" bIns="0" rtlCol="0" anchor="t">
            <a:spAutoFit/>
          </a:bodyPr>
          <a:lstStyle/>
          <a:p>
            <a:pPr algn="l">
              <a:lnSpc>
                <a:spcPts val="4620"/>
              </a:lnSpc>
            </a:pPr>
            <a:r>
              <a:rPr lang="en-US" sz="3300" spc="-165" dirty="0" err="1">
                <a:solidFill>
                  <a:srgbClr val="2F5043"/>
                </a:solidFill>
                <a:latin typeface="Inter"/>
                <a:ea typeface="Inter"/>
                <a:cs typeface="Inter"/>
                <a:sym typeface="Inter"/>
              </a:rPr>
              <a:t>Menurut</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Kusuma</a:t>
            </a:r>
            <a:r>
              <a:rPr lang="en-US" sz="3300" spc="-165" dirty="0">
                <a:solidFill>
                  <a:srgbClr val="2F5043"/>
                </a:solidFill>
                <a:latin typeface="Inter"/>
                <a:ea typeface="Inter"/>
                <a:cs typeface="Inter"/>
                <a:sym typeface="Inter"/>
              </a:rPr>
              <a:t> &amp; </a:t>
            </a:r>
            <a:r>
              <a:rPr lang="en-US" sz="3300" spc="-165" dirty="0" err="1">
                <a:solidFill>
                  <a:srgbClr val="2F5043"/>
                </a:solidFill>
                <a:latin typeface="Inter"/>
                <a:ea typeface="Inter"/>
                <a:cs typeface="Inter"/>
                <a:sym typeface="Inter"/>
              </a:rPr>
              <a:t>Bangun</a:t>
            </a:r>
            <a:r>
              <a:rPr lang="en-US" sz="3300" spc="-165" dirty="0">
                <a:solidFill>
                  <a:srgbClr val="2F5043"/>
                </a:solidFill>
                <a:latin typeface="Inter"/>
                <a:ea typeface="Inter"/>
                <a:cs typeface="Inter"/>
                <a:sym typeface="Inter"/>
              </a:rPr>
              <a:t> (2011) </a:t>
            </a:r>
            <a:r>
              <a:rPr lang="en-US" sz="3300" spc="-165" dirty="0" err="1">
                <a:solidFill>
                  <a:srgbClr val="2F5043"/>
                </a:solidFill>
                <a:latin typeface="Inter"/>
                <a:ea typeface="Inter"/>
                <a:cs typeface="Inter"/>
                <a:sym typeface="Inter"/>
              </a:rPr>
              <a:t>terdapat</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jenis</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jenis</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ekuitas</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dalam</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perusahaan</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antara</a:t>
            </a:r>
            <a:r>
              <a:rPr lang="en-US" sz="3300" spc="-165" dirty="0">
                <a:solidFill>
                  <a:srgbClr val="2F5043"/>
                </a:solidFill>
                <a:latin typeface="Inter"/>
                <a:ea typeface="Inter"/>
                <a:cs typeface="Inter"/>
                <a:sym typeface="Inter"/>
              </a:rPr>
              <a:t> lain: </a:t>
            </a:r>
            <a:endParaRPr/>
          </a:p>
          <a:p>
            <a:pPr algn="l">
              <a:lnSpc>
                <a:spcPts val="4620"/>
              </a:lnSpc>
            </a:pPr>
            <a:r>
              <a:rPr lang="en-US" sz="3300" spc="-165" dirty="0">
                <a:solidFill>
                  <a:srgbClr val="2F5043"/>
                </a:solidFill>
                <a:latin typeface="Inter"/>
                <a:ea typeface="Inter"/>
                <a:cs typeface="Inter"/>
                <a:sym typeface="Inter"/>
              </a:rPr>
              <a:t>(1) </a:t>
            </a:r>
            <a:r>
              <a:rPr lang="en-US" sz="3300" spc="-165" dirty="0" err="1">
                <a:solidFill>
                  <a:srgbClr val="2F5043"/>
                </a:solidFill>
                <a:latin typeface="Inter"/>
                <a:ea typeface="Inter"/>
                <a:cs typeface="Inter"/>
                <a:sym typeface="Inter"/>
              </a:rPr>
              <a:t>perusahaan</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perseorangan</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hanya</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terdiri</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dari</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ekuitas</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pemilik</a:t>
            </a:r>
            <a:endParaRPr lang="en-US" sz="3300" spc="-165" dirty="0">
              <a:solidFill>
                <a:srgbClr val="2F5043"/>
              </a:solidFill>
              <a:latin typeface="Inter"/>
              <a:ea typeface="Inter"/>
              <a:cs typeface="Inter"/>
              <a:sym typeface="Inter"/>
            </a:endParaRPr>
          </a:p>
          <a:p>
            <a:pPr algn="l">
              <a:lnSpc>
                <a:spcPts val="4620"/>
              </a:lnSpc>
            </a:pPr>
            <a:r>
              <a:rPr lang="en-US" sz="3300" spc="-165" dirty="0">
                <a:solidFill>
                  <a:srgbClr val="2F5043"/>
                </a:solidFill>
                <a:latin typeface="Inter"/>
                <a:ea typeface="Inter"/>
                <a:cs typeface="Inter"/>
                <a:sym typeface="Inter"/>
              </a:rPr>
              <a:t>(2) </a:t>
            </a:r>
            <a:r>
              <a:rPr lang="en-US" sz="3300" spc="-165" dirty="0" err="1">
                <a:solidFill>
                  <a:srgbClr val="2F5043"/>
                </a:solidFill>
                <a:latin typeface="Inter"/>
                <a:ea typeface="Inter"/>
                <a:cs typeface="Inter"/>
                <a:sym typeface="Inter"/>
              </a:rPr>
              <a:t>perusahaan</a:t>
            </a:r>
            <a:r>
              <a:rPr lang="en-US" sz="3300" spc="-165" dirty="0">
                <a:solidFill>
                  <a:srgbClr val="2F5043"/>
                </a:solidFill>
                <a:latin typeface="Inter"/>
                <a:ea typeface="Inter"/>
                <a:cs typeface="Inter"/>
                <a:sym typeface="Inter"/>
              </a:rPr>
              <a:t> Persekutuan </a:t>
            </a:r>
            <a:r>
              <a:rPr lang="en-US" sz="3300" spc="-165" dirty="0" err="1">
                <a:solidFill>
                  <a:srgbClr val="2F5043"/>
                </a:solidFill>
                <a:latin typeface="Inter"/>
                <a:ea typeface="Inter"/>
                <a:cs typeface="Inter"/>
                <a:sym typeface="Inter"/>
              </a:rPr>
              <a:t>terdiri</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dari</a:t>
            </a:r>
            <a:r>
              <a:rPr lang="en-US" sz="3300" spc="-165" dirty="0">
                <a:solidFill>
                  <a:srgbClr val="2F5043"/>
                </a:solidFill>
                <a:latin typeface="Inter"/>
                <a:ea typeface="Inter"/>
                <a:cs typeface="Inter"/>
                <a:sym typeface="Inter"/>
              </a:rPr>
              <a:t> modal </a:t>
            </a:r>
            <a:r>
              <a:rPr lang="en-US" sz="3300" spc="-165" dirty="0" err="1">
                <a:solidFill>
                  <a:srgbClr val="2F5043"/>
                </a:solidFill>
                <a:latin typeface="Inter"/>
                <a:ea typeface="Inter"/>
                <a:cs typeface="Inter"/>
                <a:sym typeface="Inter"/>
              </a:rPr>
              <a:t>masing-masing</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sekutu</a:t>
            </a:r>
            <a:endParaRPr lang="en-US" sz="3300" spc="-165" dirty="0">
              <a:solidFill>
                <a:srgbClr val="2F5043"/>
              </a:solidFill>
              <a:latin typeface="Inter"/>
              <a:ea typeface="Inter"/>
              <a:cs typeface="Inter"/>
              <a:sym typeface="Inter"/>
            </a:endParaRPr>
          </a:p>
          <a:p>
            <a:pPr algn="l">
              <a:lnSpc>
                <a:spcPts val="4620"/>
              </a:lnSpc>
            </a:pPr>
            <a:r>
              <a:rPr lang="en-US" sz="3300" spc="-165" dirty="0">
                <a:solidFill>
                  <a:srgbClr val="2F5043"/>
                </a:solidFill>
                <a:latin typeface="Inter"/>
                <a:ea typeface="Inter"/>
                <a:cs typeface="Inter"/>
                <a:sym typeface="Inter"/>
              </a:rPr>
              <a:t>(3) </a:t>
            </a:r>
            <a:r>
              <a:rPr lang="en-US" sz="3300" spc="-165" dirty="0" err="1">
                <a:solidFill>
                  <a:srgbClr val="2F5043"/>
                </a:solidFill>
                <a:latin typeface="Inter"/>
                <a:ea typeface="Inter"/>
                <a:cs typeface="Inter"/>
                <a:sym typeface="Inter"/>
              </a:rPr>
              <a:t>pada</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perusahaan</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berbentuk</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perseroan</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terbatas</a:t>
            </a:r>
            <a:r>
              <a:rPr lang="en-US" sz="3300" spc="-165" dirty="0">
                <a:solidFill>
                  <a:srgbClr val="2F5043"/>
                </a:solidFill>
                <a:latin typeface="Inter"/>
                <a:ea typeface="Inter"/>
                <a:cs typeface="Inter"/>
                <a:sym typeface="Inter"/>
              </a:rPr>
              <a:t>, </a:t>
            </a:r>
          </a:p>
          <a:p>
            <a:r>
              <a:rPr lang="en-US" sz="3300" spc="-165" dirty="0" err="1">
                <a:solidFill>
                  <a:srgbClr val="2F5043"/>
                </a:solidFill>
                <a:latin typeface="Inter"/>
                <a:ea typeface="Inter"/>
                <a:cs typeface="Inter"/>
                <a:sym typeface="Inter"/>
              </a:rPr>
              <a:t>ekuitas</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pemilik</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dibedakan</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menjadi</a:t>
            </a:r>
            <a:r>
              <a:rPr lang="en-US" sz="3300" spc="-165" dirty="0">
                <a:solidFill>
                  <a:srgbClr val="2F5043"/>
                </a:solidFill>
                <a:latin typeface="Inter"/>
                <a:ea typeface="Inter"/>
                <a:cs typeface="Inter"/>
                <a:sym typeface="Inter"/>
              </a:rPr>
              <a:t> modal </a:t>
            </a:r>
            <a:r>
              <a:rPr lang="en-US" sz="3300" spc="-165" dirty="0" err="1">
                <a:solidFill>
                  <a:srgbClr val="2F5043"/>
                </a:solidFill>
                <a:latin typeface="Inter"/>
                <a:ea typeface="Inter"/>
                <a:cs typeface="Inter"/>
                <a:sym typeface="Inter"/>
              </a:rPr>
              <a:t>saham</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dan</a:t>
            </a:r>
            <a:r>
              <a:rPr lang="en-US" sz="3300" spc="-165" dirty="0">
                <a:solidFill>
                  <a:srgbClr val="2F5043"/>
                </a:solidFill>
                <a:latin typeface="Inter"/>
                <a:ea typeface="Inter"/>
                <a:cs typeface="Inter"/>
                <a:sym typeface="Inter"/>
              </a:rPr>
              <a:t> </a:t>
            </a:r>
            <a:r>
              <a:rPr lang="en-US" sz="3300" spc="-165" dirty="0" err="1">
                <a:solidFill>
                  <a:srgbClr val="2F5043"/>
                </a:solidFill>
                <a:latin typeface="Inter"/>
                <a:ea typeface="Inter"/>
                <a:cs typeface="Inter"/>
                <a:sym typeface="Inter"/>
              </a:rPr>
              <a:t>saldo</a:t>
            </a:r>
            <a:r>
              <a:rPr lang="en-US" sz="3300" spc="-165" dirty="0">
                <a:solidFill>
                  <a:srgbClr val="2F5043"/>
                </a:solidFill>
                <a:latin typeface="Inter"/>
                <a:ea typeface="Inter"/>
                <a:cs typeface="Inter"/>
                <a:sym typeface="Inter"/>
              </a:rPr>
              <a:t>. </a:t>
            </a:r>
          </a:p>
          <a:p>
            <a:endParaRPr/>
          </a:p>
          <a:p>
            <a:pPr algn="l">
              <a:lnSpc>
                <a:spcPts val="4620"/>
              </a:lnSpc>
            </a:pPr>
            <a:endParaRPr/>
          </a:p>
        </p:txBody>
      </p:sp>
      <p:sp>
        <p:nvSpPr>
          <p:cNvPr id="39" name="AutoShape 39"/>
          <p:cNvSpPr/>
          <p:nvPr/>
        </p:nvSpPr>
        <p:spPr>
          <a:xfrm flipV="1">
            <a:off x="0" y="5846397"/>
            <a:ext cx="18288000" cy="0"/>
          </a:xfrm>
          <a:prstGeom prst="line">
            <a:avLst/>
          </a:prstGeom>
          <a:ln w="38100" cap="flat">
            <a:solidFill>
              <a:srgbClr val="000000"/>
            </a:solidFill>
            <a:prstDash val="solid"/>
            <a:headEnd type="none" w="sm" len="sm"/>
            <a:tailEnd type="none" w="sm" len="sm"/>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DFA"/>
        </a:solidFill>
        <a:effectLst/>
      </p:bgPr>
    </p:bg>
    <p:spTree>
      <p:nvGrpSpPr>
        <p:cNvPr id="1" name=""/>
        <p:cNvGrpSpPr/>
        <p:nvPr/>
      </p:nvGrpSpPr>
      <p:grpSpPr>
        <a:xfrm>
          <a:off x="0" y="0"/>
          <a:ext cx="0" cy="0"/>
          <a:chOff x="0" y="0"/>
          <a:chExt cx="0" cy="0"/>
        </a:xfrm>
      </p:grpSpPr>
      <p:sp>
        <p:nvSpPr>
          <p:cNvPr id="2" name="Freeform 2"/>
          <p:cNvSpPr/>
          <p:nvPr/>
        </p:nvSpPr>
        <p:spPr>
          <a:xfrm>
            <a:off x="1028700" y="1028700"/>
            <a:ext cx="553131" cy="731303"/>
          </a:xfrm>
          <a:custGeom>
            <a:avLst/>
            <a:gdLst/>
            <a:ahLst/>
            <a:cxnLst/>
            <a:rect l="l" t="t" r="r" b="b"/>
            <a:pathLst>
              <a:path w="553131" h="731303">
                <a:moveTo>
                  <a:pt x="0" y="0"/>
                </a:moveTo>
                <a:lnTo>
                  <a:pt x="553131" y="0"/>
                </a:lnTo>
                <a:lnTo>
                  <a:pt x="553131" y="731303"/>
                </a:lnTo>
                <a:lnTo>
                  <a:pt x="0" y="731303"/>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sp>
      <p:sp>
        <p:nvSpPr>
          <p:cNvPr id="3" name="Freeform 3"/>
          <p:cNvSpPr/>
          <p:nvPr/>
        </p:nvSpPr>
        <p:spPr>
          <a:xfrm rot="9836187">
            <a:off x="4715458" y="-252896"/>
            <a:ext cx="1153267" cy="956163"/>
          </a:xfrm>
          <a:custGeom>
            <a:avLst/>
            <a:gdLst/>
            <a:ahLst/>
            <a:cxnLst/>
            <a:rect l="l" t="t" r="r" b="b"/>
            <a:pathLst>
              <a:path w="1153267" h="956163">
                <a:moveTo>
                  <a:pt x="0" y="0"/>
                </a:moveTo>
                <a:lnTo>
                  <a:pt x="1153267" y="0"/>
                </a:lnTo>
                <a:lnTo>
                  <a:pt x="1153267" y="956163"/>
                </a:lnTo>
                <a:lnTo>
                  <a:pt x="0" y="956163"/>
                </a:lnTo>
                <a:lnTo>
                  <a:pt x="0" y="0"/>
                </a:lnTo>
                <a:close/>
              </a:path>
            </a:pathLst>
          </a:custGeom>
          <a:blipFill>
            <a:blip r:embed="rId4">
              <a:alphaModFix amt="50000"/>
              <a:extLst>
                <a:ext uri="{96DAC541-7B7A-43D3-8B79-37D633B846F1}">
                  <asvg:svgBlip xmlns:asvg="http://schemas.microsoft.com/office/drawing/2016/SVG/main" r:embed="rId5"/>
                </a:ext>
              </a:extLst>
            </a:blip>
            <a:stretch>
              <a:fillRect/>
            </a:stretch>
          </a:blipFill>
        </p:spPr>
      </p:sp>
      <p:sp>
        <p:nvSpPr>
          <p:cNvPr id="4" name="Freeform 4"/>
          <p:cNvSpPr/>
          <p:nvPr/>
        </p:nvSpPr>
        <p:spPr>
          <a:xfrm rot="10121404">
            <a:off x="16698192" y="9591271"/>
            <a:ext cx="2038965" cy="917534"/>
          </a:xfrm>
          <a:custGeom>
            <a:avLst/>
            <a:gdLst/>
            <a:ahLst/>
            <a:cxnLst/>
            <a:rect l="l" t="t" r="r" b="b"/>
            <a:pathLst>
              <a:path w="2038965" h="917534">
                <a:moveTo>
                  <a:pt x="0" y="0"/>
                </a:moveTo>
                <a:lnTo>
                  <a:pt x="2038965" y="0"/>
                </a:lnTo>
                <a:lnTo>
                  <a:pt x="2038965" y="917534"/>
                </a:lnTo>
                <a:lnTo>
                  <a:pt x="0" y="917534"/>
                </a:lnTo>
                <a:lnTo>
                  <a:pt x="0" y="0"/>
                </a:lnTo>
                <a:close/>
              </a:path>
            </a:pathLst>
          </a:custGeom>
          <a:blipFill>
            <a:blip r:embed="rId6">
              <a:alphaModFix amt="50000"/>
              <a:extLst>
                <a:ext uri="{96DAC541-7B7A-43D3-8B79-37D633B846F1}">
                  <asvg:svgBlip xmlns:asvg="http://schemas.microsoft.com/office/drawing/2016/SVG/main" r:embed="rId7"/>
                </a:ext>
              </a:extLst>
            </a:blip>
            <a:stretch>
              <a:fillRect/>
            </a:stretch>
          </a:blipFill>
        </p:spPr>
      </p:sp>
      <p:sp>
        <p:nvSpPr>
          <p:cNvPr id="5" name="TextBox 5"/>
          <p:cNvSpPr txBox="1"/>
          <p:nvPr/>
        </p:nvSpPr>
        <p:spPr>
          <a:xfrm>
            <a:off x="1066800" y="1638300"/>
            <a:ext cx="16688975" cy="8009885"/>
          </a:xfrm>
          <a:prstGeom prst="rect">
            <a:avLst/>
          </a:prstGeom>
        </p:spPr>
        <p:txBody>
          <a:bodyPr lIns="0" tIns="0" rIns="0" bIns="0" rtlCol="0" anchor="t">
            <a:spAutoFit/>
          </a:bodyPr>
          <a:lstStyle/>
          <a:p>
            <a:pPr algn="l">
              <a:lnSpc>
                <a:spcPts val="6719"/>
              </a:lnSpc>
            </a:pPr>
            <a:r>
              <a:rPr lang="en-US" sz="4800" spc="-240" dirty="0" err="1">
                <a:solidFill>
                  <a:srgbClr val="2F5043"/>
                </a:solidFill>
                <a:latin typeface="Inter"/>
                <a:ea typeface="Inter"/>
                <a:cs typeface="Inter"/>
                <a:sym typeface="Inter"/>
              </a:rPr>
              <a:t>Berdasarkan</a:t>
            </a:r>
            <a:r>
              <a:rPr lang="en-US" sz="4800" spc="-240" dirty="0">
                <a:solidFill>
                  <a:srgbClr val="2F5043"/>
                </a:solidFill>
                <a:latin typeface="Inter"/>
                <a:ea typeface="Inter"/>
                <a:cs typeface="Inter"/>
                <a:sym typeface="Inter"/>
              </a:rPr>
              <a:t> </a:t>
            </a:r>
            <a:r>
              <a:rPr lang="en-US" sz="4800" spc="-240" dirty="0" err="1">
                <a:solidFill>
                  <a:srgbClr val="2F5043"/>
                </a:solidFill>
                <a:latin typeface="Inter"/>
                <a:ea typeface="Inter"/>
                <a:cs typeface="Inter"/>
                <a:sym typeface="Inter"/>
              </a:rPr>
              <a:t>Kerangka</a:t>
            </a:r>
            <a:r>
              <a:rPr lang="en-US" sz="4800" spc="-240" dirty="0">
                <a:solidFill>
                  <a:srgbClr val="2F5043"/>
                </a:solidFill>
                <a:latin typeface="Inter"/>
                <a:ea typeface="Inter"/>
                <a:cs typeface="Inter"/>
                <a:sym typeface="Inter"/>
              </a:rPr>
              <a:t> </a:t>
            </a:r>
            <a:r>
              <a:rPr lang="en-US" sz="4800" spc="-240" dirty="0" err="1">
                <a:solidFill>
                  <a:srgbClr val="2F5043"/>
                </a:solidFill>
                <a:latin typeface="Inter"/>
                <a:ea typeface="Inter"/>
                <a:cs typeface="Inter"/>
                <a:sym typeface="Inter"/>
              </a:rPr>
              <a:t>Konseptual</a:t>
            </a:r>
            <a:r>
              <a:rPr lang="en-US" sz="4800" spc="-240" dirty="0">
                <a:solidFill>
                  <a:srgbClr val="2F5043"/>
                </a:solidFill>
                <a:latin typeface="Inter"/>
                <a:ea typeface="Inter"/>
                <a:cs typeface="Inter"/>
                <a:sym typeface="Inter"/>
              </a:rPr>
              <a:t> </a:t>
            </a:r>
            <a:r>
              <a:rPr lang="en-US" sz="4800" spc="-240" dirty="0" err="1">
                <a:solidFill>
                  <a:srgbClr val="2F5043"/>
                </a:solidFill>
                <a:latin typeface="Inter"/>
                <a:ea typeface="Inter"/>
                <a:cs typeface="Inter"/>
                <a:sym typeface="Inter"/>
              </a:rPr>
              <a:t>Pelaporan</a:t>
            </a:r>
            <a:r>
              <a:rPr lang="en-US" sz="4800" spc="-240" dirty="0">
                <a:solidFill>
                  <a:srgbClr val="2F5043"/>
                </a:solidFill>
                <a:latin typeface="Inter"/>
                <a:ea typeface="Inter"/>
                <a:cs typeface="Inter"/>
                <a:sym typeface="Inter"/>
              </a:rPr>
              <a:t> </a:t>
            </a:r>
            <a:r>
              <a:rPr lang="en-US" sz="4800" spc="-240" dirty="0" err="1">
                <a:solidFill>
                  <a:srgbClr val="2F5043"/>
                </a:solidFill>
                <a:latin typeface="Inter"/>
                <a:ea typeface="Inter"/>
                <a:cs typeface="Inter"/>
                <a:sym typeface="Inter"/>
              </a:rPr>
              <a:t>Keuangan</a:t>
            </a:r>
            <a:r>
              <a:rPr lang="en-US" sz="4800" spc="-240" dirty="0">
                <a:solidFill>
                  <a:srgbClr val="2F5043"/>
                </a:solidFill>
                <a:latin typeface="Inter"/>
                <a:ea typeface="Inter"/>
                <a:cs typeface="Inter"/>
                <a:sym typeface="Inter"/>
              </a:rPr>
              <a:t>, </a:t>
            </a:r>
            <a:endParaRPr/>
          </a:p>
          <a:p>
            <a:pPr algn="l">
              <a:lnSpc>
                <a:spcPts val="6719"/>
              </a:lnSpc>
            </a:pPr>
            <a:r>
              <a:rPr lang="en-US" sz="4800" spc="-240" dirty="0" err="1">
                <a:solidFill>
                  <a:srgbClr val="2F5043"/>
                </a:solidFill>
                <a:latin typeface="Inter"/>
                <a:ea typeface="Inter"/>
                <a:cs typeface="Inter"/>
                <a:sym typeface="Inter"/>
              </a:rPr>
              <a:t>ekuitas</a:t>
            </a:r>
            <a:r>
              <a:rPr lang="en-US" sz="4800" spc="-240" dirty="0">
                <a:solidFill>
                  <a:srgbClr val="2F5043"/>
                </a:solidFill>
                <a:latin typeface="Inter"/>
                <a:ea typeface="Inter"/>
                <a:cs typeface="Inter"/>
                <a:sym typeface="Inter"/>
              </a:rPr>
              <a:t> </a:t>
            </a:r>
            <a:r>
              <a:rPr lang="en-US" sz="4800" spc="-240" dirty="0" err="1">
                <a:solidFill>
                  <a:srgbClr val="2F5043"/>
                </a:solidFill>
                <a:latin typeface="Inter"/>
                <a:ea typeface="Inter"/>
                <a:cs typeface="Inter"/>
                <a:sym typeface="Inter"/>
              </a:rPr>
              <a:t>dikelompokkan</a:t>
            </a:r>
            <a:r>
              <a:rPr lang="en-US" sz="4800" spc="-240" dirty="0">
                <a:solidFill>
                  <a:srgbClr val="2F5043"/>
                </a:solidFill>
                <a:latin typeface="Inter"/>
                <a:ea typeface="Inter"/>
                <a:cs typeface="Inter"/>
                <a:sym typeface="Inter"/>
              </a:rPr>
              <a:t> </a:t>
            </a:r>
            <a:r>
              <a:rPr lang="en-US" sz="4800" spc="-240" dirty="0" err="1">
                <a:solidFill>
                  <a:srgbClr val="2F5043"/>
                </a:solidFill>
                <a:latin typeface="Inter"/>
                <a:ea typeface="Inter"/>
                <a:cs typeface="Inter"/>
                <a:sym typeface="Inter"/>
              </a:rPr>
              <a:t>menjadi</a:t>
            </a:r>
            <a:r>
              <a:rPr lang="en-US" sz="4800" spc="-240" dirty="0">
                <a:solidFill>
                  <a:srgbClr val="2F5043"/>
                </a:solidFill>
                <a:latin typeface="Inter"/>
                <a:ea typeface="Inter"/>
                <a:cs typeface="Inter"/>
                <a:sym typeface="Inter"/>
              </a:rPr>
              <a:t> </a:t>
            </a:r>
            <a:r>
              <a:rPr lang="en-US" sz="4800" spc="-240" dirty="0" err="1">
                <a:solidFill>
                  <a:srgbClr val="2F5043"/>
                </a:solidFill>
                <a:latin typeface="Inter"/>
                <a:ea typeface="Inter"/>
                <a:cs typeface="Inter"/>
                <a:sym typeface="Inter"/>
              </a:rPr>
              <a:t>empat</a:t>
            </a:r>
            <a:r>
              <a:rPr lang="en-US" sz="4800" spc="-240" dirty="0">
                <a:solidFill>
                  <a:srgbClr val="2F5043"/>
                </a:solidFill>
                <a:latin typeface="Inter"/>
                <a:ea typeface="Inter"/>
                <a:cs typeface="Inter"/>
                <a:sym typeface="Inter"/>
              </a:rPr>
              <a:t> </a:t>
            </a:r>
            <a:r>
              <a:rPr lang="en-US" sz="4800" spc="-240" dirty="0" err="1">
                <a:solidFill>
                  <a:srgbClr val="2F5043"/>
                </a:solidFill>
                <a:latin typeface="Inter"/>
                <a:ea typeface="Inter"/>
                <a:cs typeface="Inter"/>
                <a:sym typeface="Inter"/>
              </a:rPr>
              <a:t>golongan</a:t>
            </a:r>
            <a:r>
              <a:rPr lang="en-US" sz="4800" spc="-240" dirty="0">
                <a:solidFill>
                  <a:srgbClr val="2F5043"/>
                </a:solidFill>
                <a:latin typeface="Inter"/>
                <a:ea typeface="Inter"/>
                <a:cs typeface="Inter"/>
                <a:sym typeface="Inter"/>
              </a:rPr>
              <a:t> </a:t>
            </a:r>
            <a:r>
              <a:rPr lang="en-US" sz="4800" spc="-240" dirty="0" err="1">
                <a:solidFill>
                  <a:srgbClr val="2F5043"/>
                </a:solidFill>
                <a:latin typeface="Inter"/>
                <a:ea typeface="Inter"/>
                <a:cs typeface="Inter"/>
                <a:sym typeface="Inter"/>
              </a:rPr>
              <a:t>berdasarkan</a:t>
            </a:r>
            <a:r>
              <a:rPr lang="en-US" sz="4800" spc="-240" dirty="0">
                <a:solidFill>
                  <a:srgbClr val="2F5043"/>
                </a:solidFill>
                <a:latin typeface="Inter"/>
                <a:ea typeface="Inter"/>
                <a:cs typeface="Inter"/>
                <a:sym typeface="Inter"/>
              </a:rPr>
              <a:t> </a:t>
            </a:r>
            <a:endParaRPr/>
          </a:p>
          <a:p>
            <a:pPr algn="l">
              <a:lnSpc>
                <a:spcPts val="6719"/>
              </a:lnSpc>
            </a:pPr>
            <a:r>
              <a:rPr lang="en-US" sz="4800" spc="-240" dirty="0" err="1">
                <a:solidFill>
                  <a:srgbClr val="2F5043"/>
                </a:solidFill>
                <a:latin typeface="Inter"/>
                <a:ea typeface="Inter"/>
                <a:cs typeface="Inter"/>
                <a:sym typeface="Inter"/>
              </a:rPr>
              <a:t>sumbernya</a:t>
            </a:r>
            <a:r>
              <a:rPr lang="en-US" sz="4800" spc="-240" dirty="0">
                <a:solidFill>
                  <a:srgbClr val="2F5043"/>
                </a:solidFill>
                <a:latin typeface="Inter"/>
                <a:ea typeface="Inter"/>
                <a:cs typeface="Inter"/>
                <a:sym typeface="Inter"/>
              </a:rPr>
              <a:t>:</a:t>
            </a:r>
          </a:p>
          <a:p>
            <a:pPr algn="l">
              <a:lnSpc>
                <a:spcPts val="6719"/>
              </a:lnSpc>
            </a:pPr>
            <a:endParaRPr lang="en-US" sz="4800" spc="-240" dirty="0">
              <a:solidFill>
                <a:srgbClr val="2F5043"/>
              </a:solidFill>
              <a:latin typeface="Inter"/>
              <a:ea typeface="Inter"/>
              <a:cs typeface="Inter"/>
              <a:sym typeface="Inter"/>
            </a:endParaRPr>
          </a:p>
          <a:p>
            <a:pPr algn="l">
              <a:lnSpc>
                <a:spcPts val="6719"/>
              </a:lnSpc>
            </a:pPr>
            <a:r>
              <a:rPr lang="en-US" sz="4800" spc="-240" dirty="0">
                <a:solidFill>
                  <a:srgbClr val="2F5043"/>
                </a:solidFill>
                <a:latin typeface="Inter"/>
                <a:ea typeface="Inter"/>
                <a:cs typeface="Inter"/>
                <a:sym typeface="Inter"/>
              </a:rPr>
              <a:t>1. </a:t>
            </a:r>
            <a:r>
              <a:rPr lang="en-US" sz="4800" spc="-240" dirty="0" err="1">
                <a:solidFill>
                  <a:srgbClr val="2F5043"/>
                </a:solidFill>
                <a:latin typeface="Inter"/>
                <a:ea typeface="Inter"/>
                <a:cs typeface="Inter"/>
                <a:sym typeface="Inter"/>
              </a:rPr>
              <a:t>Penyetoran</a:t>
            </a:r>
            <a:r>
              <a:rPr lang="en-US" sz="4800" spc="-240" dirty="0">
                <a:solidFill>
                  <a:srgbClr val="2F5043"/>
                </a:solidFill>
                <a:latin typeface="Inter"/>
                <a:ea typeface="Inter"/>
                <a:cs typeface="Inter"/>
                <a:sym typeface="Inter"/>
              </a:rPr>
              <a:t> modal </a:t>
            </a:r>
            <a:r>
              <a:rPr lang="en-US" sz="4800" spc="-240" dirty="0" err="1">
                <a:solidFill>
                  <a:srgbClr val="2F5043"/>
                </a:solidFill>
                <a:latin typeface="Inter"/>
                <a:ea typeface="Inter"/>
                <a:cs typeface="Inter"/>
                <a:sym typeface="Inter"/>
              </a:rPr>
              <a:t>dari</a:t>
            </a:r>
            <a:r>
              <a:rPr lang="en-US" sz="4800" spc="-240" dirty="0">
                <a:solidFill>
                  <a:srgbClr val="2F5043"/>
                </a:solidFill>
                <a:latin typeface="Inter"/>
                <a:ea typeface="Inter"/>
                <a:cs typeface="Inter"/>
                <a:sym typeface="Inter"/>
              </a:rPr>
              <a:t> </a:t>
            </a:r>
            <a:r>
              <a:rPr lang="en-US" sz="4800" spc="-240" dirty="0" err="1">
                <a:solidFill>
                  <a:srgbClr val="2F5043"/>
                </a:solidFill>
                <a:latin typeface="Inter"/>
                <a:ea typeface="Inter"/>
                <a:cs typeface="Inter"/>
                <a:sym typeface="Inter"/>
              </a:rPr>
              <a:t>pemilik</a:t>
            </a:r>
            <a:r>
              <a:rPr lang="en-US" sz="4800" spc="-240" dirty="0">
                <a:solidFill>
                  <a:srgbClr val="2F5043"/>
                </a:solidFill>
                <a:latin typeface="Inter"/>
                <a:ea typeface="Inter"/>
                <a:cs typeface="Inter"/>
                <a:sym typeface="Inter"/>
              </a:rPr>
              <a:t> </a:t>
            </a:r>
            <a:r>
              <a:rPr lang="en-US" sz="4800" spc="-240" dirty="0" err="1">
                <a:solidFill>
                  <a:srgbClr val="2F5043"/>
                </a:solidFill>
                <a:latin typeface="Inter"/>
                <a:ea typeface="Inter"/>
                <a:cs typeface="Inter"/>
                <a:sym typeface="Inter"/>
              </a:rPr>
              <a:t>atau</a:t>
            </a:r>
            <a:r>
              <a:rPr lang="en-US" sz="4800" spc="-240" dirty="0">
                <a:solidFill>
                  <a:srgbClr val="2F5043"/>
                </a:solidFill>
                <a:latin typeface="Inter"/>
                <a:ea typeface="Inter"/>
                <a:cs typeface="Inter"/>
                <a:sym typeface="Inter"/>
              </a:rPr>
              <a:t> </a:t>
            </a:r>
            <a:r>
              <a:rPr lang="en-US" sz="4800" spc="-240" dirty="0" err="1">
                <a:solidFill>
                  <a:srgbClr val="2F5043"/>
                </a:solidFill>
                <a:latin typeface="Inter"/>
                <a:ea typeface="Inter"/>
                <a:cs typeface="Inter"/>
                <a:sym typeface="Inter"/>
              </a:rPr>
              <a:t>persero</a:t>
            </a:r>
            <a:endParaRPr/>
          </a:p>
          <a:p>
            <a:pPr algn="l">
              <a:lnSpc>
                <a:spcPts val="6719"/>
              </a:lnSpc>
            </a:pPr>
            <a:r>
              <a:rPr lang="en-US" sz="4800" spc="-240" dirty="0">
                <a:solidFill>
                  <a:srgbClr val="2F5043"/>
                </a:solidFill>
                <a:latin typeface="Inter"/>
                <a:ea typeface="Inter"/>
                <a:cs typeface="Inter"/>
                <a:sym typeface="Inter"/>
              </a:rPr>
              <a:t>2. </a:t>
            </a:r>
            <a:r>
              <a:rPr lang="en-US" sz="4800" spc="-240" dirty="0" err="1">
                <a:solidFill>
                  <a:srgbClr val="2F5043"/>
                </a:solidFill>
                <a:latin typeface="Inter"/>
                <a:ea typeface="Inter"/>
                <a:cs typeface="Inter"/>
                <a:sym typeface="Inter"/>
              </a:rPr>
              <a:t>Saldo</a:t>
            </a:r>
            <a:r>
              <a:rPr lang="en-US" sz="4800" spc="-240" dirty="0">
                <a:solidFill>
                  <a:srgbClr val="2F5043"/>
                </a:solidFill>
                <a:latin typeface="Inter"/>
                <a:ea typeface="Inter"/>
                <a:cs typeface="Inter"/>
                <a:sym typeface="Inter"/>
              </a:rPr>
              <a:t> </a:t>
            </a:r>
            <a:r>
              <a:rPr lang="en-US" sz="4800" spc="-240" dirty="0" err="1">
                <a:solidFill>
                  <a:srgbClr val="2F5043"/>
                </a:solidFill>
                <a:latin typeface="Inter"/>
                <a:ea typeface="Inter"/>
                <a:cs typeface="Inter"/>
                <a:sym typeface="Inter"/>
              </a:rPr>
              <a:t>laba</a:t>
            </a:r>
            <a:r>
              <a:rPr lang="en-US" sz="4800" spc="-240" dirty="0">
                <a:solidFill>
                  <a:srgbClr val="2F5043"/>
                </a:solidFill>
                <a:latin typeface="Inter"/>
                <a:ea typeface="Inter"/>
                <a:cs typeface="Inter"/>
                <a:sym typeface="Inter"/>
              </a:rPr>
              <a:t> yang </a:t>
            </a:r>
            <a:r>
              <a:rPr lang="en-US" sz="4800" spc="-240" dirty="0" err="1">
                <a:solidFill>
                  <a:srgbClr val="2F5043"/>
                </a:solidFill>
                <a:latin typeface="Inter"/>
                <a:ea typeface="Inter"/>
                <a:cs typeface="Inter"/>
                <a:sym typeface="Inter"/>
              </a:rPr>
              <a:t>berasal</a:t>
            </a:r>
            <a:r>
              <a:rPr lang="en-US" sz="4800" spc="-240" dirty="0">
                <a:solidFill>
                  <a:srgbClr val="2F5043"/>
                </a:solidFill>
                <a:latin typeface="Inter"/>
                <a:ea typeface="Inter"/>
                <a:cs typeface="Inter"/>
                <a:sym typeface="Inter"/>
              </a:rPr>
              <a:t> </a:t>
            </a:r>
            <a:r>
              <a:rPr lang="en-US" sz="4800" spc="-240" dirty="0" err="1">
                <a:solidFill>
                  <a:srgbClr val="2F5043"/>
                </a:solidFill>
                <a:latin typeface="Inter"/>
                <a:ea typeface="Inter"/>
                <a:cs typeface="Inter"/>
                <a:sym typeface="Inter"/>
              </a:rPr>
              <a:t>dari</a:t>
            </a:r>
            <a:r>
              <a:rPr lang="en-US" sz="4800" spc="-240" dirty="0">
                <a:solidFill>
                  <a:srgbClr val="2F5043"/>
                </a:solidFill>
                <a:latin typeface="Inter"/>
                <a:ea typeface="Inter"/>
                <a:cs typeface="Inter"/>
                <a:sym typeface="Inter"/>
              </a:rPr>
              <a:t> </a:t>
            </a:r>
            <a:r>
              <a:rPr lang="en-US" sz="4800" spc="-240" dirty="0" err="1">
                <a:solidFill>
                  <a:srgbClr val="2F5043"/>
                </a:solidFill>
                <a:latin typeface="Inter"/>
                <a:ea typeface="Inter"/>
                <a:cs typeface="Inter"/>
                <a:sym typeface="Inter"/>
              </a:rPr>
              <a:t>hasil</a:t>
            </a:r>
            <a:r>
              <a:rPr lang="en-US" sz="4800" spc="-240" dirty="0">
                <a:solidFill>
                  <a:srgbClr val="2F5043"/>
                </a:solidFill>
                <a:latin typeface="Inter"/>
                <a:ea typeface="Inter"/>
                <a:cs typeface="Inter"/>
                <a:sym typeface="Inter"/>
              </a:rPr>
              <a:t> </a:t>
            </a:r>
            <a:r>
              <a:rPr lang="en-US" sz="4800" spc="-240" dirty="0" err="1">
                <a:solidFill>
                  <a:srgbClr val="2F5043"/>
                </a:solidFill>
                <a:latin typeface="Inter"/>
                <a:ea typeface="Inter"/>
                <a:cs typeface="Inter"/>
                <a:sym typeface="Inter"/>
              </a:rPr>
              <a:t>usaha</a:t>
            </a:r>
            <a:r>
              <a:rPr lang="en-US" sz="4800" spc="-240" dirty="0">
                <a:solidFill>
                  <a:srgbClr val="2F5043"/>
                </a:solidFill>
                <a:latin typeface="Inter"/>
                <a:ea typeface="Inter"/>
                <a:cs typeface="Inter"/>
                <a:sym typeface="Inter"/>
              </a:rPr>
              <a:t> (retained earnings)</a:t>
            </a:r>
            <a:endParaRPr/>
          </a:p>
          <a:p>
            <a:pPr algn="l">
              <a:lnSpc>
                <a:spcPts val="6719"/>
              </a:lnSpc>
            </a:pPr>
            <a:r>
              <a:rPr lang="en-US" sz="4800" spc="-240" dirty="0">
                <a:solidFill>
                  <a:srgbClr val="2F5043"/>
                </a:solidFill>
                <a:latin typeface="Inter"/>
                <a:ea typeface="Inter"/>
                <a:cs typeface="Inter"/>
                <a:sym typeface="Inter"/>
              </a:rPr>
              <a:t>3. Modal </a:t>
            </a:r>
            <a:r>
              <a:rPr lang="en-US" sz="4800" spc="-240" dirty="0" err="1">
                <a:solidFill>
                  <a:srgbClr val="2F5043"/>
                </a:solidFill>
                <a:latin typeface="Inter"/>
                <a:ea typeface="Inter"/>
                <a:cs typeface="Inter"/>
                <a:sym typeface="Inter"/>
              </a:rPr>
              <a:t>penilaian</a:t>
            </a:r>
            <a:r>
              <a:rPr lang="en-US" sz="4800" spc="-240" dirty="0">
                <a:solidFill>
                  <a:srgbClr val="2F5043"/>
                </a:solidFill>
                <a:latin typeface="Inter"/>
                <a:ea typeface="Inter"/>
                <a:cs typeface="Inter"/>
                <a:sym typeface="Inter"/>
              </a:rPr>
              <a:t> </a:t>
            </a:r>
            <a:r>
              <a:rPr lang="en-US" sz="4800" spc="-240" dirty="0" err="1">
                <a:solidFill>
                  <a:srgbClr val="2F5043"/>
                </a:solidFill>
                <a:latin typeface="Inter"/>
                <a:ea typeface="Inter"/>
                <a:cs typeface="Inter"/>
                <a:sym typeface="Inter"/>
              </a:rPr>
              <a:t>kembali</a:t>
            </a:r>
            <a:r>
              <a:rPr lang="en-US" sz="4800" spc="-240" dirty="0">
                <a:solidFill>
                  <a:srgbClr val="2F5043"/>
                </a:solidFill>
                <a:latin typeface="Inter"/>
                <a:ea typeface="Inter"/>
                <a:cs typeface="Inter"/>
                <a:sym typeface="Inter"/>
              </a:rPr>
              <a:t> </a:t>
            </a:r>
            <a:r>
              <a:rPr lang="en-US" sz="4800" spc="-240" dirty="0" err="1">
                <a:solidFill>
                  <a:srgbClr val="2F5043"/>
                </a:solidFill>
                <a:latin typeface="Inter"/>
                <a:ea typeface="Inter"/>
                <a:cs typeface="Inter"/>
                <a:sym typeface="Inter"/>
              </a:rPr>
              <a:t>aset</a:t>
            </a:r>
            <a:r>
              <a:rPr lang="en-US" sz="4800" spc="-240" dirty="0">
                <a:solidFill>
                  <a:srgbClr val="2F5043"/>
                </a:solidFill>
                <a:latin typeface="Inter"/>
                <a:ea typeface="Inter"/>
                <a:cs typeface="Inter"/>
                <a:sym typeface="Inter"/>
              </a:rPr>
              <a:t> (appraisal capital) </a:t>
            </a:r>
            <a:endParaRPr/>
          </a:p>
          <a:p>
            <a:pPr algn="l">
              <a:lnSpc>
                <a:spcPts val="6719"/>
              </a:lnSpc>
            </a:pPr>
            <a:r>
              <a:rPr lang="en-US" sz="4800" spc="-240" dirty="0">
                <a:solidFill>
                  <a:srgbClr val="2F5043"/>
                </a:solidFill>
                <a:latin typeface="Inter"/>
                <a:ea typeface="Inter"/>
                <a:cs typeface="Inter"/>
                <a:sym typeface="Inter"/>
              </a:rPr>
              <a:t>4. Modal </a:t>
            </a:r>
            <a:r>
              <a:rPr lang="en-US" sz="4800" spc="-240" dirty="0" err="1">
                <a:solidFill>
                  <a:srgbClr val="2F5043"/>
                </a:solidFill>
                <a:latin typeface="Inter"/>
                <a:ea typeface="Inter"/>
                <a:cs typeface="Inter"/>
                <a:sym typeface="Inter"/>
              </a:rPr>
              <a:t>donasi</a:t>
            </a:r>
            <a:r>
              <a:rPr lang="en-US" sz="4800" spc="-240" dirty="0">
                <a:solidFill>
                  <a:srgbClr val="2F5043"/>
                </a:solidFill>
                <a:latin typeface="Inter"/>
                <a:ea typeface="Inter"/>
                <a:cs typeface="Inter"/>
                <a:sym typeface="Inter"/>
              </a:rPr>
              <a:t> (donated capital)</a:t>
            </a:r>
          </a:p>
          <a:p>
            <a:endParaRPr/>
          </a:p>
          <a:p>
            <a:pPr algn="l">
              <a:lnSpc>
                <a:spcPts val="6719"/>
              </a:lnSpc>
            </a:pPr>
            <a:endParaRPr/>
          </a:p>
        </p:txBody>
      </p:sp>
      <p:sp>
        <p:nvSpPr>
          <p:cNvPr id="6" name="Freeform 6"/>
          <p:cNvSpPr/>
          <p:nvPr/>
        </p:nvSpPr>
        <p:spPr>
          <a:xfrm>
            <a:off x="14367718" y="6585033"/>
            <a:ext cx="3920282" cy="4114800"/>
          </a:xfrm>
          <a:custGeom>
            <a:avLst/>
            <a:gdLst/>
            <a:ahLst/>
            <a:cxnLst/>
            <a:rect l="l" t="t" r="r" b="b"/>
            <a:pathLst>
              <a:path w="3920282" h="4114800">
                <a:moveTo>
                  <a:pt x="0" y="0"/>
                </a:moveTo>
                <a:lnTo>
                  <a:pt x="3920282" y="0"/>
                </a:lnTo>
                <a:lnTo>
                  <a:pt x="3920282"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DFA"/>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0051228" cy="10287000"/>
            <a:chOff x="0" y="0"/>
            <a:chExt cx="2647237" cy="2709333"/>
          </a:xfrm>
        </p:grpSpPr>
        <p:sp>
          <p:nvSpPr>
            <p:cNvPr id="3" name="Freeform 3"/>
            <p:cNvSpPr/>
            <p:nvPr/>
          </p:nvSpPr>
          <p:spPr>
            <a:xfrm>
              <a:off x="0" y="0"/>
              <a:ext cx="2647237" cy="2709333"/>
            </a:xfrm>
            <a:custGeom>
              <a:avLst/>
              <a:gdLst/>
              <a:ahLst/>
              <a:cxnLst/>
              <a:rect l="l" t="t" r="r" b="b"/>
              <a:pathLst>
                <a:path w="2647237" h="2709333">
                  <a:moveTo>
                    <a:pt x="0" y="0"/>
                  </a:moveTo>
                  <a:lnTo>
                    <a:pt x="2647237" y="0"/>
                  </a:lnTo>
                  <a:lnTo>
                    <a:pt x="2647237" y="2709333"/>
                  </a:lnTo>
                  <a:lnTo>
                    <a:pt x="0" y="2709333"/>
                  </a:lnTo>
                  <a:close/>
                </a:path>
              </a:pathLst>
            </a:custGeom>
            <a:solidFill>
              <a:srgbClr val="2F5043"/>
            </a:solidFill>
          </p:spPr>
        </p:sp>
        <p:sp>
          <p:nvSpPr>
            <p:cNvPr id="4" name="TextBox 4"/>
            <p:cNvSpPr txBox="1"/>
            <p:nvPr/>
          </p:nvSpPr>
          <p:spPr>
            <a:xfrm>
              <a:off x="0" y="19050"/>
              <a:ext cx="2647237" cy="2690283"/>
            </a:xfrm>
            <a:prstGeom prst="rect">
              <a:avLst/>
            </a:prstGeom>
          </p:spPr>
          <p:txBody>
            <a:bodyPr lIns="50800" tIns="50800" rIns="50800" bIns="50800" rtlCol="0" anchor="ctr"/>
            <a:lstStyle/>
            <a:p>
              <a:pPr algn="ctr">
                <a:lnSpc>
                  <a:spcPts val="2418"/>
                </a:lnSpc>
              </a:pPr>
              <a:endParaRPr/>
            </a:p>
          </p:txBody>
        </p:sp>
      </p:grpSp>
      <p:sp>
        <p:nvSpPr>
          <p:cNvPr id="5" name="Freeform 5"/>
          <p:cNvSpPr/>
          <p:nvPr/>
        </p:nvSpPr>
        <p:spPr>
          <a:xfrm>
            <a:off x="1028700" y="1028700"/>
            <a:ext cx="553131" cy="731303"/>
          </a:xfrm>
          <a:custGeom>
            <a:avLst/>
            <a:gdLst/>
            <a:ahLst/>
            <a:cxnLst/>
            <a:rect l="l" t="t" r="r" b="b"/>
            <a:pathLst>
              <a:path w="553131" h="731303">
                <a:moveTo>
                  <a:pt x="0" y="0"/>
                </a:moveTo>
                <a:lnTo>
                  <a:pt x="553131" y="0"/>
                </a:lnTo>
                <a:lnTo>
                  <a:pt x="553131" y="731303"/>
                </a:lnTo>
                <a:lnTo>
                  <a:pt x="0" y="731303"/>
                </a:lnTo>
                <a:lnTo>
                  <a:pt x="0" y="0"/>
                </a:lnTo>
                <a:close/>
              </a:path>
            </a:pathLst>
          </a:custGeom>
          <a:blipFill>
            <a:blip r:embed="rId2" cstate="print">
              <a:extLst>
                <a:ext uri="{96DAC541-7B7A-43D3-8B79-37D633B846F1}">
                  <asvg:svgBlip xmlns:asvg="http://schemas.microsoft.com/office/drawing/2016/SVG/main" r:embed="rId3"/>
                </a:ext>
              </a:extLst>
            </a:blip>
            <a:stretch>
              <a:fillRect/>
            </a:stretch>
          </a:blipFill>
        </p:spPr>
      </p:sp>
      <p:grpSp>
        <p:nvGrpSpPr>
          <p:cNvPr id="6" name="Group 6"/>
          <p:cNvGrpSpPr/>
          <p:nvPr/>
        </p:nvGrpSpPr>
        <p:grpSpPr>
          <a:xfrm>
            <a:off x="18107025" y="19050"/>
            <a:ext cx="180975" cy="10287000"/>
            <a:chOff x="0" y="0"/>
            <a:chExt cx="47664" cy="2709333"/>
          </a:xfrm>
        </p:grpSpPr>
        <p:sp>
          <p:nvSpPr>
            <p:cNvPr id="7" name="Freeform 7"/>
            <p:cNvSpPr/>
            <p:nvPr/>
          </p:nvSpPr>
          <p:spPr>
            <a:xfrm>
              <a:off x="0" y="0"/>
              <a:ext cx="47664" cy="2709333"/>
            </a:xfrm>
            <a:custGeom>
              <a:avLst/>
              <a:gdLst/>
              <a:ahLst/>
              <a:cxnLst/>
              <a:rect l="l" t="t" r="r" b="b"/>
              <a:pathLst>
                <a:path w="47664" h="2709333">
                  <a:moveTo>
                    <a:pt x="0" y="0"/>
                  </a:moveTo>
                  <a:lnTo>
                    <a:pt x="47664" y="0"/>
                  </a:lnTo>
                  <a:lnTo>
                    <a:pt x="47664" y="2709333"/>
                  </a:lnTo>
                  <a:lnTo>
                    <a:pt x="0" y="2709333"/>
                  </a:lnTo>
                  <a:close/>
                </a:path>
              </a:pathLst>
            </a:custGeom>
            <a:solidFill>
              <a:srgbClr val="2F5043"/>
            </a:solidFill>
          </p:spPr>
        </p:sp>
        <p:sp>
          <p:nvSpPr>
            <p:cNvPr id="8" name="TextBox 8"/>
            <p:cNvSpPr txBox="1"/>
            <p:nvPr/>
          </p:nvSpPr>
          <p:spPr>
            <a:xfrm>
              <a:off x="0" y="19050"/>
              <a:ext cx="47664" cy="2690283"/>
            </a:xfrm>
            <a:prstGeom prst="rect">
              <a:avLst/>
            </a:prstGeom>
          </p:spPr>
          <p:txBody>
            <a:bodyPr lIns="50800" tIns="50800" rIns="50800" bIns="50800" rtlCol="0" anchor="ctr"/>
            <a:lstStyle/>
            <a:p>
              <a:pPr algn="ctr">
                <a:lnSpc>
                  <a:spcPts val="2418"/>
                </a:lnSpc>
              </a:pPr>
              <a:endParaRPr/>
            </a:p>
          </p:txBody>
        </p:sp>
      </p:grpSp>
      <p:sp>
        <p:nvSpPr>
          <p:cNvPr id="9" name="Freeform 9"/>
          <p:cNvSpPr/>
          <p:nvPr/>
        </p:nvSpPr>
        <p:spPr>
          <a:xfrm>
            <a:off x="5463124" y="5143500"/>
            <a:ext cx="3680876" cy="4114800"/>
          </a:xfrm>
          <a:custGeom>
            <a:avLst/>
            <a:gdLst/>
            <a:ahLst/>
            <a:cxnLst/>
            <a:rect l="l" t="t" r="r" b="b"/>
            <a:pathLst>
              <a:path w="3680876" h="4114800">
                <a:moveTo>
                  <a:pt x="0" y="0"/>
                </a:moveTo>
                <a:lnTo>
                  <a:pt x="3680876" y="0"/>
                </a:lnTo>
                <a:lnTo>
                  <a:pt x="3680876"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TextBox 10"/>
          <p:cNvSpPr txBox="1"/>
          <p:nvPr/>
        </p:nvSpPr>
        <p:spPr>
          <a:xfrm>
            <a:off x="1028700" y="3222129"/>
            <a:ext cx="8559926" cy="3043979"/>
          </a:xfrm>
          <a:prstGeom prst="rect">
            <a:avLst/>
          </a:prstGeom>
        </p:spPr>
        <p:txBody>
          <a:bodyPr lIns="0" tIns="0" rIns="0" bIns="0" rtlCol="0" anchor="t">
            <a:spAutoFit/>
          </a:bodyPr>
          <a:lstStyle/>
          <a:p>
            <a:pPr algn="l">
              <a:lnSpc>
                <a:spcPts val="11638"/>
              </a:lnSpc>
            </a:pPr>
            <a:r>
              <a:rPr lang="en-US" sz="12251" b="1" spc="-612">
                <a:solidFill>
                  <a:srgbClr val="FFFDFA"/>
                </a:solidFill>
                <a:latin typeface="Bricolage Grotesque Bold"/>
                <a:ea typeface="Bricolage Grotesque Bold"/>
                <a:cs typeface="Bricolage Grotesque Bold"/>
                <a:sym typeface="Bricolage Grotesque Bold"/>
              </a:rPr>
              <a:t>Komponen Ekuitas</a:t>
            </a:r>
          </a:p>
        </p:txBody>
      </p:sp>
      <p:sp>
        <p:nvSpPr>
          <p:cNvPr id="11" name="TextBox 11"/>
          <p:cNvSpPr txBox="1"/>
          <p:nvPr/>
        </p:nvSpPr>
        <p:spPr>
          <a:xfrm>
            <a:off x="10625873" y="1299101"/>
            <a:ext cx="6906508" cy="9576981"/>
          </a:xfrm>
          <a:prstGeom prst="rect">
            <a:avLst/>
          </a:prstGeom>
        </p:spPr>
        <p:txBody>
          <a:bodyPr lIns="0" tIns="0" rIns="0" bIns="0" rtlCol="0" anchor="t">
            <a:spAutoFit/>
          </a:bodyPr>
          <a:lstStyle/>
          <a:p>
            <a:pPr algn="l">
              <a:lnSpc>
                <a:spcPts val="6236"/>
              </a:lnSpc>
            </a:pPr>
            <a:r>
              <a:rPr lang="en-US" sz="4454" spc="-222" dirty="0" err="1">
                <a:solidFill>
                  <a:srgbClr val="2F5043"/>
                </a:solidFill>
                <a:latin typeface="Inter"/>
                <a:ea typeface="Inter"/>
                <a:cs typeface="Inter"/>
                <a:sym typeface="Inter"/>
              </a:rPr>
              <a:t>Menurut</a:t>
            </a:r>
            <a:r>
              <a:rPr lang="en-US" sz="4454" spc="-222" dirty="0">
                <a:solidFill>
                  <a:srgbClr val="2F5043"/>
                </a:solidFill>
                <a:latin typeface="Inter"/>
                <a:ea typeface="Inter"/>
                <a:cs typeface="Inter"/>
                <a:sym typeface="Inter"/>
              </a:rPr>
              <a:t> </a:t>
            </a:r>
            <a:r>
              <a:rPr lang="en-US" sz="4454" spc="-222" dirty="0" err="1">
                <a:solidFill>
                  <a:srgbClr val="2F5043"/>
                </a:solidFill>
                <a:latin typeface="Inter"/>
                <a:ea typeface="Inter"/>
                <a:cs typeface="Inter"/>
                <a:sym typeface="Inter"/>
              </a:rPr>
              <a:t>Martani</a:t>
            </a:r>
            <a:r>
              <a:rPr lang="en-US" sz="4454" spc="-222" dirty="0">
                <a:solidFill>
                  <a:srgbClr val="2F5043"/>
                </a:solidFill>
                <a:latin typeface="Inter"/>
                <a:ea typeface="Inter"/>
                <a:cs typeface="Inter"/>
                <a:sym typeface="Inter"/>
              </a:rPr>
              <a:t> et al (2016) </a:t>
            </a:r>
            <a:r>
              <a:rPr lang="en-US" sz="4454" spc="-222" dirty="0" err="1">
                <a:solidFill>
                  <a:srgbClr val="2F5043"/>
                </a:solidFill>
                <a:latin typeface="Inter"/>
                <a:ea typeface="Inter"/>
                <a:cs typeface="Inter"/>
                <a:sym typeface="Inter"/>
              </a:rPr>
              <a:t>beberapa</a:t>
            </a:r>
            <a:r>
              <a:rPr lang="en-US" sz="4454" spc="-222" dirty="0">
                <a:solidFill>
                  <a:srgbClr val="2F5043"/>
                </a:solidFill>
                <a:latin typeface="Inter"/>
                <a:ea typeface="Inter"/>
                <a:cs typeface="Inter"/>
                <a:sym typeface="Inter"/>
              </a:rPr>
              <a:t> </a:t>
            </a:r>
            <a:r>
              <a:rPr lang="en-US" sz="4454" spc="-222" dirty="0" err="1">
                <a:solidFill>
                  <a:srgbClr val="2F5043"/>
                </a:solidFill>
                <a:latin typeface="Inter"/>
                <a:ea typeface="Inter"/>
                <a:cs typeface="Inter"/>
                <a:sym typeface="Inter"/>
              </a:rPr>
              <a:t>komponen</a:t>
            </a:r>
            <a:r>
              <a:rPr lang="en-US" sz="4454" spc="-222" dirty="0">
                <a:solidFill>
                  <a:srgbClr val="2F5043"/>
                </a:solidFill>
                <a:latin typeface="Inter"/>
                <a:ea typeface="Inter"/>
                <a:cs typeface="Inter"/>
                <a:sym typeface="Inter"/>
              </a:rPr>
              <a:t> </a:t>
            </a:r>
            <a:r>
              <a:rPr lang="en-US" sz="4454" spc="-222" dirty="0" err="1">
                <a:solidFill>
                  <a:srgbClr val="2F5043"/>
                </a:solidFill>
                <a:latin typeface="Inter"/>
                <a:ea typeface="Inter"/>
                <a:cs typeface="Inter"/>
                <a:sym typeface="Inter"/>
              </a:rPr>
              <a:t>dari</a:t>
            </a:r>
            <a:r>
              <a:rPr lang="en-US" sz="4454" spc="-222" dirty="0">
                <a:solidFill>
                  <a:srgbClr val="2F5043"/>
                </a:solidFill>
                <a:latin typeface="Inter"/>
                <a:ea typeface="Inter"/>
                <a:cs typeface="Inter"/>
                <a:sym typeface="Inter"/>
              </a:rPr>
              <a:t> </a:t>
            </a:r>
            <a:endParaRPr/>
          </a:p>
          <a:p>
            <a:pPr algn="l">
              <a:lnSpc>
                <a:spcPts val="6236"/>
              </a:lnSpc>
            </a:pPr>
            <a:r>
              <a:rPr lang="en-US" sz="4454" spc="-222" dirty="0" err="1">
                <a:solidFill>
                  <a:srgbClr val="2F5043"/>
                </a:solidFill>
                <a:latin typeface="Inter"/>
                <a:ea typeface="Inter"/>
                <a:cs typeface="Inter"/>
                <a:sym typeface="Inter"/>
              </a:rPr>
              <a:t>ekuitas</a:t>
            </a:r>
            <a:r>
              <a:rPr lang="en-US" sz="4454" spc="-222" dirty="0">
                <a:solidFill>
                  <a:srgbClr val="2F5043"/>
                </a:solidFill>
                <a:latin typeface="Inter"/>
                <a:ea typeface="Inter"/>
                <a:cs typeface="Inter"/>
                <a:sym typeface="Inter"/>
              </a:rPr>
              <a:t> </a:t>
            </a:r>
            <a:r>
              <a:rPr lang="en-US" sz="4454" spc="-222" dirty="0" err="1">
                <a:solidFill>
                  <a:srgbClr val="2F5043"/>
                </a:solidFill>
                <a:latin typeface="Inter"/>
                <a:ea typeface="Inter"/>
                <a:cs typeface="Inter"/>
                <a:sym typeface="Inter"/>
              </a:rPr>
              <a:t>antara</a:t>
            </a:r>
            <a:r>
              <a:rPr lang="en-US" sz="4454" spc="-222" dirty="0">
                <a:solidFill>
                  <a:srgbClr val="2F5043"/>
                </a:solidFill>
                <a:latin typeface="Inter"/>
                <a:ea typeface="Inter"/>
                <a:cs typeface="Inter"/>
                <a:sym typeface="Inter"/>
              </a:rPr>
              <a:t> lain: </a:t>
            </a:r>
          </a:p>
          <a:p>
            <a:endParaRPr/>
          </a:p>
          <a:p>
            <a:pPr algn="l">
              <a:lnSpc>
                <a:spcPts val="6236"/>
              </a:lnSpc>
            </a:pPr>
            <a:r>
              <a:rPr lang="en-US" sz="4454" spc="-222" dirty="0">
                <a:solidFill>
                  <a:srgbClr val="2F5043"/>
                </a:solidFill>
                <a:latin typeface="Inter"/>
                <a:ea typeface="Inter"/>
                <a:cs typeface="Inter"/>
                <a:sym typeface="Inter"/>
              </a:rPr>
              <a:t>1. </a:t>
            </a:r>
            <a:r>
              <a:rPr lang="en-US" sz="4454" spc="-222" dirty="0" err="1">
                <a:solidFill>
                  <a:srgbClr val="2F5043"/>
                </a:solidFill>
                <a:latin typeface="Inter"/>
                <a:ea typeface="Inter"/>
                <a:cs typeface="Inter"/>
                <a:sym typeface="Inter"/>
              </a:rPr>
              <a:t>Saldo</a:t>
            </a:r>
            <a:r>
              <a:rPr lang="en-US" sz="4454" spc="-222" dirty="0">
                <a:solidFill>
                  <a:srgbClr val="2F5043"/>
                </a:solidFill>
                <a:latin typeface="Inter"/>
                <a:ea typeface="Inter"/>
                <a:cs typeface="Inter"/>
                <a:sym typeface="Inter"/>
              </a:rPr>
              <a:t> </a:t>
            </a:r>
            <a:r>
              <a:rPr lang="en-US" sz="4454" spc="-222" dirty="0" err="1">
                <a:solidFill>
                  <a:srgbClr val="2F5043"/>
                </a:solidFill>
                <a:latin typeface="Inter"/>
                <a:ea typeface="Inter"/>
                <a:cs typeface="Inter"/>
                <a:sym typeface="Inter"/>
              </a:rPr>
              <a:t>Laba</a:t>
            </a:r>
            <a:r>
              <a:rPr lang="en-US" sz="4454" spc="-222" dirty="0">
                <a:solidFill>
                  <a:srgbClr val="2F5043"/>
                </a:solidFill>
                <a:latin typeface="Inter"/>
                <a:ea typeface="Inter"/>
                <a:cs typeface="Inter"/>
                <a:sym typeface="Inter"/>
              </a:rPr>
              <a:t> (Retained Earnings)</a:t>
            </a:r>
            <a:endParaRPr/>
          </a:p>
          <a:p>
            <a:pPr algn="l">
              <a:lnSpc>
                <a:spcPts val="6236"/>
              </a:lnSpc>
            </a:pPr>
            <a:r>
              <a:rPr lang="en-US" sz="4454" spc="-222" dirty="0">
                <a:solidFill>
                  <a:srgbClr val="2F5043"/>
                </a:solidFill>
                <a:latin typeface="Inter"/>
                <a:ea typeface="Inter"/>
                <a:cs typeface="Inter"/>
                <a:sym typeface="Inter"/>
              </a:rPr>
              <a:t>2. </a:t>
            </a:r>
            <a:r>
              <a:rPr lang="en-US" sz="4454" spc="-222" dirty="0" err="1">
                <a:solidFill>
                  <a:srgbClr val="2F5043"/>
                </a:solidFill>
                <a:latin typeface="Inter"/>
                <a:ea typeface="Inter"/>
                <a:cs typeface="Inter"/>
                <a:sym typeface="Inter"/>
              </a:rPr>
              <a:t>Dividen</a:t>
            </a:r>
            <a:endParaRPr lang="en-US" sz="4454" spc="-222" dirty="0">
              <a:solidFill>
                <a:srgbClr val="2F5043"/>
              </a:solidFill>
              <a:latin typeface="Inter"/>
              <a:ea typeface="Inter"/>
              <a:cs typeface="Inter"/>
              <a:sym typeface="Inter"/>
            </a:endParaRPr>
          </a:p>
          <a:p>
            <a:pPr algn="l">
              <a:lnSpc>
                <a:spcPts val="6236"/>
              </a:lnSpc>
            </a:pPr>
            <a:r>
              <a:rPr lang="en-US" sz="4454" spc="-222" dirty="0">
                <a:solidFill>
                  <a:srgbClr val="2F5043"/>
                </a:solidFill>
                <a:latin typeface="Inter"/>
                <a:ea typeface="Inter"/>
                <a:cs typeface="Inter"/>
                <a:sym typeface="Inter"/>
              </a:rPr>
              <a:t>3. </a:t>
            </a:r>
            <a:r>
              <a:rPr lang="en-US" sz="4454" spc="-222" dirty="0" err="1">
                <a:solidFill>
                  <a:srgbClr val="2F5043"/>
                </a:solidFill>
                <a:latin typeface="Inter"/>
                <a:ea typeface="Inter"/>
                <a:cs typeface="Inter"/>
                <a:sym typeface="Inter"/>
              </a:rPr>
              <a:t>Tambahan</a:t>
            </a:r>
            <a:r>
              <a:rPr lang="en-US" sz="4454" spc="-222" dirty="0">
                <a:solidFill>
                  <a:srgbClr val="2F5043"/>
                </a:solidFill>
                <a:latin typeface="Inter"/>
                <a:ea typeface="Inter"/>
                <a:cs typeface="Inter"/>
                <a:sym typeface="Inter"/>
              </a:rPr>
              <a:t> Modal </a:t>
            </a:r>
            <a:r>
              <a:rPr lang="en-US" sz="4454" spc="-222" dirty="0" err="1">
                <a:solidFill>
                  <a:srgbClr val="2F5043"/>
                </a:solidFill>
                <a:latin typeface="Inter"/>
                <a:ea typeface="Inter"/>
                <a:cs typeface="Inter"/>
                <a:sym typeface="Inter"/>
              </a:rPr>
              <a:t>Disetor</a:t>
            </a:r>
            <a:r>
              <a:rPr lang="en-US" sz="4454" spc="-222" dirty="0">
                <a:solidFill>
                  <a:srgbClr val="2F5043"/>
                </a:solidFill>
                <a:latin typeface="Inter"/>
                <a:ea typeface="Inter"/>
                <a:cs typeface="Inter"/>
                <a:sym typeface="Inter"/>
              </a:rPr>
              <a:t> </a:t>
            </a:r>
          </a:p>
          <a:p>
            <a:pPr algn="l">
              <a:lnSpc>
                <a:spcPts val="6236"/>
              </a:lnSpc>
            </a:pPr>
            <a:r>
              <a:rPr lang="en-US" sz="4454" spc="-222" dirty="0">
                <a:solidFill>
                  <a:srgbClr val="2F5043"/>
                </a:solidFill>
                <a:latin typeface="Inter"/>
                <a:ea typeface="Inter"/>
                <a:cs typeface="Inter"/>
                <a:sym typeface="Inter"/>
              </a:rPr>
              <a:t>4. Modal </a:t>
            </a:r>
            <a:r>
              <a:rPr lang="en-US" sz="4454" spc="-222" dirty="0" err="1">
                <a:solidFill>
                  <a:srgbClr val="2F5043"/>
                </a:solidFill>
                <a:latin typeface="Inter"/>
                <a:ea typeface="Inter"/>
                <a:cs typeface="Inter"/>
                <a:sym typeface="Inter"/>
              </a:rPr>
              <a:t>Saham</a:t>
            </a:r>
            <a:endParaRPr lang="en-US" sz="4454" spc="-222" dirty="0">
              <a:solidFill>
                <a:srgbClr val="2F5043"/>
              </a:solidFill>
              <a:latin typeface="Inter"/>
              <a:ea typeface="Inter"/>
              <a:cs typeface="Inter"/>
              <a:sym typeface="Inter"/>
            </a:endParaRPr>
          </a:p>
          <a:p>
            <a:pPr algn="l">
              <a:lnSpc>
                <a:spcPts val="6236"/>
              </a:lnSpc>
            </a:pPr>
            <a:r>
              <a:rPr lang="en-US" sz="4454" spc="-222" dirty="0">
                <a:solidFill>
                  <a:srgbClr val="2F5043"/>
                </a:solidFill>
                <a:latin typeface="Inter"/>
                <a:ea typeface="Inter"/>
                <a:cs typeface="Inter"/>
                <a:sym typeface="Inter"/>
              </a:rPr>
              <a:t>5. Modal </a:t>
            </a:r>
            <a:r>
              <a:rPr lang="en-US" sz="4454" spc="-222" dirty="0" err="1">
                <a:solidFill>
                  <a:srgbClr val="2F5043"/>
                </a:solidFill>
                <a:latin typeface="Inter"/>
                <a:ea typeface="Inter"/>
                <a:cs typeface="Inter"/>
                <a:sym typeface="Inter"/>
              </a:rPr>
              <a:t>setoran</a:t>
            </a:r>
            <a:r>
              <a:rPr lang="en-US" sz="4454" spc="-222" dirty="0">
                <a:solidFill>
                  <a:srgbClr val="2F5043"/>
                </a:solidFill>
                <a:latin typeface="Inter"/>
                <a:ea typeface="Inter"/>
                <a:cs typeface="Inter"/>
                <a:sym typeface="Inter"/>
              </a:rPr>
              <a:t> </a:t>
            </a:r>
            <a:r>
              <a:rPr lang="en-US" sz="4454" spc="-222" dirty="0" err="1">
                <a:solidFill>
                  <a:srgbClr val="2F5043"/>
                </a:solidFill>
                <a:latin typeface="Inter"/>
                <a:ea typeface="Inter"/>
                <a:cs typeface="Inter"/>
                <a:sym typeface="Inter"/>
              </a:rPr>
              <a:t>tambahan</a:t>
            </a:r>
            <a:endParaRPr lang="en-US" sz="4454" spc="-222" dirty="0">
              <a:solidFill>
                <a:srgbClr val="2F5043"/>
              </a:solidFill>
              <a:latin typeface="Inter"/>
              <a:ea typeface="Inter"/>
              <a:cs typeface="Inter"/>
              <a:sym typeface="Inter"/>
            </a:endParaRPr>
          </a:p>
          <a:p>
            <a:pPr algn="l">
              <a:lnSpc>
                <a:spcPts val="6236"/>
              </a:lnSpc>
            </a:pPr>
            <a:r>
              <a:rPr lang="en-US" sz="4454" spc="-222" dirty="0">
                <a:solidFill>
                  <a:srgbClr val="2F5043"/>
                </a:solidFill>
                <a:latin typeface="Inter"/>
                <a:ea typeface="Inter"/>
                <a:cs typeface="Inter"/>
                <a:sym typeface="Inter"/>
              </a:rPr>
              <a:t>6. </a:t>
            </a:r>
            <a:r>
              <a:rPr lang="en-US" sz="4454" spc="-222" dirty="0" err="1">
                <a:solidFill>
                  <a:srgbClr val="2F5043"/>
                </a:solidFill>
                <a:latin typeface="Inter"/>
                <a:ea typeface="Inter"/>
                <a:cs typeface="Inter"/>
                <a:sym typeface="Inter"/>
              </a:rPr>
              <a:t>Selisih</a:t>
            </a:r>
            <a:r>
              <a:rPr lang="en-US" sz="4454" spc="-222" dirty="0">
                <a:solidFill>
                  <a:srgbClr val="2F5043"/>
                </a:solidFill>
                <a:latin typeface="Inter"/>
                <a:ea typeface="Inter"/>
                <a:cs typeface="Inter"/>
                <a:sym typeface="Inter"/>
              </a:rPr>
              <a:t> </a:t>
            </a:r>
            <a:r>
              <a:rPr lang="en-US" sz="4454" spc="-222" dirty="0" err="1">
                <a:solidFill>
                  <a:srgbClr val="2F5043"/>
                </a:solidFill>
                <a:latin typeface="Inter"/>
                <a:ea typeface="Inter"/>
                <a:cs typeface="Inter"/>
                <a:sym typeface="Inter"/>
              </a:rPr>
              <a:t>Penilaian</a:t>
            </a:r>
            <a:r>
              <a:rPr lang="en-US" sz="4454" spc="-222" dirty="0">
                <a:solidFill>
                  <a:srgbClr val="2F5043"/>
                </a:solidFill>
                <a:latin typeface="Inter"/>
                <a:ea typeface="Inter"/>
                <a:cs typeface="Inter"/>
                <a:sym typeface="Inter"/>
              </a:rPr>
              <a:t> </a:t>
            </a:r>
            <a:r>
              <a:rPr lang="en-US" sz="4454" spc="-222" dirty="0" err="1">
                <a:solidFill>
                  <a:srgbClr val="2F5043"/>
                </a:solidFill>
                <a:latin typeface="Inter"/>
                <a:ea typeface="Inter"/>
                <a:cs typeface="Inter"/>
                <a:sym typeface="Inter"/>
              </a:rPr>
              <a:t>Kembali</a:t>
            </a:r>
            <a:endParaRPr lang="en-US" sz="4454" spc="-222" dirty="0">
              <a:solidFill>
                <a:srgbClr val="2F5043"/>
              </a:solidFill>
              <a:latin typeface="Inter"/>
              <a:ea typeface="Inter"/>
              <a:cs typeface="Inter"/>
              <a:sym typeface="Inter"/>
            </a:endParaRPr>
          </a:p>
          <a:p>
            <a:pPr algn="l">
              <a:lnSpc>
                <a:spcPts val="6236"/>
              </a:lnSpc>
            </a:pPr>
            <a:r>
              <a:rPr lang="en-US" sz="4454" spc="-222" dirty="0">
                <a:solidFill>
                  <a:srgbClr val="2F5043"/>
                </a:solidFill>
                <a:latin typeface="Inter"/>
                <a:ea typeface="Inter"/>
                <a:cs typeface="Inter"/>
                <a:sym typeface="Inter"/>
              </a:rPr>
              <a:t>  </a:t>
            </a:r>
          </a:p>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DFA"/>
        </a:solidFill>
        <a:effectLst/>
      </p:bgPr>
    </p:bg>
    <p:spTree>
      <p:nvGrpSpPr>
        <p:cNvPr id="1" name=""/>
        <p:cNvGrpSpPr/>
        <p:nvPr/>
      </p:nvGrpSpPr>
      <p:grpSpPr>
        <a:xfrm>
          <a:off x="0" y="0"/>
          <a:ext cx="0" cy="0"/>
          <a:chOff x="0" y="0"/>
          <a:chExt cx="0" cy="0"/>
        </a:xfrm>
      </p:grpSpPr>
      <p:grpSp>
        <p:nvGrpSpPr>
          <p:cNvPr id="2" name="Group 2"/>
          <p:cNvGrpSpPr/>
          <p:nvPr/>
        </p:nvGrpSpPr>
        <p:grpSpPr>
          <a:xfrm>
            <a:off x="18107025" y="19050"/>
            <a:ext cx="180975" cy="10287000"/>
            <a:chOff x="0" y="0"/>
            <a:chExt cx="47664" cy="2709333"/>
          </a:xfrm>
        </p:grpSpPr>
        <p:sp>
          <p:nvSpPr>
            <p:cNvPr id="3" name="Freeform 3"/>
            <p:cNvSpPr/>
            <p:nvPr/>
          </p:nvSpPr>
          <p:spPr>
            <a:xfrm>
              <a:off x="0" y="0"/>
              <a:ext cx="47664" cy="2709333"/>
            </a:xfrm>
            <a:custGeom>
              <a:avLst/>
              <a:gdLst/>
              <a:ahLst/>
              <a:cxnLst/>
              <a:rect l="l" t="t" r="r" b="b"/>
              <a:pathLst>
                <a:path w="47664" h="2709333">
                  <a:moveTo>
                    <a:pt x="0" y="0"/>
                  </a:moveTo>
                  <a:lnTo>
                    <a:pt x="47664" y="0"/>
                  </a:lnTo>
                  <a:lnTo>
                    <a:pt x="47664" y="2709333"/>
                  </a:lnTo>
                  <a:lnTo>
                    <a:pt x="0" y="2709333"/>
                  </a:lnTo>
                  <a:close/>
                </a:path>
              </a:pathLst>
            </a:custGeom>
            <a:solidFill>
              <a:srgbClr val="2F5043"/>
            </a:solidFill>
          </p:spPr>
        </p:sp>
        <p:sp>
          <p:nvSpPr>
            <p:cNvPr id="4" name="TextBox 4"/>
            <p:cNvSpPr txBox="1"/>
            <p:nvPr/>
          </p:nvSpPr>
          <p:spPr>
            <a:xfrm>
              <a:off x="0" y="19050"/>
              <a:ext cx="47664" cy="2690283"/>
            </a:xfrm>
            <a:prstGeom prst="rect">
              <a:avLst/>
            </a:prstGeom>
          </p:spPr>
          <p:txBody>
            <a:bodyPr lIns="50800" tIns="50800" rIns="50800" bIns="50800" rtlCol="0" anchor="ctr"/>
            <a:lstStyle/>
            <a:p>
              <a:pPr algn="ctr">
                <a:lnSpc>
                  <a:spcPts val="2418"/>
                </a:lnSpc>
              </a:pPr>
              <a:endParaRPr/>
            </a:p>
          </p:txBody>
        </p:sp>
      </p:grpSp>
      <p:sp>
        <p:nvSpPr>
          <p:cNvPr id="5" name="TextBox 5"/>
          <p:cNvSpPr txBox="1"/>
          <p:nvPr/>
        </p:nvSpPr>
        <p:spPr>
          <a:xfrm>
            <a:off x="1028700" y="3222129"/>
            <a:ext cx="8559926" cy="3043979"/>
          </a:xfrm>
          <a:prstGeom prst="rect">
            <a:avLst/>
          </a:prstGeom>
        </p:spPr>
        <p:txBody>
          <a:bodyPr lIns="0" tIns="0" rIns="0" bIns="0" rtlCol="0" anchor="t">
            <a:spAutoFit/>
          </a:bodyPr>
          <a:lstStyle/>
          <a:p>
            <a:pPr algn="l">
              <a:lnSpc>
                <a:spcPts val="11638"/>
              </a:lnSpc>
            </a:pPr>
            <a:r>
              <a:rPr lang="en-US" sz="12251" b="1" spc="-612">
                <a:solidFill>
                  <a:srgbClr val="FFFDFA"/>
                </a:solidFill>
                <a:latin typeface="Bricolage Grotesque Bold"/>
                <a:ea typeface="Bricolage Grotesque Bold"/>
                <a:cs typeface="Bricolage Grotesque Bold"/>
                <a:sym typeface="Bricolage Grotesque Bold"/>
              </a:rPr>
              <a:t>Komponen Ekuitas</a:t>
            </a:r>
          </a:p>
        </p:txBody>
      </p:sp>
      <p:sp>
        <p:nvSpPr>
          <p:cNvPr id="6" name="TextBox 6"/>
          <p:cNvSpPr txBox="1"/>
          <p:nvPr/>
        </p:nvSpPr>
        <p:spPr>
          <a:xfrm>
            <a:off x="360947" y="166472"/>
            <a:ext cx="18030811" cy="13254911"/>
          </a:xfrm>
          <a:prstGeom prst="rect">
            <a:avLst/>
          </a:prstGeom>
        </p:spPr>
        <p:txBody>
          <a:bodyPr lIns="0" tIns="0" rIns="0" bIns="0" rtlCol="0" anchor="t">
            <a:spAutoFit/>
          </a:bodyPr>
          <a:lstStyle/>
          <a:p>
            <a:pPr algn="l">
              <a:lnSpc>
                <a:spcPts val="4600"/>
              </a:lnSpc>
            </a:pPr>
            <a:r>
              <a:rPr lang="en-US" sz="3286" b="1" spc="-164" dirty="0">
                <a:solidFill>
                  <a:srgbClr val="2F5043"/>
                </a:solidFill>
                <a:latin typeface="Inter Bold"/>
                <a:ea typeface="Inter Bold"/>
                <a:cs typeface="Inter Bold"/>
                <a:sym typeface="Inter Bold"/>
              </a:rPr>
              <a:t>1. </a:t>
            </a:r>
            <a:r>
              <a:rPr lang="en-US" sz="3286" b="1" spc="-164" dirty="0" err="1">
                <a:solidFill>
                  <a:srgbClr val="2F5043"/>
                </a:solidFill>
                <a:latin typeface="Inter Bold"/>
                <a:ea typeface="Inter Bold"/>
                <a:cs typeface="Inter Bold"/>
                <a:sym typeface="Inter Bold"/>
              </a:rPr>
              <a:t>Saldo</a:t>
            </a:r>
            <a:r>
              <a:rPr lang="en-US" sz="3286" b="1" spc="-164" dirty="0">
                <a:solidFill>
                  <a:srgbClr val="2F5043"/>
                </a:solidFill>
                <a:latin typeface="Inter Bold"/>
                <a:ea typeface="Inter Bold"/>
                <a:cs typeface="Inter Bold"/>
                <a:sym typeface="Inter Bold"/>
              </a:rPr>
              <a:t> </a:t>
            </a:r>
            <a:r>
              <a:rPr lang="en-US" sz="3286" b="1" spc="-164" dirty="0" err="1">
                <a:solidFill>
                  <a:srgbClr val="2F5043"/>
                </a:solidFill>
                <a:latin typeface="Inter Bold"/>
                <a:ea typeface="Inter Bold"/>
                <a:cs typeface="Inter Bold"/>
                <a:sym typeface="Inter Bold"/>
              </a:rPr>
              <a:t>Laba</a:t>
            </a:r>
            <a:r>
              <a:rPr lang="en-US" sz="3286" b="1" spc="-164" dirty="0">
                <a:solidFill>
                  <a:srgbClr val="2F5043"/>
                </a:solidFill>
                <a:latin typeface="Inter Bold"/>
                <a:ea typeface="Inter Bold"/>
                <a:cs typeface="Inter Bold"/>
                <a:sym typeface="Inter Bold"/>
              </a:rPr>
              <a:t> </a:t>
            </a:r>
          </a:p>
          <a:p>
            <a:pPr algn="l">
              <a:lnSpc>
                <a:spcPts val="4600"/>
              </a:lnSpc>
            </a:pPr>
            <a:r>
              <a:rPr lang="en-US" sz="3286" spc="-164" dirty="0" err="1">
                <a:solidFill>
                  <a:srgbClr val="2F5043"/>
                </a:solidFill>
                <a:latin typeface="Inter Medium"/>
                <a:ea typeface="Inter Medium"/>
                <a:cs typeface="Inter Medium"/>
                <a:sym typeface="Inter Medium"/>
              </a:rPr>
              <a:t>Saldo</a:t>
            </a:r>
            <a:r>
              <a:rPr lang="en-US" sz="3286" spc="-164" dirty="0">
                <a:solidFill>
                  <a:srgbClr val="2F5043"/>
                </a:solidFill>
                <a:latin typeface="Inter Medium"/>
                <a:ea typeface="Inter Medium"/>
                <a:cs typeface="Inter Medium"/>
                <a:sym typeface="Inter Medium"/>
              </a:rPr>
              <a:t> yang </a:t>
            </a:r>
            <a:r>
              <a:rPr lang="en-US" sz="3286" spc="-164" dirty="0" err="1">
                <a:solidFill>
                  <a:srgbClr val="2F5043"/>
                </a:solidFill>
                <a:latin typeface="Inter Medium"/>
                <a:ea typeface="Inter Medium"/>
                <a:cs typeface="Inter Medium"/>
                <a:sym typeface="Inter Medium"/>
              </a:rPr>
              <a:t>tidak</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dibagikan</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kepada</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pemegang</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saham</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dalam</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bentuk</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dividen</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melainkan</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di</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tahan</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di</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perusahaan</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Laba</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tersebut</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dimanfaatkan</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kembali</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untuk</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kebutuhan</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perusahaan</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pelunasan</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utang</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atau</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investasi</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pada</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aset</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baru</a:t>
            </a:r>
            <a:r>
              <a:rPr lang="en-US" sz="3286" spc="-164" dirty="0">
                <a:solidFill>
                  <a:srgbClr val="2F5043"/>
                </a:solidFill>
                <a:latin typeface="Inter Medium"/>
                <a:ea typeface="Inter Medium"/>
                <a:cs typeface="Inter Medium"/>
                <a:sym typeface="Inter Medium"/>
              </a:rPr>
              <a:t>.</a:t>
            </a:r>
          </a:p>
          <a:p>
            <a:pPr algn="l">
              <a:lnSpc>
                <a:spcPts val="4600"/>
              </a:lnSpc>
            </a:pPr>
            <a:endParaRPr/>
          </a:p>
          <a:p>
            <a:pPr algn="l">
              <a:lnSpc>
                <a:spcPts val="4600"/>
              </a:lnSpc>
            </a:pPr>
            <a:r>
              <a:rPr lang="en-US" sz="3286" b="1" spc="-164" dirty="0">
                <a:solidFill>
                  <a:srgbClr val="2F5043"/>
                </a:solidFill>
                <a:latin typeface="Inter Bold"/>
                <a:ea typeface="Inter Bold"/>
                <a:cs typeface="Inter Bold"/>
                <a:sym typeface="Inter Bold"/>
              </a:rPr>
              <a:t>2. </a:t>
            </a:r>
            <a:r>
              <a:rPr lang="en-US" sz="3286" b="1" spc="-164" dirty="0" err="1">
                <a:solidFill>
                  <a:srgbClr val="2F5043"/>
                </a:solidFill>
                <a:latin typeface="Inter Bold"/>
                <a:ea typeface="Inter Bold"/>
                <a:cs typeface="Inter Bold"/>
                <a:sym typeface="Inter Bold"/>
              </a:rPr>
              <a:t>Dividen</a:t>
            </a:r>
            <a:r>
              <a:rPr lang="en-US" sz="3286" b="1" spc="-164" dirty="0">
                <a:solidFill>
                  <a:srgbClr val="2F5043"/>
                </a:solidFill>
                <a:latin typeface="Inter Medium"/>
                <a:ea typeface="Inter Medium"/>
                <a:cs typeface="Inter Medium"/>
                <a:sym typeface="Inter Medium"/>
              </a:rPr>
              <a:t> </a:t>
            </a:r>
          </a:p>
          <a:p>
            <a:pPr algn="l">
              <a:lnSpc>
                <a:spcPts val="4600"/>
              </a:lnSpc>
            </a:pPr>
            <a:r>
              <a:rPr lang="en-US" sz="3286" spc="-164" dirty="0" err="1">
                <a:solidFill>
                  <a:srgbClr val="2F5043"/>
                </a:solidFill>
                <a:latin typeface="Inter Medium"/>
                <a:ea typeface="Inter Medium"/>
                <a:cs typeface="Inter Medium"/>
                <a:sym typeface="Inter Medium"/>
              </a:rPr>
              <a:t>Dividen</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adalah</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bagian</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dari</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laba</a:t>
            </a:r>
            <a:r>
              <a:rPr lang="en-US" sz="3286" spc="-164" dirty="0">
                <a:solidFill>
                  <a:srgbClr val="2F5043"/>
                </a:solidFill>
                <a:latin typeface="Inter Medium"/>
                <a:ea typeface="Inter Medium"/>
                <a:cs typeface="Inter Medium"/>
                <a:sym typeface="Inter Medium"/>
              </a:rPr>
              <a:t> yang </a:t>
            </a:r>
            <a:r>
              <a:rPr lang="en-US" sz="3286" spc="-164" dirty="0" err="1">
                <a:solidFill>
                  <a:srgbClr val="2F5043"/>
                </a:solidFill>
                <a:latin typeface="Inter Medium"/>
                <a:ea typeface="Inter Medium"/>
                <a:cs typeface="Inter Medium"/>
                <a:sym typeface="Inter Medium"/>
              </a:rPr>
              <a:t>didistribusikan</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kepada</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pemegang</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saham</a:t>
            </a:r>
            <a:r>
              <a:rPr lang="en-US" sz="3286" spc="-164" dirty="0">
                <a:solidFill>
                  <a:srgbClr val="2F5043"/>
                </a:solidFill>
                <a:latin typeface="Inter Medium"/>
                <a:ea typeface="Inter Medium"/>
                <a:cs typeface="Inter Medium"/>
                <a:sym typeface="Inter Medium"/>
              </a:rPr>
              <a:t>. </a:t>
            </a:r>
          </a:p>
          <a:p>
            <a:pPr algn="l">
              <a:lnSpc>
                <a:spcPts val="4600"/>
              </a:lnSpc>
            </a:pPr>
            <a:endParaRPr/>
          </a:p>
          <a:p>
            <a:pPr algn="l">
              <a:lnSpc>
                <a:spcPts val="4600"/>
              </a:lnSpc>
            </a:pPr>
            <a:r>
              <a:rPr lang="en-US" sz="3286" b="1" spc="-164" dirty="0">
                <a:solidFill>
                  <a:srgbClr val="2F5043"/>
                </a:solidFill>
                <a:latin typeface="Inter Bold"/>
                <a:ea typeface="Inter Bold"/>
                <a:cs typeface="Inter Bold"/>
                <a:sym typeface="Inter Bold"/>
              </a:rPr>
              <a:t>3</a:t>
            </a:r>
            <a:r>
              <a:rPr lang="en-US" sz="3286" b="1" spc="-164" dirty="0">
                <a:solidFill>
                  <a:srgbClr val="2F5043"/>
                </a:solidFill>
                <a:latin typeface="Inter Medium"/>
                <a:ea typeface="Inter Medium"/>
                <a:cs typeface="Inter Medium"/>
                <a:sym typeface="Inter Medium"/>
              </a:rPr>
              <a:t>. </a:t>
            </a:r>
            <a:r>
              <a:rPr lang="en-US" sz="3286" b="1" spc="-164" dirty="0" err="1">
                <a:solidFill>
                  <a:srgbClr val="2F5043"/>
                </a:solidFill>
                <a:latin typeface="Inter Bold"/>
                <a:ea typeface="Inter Bold"/>
                <a:cs typeface="Inter Bold"/>
                <a:sym typeface="Inter Bold"/>
              </a:rPr>
              <a:t>Tambahan</a:t>
            </a:r>
            <a:r>
              <a:rPr lang="en-US" sz="3286" b="1" spc="-164" dirty="0">
                <a:solidFill>
                  <a:srgbClr val="2F5043"/>
                </a:solidFill>
                <a:latin typeface="Inter Bold"/>
                <a:ea typeface="Inter Bold"/>
                <a:cs typeface="Inter Bold"/>
                <a:sym typeface="Inter Bold"/>
              </a:rPr>
              <a:t> Modal </a:t>
            </a:r>
            <a:r>
              <a:rPr lang="en-US" sz="3286" b="1" spc="-164" dirty="0" err="1">
                <a:solidFill>
                  <a:srgbClr val="2F5043"/>
                </a:solidFill>
                <a:latin typeface="Inter Bold"/>
                <a:ea typeface="Inter Bold"/>
                <a:cs typeface="Inter Bold"/>
                <a:sym typeface="Inter Bold"/>
              </a:rPr>
              <a:t>disetor</a:t>
            </a:r>
            <a:r>
              <a:rPr lang="en-US" sz="3286" b="1" spc="-164" dirty="0">
                <a:solidFill>
                  <a:srgbClr val="2F5043"/>
                </a:solidFill>
                <a:latin typeface="Inter Medium"/>
                <a:ea typeface="Inter Medium"/>
                <a:cs typeface="Inter Medium"/>
                <a:sym typeface="Inter Medium"/>
              </a:rPr>
              <a:t> </a:t>
            </a:r>
            <a:endParaRPr/>
          </a:p>
          <a:p>
            <a:pPr algn="l">
              <a:lnSpc>
                <a:spcPts val="4600"/>
              </a:lnSpc>
            </a:pPr>
            <a:r>
              <a:rPr lang="en-US" sz="3286" spc="-164" dirty="0" err="1">
                <a:solidFill>
                  <a:srgbClr val="2F5043"/>
                </a:solidFill>
                <a:latin typeface="Inter Medium"/>
                <a:ea typeface="Inter Medium"/>
                <a:cs typeface="Inter Medium"/>
                <a:sym typeface="Inter Medium"/>
              </a:rPr>
              <a:t>Jumlah</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uang</a:t>
            </a:r>
            <a:r>
              <a:rPr lang="en-US" sz="3286" spc="-164" dirty="0">
                <a:solidFill>
                  <a:srgbClr val="2F5043"/>
                </a:solidFill>
                <a:latin typeface="Inter Medium"/>
                <a:ea typeface="Inter Medium"/>
                <a:cs typeface="Inter Medium"/>
                <a:sym typeface="Inter Medium"/>
              </a:rPr>
              <a:t> yang </a:t>
            </a:r>
            <a:r>
              <a:rPr lang="en-US" sz="3286" spc="-164" dirty="0" err="1">
                <a:solidFill>
                  <a:srgbClr val="2F5043"/>
                </a:solidFill>
                <a:latin typeface="Inter Medium"/>
                <a:ea typeface="Inter Medium"/>
                <a:cs typeface="Inter Medium"/>
                <a:sym typeface="Inter Medium"/>
              </a:rPr>
              <a:t>diinvestasikan</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pemegang</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saham</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di</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suatu</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perusahaan</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dengan</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membeli</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saham</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langsung</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dari</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perusahaan</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Termasuk</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uang</a:t>
            </a:r>
            <a:r>
              <a:rPr lang="en-US" sz="3286" spc="-164" dirty="0">
                <a:solidFill>
                  <a:srgbClr val="2F5043"/>
                </a:solidFill>
                <a:latin typeface="Inter Medium"/>
                <a:ea typeface="Inter Medium"/>
                <a:cs typeface="Inter Medium"/>
                <a:sym typeface="Inter Medium"/>
              </a:rPr>
              <a:t> yang  </a:t>
            </a:r>
            <a:r>
              <a:rPr lang="en-US" sz="3286" spc="-164" dirty="0" err="1">
                <a:solidFill>
                  <a:srgbClr val="2F5043"/>
                </a:solidFill>
                <a:latin typeface="Inter Medium"/>
                <a:ea typeface="Inter Medium"/>
                <a:cs typeface="Inter Medium"/>
                <a:sym typeface="Inter Medium"/>
              </a:rPr>
              <a:t>dibayarkan</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oleh</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pemegang</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saham</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atas</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nilai</a:t>
            </a:r>
            <a:r>
              <a:rPr lang="en-US" sz="3286" spc="-164" dirty="0">
                <a:solidFill>
                  <a:srgbClr val="2F5043"/>
                </a:solidFill>
                <a:latin typeface="Inter Medium"/>
                <a:ea typeface="Inter Medium"/>
                <a:cs typeface="Inter Medium"/>
                <a:sym typeface="Inter Medium"/>
              </a:rPr>
              <a:t> nominal </a:t>
            </a:r>
            <a:r>
              <a:rPr lang="en-US" sz="3286" spc="-164" dirty="0" err="1">
                <a:solidFill>
                  <a:srgbClr val="2F5043"/>
                </a:solidFill>
                <a:latin typeface="Inter Medium"/>
                <a:ea typeface="Inter Medium"/>
                <a:cs typeface="Inter Medium"/>
                <a:sym typeface="Inter Medium"/>
              </a:rPr>
              <a:t>saham</a:t>
            </a:r>
            <a:r>
              <a:rPr lang="en-US" sz="3286" spc="-164" dirty="0">
                <a:solidFill>
                  <a:srgbClr val="2F5043"/>
                </a:solidFill>
                <a:latin typeface="Inter Medium"/>
                <a:ea typeface="Inter Medium"/>
                <a:cs typeface="Inter Medium"/>
                <a:sym typeface="Inter Medium"/>
              </a:rPr>
              <a:t>  yang </a:t>
            </a:r>
            <a:r>
              <a:rPr lang="en-US" sz="3286" spc="-164" dirty="0" err="1">
                <a:solidFill>
                  <a:srgbClr val="2F5043"/>
                </a:solidFill>
                <a:latin typeface="Inter Medium"/>
                <a:ea typeface="Inter Medium"/>
                <a:cs typeface="Inter Medium"/>
                <a:sym typeface="Inter Medium"/>
              </a:rPr>
              <a:t>diterbitkan</a:t>
            </a:r>
            <a:r>
              <a:rPr lang="en-US" sz="3286" spc="-164" dirty="0">
                <a:solidFill>
                  <a:srgbClr val="2F5043"/>
                </a:solidFill>
                <a:latin typeface="Inter Medium"/>
                <a:ea typeface="Inter Medium"/>
                <a:cs typeface="Inter Medium"/>
                <a:sym typeface="Inter Medium"/>
              </a:rPr>
              <a:t>. Pos-pos </a:t>
            </a:r>
            <a:r>
              <a:rPr lang="en-US" sz="3286" spc="-164" dirty="0" err="1">
                <a:solidFill>
                  <a:srgbClr val="2F5043"/>
                </a:solidFill>
                <a:latin typeface="Inter Medium"/>
                <a:ea typeface="Inter Medium"/>
                <a:cs typeface="Inter Medium"/>
                <a:sym typeface="Inter Medium"/>
              </a:rPr>
              <a:t>ini</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menjumlahkan</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berbagai</a:t>
            </a:r>
            <a:r>
              <a:rPr lang="en-US" sz="3286" spc="-164" dirty="0">
                <a:solidFill>
                  <a:srgbClr val="2F5043"/>
                </a:solidFill>
                <a:latin typeface="Inter Medium"/>
                <a:ea typeface="Inter Medium"/>
                <a:cs typeface="Inter Medium"/>
                <a:sym typeface="Inter Medium"/>
              </a:rPr>
              <a:t> pos,  </a:t>
            </a:r>
            <a:r>
              <a:rPr lang="en-US" sz="3286" spc="-164" dirty="0" err="1">
                <a:solidFill>
                  <a:srgbClr val="2F5043"/>
                </a:solidFill>
                <a:latin typeface="Inter Medium"/>
                <a:ea typeface="Inter Medium"/>
                <a:cs typeface="Inter Medium"/>
                <a:sym typeface="Inter Medium"/>
              </a:rPr>
              <a:t>seperti</a:t>
            </a:r>
            <a:r>
              <a:rPr lang="en-US" sz="3286" spc="-164" dirty="0">
                <a:solidFill>
                  <a:srgbClr val="2F5043"/>
                </a:solidFill>
                <a:latin typeface="Inter Medium"/>
                <a:ea typeface="Inter Medium"/>
                <a:cs typeface="Inter Medium"/>
                <a:sym typeface="Inter Medium"/>
              </a:rPr>
              <a:t> : </a:t>
            </a:r>
          </a:p>
          <a:p>
            <a:pPr algn="l">
              <a:lnSpc>
                <a:spcPts val="4600"/>
              </a:lnSpc>
            </a:pPr>
            <a:r>
              <a:rPr lang="en-US" sz="3286" b="1"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Agio</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saham</a:t>
            </a:r>
            <a:endParaRPr lang="en-US" sz="3286" spc="-164" dirty="0">
              <a:solidFill>
                <a:srgbClr val="2F5043"/>
              </a:solidFill>
              <a:latin typeface="Inter Medium"/>
              <a:ea typeface="Inter Medium"/>
              <a:cs typeface="Inter Medium"/>
              <a:sym typeface="Inter Medium"/>
            </a:endParaRPr>
          </a:p>
          <a:p>
            <a:pPr algn="l">
              <a:lnSpc>
                <a:spcPts val="4600"/>
              </a:lnSpc>
            </a:pP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Selisih</a:t>
            </a:r>
            <a:r>
              <a:rPr lang="en-US" sz="3286" spc="-164" dirty="0">
                <a:solidFill>
                  <a:srgbClr val="2F5043"/>
                </a:solidFill>
                <a:latin typeface="Inter Medium"/>
                <a:ea typeface="Inter Medium"/>
                <a:cs typeface="Inter Medium"/>
                <a:sym typeface="Inter Medium"/>
              </a:rPr>
              <a:t> modal </a:t>
            </a:r>
            <a:r>
              <a:rPr lang="en-US" sz="3286" spc="-164" dirty="0" err="1">
                <a:solidFill>
                  <a:srgbClr val="2F5043"/>
                </a:solidFill>
                <a:latin typeface="Inter Medium"/>
                <a:ea typeface="Inter Medium"/>
                <a:cs typeface="Inter Medium"/>
                <a:sym typeface="Inter Medium"/>
              </a:rPr>
              <a:t>dari</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transaksi</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saham</a:t>
            </a:r>
            <a:r>
              <a:rPr lang="en-US" sz="3286" spc="-164" dirty="0">
                <a:solidFill>
                  <a:srgbClr val="2F5043"/>
                </a:solidFill>
                <a:latin typeface="Inter Medium"/>
                <a:ea typeface="Inter Medium"/>
                <a:cs typeface="Inter Medium"/>
                <a:sym typeface="Inter Medium"/>
              </a:rPr>
              <a:t> </a:t>
            </a:r>
          </a:p>
          <a:p>
            <a:pPr algn="l">
              <a:lnSpc>
                <a:spcPts val="4600"/>
              </a:lnSpc>
            </a:pP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Treasuri</a:t>
            </a:r>
            <a:endParaRPr lang="en-US" sz="3286" spc="-164" dirty="0">
              <a:solidFill>
                <a:srgbClr val="2F5043"/>
              </a:solidFill>
              <a:latin typeface="Inter Medium"/>
              <a:ea typeface="Inter Medium"/>
              <a:cs typeface="Inter Medium"/>
              <a:sym typeface="Inter Medium"/>
            </a:endParaRPr>
          </a:p>
          <a:p>
            <a:pPr algn="l">
              <a:lnSpc>
                <a:spcPts val="4600"/>
              </a:lnSpc>
            </a:pP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Selisih</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mata</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uang</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pada</a:t>
            </a:r>
            <a:r>
              <a:rPr lang="en-US" sz="3286" spc="-164" dirty="0">
                <a:solidFill>
                  <a:srgbClr val="2F5043"/>
                </a:solidFill>
                <a:latin typeface="Inter Medium"/>
                <a:ea typeface="Inter Medium"/>
                <a:cs typeface="Inter Medium"/>
                <a:sym typeface="Inter Medium"/>
              </a:rPr>
              <a:t> modal </a:t>
            </a:r>
            <a:r>
              <a:rPr lang="en-US" sz="3286" spc="-164" dirty="0" err="1">
                <a:solidFill>
                  <a:srgbClr val="2F5043"/>
                </a:solidFill>
                <a:latin typeface="Inter Medium"/>
                <a:ea typeface="Inter Medium"/>
                <a:cs typeface="Inter Medium"/>
                <a:sym typeface="Inter Medium"/>
              </a:rPr>
              <a:t>disetor</a:t>
            </a:r>
            <a:endParaRPr lang="en-US" sz="3286" spc="-164" dirty="0">
              <a:solidFill>
                <a:srgbClr val="2F5043"/>
              </a:solidFill>
              <a:latin typeface="Inter Medium"/>
              <a:ea typeface="Inter Medium"/>
              <a:cs typeface="Inter Medium"/>
              <a:sym typeface="Inter Medium"/>
            </a:endParaRPr>
          </a:p>
          <a:p>
            <a:pPr algn="l">
              <a:lnSpc>
                <a:spcPts val="4600"/>
              </a:lnSpc>
            </a:pP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Selisih</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nilai</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transaksi</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dengan</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entitas</a:t>
            </a:r>
            <a:r>
              <a:rPr lang="en-US" sz="3286" spc="-164" dirty="0">
                <a:solidFill>
                  <a:srgbClr val="2F5043"/>
                </a:solidFill>
                <a:latin typeface="Inter Medium"/>
                <a:ea typeface="Inter Medium"/>
                <a:cs typeface="Inter Medium"/>
                <a:sym typeface="Inter Medium"/>
              </a:rPr>
              <a:t> </a:t>
            </a:r>
            <a:r>
              <a:rPr lang="en-US" sz="3286" spc="-164" dirty="0" err="1">
                <a:solidFill>
                  <a:srgbClr val="2F5043"/>
                </a:solidFill>
                <a:latin typeface="Inter Medium"/>
                <a:ea typeface="Inter Medium"/>
                <a:cs typeface="Inter Medium"/>
                <a:sym typeface="Inter Medium"/>
              </a:rPr>
              <a:t>pengendali</a:t>
            </a:r>
            <a:r>
              <a:rPr lang="en-US" sz="3286" spc="-164" dirty="0">
                <a:solidFill>
                  <a:srgbClr val="2F5043"/>
                </a:solidFill>
                <a:latin typeface="Inter Medium"/>
                <a:ea typeface="Inter Medium"/>
                <a:cs typeface="Inter Medium"/>
                <a:sym typeface="Inter Medium"/>
              </a:rPr>
              <a:t>.</a:t>
            </a:r>
          </a:p>
          <a:p>
            <a:pPr algn="l">
              <a:lnSpc>
                <a:spcPts val="4600"/>
              </a:lnSpc>
            </a:pPr>
            <a:endParaRPr/>
          </a:p>
          <a:p>
            <a:pPr algn="l">
              <a:lnSpc>
                <a:spcPts val="4600"/>
              </a:lnSpc>
            </a:pPr>
            <a:endParaRPr/>
          </a:p>
          <a:p>
            <a:pPr algn="l">
              <a:lnSpc>
                <a:spcPts val="4600"/>
              </a:lnSpc>
            </a:pPr>
            <a:endParaRPr/>
          </a:p>
          <a:p>
            <a:pPr algn="l">
              <a:lnSpc>
                <a:spcPts val="4600"/>
              </a:lnSpc>
            </a:pPr>
            <a:endParaRPr/>
          </a:p>
          <a:p>
            <a:pPr algn="l">
              <a:lnSpc>
                <a:spcPts val="4600"/>
              </a:lnSpc>
            </a:pPr>
            <a:endParaRPr/>
          </a:p>
        </p:txBody>
      </p:sp>
      <p:sp>
        <p:nvSpPr>
          <p:cNvPr id="7" name="Freeform 7"/>
          <p:cNvSpPr/>
          <p:nvPr/>
        </p:nvSpPr>
        <p:spPr>
          <a:xfrm>
            <a:off x="15209883" y="7020111"/>
            <a:ext cx="2565993" cy="3266889"/>
          </a:xfrm>
          <a:custGeom>
            <a:avLst/>
            <a:gdLst/>
            <a:ahLst/>
            <a:cxnLst/>
            <a:rect l="l" t="t" r="r" b="b"/>
            <a:pathLst>
              <a:path w="2565993" h="3266889">
                <a:moveTo>
                  <a:pt x="0" y="0"/>
                </a:moveTo>
                <a:lnTo>
                  <a:pt x="2565993" y="0"/>
                </a:lnTo>
                <a:lnTo>
                  <a:pt x="2565993" y="3266889"/>
                </a:lnTo>
                <a:lnTo>
                  <a:pt x="0" y="326688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DFA"/>
        </a:solidFill>
        <a:effectLst/>
      </p:bgPr>
    </p:bg>
    <p:spTree>
      <p:nvGrpSpPr>
        <p:cNvPr id="1" name=""/>
        <p:cNvGrpSpPr/>
        <p:nvPr/>
      </p:nvGrpSpPr>
      <p:grpSpPr>
        <a:xfrm>
          <a:off x="0" y="0"/>
          <a:ext cx="0" cy="0"/>
          <a:chOff x="0" y="0"/>
          <a:chExt cx="0" cy="0"/>
        </a:xfrm>
      </p:grpSpPr>
      <p:grpSp>
        <p:nvGrpSpPr>
          <p:cNvPr id="2" name="Group 2"/>
          <p:cNvGrpSpPr/>
          <p:nvPr/>
        </p:nvGrpSpPr>
        <p:grpSpPr>
          <a:xfrm>
            <a:off x="18107025" y="19050"/>
            <a:ext cx="180975" cy="10287000"/>
            <a:chOff x="0" y="0"/>
            <a:chExt cx="47664" cy="2709333"/>
          </a:xfrm>
        </p:grpSpPr>
        <p:sp>
          <p:nvSpPr>
            <p:cNvPr id="3" name="Freeform 3"/>
            <p:cNvSpPr/>
            <p:nvPr/>
          </p:nvSpPr>
          <p:spPr>
            <a:xfrm>
              <a:off x="0" y="0"/>
              <a:ext cx="47664" cy="2709333"/>
            </a:xfrm>
            <a:custGeom>
              <a:avLst/>
              <a:gdLst/>
              <a:ahLst/>
              <a:cxnLst/>
              <a:rect l="l" t="t" r="r" b="b"/>
              <a:pathLst>
                <a:path w="47664" h="2709333">
                  <a:moveTo>
                    <a:pt x="0" y="0"/>
                  </a:moveTo>
                  <a:lnTo>
                    <a:pt x="47664" y="0"/>
                  </a:lnTo>
                  <a:lnTo>
                    <a:pt x="47664" y="2709333"/>
                  </a:lnTo>
                  <a:lnTo>
                    <a:pt x="0" y="2709333"/>
                  </a:lnTo>
                  <a:close/>
                </a:path>
              </a:pathLst>
            </a:custGeom>
            <a:solidFill>
              <a:srgbClr val="2F5043"/>
            </a:solidFill>
          </p:spPr>
        </p:sp>
        <p:sp>
          <p:nvSpPr>
            <p:cNvPr id="4" name="TextBox 4"/>
            <p:cNvSpPr txBox="1"/>
            <p:nvPr/>
          </p:nvSpPr>
          <p:spPr>
            <a:xfrm>
              <a:off x="0" y="19050"/>
              <a:ext cx="47664" cy="2690283"/>
            </a:xfrm>
            <a:prstGeom prst="rect">
              <a:avLst/>
            </a:prstGeom>
          </p:spPr>
          <p:txBody>
            <a:bodyPr lIns="50800" tIns="50800" rIns="50800" bIns="50800" rtlCol="0" anchor="ctr"/>
            <a:lstStyle/>
            <a:p>
              <a:pPr algn="ctr">
                <a:lnSpc>
                  <a:spcPts val="2418"/>
                </a:lnSpc>
              </a:pPr>
              <a:endParaRPr/>
            </a:p>
          </p:txBody>
        </p:sp>
      </p:grpSp>
      <p:sp>
        <p:nvSpPr>
          <p:cNvPr id="5" name="TextBox 5"/>
          <p:cNvSpPr txBox="1"/>
          <p:nvPr/>
        </p:nvSpPr>
        <p:spPr>
          <a:xfrm>
            <a:off x="1028700" y="3222129"/>
            <a:ext cx="8559926" cy="3043979"/>
          </a:xfrm>
          <a:prstGeom prst="rect">
            <a:avLst/>
          </a:prstGeom>
        </p:spPr>
        <p:txBody>
          <a:bodyPr lIns="0" tIns="0" rIns="0" bIns="0" rtlCol="0" anchor="t">
            <a:spAutoFit/>
          </a:bodyPr>
          <a:lstStyle/>
          <a:p>
            <a:pPr algn="l">
              <a:lnSpc>
                <a:spcPts val="11638"/>
              </a:lnSpc>
            </a:pPr>
            <a:r>
              <a:rPr lang="en-US" sz="12251" b="1" spc="-612">
                <a:solidFill>
                  <a:srgbClr val="FFFDFA"/>
                </a:solidFill>
                <a:latin typeface="Bricolage Grotesque Bold"/>
                <a:ea typeface="Bricolage Grotesque Bold"/>
                <a:cs typeface="Bricolage Grotesque Bold"/>
                <a:sym typeface="Bricolage Grotesque Bold"/>
              </a:rPr>
              <a:t>Komponen Ekuitas</a:t>
            </a:r>
          </a:p>
        </p:txBody>
      </p:sp>
      <p:sp>
        <p:nvSpPr>
          <p:cNvPr id="6" name="TextBox 6"/>
          <p:cNvSpPr txBox="1"/>
          <p:nvPr/>
        </p:nvSpPr>
        <p:spPr>
          <a:xfrm>
            <a:off x="1219200" y="342900"/>
            <a:ext cx="14121766" cy="21778526"/>
          </a:xfrm>
          <a:prstGeom prst="rect">
            <a:avLst/>
          </a:prstGeom>
        </p:spPr>
        <p:txBody>
          <a:bodyPr lIns="0" tIns="0" rIns="0" bIns="0" rtlCol="0" anchor="t">
            <a:spAutoFit/>
          </a:bodyPr>
          <a:lstStyle/>
          <a:p>
            <a:pPr algn="l">
              <a:lnSpc>
                <a:spcPts val="4620"/>
              </a:lnSpc>
            </a:pPr>
            <a:r>
              <a:rPr lang="en-US" sz="3300" b="1" spc="-165" dirty="0">
                <a:solidFill>
                  <a:srgbClr val="2F5043"/>
                </a:solidFill>
                <a:latin typeface="Inter Bold"/>
                <a:ea typeface="Inter Bold"/>
                <a:cs typeface="Inter Bold"/>
                <a:sym typeface="Inter Bold"/>
              </a:rPr>
              <a:t>4. Modal </a:t>
            </a:r>
            <a:r>
              <a:rPr lang="en-US" sz="3300" b="1" spc="-165" dirty="0" err="1">
                <a:solidFill>
                  <a:srgbClr val="2F5043"/>
                </a:solidFill>
                <a:latin typeface="Inter Bold"/>
                <a:ea typeface="Inter Bold"/>
                <a:cs typeface="Inter Bold"/>
                <a:sym typeface="Inter Bold"/>
              </a:rPr>
              <a:t>Saham</a:t>
            </a:r>
            <a:endParaRPr lang="en-US" sz="3300" b="1" spc="-165" dirty="0">
              <a:solidFill>
                <a:srgbClr val="2F5043"/>
              </a:solidFill>
              <a:latin typeface="Inter Bold"/>
              <a:ea typeface="Inter Bold"/>
              <a:cs typeface="Inter Bold"/>
              <a:sym typeface="Inter Bold"/>
            </a:endParaRPr>
          </a:p>
          <a:p>
            <a:pPr algn="l">
              <a:lnSpc>
                <a:spcPts val="4620"/>
              </a:lnSpc>
            </a:pPr>
            <a:r>
              <a:rPr lang="en-US" sz="3300" spc="-165" dirty="0" err="1">
                <a:solidFill>
                  <a:srgbClr val="2F5043"/>
                </a:solidFill>
                <a:latin typeface="Inter Medium"/>
                <a:ea typeface="Inter Medium"/>
                <a:cs typeface="Inter Medium"/>
                <a:sym typeface="Inter Medium"/>
              </a:rPr>
              <a:t>Nilai</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saham</a:t>
            </a:r>
            <a:r>
              <a:rPr lang="en-US" sz="3300" spc="-165" dirty="0">
                <a:solidFill>
                  <a:srgbClr val="2F5043"/>
                </a:solidFill>
                <a:latin typeface="Inter Medium"/>
                <a:ea typeface="Inter Medium"/>
                <a:cs typeface="Inter Medium"/>
                <a:sym typeface="Inter Medium"/>
              </a:rPr>
              <a:t> yang </a:t>
            </a:r>
            <a:r>
              <a:rPr lang="en-US" sz="3300" spc="-165" dirty="0" err="1">
                <a:solidFill>
                  <a:srgbClr val="2F5043"/>
                </a:solidFill>
                <a:latin typeface="Inter Medium"/>
                <a:ea typeface="Inter Medium"/>
                <a:cs typeface="Inter Medium"/>
                <a:sym typeface="Inter Medium"/>
              </a:rPr>
              <a:t>diterbitkan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oleh</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perusahaan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untuk</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menghasilkan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dana</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dari</a:t>
            </a:r>
            <a:r>
              <a:rPr lang="en-US" sz="3300" spc="-165" dirty="0">
                <a:solidFill>
                  <a:srgbClr val="2F5043"/>
                </a:solidFill>
                <a:latin typeface="Inter Medium"/>
                <a:ea typeface="Inter Medium"/>
                <a:cs typeface="Inter Medium"/>
                <a:sym typeface="Inter Medium"/>
              </a:rPr>
              <a:t> investor. </a:t>
            </a:r>
            <a:r>
              <a:rPr lang="en-US" sz="3300" spc="-165" dirty="0" err="1">
                <a:solidFill>
                  <a:srgbClr val="2F5043"/>
                </a:solidFill>
                <a:latin typeface="Inter Medium"/>
                <a:ea typeface="Inter Medium"/>
                <a:cs typeface="Inter Medium"/>
                <a:sym typeface="Inter Medium"/>
              </a:rPr>
              <a:t>Adapun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karakteristik</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dari</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saham</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adalah</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hak</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pembagiannya</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proporsional</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memiliki</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risiko</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kerugian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terbesar</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mendapatkan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pendapatan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atas</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keberhasilan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perusahaan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pada</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saat</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pembubaran</a:t>
            </a:r>
            <a:r>
              <a:rPr lang="en-US" sz="3300" spc="-165" dirty="0">
                <a:solidFill>
                  <a:srgbClr val="2F5043"/>
                </a:solidFill>
                <a:latin typeface="Inter Medium"/>
                <a:ea typeface="Inter Medium"/>
                <a:cs typeface="Inter Medium"/>
                <a:sym typeface="Inter Medium"/>
              </a:rPr>
              <a:t> </a:t>
            </a:r>
          </a:p>
          <a:p>
            <a:pPr algn="l">
              <a:lnSpc>
                <a:spcPts val="4620"/>
              </a:lnSpc>
            </a:pPr>
            <a:r>
              <a:rPr lang="en-US" sz="3300" spc="-165" dirty="0" err="1">
                <a:solidFill>
                  <a:srgbClr val="2F5043"/>
                </a:solidFill>
                <a:latin typeface="Inter Medium"/>
                <a:ea typeface="Inter Medium"/>
                <a:cs typeface="Inter Medium"/>
                <a:sym typeface="Inter Medium"/>
              </a:rPr>
              <a:t>perusahaan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tidak</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menjamin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bahwa</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pemangku</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kepentingan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mendapatkan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aset</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dan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dividen</a:t>
            </a:r>
            <a:r>
              <a:rPr lang="en-US" sz="3300" spc="-165" dirty="0">
                <a:solidFill>
                  <a:srgbClr val="2F5043"/>
                </a:solidFill>
                <a:latin typeface="Inter Medium"/>
                <a:ea typeface="Inter Medium"/>
                <a:cs typeface="Inter Medium"/>
                <a:sym typeface="Inter Medium"/>
              </a:rPr>
              <a:t>. </a:t>
            </a:r>
          </a:p>
          <a:p>
            <a:pPr algn="l">
              <a:lnSpc>
                <a:spcPts val="4620"/>
              </a:lnSpc>
            </a:pPr>
            <a:endParaRPr/>
          </a:p>
          <a:p>
            <a:pPr algn="l">
              <a:lnSpc>
                <a:spcPts val="4620"/>
              </a:lnSpc>
            </a:pPr>
            <a:r>
              <a:rPr lang="en-US" sz="3300" b="1" spc="-165" dirty="0">
                <a:solidFill>
                  <a:srgbClr val="2F5043"/>
                </a:solidFill>
                <a:latin typeface="Inter Bold"/>
                <a:ea typeface="Inter Bold"/>
                <a:cs typeface="Inter Bold"/>
                <a:sym typeface="Inter Bold"/>
              </a:rPr>
              <a:t>5. Modal </a:t>
            </a:r>
            <a:r>
              <a:rPr lang="en-US" sz="3300" b="1" spc="-165" dirty="0" err="1">
                <a:solidFill>
                  <a:srgbClr val="2F5043"/>
                </a:solidFill>
                <a:latin typeface="Inter Bold"/>
                <a:ea typeface="Inter Bold"/>
                <a:cs typeface="Inter Bold"/>
                <a:sym typeface="Inter Bold"/>
              </a:rPr>
              <a:t>Setoran</a:t>
            </a:r>
            <a:r>
              <a:rPr lang="en-US" sz="3300" b="1" spc="-165" dirty="0">
                <a:solidFill>
                  <a:srgbClr val="2F5043"/>
                </a:solidFill>
                <a:latin typeface="Inter Bold"/>
                <a:ea typeface="Inter Bold"/>
                <a:cs typeface="Inter Bold"/>
                <a:sym typeface="Inter Bold"/>
              </a:rPr>
              <a:t> </a:t>
            </a:r>
            <a:r>
              <a:rPr lang="en-US" sz="3300" b="1" spc="-165" dirty="0" err="1">
                <a:solidFill>
                  <a:srgbClr val="2F5043"/>
                </a:solidFill>
                <a:latin typeface="Inter Bold"/>
                <a:ea typeface="Inter Bold"/>
                <a:cs typeface="Inter Bold"/>
                <a:sym typeface="Inter Bold"/>
              </a:rPr>
              <a:t>Tambahan</a:t>
            </a:r>
            <a:r>
              <a:rPr lang="en-US" sz="3300" b="1" spc="-165" dirty="0">
                <a:solidFill>
                  <a:srgbClr val="2F5043"/>
                </a:solidFill>
                <a:latin typeface="Inter Medium"/>
                <a:ea typeface="Inter Medium"/>
                <a:cs typeface="Inter Medium"/>
                <a:sym typeface="Inter Medium"/>
              </a:rPr>
              <a:t> </a:t>
            </a:r>
          </a:p>
          <a:p>
            <a:pPr algn="l">
              <a:lnSpc>
                <a:spcPts val="4620"/>
              </a:lnSpc>
            </a:pPr>
            <a:r>
              <a:rPr lang="en-US" sz="3300" spc="-165" dirty="0" err="1">
                <a:solidFill>
                  <a:srgbClr val="2F5043"/>
                </a:solidFill>
                <a:latin typeface="Inter Medium"/>
                <a:ea typeface="Inter Medium"/>
                <a:cs typeface="Inter Medium"/>
                <a:sym typeface="Inter Medium"/>
              </a:rPr>
              <a:t>Penyetoran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jumlah</a:t>
            </a:r>
            <a:r>
              <a:rPr lang="en-US" sz="3300" spc="-165" dirty="0">
                <a:solidFill>
                  <a:srgbClr val="2F5043"/>
                </a:solidFill>
                <a:latin typeface="Inter Medium"/>
                <a:ea typeface="Inter Medium"/>
                <a:cs typeface="Inter Medium"/>
                <a:sym typeface="Inter Medium"/>
              </a:rPr>
              <a:t> modal </a:t>
            </a:r>
            <a:r>
              <a:rPr lang="en-US" sz="3300" spc="-165" dirty="0" err="1">
                <a:solidFill>
                  <a:srgbClr val="2F5043"/>
                </a:solidFill>
                <a:latin typeface="Inter Medium"/>
                <a:ea typeface="Inter Medium"/>
                <a:cs typeface="Inter Medium"/>
                <a:sym typeface="Inter Medium"/>
              </a:rPr>
              <a:t>oleh</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pemegang</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saham</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kepada</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perusahaan</a:t>
            </a:r>
            <a:r>
              <a:rPr lang="en-US" sz="3300" spc="-165" dirty="0">
                <a:solidFill>
                  <a:srgbClr val="2F5043"/>
                </a:solidFill>
                <a:latin typeface="Inter Medium"/>
                <a:ea typeface="Inter Medium"/>
                <a:cs typeface="Inter Medium"/>
                <a:sym typeface="Inter Medium"/>
              </a:rPr>
              <a:t>, yang </a:t>
            </a:r>
            <a:r>
              <a:rPr lang="en-US" sz="3300" spc="-165" dirty="0" err="1">
                <a:solidFill>
                  <a:srgbClr val="2F5043"/>
                </a:solidFill>
                <a:latin typeface="Inter Medium"/>
                <a:ea typeface="Inter Medium"/>
                <a:cs typeface="Inter Medium"/>
                <a:sym typeface="Inter Medium"/>
              </a:rPr>
              <a:t>jumlah</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dibayarkan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nya</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melebihi</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nilai</a:t>
            </a:r>
            <a:r>
              <a:rPr lang="en-US" sz="3300" spc="-165" dirty="0">
                <a:solidFill>
                  <a:srgbClr val="2F5043"/>
                </a:solidFill>
                <a:latin typeface="Inter Medium"/>
                <a:ea typeface="Inter Medium"/>
                <a:cs typeface="Inter Medium"/>
                <a:sym typeface="Inter Medium"/>
              </a:rPr>
              <a:t> nominal </a:t>
            </a:r>
            <a:r>
              <a:rPr lang="en-US" sz="3300" spc="-165" dirty="0" err="1">
                <a:solidFill>
                  <a:srgbClr val="2F5043"/>
                </a:solidFill>
                <a:latin typeface="Inter Medium"/>
                <a:ea typeface="Inter Medium"/>
                <a:cs typeface="Inter Medium"/>
                <a:sym typeface="Inter Medium"/>
              </a:rPr>
              <a:t>saham</a:t>
            </a:r>
            <a:r>
              <a:rPr lang="en-US" sz="3300" spc="-165" dirty="0">
                <a:solidFill>
                  <a:srgbClr val="2F5043"/>
                </a:solidFill>
                <a:latin typeface="Inter Medium"/>
                <a:ea typeface="Inter Medium"/>
                <a:cs typeface="Inter Medium"/>
                <a:sym typeface="Inter Medium"/>
              </a:rPr>
              <a:t> yang </a:t>
            </a:r>
            <a:r>
              <a:rPr lang="en-US" sz="3300" spc="-165" dirty="0" err="1">
                <a:solidFill>
                  <a:srgbClr val="2F5043"/>
                </a:solidFill>
                <a:latin typeface="Inter Medium"/>
                <a:ea typeface="Inter Medium"/>
                <a:cs typeface="Inter Medium"/>
                <a:sym typeface="Inter Medium"/>
              </a:rPr>
              <a:t>diterbitkan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selama</a:t>
            </a:r>
            <a:r>
              <a:rPr lang="en-US" sz="3300" spc="-165" dirty="0">
                <a:solidFill>
                  <a:srgbClr val="2F5043"/>
                </a:solidFill>
                <a:latin typeface="Inter Medium"/>
                <a:ea typeface="Inter Medium"/>
                <a:cs typeface="Inter Medium"/>
                <a:sym typeface="Inter Medium"/>
              </a:rPr>
              <a:t> IPO </a:t>
            </a:r>
            <a:r>
              <a:rPr lang="en-US" sz="3300" spc="-165" dirty="0" err="1">
                <a:solidFill>
                  <a:srgbClr val="2F5043"/>
                </a:solidFill>
                <a:latin typeface="Inter Medium"/>
                <a:ea typeface="Inter Medium"/>
                <a:cs typeface="Inter Medium"/>
                <a:sym typeface="Inter Medium"/>
              </a:rPr>
              <a:t>suatu</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perusahaan</a:t>
            </a:r>
            <a:r>
              <a:rPr lang="en-US" sz="3300" spc="-165" dirty="0">
                <a:solidFill>
                  <a:srgbClr val="2F5043"/>
                </a:solidFill>
                <a:latin typeface="Inter Medium"/>
                <a:ea typeface="Inter Medium"/>
                <a:cs typeface="Inter Medium"/>
                <a:sym typeface="Inter Medium"/>
              </a:rPr>
              <a:t>. IPO </a:t>
            </a:r>
            <a:r>
              <a:rPr lang="en-US" sz="3300" spc="-165" dirty="0" err="1">
                <a:solidFill>
                  <a:srgbClr val="2F5043"/>
                </a:solidFill>
                <a:latin typeface="Inter Medium"/>
                <a:ea typeface="Inter Medium"/>
                <a:cs typeface="Inter Medium"/>
                <a:sym typeface="Inter Medium"/>
              </a:rPr>
              <a:t>adalah</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ketika</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perusahaan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untuk</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pertama</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kalinya</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melakukan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penjualan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saham</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kepada</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masyarakat</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umum</a:t>
            </a:r>
            <a:r>
              <a:rPr lang="en-US" sz="3300" spc="-165" dirty="0">
                <a:solidFill>
                  <a:srgbClr val="2F5043"/>
                </a:solidFill>
                <a:latin typeface="Inter Medium"/>
                <a:ea typeface="Inter Medium"/>
                <a:cs typeface="Inter Medium"/>
                <a:sym typeface="Inter Medium"/>
              </a:rPr>
              <a:t>. </a:t>
            </a:r>
          </a:p>
          <a:p>
            <a:pPr algn="l">
              <a:lnSpc>
                <a:spcPts val="4620"/>
              </a:lnSpc>
            </a:pPr>
            <a:endParaRPr/>
          </a:p>
          <a:p>
            <a:pPr algn="l">
              <a:lnSpc>
                <a:spcPts val="4620"/>
              </a:lnSpc>
            </a:pPr>
            <a:r>
              <a:rPr lang="en-US" sz="3300" b="1" spc="-165" dirty="0">
                <a:solidFill>
                  <a:srgbClr val="2F5043"/>
                </a:solidFill>
                <a:latin typeface="Inter Bold"/>
                <a:ea typeface="Inter Bold"/>
                <a:cs typeface="Inter Bold"/>
                <a:sym typeface="Inter Bold"/>
              </a:rPr>
              <a:t>6. </a:t>
            </a:r>
            <a:r>
              <a:rPr lang="en-US" sz="3300" b="1" spc="-165" dirty="0" err="1">
                <a:solidFill>
                  <a:srgbClr val="2F5043"/>
                </a:solidFill>
                <a:latin typeface="Inter Bold"/>
                <a:ea typeface="Inter Bold"/>
                <a:cs typeface="Inter Bold"/>
                <a:sym typeface="Inter Bold"/>
              </a:rPr>
              <a:t>Selisih</a:t>
            </a:r>
            <a:r>
              <a:rPr lang="en-US" sz="3300" b="1" spc="-165" dirty="0">
                <a:solidFill>
                  <a:srgbClr val="2F5043"/>
                </a:solidFill>
                <a:latin typeface="Inter Bold"/>
                <a:ea typeface="Inter Bold"/>
                <a:cs typeface="Inter Bold"/>
                <a:sym typeface="Inter Bold"/>
              </a:rPr>
              <a:t> </a:t>
            </a:r>
            <a:r>
              <a:rPr lang="en-US" sz="3300" b="1" spc="-165" dirty="0" err="1">
                <a:solidFill>
                  <a:srgbClr val="2F5043"/>
                </a:solidFill>
                <a:latin typeface="Inter Bold"/>
                <a:ea typeface="Inter Bold"/>
                <a:cs typeface="Inter Bold"/>
                <a:sym typeface="Inter Bold"/>
              </a:rPr>
              <a:t>Penilaian</a:t>
            </a:r>
            <a:r>
              <a:rPr lang="en-US" sz="3300" b="1" spc="-165" dirty="0">
                <a:solidFill>
                  <a:srgbClr val="2F5043"/>
                </a:solidFill>
                <a:latin typeface="Inter Bold"/>
                <a:ea typeface="Inter Bold"/>
                <a:cs typeface="Inter Bold"/>
                <a:sym typeface="Inter Bold"/>
              </a:rPr>
              <a:t> </a:t>
            </a:r>
            <a:r>
              <a:rPr lang="en-US" sz="3300" b="1" spc="-165" dirty="0" err="1">
                <a:solidFill>
                  <a:srgbClr val="2F5043"/>
                </a:solidFill>
                <a:latin typeface="Inter Bold"/>
                <a:ea typeface="Inter Bold"/>
                <a:cs typeface="Inter Bold"/>
                <a:sym typeface="Inter Bold"/>
              </a:rPr>
              <a:t>Kembali</a:t>
            </a:r>
            <a:endParaRPr lang="en-US" sz="3300" b="1" spc="-165" dirty="0">
              <a:solidFill>
                <a:srgbClr val="2F5043"/>
              </a:solidFill>
              <a:latin typeface="Inter Bold"/>
              <a:ea typeface="Inter Bold"/>
              <a:cs typeface="Inter Bold"/>
              <a:sym typeface="Inter Bold"/>
            </a:endParaRPr>
          </a:p>
          <a:p>
            <a:pPr algn="l">
              <a:lnSpc>
                <a:spcPts val="4620"/>
              </a:lnSpc>
            </a:pPr>
            <a:r>
              <a:rPr lang="en-US" sz="3300" spc="-165" dirty="0" err="1">
                <a:solidFill>
                  <a:srgbClr val="2F5043"/>
                </a:solidFill>
                <a:latin typeface="Inter Medium"/>
                <a:ea typeface="Inter Medium"/>
                <a:cs typeface="Inter Medium"/>
                <a:sym typeface="Inter Medium"/>
              </a:rPr>
              <a:t>Perubahan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nilai</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aset</a:t>
            </a:r>
            <a:r>
              <a:rPr lang="en-US" sz="3300" spc="-165" dirty="0">
                <a:solidFill>
                  <a:srgbClr val="2F5043"/>
                </a:solidFill>
                <a:latin typeface="Inter Medium"/>
                <a:ea typeface="Inter Medium"/>
                <a:cs typeface="Inter Medium"/>
                <a:sym typeface="Inter Medium"/>
              </a:rPr>
              <a:t> yang </a:t>
            </a:r>
            <a:r>
              <a:rPr lang="en-US" sz="3300" spc="-165" dirty="0" err="1">
                <a:solidFill>
                  <a:srgbClr val="2F5043"/>
                </a:solidFill>
                <a:latin typeface="Inter Medium"/>
                <a:ea typeface="Inter Medium"/>
                <a:cs typeface="Inter Medium"/>
                <a:sym typeface="Inter Medium"/>
              </a:rPr>
              <a:t>dicatat</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dalam</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laporan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keuangan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akibat</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penyesuian</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nilai</a:t>
            </a:r>
            <a:r>
              <a:rPr lang="en-US" sz="3300" spc="-165" dirty="0">
                <a:solidFill>
                  <a:srgbClr val="2F5043"/>
                </a:solidFill>
                <a:latin typeface="Inter Medium"/>
                <a:ea typeface="Inter Medium"/>
                <a:cs typeface="Inter Medium"/>
                <a:sym typeface="Inter Medium"/>
              </a:rPr>
              <a:t> </a:t>
            </a:r>
            <a:r>
              <a:rPr lang="en-US" sz="3300" spc="-165" dirty="0" err="1">
                <a:solidFill>
                  <a:srgbClr val="2F5043"/>
                </a:solidFill>
                <a:latin typeface="Inter Medium"/>
                <a:ea typeface="Inter Medium"/>
                <a:cs typeface="Inter Medium"/>
                <a:sym typeface="Inter Medium"/>
              </a:rPr>
              <a:t>pasar</a:t>
            </a:r>
            <a:r>
              <a:rPr lang="en-US" sz="3300" spc="-165" dirty="0">
                <a:solidFill>
                  <a:srgbClr val="2F5043"/>
                </a:solidFill>
                <a:latin typeface="Inter Medium"/>
                <a:ea typeface="Inter Medium"/>
                <a:cs typeface="Inter Medium"/>
                <a:sym typeface="Inter Medium"/>
              </a:rPr>
              <a:t>. </a:t>
            </a:r>
          </a:p>
          <a:p>
            <a:pPr algn="l">
              <a:lnSpc>
                <a:spcPts val="4620"/>
              </a:lnSpc>
            </a:pPr>
            <a:endParaRPr/>
          </a:p>
          <a:p>
            <a:pPr algn="l">
              <a:lnSpc>
                <a:spcPts val="4620"/>
              </a:lnSpc>
            </a:pPr>
            <a:endParaRPr/>
          </a:p>
          <a:p>
            <a:pPr algn="l">
              <a:lnSpc>
                <a:spcPts val="4620"/>
              </a:lnSpc>
            </a:pPr>
            <a:endParaRPr/>
          </a:p>
          <a:p>
            <a:pPr algn="l">
              <a:lnSpc>
                <a:spcPts val="4620"/>
              </a:lnSpc>
            </a:pPr>
            <a:endParaRPr/>
          </a:p>
          <a:p>
            <a:pPr algn="l">
              <a:lnSpc>
                <a:spcPts val="4620"/>
              </a:lnSpc>
            </a:pPr>
            <a:endParaRPr/>
          </a:p>
          <a:p>
            <a:pPr algn="l">
              <a:lnSpc>
                <a:spcPts val="4620"/>
              </a:lnSpc>
            </a:pPr>
            <a:endParaRPr/>
          </a:p>
          <a:p>
            <a:pPr algn="l">
              <a:lnSpc>
                <a:spcPts val="4620"/>
              </a:lnSpc>
            </a:pPr>
            <a:endParaRPr/>
          </a:p>
          <a:p>
            <a:pPr algn="l">
              <a:lnSpc>
                <a:spcPts val="4620"/>
              </a:lnSpc>
            </a:pPr>
            <a:endParaRPr/>
          </a:p>
          <a:p>
            <a:pPr algn="l">
              <a:lnSpc>
                <a:spcPts val="4620"/>
              </a:lnSpc>
            </a:pPr>
            <a:endParaRPr/>
          </a:p>
          <a:p>
            <a:pPr algn="l">
              <a:lnSpc>
                <a:spcPts val="4620"/>
              </a:lnSpc>
            </a:pPr>
            <a:endParaRPr/>
          </a:p>
          <a:p>
            <a:pPr algn="l">
              <a:lnSpc>
                <a:spcPts val="4620"/>
              </a:lnSpc>
            </a:pPr>
            <a:endParaRPr/>
          </a:p>
          <a:p>
            <a:pPr algn="l">
              <a:lnSpc>
                <a:spcPts val="4620"/>
              </a:lnSpc>
            </a:pPr>
            <a:endParaRPr/>
          </a:p>
          <a:p>
            <a:pPr algn="l">
              <a:lnSpc>
                <a:spcPts val="4620"/>
              </a:lnSpc>
            </a:pPr>
            <a:endParaRPr/>
          </a:p>
          <a:p>
            <a:pPr algn="l">
              <a:lnSpc>
                <a:spcPts val="4620"/>
              </a:lnSpc>
            </a:pPr>
            <a:endParaRPr/>
          </a:p>
          <a:p>
            <a:pPr algn="l">
              <a:lnSpc>
                <a:spcPts val="4620"/>
              </a:lnSpc>
            </a:pPr>
            <a:endParaRPr/>
          </a:p>
          <a:p>
            <a:pPr algn="l">
              <a:lnSpc>
                <a:spcPts val="4620"/>
              </a:lnSpc>
            </a:pPr>
            <a:endParaRPr/>
          </a:p>
          <a:p>
            <a:pPr algn="l">
              <a:lnSpc>
                <a:spcPts val="4620"/>
              </a:lnSpc>
            </a:pPr>
            <a:endParaRPr/>
          </a:p>
          <a:p>
            <a:pPr algn="l">
              <a:lnSpc>
                <a:spcPts val="4620"/>
              </a:lnSpc>
            </a:pPr>
            <a:endParaRPr/>
          </a:p>
          <a:p>
            <a:pPr algn="l">
              <a:lnSpc>
                <a:spcPts val="4620"/>
              </a:lnSpc>
            </a:pPr>
            <a:r>
              <a:rPr lang="en-US" sz="3300" dirty="0">
                <a:solidFill>
                  <a:srgbClr val="2F5043"/>
                </a:solidFill>
                <a:latin typeface="Arimo"/>
                <a:ea typeface="Arimo"/>
                <a:cs typeface="Arimo"/>
                <a:sym typeface="Arimo"/>
              </a:rPr>
              <a:t> </a:t>
            </a:r>
          </a:p>
          <a:p>
            <a:pPr algn="l">
              <a:lnSpc>
                <a:spcPts val="4620"/>
              </a:lnSpc>
            </a:pPr>
            <a:r>
              <a:rPr lang="en-US" sz="3300" spc="-165" dirty="0">
                <a:solidFill>
                  <a:srgbClr val="2F5043"/>
                </a:solidFill>
                <a:latin typeface="Inter"/>
                <a:ea typeface="Inter"/>
                <a:cs typeface="Inter"/>
                <a:sym typeface="Inter"/>
              </a:rPr>
              <a:t>﻿</a:t>
            </a:r>
          </a:p>
        </p:txBody>
      </p:sp>
      <p:sp>
        <p:nvSpPr>
          <p:cNvPr id="7" name="Freeform 7"/>
          <p:cNvSpPr/>
          <p:nvPr/>
        </p:nvSpPr>
        <p:spPr>
          <a:xfrm>
            <a:off x="15209883" y="6895990"/>
            <a:ext cx="2663485" cy="3391010"/>
          </a:xfrm>
          <a:custGeom>
            <a:avLst/>
            <a:gdLst/>
            <a:ahLst/>
            <a:cxnLst/>
            <a:rect l="l" t="t" r="r" b="b"/>
            <a:pathLst>
              <a:path w="2663485" h="3391010">
                <a:moveTo>
                  <a:pt x="0" y="0"/>
                </a:moveTo>
                <a:lnTo>
                  <a:pt x="2663485" y="0"/>
                </a:lnTo>
                <a:lnTo>
                  <a:pt x="2663485" y="3391010"/>
                </a:lnTo>
                <a:lnTo>
                  <a:pt x="0" y="33910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1186</Words>
  <Application>Microsoft Office PowerPoint</Application>
  <PresentationFormat>Custom</PresentationFormat>
  <Paragraphs>141</Paragraphs>
  <Slides>16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16</vt:i4>
      </vt:variant>
    </vt:vector>
  </HeadingPairs>
  <TitlesOfParts>
    <vt:vector size="26" baseType="lpstr">
      <vt:lpstr>Inter Bold</vt:lpstr>
      <vt:lpstr>Bricolage Grotesque Bold</vt:lpstr>
      <vt:lpstr>Arial</vt:lpstr>
      <vt:lpstr>Arimo</vt:lpstr>
      <vt:lpstr>Calibri</vt:lpstr>
      <vt:lpstr>Open Sans Bold</vt:lpstr>
      <vt:lpstr>Inter</vt:lpstr>
      <vt:lpstr>Inter Semi-Bold</vt:lpstr>
      <vt:lpstr>Inter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EKUITAS</dc:title>
  <cp:lastModifiedBy>USER</cp:lastModifiedBy>
  <cp:revision>4</cp:revision>
  <dcterms:created xsi:type="dcterms:W3CDTF">2006-08-16T00:00:00Z</dcterms:created>
  <dcterms:modified xsi:type="dcterms:W3CDTF">2026-03-01T07:35:22Z</dcterms:modified>
  <dc:identifier>DAG6XLiW41s</dc:identifier>
</cp:coreProperties>
</file>