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Londrina Solid" charset="1" panose="00000500000000000000"/>
      <p:regular r:id="rId16"/>
    </p:embeddedFont>
    <p:embeddedFont>
      <p:font typeface="Londrina Solid Thin" charset="1" panose="00000300000000000000"/>
      <p:regular r:id="rId17"/>
    </p:embeddedFont>
    <p:embeddedFont>
      <p:font typeface="Londrina Solid Light" charset="1" panose="00000400000000000000"/>
      <p:regular r:id="rId18"/>
    </p:embeddedFont>
    <p:embeddedFont>
      <p:font typeface="Londrina Solid Heavy" charset="1" panose="00000A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703508" y="5777018"/>
            <a:ext cx="21695015" cy="11040295"/>
            <a:chOff x="0" y="0"/>
            <a:chExt cx="1424432" cy="724874"/>
          </a:xfrm>
        </p:grpSpPr>
        <p:sp>
          <p:nvSpPr>
            <p:cNvPr name="Freeform 3" id="3"/>
            <p:cNvSpPr/>
            <p:nvPr/>
          </p:nvSpPr>
          <p:spPr>
            <a:xfrm flipH="false" flipV="false" rot="0">
              <a:off x="0" y="0"/>
              <a:ext cx="1424432" cy="724874"/>
            </a:xfrm>
            <a:custGeom>
              <a:avLst/>
              <a:gdLst/>
              <a:ahLst/>
              <a:cxnLst/>
              <a:rect r="r" b="b" t="t" l="l"/>
              <a:pathLst>
                <a:path h="724874" w="1424432">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name="TextBox 4" id="4"/>
            <p:cNvSpPr txBox="true"/>
            <p:nvPr/>
          </p:nvSpPr>
          <p:spPr>
            <a:xfrm>
              <a:off x="133540" y="10807"/>
              <a:ext cx="1157351" cy="646110"/>
            </a:xfrm>
            <a:prstGeom prst="rect">
              <a:avLst/>
            </a:prstGeom>
          </p:spPr>
          <p:txBody>
            <a:bodyPr anchor="ctr" rtlCol="false" tIns="50800" lIns="50800" bIns="50800" rIns="50800"/>
            <a:lstStyle/>
            <a:p>
              <a:pPr algn="ctr">
                <a:lnSpc>
                  <a:spcPts val="3489"/>
                </a:lnSpc>
              </a:pPr>
            </a:p>
          </p:txBody>
        </p:sp>
      </p:grpSp>
      <p:sp>
        <p:nvSpPr>
          <p:cNvPr name="Freeform 5" id="5"/>
          <p:cNvSpPr/>
          <p:nvPr/>
        </p:nvSpPr>
        <p:spPr>
          <a:xfrm flipH="false" flipV="false" rot="0">
            <a:off x="-260960" y="-5922333"/>
            <a:ext cx="10600352" cy="9487315"/>
          </a:xfrm>
          <a:custGeom>
            <a:avLst/>
            <a:gdLst/>
            <a:ahLst/>
            <a:cxnLst/>
            <a:rect r="r" b="b" t="t" l="l"/>
            <a:pathLst>
              <a:path h="9487315" w="10600352">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948608" y="-5944295"/>
            <a:ext cx="10600352" cy="9487315"/>
          </a:xfrm>
          <a:custGeom>
            <a:avLst/>
            <a:gdLst/>
            <a:ahLst/>
            <a:cxnLst/>
            <a:rect r="r" b="b" t="t" l="l"/>
            <a:pathLst>
              <a:path h="9487315" w="10600352">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130811" y="1028700"/>
            <a:ext cx="14026377" cy="7675208"/>
            <a:chOff x="0" y="0"/>
            <a:chExt cx="3694190" cy="2021454"/>
          </a:xfrm>
        </p:grpSpPr>
        <p:sp>
          <p:nvSpPr>
            <p:cNvPr name="Freeform 8" id="8"/>
            <p:cNvSpPr/>
            <p:nvPr/>
          </p:nvSpPr>
          <p:spPr>
            <a:xfrm flipH="false" flipV="false" rot="0">
              <a:off x="0" y="0"/>
              <a:ext cx="3694190" cy="2021454"/>
            </a:xfrm>
            <a:custGeom>
              <a:avLst/>
              <a:gdLst/>
              <a:ahLst/>
              <a:cxnLst/>
              <a:rect r="r" b="b" t="t" l="l"/>
              <a:pathLst>
                <a:path h="2021454" w="3694190">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name="TextBox 9" id="9"/>
            <p:cNvSpPr txBox="true"/>
            <p:nvPr/>
          </p:nvSpPr>
          <p:spPr>
            <a:xfrm>
              <a:off x="0" y="-38100"/>
              <a:ext cx="3694190" cy="2059554"/>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730720" y="3498307"/>
            <a:ext cx="6013214" cy="7575702"/>
          </a:xfrm>
          <a:custGeom>
            <a:avLst/>
            <a:gdLst/>
            <a:ahLst/>
            <a:cxnLst/>
            <a:rect r="r" b="b" t="t" l="l"/>
            <a:pathLst>
              <a:path h="7575702" w="6013214">
                <a:moveTo>
                  <a:pt x="0" y="0"/>
                </a:moveTo>
                <a:lnTo>
                  <a:pt x="6013214" y="0"/>
                </a:lnTo>
                <a:lnTo>
                  <a:pt x="6013214" y="7575703"/>
                </a:lnTo>
                <a:lnTo>
                  <a:pt x="0" y="75757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301595" y="3704105"/>
            <a:ext cx="4242623" cy="7593061"/>
          </a:xfrm>
          <a:custGeom>
            <a:avLst/>
            <a:gdLst/>
            <a:ahLst/>
            <a:cxnLst/>
            <a:rect r="r" b="b" t="t" l="l"/>
            <a:pathLst>
              <a:path h="7593061" w="4242623">
                <a:moveTo>
                  <a:pt x="0" y="0"/>
                </a:moveTo>
                <a:lnTo>
                  <a:pt x="4242622" y="0"/>
                </a:lnTo>
                <a:lnTo>
                  <a:pt x="4242622" y="7593061"/>
                </a:lnTo>
                <a:lnTo>
                  <a:pt x="0" y="75930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654327" y="3020375"/>
            <a:ext cx="1052907" cy="1089214"/>
          </a:xfrm>
          <a:custGeom>
            <a:avLst/>
            <a:gdLst/>
            <a:ahLst/>
            <a:cxnLst/>
            <a:rect r="r" b="b" t="t" l="l"/>
            <a:pathLst>
              <a:path h="1089214" w="1052907">
                <a:moveTo>
                  <a:pt x="0" y="0"/>
                </a:moveTo>
                <a:lnTo>
                  <a:pt x="1052907" y="0"/>
                </a:lnTo>
                <a:lnTo>
                  <a:pt x="1052907" y="1089214"/>
                </a:lnTo>
                <a:lnTo>
                  <a:pt x="0" y="1089214"/>
                </a:lnTo>
                <a:lnTo>
                  <a:pt x="0" y="0"/>
                </a:lnTo>
                <a:close/>
              </a:path>
            </a:pathLst>
          </a:custGeom>
          <a:blipFill>
            <a:blip r:embed="rId8">
              <a:extLst>
                <a:ext uri="{96DAC541-7B7A-43D3-8B79-37D633B846F1}">
                  <asvg:svgBlip xmlns:asvg="http://schemas.microsoft.com/office/drawing/2016/SVG/main" r:embed="rId9"/>
                </a:ext>
              </a:extLst>
            </a:blip>
            <a:stretch>
              <a:fillRect l="-154855" t="-80817" r="-404244" b="-344018"/>
            </a:stretch>
          </a:blipFill>
        </p:spPr>
      </p:sp>
      <p:sp>
        <p:nvSpPr>
          <p:cNvPr name="Freeform 13" id="13"/>
          <p:cNvSpPr/>
          <p:nvPr/>
        </p:nvSpPr>
        <p:spPr>
          <a:xfrm flipH="false" flipV="false" rot="0">
            <a:off x="16689634" y="2350241"/>
            <a:ext cx="1037320" cy="950886"/>
          </a:xfrm>
          <a:custGeom>
            <a:avLst/>
            <a:gdLst/>
            <a:ahLst/>
            <a:cxnLst/>
            <a:rect r="r" b="b" t="t" l="l"/>
            <a:pathLst>
              <a:path h="950886" w="1037320">
                <a:moveTo>
                  <a:pt x="0" y="0"/>
                </a:moveTo>
                <a:lnTo>
                  <a:pt x="1037319" y="0"/>
                </a:lnTo>
                <a:lnTo>
                  <a:pt x="1037319" y="950887"/>
                </a:lnTo>
                <a:lnTo>
                  <a:pt x="0" y="950887"/>
                </a:lnTo>
                <a:lnTo>
                  <a:pt x="0" y="0"/>
                </a:lnTo>
                <a:close/>
              </a:path>
            </a:pathLst>
          </a:custGeom>
          <a:blipFill>
            <a:blip r:embed="rId10">
              <a:extLst>
                <a:ext uri="{96DAC541-7B7A-43D3-8B79-37D633B846F1}">
                  <asvg:svgBlip xmlns:asvg="http://schemas.microsoft.com/office/drawing/2016/SVG/main" r:embed="rId11"/>
                </a:ext>
              </a:extLst>
            </a:blip>
            <a:stretch>
              <a:fillRect l="-195444" t="0" r="-350902" b="-380348"/>
            </a:stretch>
          </a:blipFill>
        </p:spPr>
      </p:sp>
      <p:sp>
        <p:nvSpPr>
          <p:cNvPr name="Freeform 14" id="14"/>
          <p:cNvSpPr/>
          <p:nvPr/>
        </p:nvSpPr>
        <p:spPr>
          <a:xfrm flipH="false" flipV="true" rot="3364319">
            <a:off x="17822019" y="4326371"/>
            <a:ext cx="709799" cy="1309391"/>
          </a:xfrm>
          <a:custGeom>
            <a:avLst/>
            <a:gdLst/>
            <a:ahLst/>
            <a:cxnLst/>
            <a:rect r="r" b="b" t="t" l="l"/>
            <a:pathLst>
              <a:path h="1309391" w="709799">
                <a:moveTo>
                  <a:pt x="0" y="1309391"/>
                </a:moveTo>
                <a:lnTo>
                  <a:pt x="709799" y="1309391"/>
                </a:lnTo>
                <a:lnTo>
                  <a:pt x="709799" y="0"/>
                </a:lnTo>
                <a:lnTo>
                  <a:pt x="0" y="0"/>
                </a:lnTo>
                <a:lnTo>
                  <a:pt x="0" y="1309391"/>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6853097">
            <a:off x="1665501" y="1423267"/>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14620501" y="2936086"/>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4053962" y="5640960"/>
            <a:ext cx="768019" cy="768019"/>
          </a:xfrm>
          <a:custGeom>
            <a:avLst/>
            <a:gdLst/>
            <a:ahLst/>
            <a:cxnLst/>
            <a:rect r="r" b="b" t="t" l="l"/>
            <a:pathLst>
              <a:path h="768019" w="768019">
                <a:moveTo>
                  <a:pt x="0" y="0"/>
                </a:moveTo>
                <a:lnTo>
                  <a:pt x="768019" y="0"/>
                </a:lnTo>
                <a:lnTo>
                  <a:pt x="768019" y="768018"/>
                </a:lnTo>
                <a:lnTo>
                  <a:pt x="0" y="7680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5308826" y="2368216"/>
            <a:ext cx="8885132" cy="932911"/>
          </a:xfrm>
          <a:prstGeom prst="rect">
            <a:avLst/>
          </a:prstGeom>
        </p:spPr>
        <p:txBody>
          <a:bodyPr anchor="t" rtlCol="false" tIns="0" lIns="0" bIns="0" rIns="0">
            <a:spAutoFit/>
          </a:bodyPr>
          <a:lstStyle/>
          <a:p>
            <a:pPr algn="ctr">
              <a:lnSpc>
                <a:spcPts val="3715"/>
              </a:lnSpc>
            </a:pPr>
            <a:r>
              <a:rPr lang="en-US" sz="2654">
                <a:solidFill>
                  <a:srgbClr val="000000"/>
                </a:solidFill>
                <a:latin typeface="Canva Sans Bold"/>
              </a:rPr>
              <a:t>ANALISIS MASALAH-MASALAH DALAM BELAJAR DAN</a:t>
            </a:r>
          </a:p>
          <a:p>
            <a:pPr algn="ctr">
              <a:lnSpc>
                <a:spcPts val="3715"/>
              </a:lnSpc>
            </a:pPr>
            <a:r>
              <a:rPr lang="en-US" sz="2654">
                <a:solidFill>
                  <a:srgbClr val="000000"/>
                </a:solidFill>
                <a:latin typeface="Canva Sans Bold"/>
              </a:rPr>
              <a:t>PEMBELAJARAN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9" id="9"/>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0" id="10"/>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1403180" y="1957298"/>
            <a:ext cx="13974662" cy="5453596"/>
          </a:xfrm>
          <a:prstGeom prst="rect">
            <a:avLst/>
          </a:prstGeom>
        </p:spPr>
        <p:txBody>
          <a:bodyPr anchor="t" rtlCol="false" tIns="0" lIns="0" bIns="0" rIns="0">
            <a:spAutoFit/>
          </a:bodyPr>
          <a:lstStyle/>
          <a:p>
            <a:pPr algn="ctr">
              <a:lnSpc>
                <a:spcPts val="3313"/>
              </a:lnSpc>
            </a:pPr>
            <a:r>
              <a:rPr lang="en-US" sz="2366">
                <a:solidFill>
                  <a:srgbClr val="000000"/>
                </a:solidFill>
                <a:latin typeface="Canva Sans Bold"/>
              </a:rPr>
              <a:t>1. Kurangnya Motivasi</a:t>
            </a:r>
          </a:p>
          <a:p>
            <a:pPr algn="ctr">
              <a:lnSpc>
                <a:spcPts val="3313"/>
              </a:lnSpc>
            </a:pPr>
          </a:p>
          <a:p>
            <a:pPr algn="ctr">
              <a:lnSpc>
                <a:spcPts val="3313"/>
              </a:lnSpc>
            </a:pPr>
            <a:r>
              <a:rPr lang="en-US" sz="2366">
                <a:solidFill>
                  <a:srgbClr val="000000"/>
                </a:solidFill>
                <a:latin typeface="Canva Sans Bold"/>
              </a:rPr>
              <a:t>2. Gangguan Konsentrasi</a:t>
            </a:r>
          </a:p>
          <a:p>
            <a:pPr algn="ctr">
              <a:lnSpc>
                <a:spcPts val="3313"/>
              </a:lnSpc>
            </a:pPr>
          </a:p>
          <a:p>
            <a:pPr algn="ctr">
              <a:lnSpc>
                <a:spcPts val="3313"/>
              </a:lnSpc>
            </a:pPr>
            <a:r>
              <a:rPr lang="en-US" sz="2366">
                <a:solidFill>
                  <a:srgbClr val="000000"/>
                </a:solidFill>
                <a:latin typeface="Canva Sans Bold"/>
              </a:rPr>
              <a:t>3. Perbedaan Gaya Belajar</a:t>
            </a:r>
          </a:p>
          <a:p>
            <a:pPr algn="ctr">
              <a:lnSpc>
                <a:spcPts val="3313"/>
              </a:lnSpc>
            </a:pPr>
          </a:p>
          <a:p>
            <a:pPr algn="ctr">
              <a:lnSpc>
                <a:spcPts val="3313"/>
              </a:lnSpc>
            </a:pPr>
            <a:r>
              <a:rPr lang="en-US" sz="2366">
                <a:solidFill>
                  <a:srgbClr val="000000"/>
                </a:solidFill>
                <a:latin typeface="Canva Sans Bold"/>
              </a:rPr>
              <a:t>4. Keterbatasan Sumber Daya</a:t>
            </a:r>
          </a:p>
          <a:p>
            <a:pPr algn="ctr">
              <a:lnSpc>
                <a:spcPts val="3313"/>
              </a:lnSpc>
            </a:pPr>
          </a:p>
          <a:p>
            <a:pPr algn="ctr">
              <a:lnSpc>
                <a:spcPts val="3313"/>
              </a:lnSpc>
            </a:pPr>
            <a:r>
              <a:rPr lang="en-US" sz="2366">
                <a:solidFill>
                  <a:srgbClr val="000000"/>
                </a:solidFill>
                <a:latin typeface="Canva Sans Bold"/>
              </a:rPr>
              <a:t>5. Kurikulum yang Tidak Relevan</a:t>
            </a:r>
          </a:p>
          <a:p>
            <a:pPr algn="ctr">
              <a:lnSpc>
                <a:spcPts val="3313"/>
              </a:lnSpc>
            </a:pPr>
            <a:r>
              <a:rPr lang="en-US" sz="2366">
                <a:solidFill>
                  <a:srgbClr val="000000"/>
                </a:solidFill>
                <a:latin typeface="Canva Sans Bold"/>
              </a:rPr>
              <a:t>6. Keterbatasan </a:t>
            </a:r>
          </a:p>
          <a:p>
            <a:pPr algn="ctr">
              <a:lnSpc>
                <a:spcPts val="3313"/>
              </a:lnSpc>
            </a:pPr>
            <a:r>
              <a:rPr lang="en-US" sz="2366">
                <a:solidFill>
                  <a:srgbClr val="000000"/>
                </a:solidFill>
                <a:latin typeface="Canva Sans Bold"/>
              </a:rPr>
              <a:t>7. Perbedaan Sosial dan Budaya</a:t>
            </a:r>
          </a:p>
          <a:p>
            <a:pPr algn="ctr">
              <a:lnSpc>
                <a:spcPts val="3313"/>
              </a:lnSpc>
            </a:pPr>
          </a:p>
          <a:p>
            <a:pPr algn="ctr">
              <a:lnSpc>
                <a:spcPts val="3313"/>
              </a:lnSpc>
            </a:pPr>
            <a:r>
              <a:rPr lang="en-US" sz="2366">
                <a:solidFill>
                  <a:srgbClr val="000000"/>
                </a:solidFill>
                <a:latin typeface="Canva Sans Bold"/>
              </a:rPr>
              <a:t>8. Masalah Kesehatan Mental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9258300"/>
            <a:ext cx="18678839" cy="1211190"/>
            <a:chOff x="0" y="0"/>
            <a:chExt cx="4919530" cy="318996"/>
          </a:xfrm>
        </p:grpSpPr>
        <p:sp>
          <p:nvSpPr>
            <p:cNvPr name="Freeform 3" id="3"/>
            <p:cNvSpPr/>
            <p:nvPr/>
          </p:nvSpPr>
          <p:spPr>
            <a:xfrm flipH="false" flipV="false" rot="0">
              <a:off x="0" y="0"/>
              <a:ext cx="4919530" cy="318996"/>
            </a:xfrm>
            <a:custGeom>
              <a:avLst/>
              <a:gdLst/>
              <a:ahLst/>
              <a:cxnLst/>
              <a:rect r="r" b="b" t="t" l="l"/>
              <a:pathLst>
                <a:path h="318996" w="4919530">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35709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40844"/>
            <a:ext cx="16230600" cy="8205312"/>
            <a:chOff x="0" y="0"/>
            <a:chExt cx="21640800" cy="10940416"/>
          </a:xfrm>
        </p:grpSpPr>
        <p:sp>
          <p:nvSpPr>
            <p:cNvPr name="Freeform 6" id="6"/>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6215122" y="2749168"/>
            <a:ext cx="10349689" cy="5734439"/>
            <a:chOff x="0" y="0"/>
            <a:chExt cx="2725844" cy="1510305"/>
          </a:xfrm>
        </p:grpSpPr>
        <p:sp>
          <p:nvSpPr>
            <p:cNvPr name="Freeform 9" id="9"/>
            <p:cNvSpPr/>
            <p:nvPr/>
          </p:nvSpPr>
          <p:spPr>
            <a:xfrm flipH="false" flipV="false" rot="0">
              <a:off x="0" y="0"/>
              <a:ext cx="2725844" cy="1510305"/>
            </a:xfrm>
            <a:custGeom>
              <a:avLst/>
              <a:gdLst/>
              <a:ahLst/>
              <a:cxnLst/>
              <a:rect r="r" b="b" t="t" l="l"/>
              <a:pathLst>
                <a:path h="1510305" w="2725844">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548405"/>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1028700" y="1756988"/>
            <a:ext cx="7381853" cy="11038285"/>
          </a:xfrm>
          <a:custGeom>
            <a:avLst/>
            <a:gdLst/>
            <a:ahLst/>
            <a:cxnLst/>
            <a:rect r="r" b="b" t="t" l="l"/>
            <a:pathLst>
              <a:path h="11038285" w="7381853">
                <a:moveTo>
                  <a:pt x="7381853" y="0"/>
                </a:moveTo>
                <a:lnTo>
                  <a:pt x="0" y="0"/>
                </a:lnTo>
                <a:lnTo>
                  <a:pt x="0" y="11038285"/>
                </a:lnTo>
                <a:lnTo>
                  <a:pt x="7381853" y="11038285"/>
                </a:lnTo>
                <a:lnTo>
                  <a:pt x="7381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4263341">
            <a:off x="16120233" y="6106949"/>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261469" y="2446124"/>
            <a:ext cx="816410" cy="822525"/>
          </a:xfrm>
          <a:custGeom>
            <a:avLst/>
            <a:gdLst/>
            <a:ahLst/>
            <a:cxnLst/>
            <a:rect r="r" b="b" t="t" l="l"/>
            <a:pathLst>
              <a:path h="822525" w="816410">
                <a:moveTo>
                  <a:pt x="0" y="0"/>
                </a:moveTo>
                <a:lnTo>
                  <a:pt x="816410" y="0"/>
                </a:lnTo>
                <a:lnTo>
                  <a:pt x="816410" y="822524"/>
                </a:lnTo>
                <a:lnTo>
                  <a:pt x="0" y="822524"/>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4" id="14"/>
          <p:cNvSpPr/>
          <p:nvPr/>
        </p:nvSpPr>
        <p:spPr>
          <a:xfrm flipH="false" flipV="false" rot="0">
            <a:off x="1891406" y="1040844"/>
            <a:ext cx="1184337" cy="1225176"/>
          </a:xfrm>
          <a:custGeom>
            <a:avLst/>
            <a:gdLst/>
            <a:ahLst/>
            <a:cxnLst/>
            <a:rect r="r" b="b" t="t" l="l"/>
            <a:pathLst>
              <a:path h="1225176" w="1184337">
                <a:moveTo>
                  <a:pt x="0" y="0"/>
                </a:moveTo>
                <a:lnTo>
                  <a:pt x="1184337" y="0"/>
                </a:lnTo>
                <a:lnTo>
                  <a:pt x="1184337" y="1225176"/>
                </a:lnTo>
                <a:lnTo>
                  <a:pt x="0" y="1225176"/>
                </a:lnTo>
                <a:lnTo>
                  <a:pt x="0" y="0"/>
                </a:lnTo>
                <a:close/>
              </a:path>
            </a:pathLst>
          </a:custGeom>
          <a:blipFill>
            <a:blip r:embed="rId10">
              <a:extLst>
                <a:ext uri="{96DAC541-7B7A-43D3-8B79-37D633B846F1}">
                  <asvg:svgBlip xmlns:asvg="http://schemas.microsoft.com/office/drawing/2016/SVG/main" r:embed="rId11"/>
                </a:ext>
              </a:extLst>
            </a:blip>
            <a:stretch>
              <a:fillRect l="-154855" t="-80817" r="-404244" b="-344018"/>
            </a:stretch>
          </a:blipFill>
        </p:spPr>
      </p:sp>
      <p:sp>
        <p:nvSpPr>
          <p:cNvPr name="Freeform 15" id="15"/>
          <p:cNvSpPr/>
          <p:nvPr/>
        </p:nvSpPr>
        <p:spPr>
          <a:xfrm flipH="false" flipV="false" rot="0">
            <a:off x="16491330" y="1028700"/>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1261469" y="8175218"/>
            <a:ext cx="616778" cy="616778"/>
          </a:xfrm>
          <a:custGeom>
            <a:avLst/>
            <a:gdLst/>
            <a:ahLst/>
            <a:cxnLst/>
            <a:rect r="r" b="b" t="t" l="l"/>
            <a:pathLst>
              <a:path h="616778" w="616778">
                <a:moveTo>
                  <a:pt x="0" y="0"/>
                </a:moveTo>
                <a:lnTo>
                  <a:pt x="616777" y="0"/>
                </a:lnTo>
                <a:lnTo>
                  <a:pt x="616777" y="616778"/>
                </a:lnTo>
                <a:lnTo>
                  <a:pt x="0" y="61677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6866590" y="4855320"/>
            <a:ext cx="9046754" cy="1362961"/>
          </a:xfrm>
          <a:prstGeom prst="rect">
            <a:avLst/>
          </a:prstGeom>
        </p:spPr>
        <p:txBody>
          <a:bodyPr anchor="t" rtlCol="false" tIns="0" lIns="0" bIns="0" rIns="0">
            <a:spAutoFit/>
          </a:bodyPr>
          <a:lstStyle/>
          <a:p>
            <a:pPr algn="ctr">
              <a:lnSpc>
                <a:spcPts val="3601"/>
              </a:lnSpc>
            </a:pPr>
            <a:r>
              <a:rPr lang="en-US" sz="2572">
                <a:solidFill>
                  <a:srgbClr val="000000"/>
                </a:solidFill>
                <a:latin typeface="Canva Sans Bold"/>
              </a:rPr>
              <a:t>CARA MENGATASI MASALAH-MASALAH DALAM BELAJAR</a:t>
            </a:r>
          </a:p>
          <a:p>
            <a:pPr algn="ctr">
              <a:lnSpc>
                <a:spcPts val="3601"/>
              </a:lnSpc>
            </a:pPr>
            <a:r>
              <a:rPr lang="en-US" sz="2572">
                <a:solidFill>
                  <a:srgbClr val="000000"/>
                </a:solidFill>
                <a:latin typeface="Canva Sans Bold"/>
              </a:rPr>
              <a:t>DAN PEMBELAJARAN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703508" y="5777018"/>
            <a:ext cx="21695015" cy="11040295"/>
            <a:chOff x="0" y="0"/>
            <a:chExt cx="1424432" cy="724874"/>
          </a:xfrm>
        </p:grpSpPr>
        <p:sp>
          <p:nvSpPr>
            <p:cNvPr name="Freeform 3" id="3"/>
            <p:cNvSpPr/>
            <p:nvPr/>
          </p:nvSpPr>
          <p:spPr>
            <a:xfrm flipH="false" flipV="false" rot="0">
              <a:off x="0" y="0"/>
              <a:ext cx="1424432" cy="724874"/>
            </a:xfrm>
            <a:custGeom>
              <a:avLst/>
              <a:gdLst/>
              <a:ahLst/>
              <a:cxnLst/>
              <a:rect r="r" b="b" t="t" l="l"/>
              <a:pathLst>
                <a:path h="724874" w="1424432">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name="TextBox 4" id="4"/>
            <p:cNvSpPr txBox="true"/>
            <p:nvPr/>
          </p:nvSpPr>
          <p:spPr>
            <a:xfrm>
              <a:off x="133540" y="10807"/>
              <a:ext cx="1157351" cy="646110"/>
            </a:xfrm>
            <a:prstGeom prst="rect">
              <a:avLst/>
            </a:prstGeom>
          </p:spPr>
          <p:txBody>
            <a:bodyPr anchor="ctr" rtlCol="false" tIns="50800" lIns="50800" bIns="50800" rIns="50800"/>
            <a:lstStyle/>
            <a:p>
              <a:pPr algn="ctr">
                <a:lnSpc>
                  <a:spcPts val="3489"/>
                </a:lnSpc>
              </a:pPr>
            </a:p>
          </p:txBody>
        </p:sp>
      </p:grpSp>
      <p:grpSp>
        <p:nvGrpSpPr>
          <p:cNvPr name="Group 5" id="5"/>
          <p:cNvGrpSpPr/>
          <p:nvPr/>
        </p:nvGrpSpPr>
        <p:grpSpPr>
          <a:xfrm rot="0">
            <a:off x="2695453" y="1959409"/>
            <a:ext cx="12897094" cy="7298891"/>
            <a:chOff x="0" y="0"/>
            <a:chExt cx="3396765" cy="1922342"/>
          </a:xfrm>
        </p:grpSpPr>
        <p:sp>
          <p:nvSpPr>
            <p:cNvPr name="Freeform 6" id="6"/>
            <p:cNvSpPr/>
            <p:nvPr/>
          </p:nvSpPr>
          <p:spPr>
            <a:xfrm flipH="false" flipV="false" rot="0">
              <a:off x="0" y="0"/>
              <a:ext cx="3396766" cy="1922342"/>
            </a:xfrm>
            <a:custGeom>
              <a:avLst/>
              <a:gdLst/>
              <a:ahLst/>
              <a:cxnLst/>
              <a:rect r="r" b="b" t="t" l="l"/>
              <a:pathLst>
                <a:path h="1922342" w="3396766">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6765" cy="1960442"/>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707461">
            <a:off x="14875696" y="5332135"/>
            <a:ext cx="2092460" cy="3065644"/>
          </a:xfrm>
          <a:custGeom>
            <a:avLst/>
            <a:gdLst/>
            <a:ahLst/>
            <a:cxnLst/>
            <a:rect r="r" b="b" t="t" l="l"/>
            <a:pathLst>
              <a:path h="3065644" w="2092460">
                <a:moveTo>
                  <a:pt x="0" y="0"/>
                </a:moveTo>
                <a:lnTo>
                  <a:pt x="2092459" y="0"/>
                </a:lnTo>
                <a:lnTo>
                  <a:pt x="2092459" y="3065644"/>
                </a:lnTo>
                <a:lnTo>
                  <a:pt x="0" y="3065644"/>
                </a:lnTo>
                <a:lnTo>
                  <a:pt x="0" y="0"/>
                </a:lnTo>
                <a:close/>
              </a:path>
            </a:pathLst>
          </a:custGeom>
          <a:blipFill>
            <a:blip r:embed="rId2">
              <a:extLst>
                <a:ext uri="{96DAC541-7B7A-43D3-8B79-37D633B846F1}">
                  <asvg:svgBlip xmlns:asvg="http://schemas.microsoft.com/office/drawing/2016/SVG/main" r:embed="rId3"/>
                </a:ext>
              </a:extLst>
            </a:blip>
            <a:stretch>
              <a:fillRect l="-507910" t="-102500" r="0" b="-178197"/>
            </a:stretch>
          </a:blipFill>
        </p:spPr>
      </p:sp>
      <p:sp>
        <p:nvSpPr>
          <p:cNvPr name="Freeform 9" id="9"/>
          <p:cNvSpPr/>
          <p:nvPr/>
        </p:nvSpPr>
        <p:spPr>
          <a:xfrm flipH="false" flipV="false" rot="4263341">
            <a:off x="16694020" y="3068126"/>
            <a:ext cx="742193" cy="1369149"/>
          </a:xfrm>
          <a:custGeom>
            <a:avLst/>
            <a:gdLst/>
            <a:ahLst/>
            <a:cxnLst/>
            <a:rect r="r" b="b" t="t" l="l"/>
            <a:pathLst>
              <a:path h="1369149" w="742193">
                <a:moveTo>
                  <a:pt x="0" y="0"/>
                </a:moveTo>
                <a:lnTo>
                  <a:pt x="742193" y="0"/>
                </a:lnTo>
                <a:lnTo>
                  <a:pt x="742193" y="1369150"/>
                </a:lnTo>
                <a:lnTo>
                  <a:pt x="0" y="1369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4161082">
            <a:off x="657604" y="5220687"/>
            <a:ext cx="742193" cy="1369149"/>
          </a:xfrm>
          <a:custGeom>
            <a:avLst/>
            <a:gdLst/>
            <a:ahLst/>
            <a:cxnLst/>
            <a:rect r="r" b="b" t="t" l="l"/>
            <a:pathLst>
              <a:path h="1369149" w="742193">
                <a:moveTo>
                  <a:pt x="742192" y="0"/>
                </a:moveTo>
                <a:lnTo>
                  <a:pt x="0" y="0"/>
                </a:lnTo>
                <a:lnTo>
                  <a:pt x="0" y="1369149"/>
                </a:lnTo>
                <a:lnTo>
                  <a:pt x="742192" y="1369149"/>
                </a:lnTo>
                <a:lnTo>
                  <a:pt x="74219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5860339" y="1028700"/>
            <a:ext cx="1204778" cy="1104391"/>
          </a:xfrm>
          <a:custGeom>
            <a:avLst/>
            <a:gdLst/>
            <a:ahLst/>
            <a:cxnLst/>
            <a:rect r="r" b="b" t="t" l="l"/>
            <a:pathLst>
              <a:path h="1104391" w="1204778">
                <a:moveTo>
                  <a:pt x="0" y="0"/>
                </a:moveTo>
                <a:lnTo>
                  <a:pt x="1204777" y="0"/>
                </a:lnTo>
                <a:lnTo>
                  <a:pt x="1204777" y="1104391"/>
                </a:lnTo>
                <a:lnTo>
                  <a:pt x="0" y="1104391"/>
                </a:lnTo>
                <a:lnTo>
                  <a:pt x="0" y="0"/>
                </a:lnTo>
                <a:close/>
              </a:path>
            </a:pathLst>
          </a:custGeom>
          <a:blipFill>
            <a:blip r:embed="rId8">
              <a:extLst>
                <a:ext uri="{96DAC541-7B7A-43D3-8B79-37D633B846F1}">
                  <asvg:svgBlip xmlns:asvg="http://schemas.microsoft.com/office/drawing/2016/SVG/main" r:embed="rId9"/>
                </a:ext>
              </a:extLst>
            </a:blip>
            <a:stretch>
              <a:fillRect l="-195444" t="0" r="-350902" b="-380348"/>
            </a:stretch>
          </a:blipFill>
        </p:spPr>
      </p:sp>
      <p:sp>
        <p:nvSpPr>
          <p:cNvPr name="Freeform 12" id="12"/>
          <p:cNvSpPr/>
          <p:nvPr/>
        </p:nvSpPr>
        <p:spPr>
          <a:xfrm flipH="false" flipV="false" rot="0">
            <a:off x="1245959" y="3180200"/>
            <a:ext cx="1034865" cy="1145743"/>
          </a:xfrm>
          <a:custGeom>
            <a:avLst/>
            <a:gdLst/>
            <a:ahLst/>
            <a:cxnLst/>
            <a:rect r="r" b="b" t="t" l="l"/>
            <a:pathLst>
              <a:path h="1145743" w="1034865">
                <a:moveTo>
                  <a:pt x="0" y="0"/>
                </a:moveTo>
                <a:lnTo>
                  <a:pt x="1034865" y="0"/>
                </a:lnTo>
                <a:lnTo>
                  <a:pt x="1034865" y="1145743"/>
                </a:lnTo>
                <a:lnTo>
                  <a:pt x="0" y="1145743"/>
                </a:lnTo>
                <a:lnTo>
                  <a:pt x="0" y="0"/>
                </a:lnTo>
                <a:close/>
              </a:path>
            </a:pathLst>
          </a:custGeom>
          <a:blipFill>
            <a:blip r:embed="rId10">
              <a:extLst>
                <a:ext uri="{96DAC541-7B7A-43D3-8B79-37D633B846F1}">
                  <asvg:svgBlip xmlns:asvg="http://schemas.microsoft.com/office/drawing/2016/SVG/main" r:embed="rId11"/>
                </a:ext>
              </a:extLst>
            </a:blip>
            <a:stretch>
              <a:fillRect l="-302707" t="-69356" r="-28898" b="-189782"/>
            </a:stretch>
          </a:blipFill>
        </p:spPr>
      </p:sp>
      <p:sp>
        <p:nvSpPr>
          <p:cNvPr name="Freeform 13" id="13"/>
          <p:cNvSpPr/>
          <p:nvPr/>
        </p:nvSpPr>
        <p:spPr>
          <a:xfrm flipH="false" flipV="false" rot="0">
            <a:off x="1028700" y="1028700"/>
            <a:ext cx="2504248" cy="2121815"/>
          </a:xfrm>
          <a:custGeom>
            <a:avLst/>
            <a:gdLst/>
            <a:ahLst/>
            <a:cxnLst/>
            <a:rect r="r" b="b" t="t" l="l"/>
            <a:pathLst>
              <a:path h="2121815" w="2504248">
                <a:moveTo>
                  <a:pt x="0" y="0"/>
                </a:moveTo>
                <a:lnTo>
                  <a:pt x="2504248" y="0"/>
                </a:lnTo>
                <a:lnTo>
                  <a:pt x="2504248" y="2121815"/>
                </a:lnTo>
                <a:lnTo>
                  <a:pt x="0" y="2121815"/>
                </a:lnTo>
                <a:lnTo>
                  <a:pt x="0" y="0"/>
                </a:lnTo>
                <a:close/>
              </a:path>
            </a:pathLst>
          </a:custGeom>
          <a:blipFill>
            <a:blip r:embed="rId12">
              <a:extLst>
                <a:ext uri="{96DAC541-7B7A-43D3-8B79-37D633B846F1}">
                  <asvg:svgBlip xmlns:asvg="http://schemas.microsoft.com/office/drawing/2016/SVG/main" r:embed="rId13"/>
                </a:ext>
              </a:extLst>
            </a:blip>
            <a:stretch>
              <a:fillRect l="0" t="-232761" r="-499472" b="-229128"/>
            </a:stretch>
          </a:blipFill>
        </p:spPr>
      </p:sp>
      <p:sp>
        <p:nvSpPr>
          <p:cNvPr name="TextBox 14" id="14"/>
          <p:cNvSpPr txBox="true"/>
          <p:nvPr/>
        </p:nvSpPr>
        <p:spPr>
          <a:xfrm rot="0">
            <a:off x="3183820" y="2066416"/>
            <a:ext cx="11920360" cy="6605075"/>
          </a:xfrm>
          <a:prstGeom prst="rect">
            <a:avLst/>
          </a:prstGeom>
        </p:spPr>
        <p:txBody>
          <a:bodyPr anchor="t" rtlCol="false" tIns="0" lIns="0" bIns="0" rIns="0">
            <a:spAutoFit/>
          </a:bodyPr>
          <a:lstStyle/>
          <a:p>
            <a:pPr algn="ctr">
              <a:lnSpc>
                <a:spcPts val="4745"/>
              </a:lnSpc>
            </a:pPr>
            <a:r>
              <a:rPr lang="en-US" sz="3389">
                <a:solidFill>
                  <a:srgbClr val="000000"/>
                </a:solidFill>
                <a:latin typeface="Canva Sans Bold"/>
              </a:rPr>
              <a:t>1.Meningkatkan Motivasi</a:t>
            </a:r>
          </a:p>
          <a:p>
            <a:pPr algn="ctr">
              <a:lnSpc>
                <a:spcPts val="4745"/>
              </a:lnSpc>
            </a:pPr>
            <a:r>
              <a:rPr lang="en-US" sz="3389">
                <a:solidFill>
                  <a:srgbClr val="000000"/>
                </a:solidFill>
                <a:latin typeface="Canva Sans Bold"/>
              </a:rPr>
              <a:t>2. Membangun Lingkungan Belajar yang Mendukung</a:t>
            </a:r>
          </a:p>
          <a:p>
            <a:pPr algn="ctr">
              <a:lnSpc>
                <a:spcPts val="4745"/>
              </a:lnSpc>
            </a:pPr>
            <a:r>
              <a:rPr lang="en-US" sz="3389">
                <a:solidFill>
                  <a:srgbClr val="000000"/>
                </a:solidFill>
                <a:latin typeface="Canva Sans Bold"/>
              </a:rPr>
              <a:t>3. Memahami Gaya Belajar Siswa</a:t>
            </a:r>
          </a:p>
          <a:p>
            <a:pPr algn="ctr">
              <a:lnSpc>
                <a:spcPts val="4745"/>
              </a:lnSpc>
            </a:pPr>
            <a:r>
              <a:rPr lang="en-US" sz="3389">
                <a:solidFill>
                  <a:srgbClr val="000000"/>
                </a:solidFill>
                <a:latin typeface="Canva Sans Bold"/>
              </a:rPr>
              <a:t>4. Meningkatkan Akses terhadap Sumber Daya Pendidikan</a:t>
            </a:r>
          </a:p>
          <a:p>
            <a:pPr algn="ctr">
              <a:lnSpc>
                <a:spcPts val="4745"/>
              </a:lnSpc>
            </a:pPr>
            <a:r>
              <a:rPr lang="en-US" sz="3389">
                <a:solidFill>
                  <a:srgbClr val="000000"/>
                </a:solidFill>
                <a:latin typeface="Canva Sans Bold"/>
              </a:rPr>
              <a:t>5. Revisi Kurikulum</a:t>
            </a:r>
          </a:p>
          <a:p>
            <a:pPr algn="ctr">
              <a:lnSpc>
                <a:spcPts val="4745"/>
              </a:lnSpc>
            </a:pPr>
            <a:r>
              <a:rPr lang="en-US" sz="3389">
                <a:solidFill>
                  <a:srgbClr val="000000"/>
                </a:solidFill>
                <a:latin typeface="Canva Sans Bold"/>
              </a:rPr>
              <a:t>Meninjau dan memperbarui kurikulum .</a:t>
            </a:r>
          </a:p>
          <a:p>
            <a:pPr algn="ctr">
              <a:lnSpc>
                <a:spcPts val="4745"/>
              </a:lnSpc>
            </a:pPr>
            <a:r>
              <a:rPr lang="en-US" sz="3389">
                <a:solidFill>
                  <a:srgbClr val="000000"/>
                </a:solidFill>
                <a:latin typeface="Canva Sans Bold"/>
              </a:rPr>
              <a:t>6. Mengintegrasikan Teknologi</a:t>
            </a:r>
          </a:p>
          <a:p>
            <a:pPr algn="ctr">
              <a:lnSpc>
                <a:spcPts val="4745"/>
              </a:lnSpc>
            </a:pPr>
            <a:r>
              <a:rPr lang="en-US" sz="3389">
                <a:solidFill>
                  <a:srgbClr val="000000"/>
                </a:solidFill>
                <a:latin typeface="Canva Sans Bold"/>
              </a:rPr>
              <a:t>8. Memberikan Dukungan Kesehatan Mental</a:t>
            </a:r>
          </a:p>
          <a:p>
            <a:pPr algn="ctr">
              <a:lnSpc>
                <a:spcPts val="4745"/>
              </a:lnSpc>
            </a:pPr>
            <a:r>
              <a:rPr lang="en-US" sz="3389">
                <a:solidFill>
                  <a:srgbClr val="000000"/>
                </a:solidFill>
                <a:latin typeface="Canva Sans Bold"/>
              </a:rPr>
              <a:t>9. Mendorong Partisipasi Orang Tua</a:t>
            </a:r>
          </a:p>
          <a:p>
            <a:pPr algn="ctr">
              <a:lnSpc>
                <a:spcPts val="4745"/>
              </a:lnSpc>
            </a:pPr>
            <a:r>
              <a:rPr lang="en-US" sz="3389">
                <a:solidFill>
                  <a:srgbClr val="000000"/>
                </a:solidFill>
                <a:latin typeface="Canva Sans Bold"/>
              </a:rPr>
              <a:t>10. Menerapkan Pendekatan Aktif dan Kolaboratif</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9258300"/>
            <a:ext cx="18678839" cy="1211190"/>
            <a:chOff x="0" y="0"/>
            <a:chExt cx="4919530" cy="318996"/>
          </a:xfrm>
        </p:grpSpPr>
        <p:sp>
          <p:nvSpPr>
            <p:cNvPr name="Freeform 3" id="3"/>
            <p:cNvSpPr/>
            <p:nvPr/>
          </p:nvSpPr>
          <p:spPr>
            <a:xfrm flipH="false" flipV="false" rot="0">
              <a:off x="0" y="0"/>
              <a:ext cx="4919530" cy="318996"/>
            </a:xfrm>
            <a:custGeom>
              <a:avLst/>
              <a:gdLst/>
              <a:ahLst/>
              <a:cxnLst/>
              <a:rect r="r" b="b" t="t" l="l"/>
              <a:pathLst>
                <a:path h="318996" w="4919530">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35709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6425316"/>
            <a:chOff x="0" y="0"/>
            <a:chExt cx="4274726" cy="1692264"/>
          </a:xfrm>
        </p:grpSpPr>
        <p:sp>
          <p:nvSpPr>
            <p:cNvPr name="Freeform 9" id="9"/>
            <p:cNvSpPr/>
            <p:nvPr/>
          </p:nvSpPr>
          <p:spPr>
            <a:xfrm flipH="false" flipV="false" rot="0">
              <a:off x="0" y="0"/>
              <a:ext cx="4274726" cy="1692264"/>
            </a:xfrm>
            <a:custGeom>
              <a:avLst/>
              <a:gdLst/>
              <a:ahLst/>
              <a:cxnLst/>
              <a:rect r="r" b="b" t="t" l="l"/>
              <a:pathLst>
                <a:path h="1692264" w="4274726">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730364"/>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4110694">
            <a:off x="850357" y="4850609"/>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true" rot="-6634202">
            <a:off x="16700832" y="2679497"/>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204273" y="635696"/>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4585870" y="644691"/>
            <a:ext cx="768019" cy="768019"/>
          </a:xfrm>
          <a:custGeom>
            <a:avLst/>
            <a:gdLst/>
            <a:ahLst/>
            <a:cxnLst/>
            <a:rect r="r" b="b" t="t" l="l"/>
            <a:pathLst>
              <a:path h="768019" w="768019">
                <a:moveTo>
                  <a:pt x="0" y="0"/>
                </a:moveTo>
                <a:lnTo>
                  <a:pt x="768018" y="0"/>
                </a:lnTo>
                <a:lnTo>
                  <a:pt x="768018" y="768018"/>
                </a:lnTo>
                <a:lnTo>
                  <a:pt x="0" y="7680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166093" y="3780405"/>
            <a:ext cx="13187796" cy="3024474"/>
          </a:xfrm>
          <a:prstGeom prst="rect">
            <a:avLst/>
          </a:prstGeom>
        </p:spPr>
        <p:txBody>
          <a:bodyPr anchor="t" rtlCol="false" tIns="0" lIns="0" bIns="0" rIns="0">
            <a:spAutoFit/>
          </a:bodyPr>
          <a:lstStyle/>
          <a:p>
            <a:pPr algn="ctr">
              <a:lnSpc>
                <a:spcPts val="6003"/>
              </a:lnSpc>
            </a:pPr>
            <a:r>
              <a:rPr lang="en-US" sz="4288">
                <a:solidFill>
                  <a:srgbClr val="000000"/>
                </a:solidFill>
                <a:latin typeface="Canva Sans Bold"/>
              </a:rPr>
              <a:t>CARA MENGATASI MASALAH-MASALAH DALAM BELAJAR</a:t>
            </a:r>
          </a:p>
          <a:p>
            <a:pPr algn="ctr">
              <a:lnSpc>
                <a:spcPts val="6003"/>
              </a:lnSpc>
            </a:pPr>
            <a:r>
              <a:rPr lang="en-US" sz="4288">
                <a:solidFill>
                  <a:srgbClr val="000000"/>
                </a:solidFill>
                <a:latin typeface="Canva Sans Bold"/>
              </a:rPr>
              <a:t>DAN PEMBELAJARAN MENURUT TEORI BELAJAR YANG ADA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6012036"/>
            <a:ext cx="18678839" cy="4457454"/>
            <a:chOff x="0" y="0"/>
            <a:chExt cx="4919530" cy="1173980"/>
          </a:xfrm>
        </p:grpSpPr>
        <p:sp>
          <p:nvSpPr>
            <p:cNvPr name="Freeform 3" id="3"/>
            <p:cNvSpPr/>
            <p:nvPr/>
          </p:nvSpPr>
          <p:spPr>
            <a:xfrm flipH="false" flipV="false" rot="0">
              <a:off x="0" y="0"/>
              <a:ext cx="4919530" cy="1173980"/>
            </a:xfrm>
            <a:custGeom>
              <a:avLst/>
              <a:gdLst/>
              <a:ahLst/>
              <a:cxnLst/>
              <a:rect r="r" b="b" t="t" l="l"/>
              <a:pathLst>
                <a:path h="1173980" w="4919530">
                  <a:moveTo>
                    <a:pt x="0" y="0"/>
                  </a:moveTo>
                  <a:lnTo>
                    <a:pt x="4919530" y="0"/>
                  </a:lnTo>
                  <a:lnTo>
                    <a:pt x="4919530" y="1173980"/>
                  </a:lnTo>
                  <a:lnTo>
                    <a:pt x="0" y="1173980"/>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121208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7200009"/>
            <a:chOff x="0" y="0"/>
            <a:chExt cx="4274726" cy="1896299"/>
          </a:xfrm>
        </p:grpSpPr>
        <p:sp>
          <p:nvSpPr>
            <p:cNvPr name="Freeform 9" id="9"/>
            <p:cNvSpPr/>
            <p:nvPr/>
          </p:nvSpPr>
          <p:spPr>
            <a:xfrm flipH="false" flipV="false" rot="0">
              <a:off x="0" y="0"/>
              <a:ext cx="4274726" cy="1896299"/>
            </a:xfrm>
            <a:custGeom>
              <a:avLst/>
              <a:gdLst/>
              <a:ahLst/>
              <a:cxnLst/>
              <a:rect r="r" b="b" t="t" l="l"/>
              <a:pathLst>
                <a:path h="1896299" w="4274726">
                  <a:moveTo>
                    <a:pt x="24327" y="0"/>
                  </a:moveTo>
                  <a:lnTo>
                    <a:pt x="4250399" y="0"/>
                  </a:lnTo>
                  <a:cubicBezTo>
                    <a:pt x="4263834" y="0"/>
                    <a:pt x="4274726" y="10891"/>
                    <a:pt x="4274726" y="24327"/>
                  </a:cubicBezTo>
                  <a:lnTo>
                    <a:pt x="4274726" y="1871972"/>
                  </a:lnTo>
                  <a:cubicBezTo>
                    <a:pt x="4274726" y="1885407"/>
                    <a:pt x="4263834" y="1896299"/>
                    <a:pt x="4250399" y="1896299"/>
                  </a:cubicBezTo>
                  <a:lnTo>
                    <a:pt x="24327" y="1896299"/>
                  </a:lnTo>
                  <a:cubicBezTo>
                    <a:pt x="10891" y="1896299"/>
                    <a:pt x="0" y="1885407"/>
                    <a:pt x="0" y="1871972"/>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93439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true" rot="-6634202">
            <a:off x="15319149" y="404753"/>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369069" y="683847"/>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6875291" y="5667562"/>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110694">
            <a:off x="938723" y="3172266"/>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3753078" y="2734043"/>
            <a:ext cx="10789295" cy="5506720"/>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Teori Behaviorisme</a:t>
            </a:r>
          </a:p>
          <a:p>
            <a:pPr algn="ctr">
              <a:lnSpc>
                <a:spcPts val="7279"/>
              </a:lnSpc>
            </a:pPr>
            <a:r>
              <a:rPr lang="en-US" sz="5199">
                <a:solidFill>
                  <a:srgbClr val="000000"/>
                </a:solidFill>
                <a:latin typeface="Canva Sans Bold"/>
              </a:rPr>
              <a:t>2. Teori Kognitif</a:t>
            </a:r>
          </a:p>
          <a:p>
            <a:pPr algn="ctr">
              <a:lnSpc>
                <a:spcPts val="7279"/>
              </a:lnSpc>
            </a:pPr>
            <a:r>
              <a:rPr lang="en-US" sz="5199">
                <a:solidFill>
                  <a:srgbClr val="000000"/>
                </a:solidFill>
                <a:latin typeface="Canva Sans Bold"/>
              </a:rPr>
              <a:t>3. Teori Konstruktivisme</a:t>
            </a:r>
          </a:p>
          <a:p>
            <a:pPr algn="ctr">
              <a:lnSpc>
                <a:spcPts val="7279"/>
              </a:lnSpc>
            </a:pPr>
            <a:r>
              <a:rPr lang="en-US" sz="5199">
                <a:solidFill>
                  <a:srgbClr val="000000"/>
                </a:solidFill>
                <a:latin typeface="Canva Sans Bold"/>
              </a:rPr>
              <a:t>4. Teori Sosial Kognitif</a:t>
            </a:r>
          </a:p>
          <a:p>
            <a:pPr algn="ctr">
              <a:lnSpc>
                <a:spcPts val="7279"/>
              </a:lnSpc>
            </a:pPr>
            <a:r>
              <a:rPr lang="en-US" sz="5199">
                <a:solidFill>
                  <a:srgbClr val="000000"/>
                </a:solidFill>
                <a:latin typeface="Canva Sans Bold"/>
              </a:rPr>
              <a:t>5. Teori Humanistik </a:t>
            </a:r>
          </a:p>
          <a:p>
            <a:pPr algn="ctr">
              <a:lnSpc>
                <a:spcPts val="7279"/>
              </a:lnSpc>
            </a:pPr>
            <a:r>
              <a:rPr lang="en-US" sz="5199">
                <a:solidFill>
                  <a:srgbClr val="000000"/>
                </a:solidFill>
                <a:latin typeface="Canva Sans Bold"/>
              </a:rPr>
              <a:t>6. Teori Pembelajaran Situasional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20" id="20"/>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8540972" y="1897051"/>
            <a:ext cx="6211839"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rPr>
              <a:t>KESIMPULAN </a:t>
            </a:r>
          </a:p>
        </p:txBody>
      </p:sp>
      <p:sp>
        <p:nvSpPr>
          <p:cNvPr name="TextBox 22" id="22"/>
          <p:cNvSpPr txBox="true"/>
          <p:nvPr/>
        </p:nvSpPr>
        <p:spPr>
          <a:xfrm rot="0">
            <a:off x="6381961" y="3437512"/>
            <a:ext cx="10109320" cy="4580720"/>
          </a:xfrm>
          <a:prstGeom prst="rect">
            <a:avLst/>
          </a:prstGeom>
        </p:spPr>
        <p:txBody>
          <a:bodyPr anchor="t" rtlCol="false" tIns="0" lIns="0" bIns="0" rIns="0">
            <a:spAutoFit/>
          </a:bodyPr>
          <a:lstStyle/>
          <a:p>
            <a:pPr algn="ctr">
              <a:lnSpc>
                <a:spcPts val="4024"/>
              </a:lnSpc>
            </a:pPr>
            <a:r>
              <a:rPr lang="en-US" sz="2874">
                <a:solidFill>
                  <a:srgbClr val="231F20"/>
                </a:solidFill>
                <a:latin typeface="Canva Sans Bold"/>
              </a:rPr>
              <a:t>  KESIMPULAN</a:t>
            </a:r>
          </a:p>
          <a:p>
            <a:pPr algn="ctr">
              <a:lnSpc>
                <a:spcPts val="4024"/>
              </a:lnSpc>
            </a:pPr>
            <a:r>
              <a:rPr lang="en-US" sz="2874">
                <a:solidFill>
                  <a:srgbClr val="231F20"/>
                </a:solidFill>
                <a:latin typeface="Canva Sans Bold"/>
              </a:rPr>
              <a:t>Dalam dunia pendidikan, berbagai masalah dapat muncul dalam konteks belajar dan pembelajaran. Masalah-masalah ini meliputi kurangnya motivasi, gangguan konsentrasi, perbedaan gaya belajar siswa, keterbatasan sumber daya, kurikulum yang tidak relevan, keterbatasan teknologi, perbedaan sosial dan budaya, masalah kesehatan mental, kurangnya dukungan, dan kurangnya keterlibatan siswa.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793391"/>
            <a:ext cx="18678839" cy="2676099"/>
            <a:chOff x="0" y="0"/>
            <a:chExt cx="4919530" cy="704816"/>
          </a:xfrm>
        </p:grpSpPr>
        <p:sp>
          <p:nvSpPr>
            <p:cNvPr name="Freeform 3" id="3"/>
            <p:cNvSpPr/>
            <p:nvPr/>
          </p:nvSpPr>
          <p:spPr>
            <a:xfrm flipH="false" flipV="false" rot="0">
              <a:off x="0" y="0"/>
              <a:ext cx="4919530" cy="704816"/>
            </a:xfrm>
            <a:custGeom>
              <a:avLst/>
              <a:gdLst/>
              <a:ahLst/>
              <a:cxnLst/>
              <a:rect r="r" b="b" t="t" l="l"/>
              <a:pathLst>
                <a:path h="704816" w="4919530">
                  <a:moveTo>
                    <a:pt x="0" y="0"/>
                  </a:moveTo>
                  <a:lnTo>
                    <a:pt x="4919530" y="0"/>
                  </a:lnTo>
                  <a:lnTo>
                    <a:pt x="4919530" y="704816"/>
                  </a:lnTo>
                  <a:lnTo>
                    <a:pt x="0" y="70481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74291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40844"/>
            <a:ext cx="16230600" cy="8205312"/>
            <a:chOff x="0" y="0"/>
            <a:chExt cx="21640800" cy="10940416"/>
          </a:xfrm>
        </p:grpSpPr>
        <p:sp>
          <p:nvSpPr>
            <p:cNvPr name="Freeform 6" id="6"/>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791909" y="828070"/>
            <a:ext cx="2147598" cy="1819630"/>
          </a:xfrm>
          <a:custGeom>
            <a:avLst/>
            <a:gdLst/>
            <a:ahLst/>
            <a:cxnLst/>
            <a:rect r="r" b="b" t="t" l="l"/>
            <a:pathLst>
              <a:path h="1819630" w="2147598">
                <a:moveTo>
                  <a:pt x="0" y="0"/>
                </a:moveTo>
                <a:lnTo>
                  <a:pt x="2147598" y="0"/>
                </a:lnTo>
                <a:lnTo>
                  <a:pt x="2147598" y="1819631"/>
                </a:lnTo>
                <a:lnTo>
                  <a:pt x="0" y="1819631"/>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9" id="9"/>
          <p:cNvGrpSpPr/>
          <p:nvPr/>
        </p:nvGrpSpPr>
        <p:grpSpPr>
          <a:xfrm rot="0">
            <a:off x="1569857" y="2785996"/>
            <a:ext cx="10349689" cy="4042356"/>
            <a:chOff x="0" y="0"/>
            <a:chExt cx="2725844" cy="1064653"/>
          </a:xfrm>
        </p:grpSpPr>
        <p:sp>
          <p:nvSpPr>
            <p:cNvPr name="Freeform 10" id="10"/>
            <p:cNvSpPr/>
            <p:nvPr/>
          </p:nvSpPr>
          <p:spPr>
            <a:xfrm flipH="false" flipV="false" rot="0">
              <a:off x="0" y="0"/>
              <a:ext cx="2725844" cy="1064654"/>
            </a:xfrm>
            <a:custGeom>
              <a:avLst/>
              <a:gdLst/>
              <a:ahLst/>
              <a:cxnLst/>
              <a:rect r="r" b="b" t="t" l="l"/>
              <a:pathLst>
                <a:path h="1064654" w="2725844">
                  <a:moveTo>
                    <a:pt x="38150" y="0"/>
                  </a:moveTo>
                  <a:lnTo>
                    <a:pt x="2687694" y="0"/>
                  </a:lnTo>
                  <a:cubicBezTo>
                    <a:pt x="2708764" y="0"/>
                    <a:pt x="2725844" y="17080"/>
                    <a:pt x="2725844" y="38150"/>
                  </a:cubicBezTo>
                  <a:lnTo>
                    <a:pt x="2725844" y="1026504"/>
                  </a:lnTo>
                  <a:cubicBezTo>
                    <a:pt x="2725844" y="1047573"/>
                    <a:pt x="2708764" y="1064654"/>
                    <a:pt x="2687694" y="1064654"/>
                  </a:cubicBezTo>
                  <a:lnTo>
                    <a:pt x="38150" y="1064654"/>
                  </a:lnTo>
                  <a:cubicBezTo>
                    <a:pt x="28032" y="1064654"/>
                    <a:pt x="18328" y="1060634"/>
                    <a:pt x="11174" y="1053480"/>
                  </a:cubicBezTo>
                  <a:cubicBezTo>
                    <a:pt x="4019" y="1046325"/>
                    <a:pt x="0" y="1036622"/>
                    <a:pt x="0" y="1026504"/>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1" id="11"/>
            <p:cNvSpPr txBox="true"/>
            <p:nvPr/>
          </p:nvSpPr>
          <p:spPr>
            <a:xfrm>
              <a:off x="0" y="-38100"/>
              <a:ext cx="2725844" cy="1102753"/>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true" flipV="false" rot="0">
            <a:off x="6030003" y="1040844"/>
            <a:ext cx="11229297" cy="8772888"/>
          </a:xfrm>
          <a:custGeom>
            <a:avLst/>
            <a:gdLst/>
            <a:ahLst/>
            <a:cxnLst/>
            <a:rect r="r" b="b" t="t" l="l"/>
            <a:pathLst>
              <a:path h="8772888" w="11229297">
                <a:moveTo>
                  <a:pt x="11229297" y="0"/>
                </a:moveTo>
                <a:lnTo>
                  <a:pt x="0" y="0"/>
                </a:lnTo>
                <a:lnTo>
                  <a:pt x="0" y="8772888"/>
                </a:lnTo>
                <a:lnTo>
                  <a:pt x="11229297" y="8772888"/>
                </a:lnTo>
                <a:lnTo>
                  <a:pt x="1122929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7257529">
            <a:off x="1198761" y="4394535"/>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5568322" y="1844870"/>
            <a:ext cx="768019" cy="768019"/>
          </a:xfrm>
          <a:custGeom>
            <a:avLst/>
            <a:gdLst/>
            <a:ahLst/>
            <a:cxnLst/>
            <a:rect r="r" b="b" t="t" l="l"/>
            <a:pathLst>
              <a:path h="768019" w="768019">
                <a:moveTo>
                  <a:pt x="0" y="0"/>
                </a:moveTo>
                <a:lnTo>
                  <a:pt x="768019" y="0"/>
                </a:lnTo>
                <a:lnTo>
                  <a:pt x="768019" y="768018"/>
                </a:lnTo>
                <a:lnTo>
                  <a:pt x="0" y="76801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3638783" y="4481173"/>
            <a:ext cx="6211839"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rPr>
              <a:t>THANK YOU!</a:t>
            </a:r>
          </a:p>
        </p:txBody>
      </p:sp>
      <p:sp>
        <p:nvSpPr>
          <p:cNvPr name="Freeform 16" id="16"/>
          <p:cNvSpPr/>
          <p:nvPr/>
        </p:nvSpPr>
        <p:spPr>
          <a:xfrm flipH="false" flipV="false" rot="0">
            <a:off x="16741624" y="3295193"/>
            <a:ext cx="1035351" cy="1043105"/>
          </a:xfrm>
          <a:custGeom>
            <a:avLst/>
            <a:gdLst/>
            <a:ahLst/>
            <a:cxnLst/>
            <a:rect r="r" b="b" t="t" l="l"/>
            <a:pathLst>
              <a:path h="1043105" w="1035351">
                <a:moveTo>
                  <a:pt x="0" y="0"/>
                </a:moveTo>
                <a:lnTo>
                  <a:pt x="1035352" y="0"/>
                </a:lnTo>
                <a:lnTo>
                  <a:pt x="1035352" y="1043105"/>
                </a:lnTo>
                <a:lnTo>
                  <a:pt x="0" y="1043105"/>
                </a:lnTo>
                <a:lnTo>
                  <a:pt x="0" y="0"/>
                </a:lnTo>
                <a:close/>
              </a:path>
            </a:pathLst>
          </a:custGeom>
          <a:blipFill>
            <a:blip r:embed="rId12">
              <a:extLst>
                <a:ext uri="{96DAC541-7B7A-43D3-8B79-37D633B846F1}">
                  <asvg:svgBlip xmlns:asvg="http://schemas.microsoft.com/office/drawing/2016/SVG/main" r:embed="rId13"/>
                </a:ext>
              </a:extLst>
            </a:blip>
            <a:stretch>
              <a:fillRect l="-16131" t="-123580" r="-514491" b="-293597"/>
            </a:stretch>
          </a:blipFill>
        </p:spPr>
      </p:sp>
      <p:sp>
        <p:nvSpPr>
          <p:cNvPr name="Freeform 17" id="17"/>
          <p:cNvSpPr/>
          <p:nvPr/>
        </p:nvSpPr>
        <p:spPr>
          <a:xfrm flipH="false" flipV="false" rot="4263341">
            <a:off x="16701971" y="5583178"/>
            <a:ext cx="683764" cy="1261363"/>
          </a:xfrm>
          <a:custGeom>
            <a:avLst/>
            <a:gdLst/>
            <a:ahLst/>
            <a:cxnLst/>
            <a:rect r="r" b="b" t="t" l="l"/>
            <a:pathLst>
              <a:path h="1261363" w="683764">
                <a:moveTo>
                  <a:pt x="0" y="0"/>
                </a:moveTo>
                <a:lnTo>
                  <a:pt x="683764" y="0"/>
                </a:lnTo>
                <a:lnTo>
                  <a:pt x="683764" y="1261363"/>
                </a:lnTo>
                <a:lnTo>
                  <a:pt x="0" y="126136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DAGDSt9JkzI</dc:identifier>
  <dcterms:modified xsi:type="dcterms:W3CDTF">2011-08-01T06:04:30Z</dcterms:modified>
  <cp:revision>1</cp:revision>
  <dc:title>Pastel Cute Illustrative Business Report Presentation</dc:title>
</cp:coreProperties>
</file>