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21" r:id="rId21"/>
    <p:sldId id="324" r:id="rId22"/>
    <p:sldId id="327" r:id="rId23"/>
    <p:sldId id="326" r:id="rId24"/>
    <p:sldId id="325" r:id="rId25"/>
    <p:sldId id="328" r:id="rId26"/>
    <p:sldId id="329" r:id="rId27"/>
    <p:sldId id="300" r:id="rId28"/>
  </p:sldIdLst>
  <p:sldSz cx="9144000" cy="6858000" type="screen4x3"/>
  <p:notesSz cx="7045325" cy="9345613"/>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9" d="100"/>
          <a:sy n="59" d="100"/>
        </p:scale>
        <p:origin x="612"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628800"/>
            <a:ext cx="9144000" cy="3108543"/>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PENGERTIAN ANTROPOLOGI </a:t>
            </a:r>
          </a:p>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RUANG LINGKUP ANTROPOLOGI</a:t>
            </a:r>
          </a:p>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HUBUNGAN ANTROPOLOGI DAN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2A21CE21-CC04-C36B-FE09-964CD6F9EEE1}"/>
              </a:ext>
            </a:extLst>
          </p:cNvPr>
          <p:cNvSpPr>
            <a:spLocks noGrp="1"/>
          </p:cNvSpPr>
          <p:nvPr>
            <p:ph idx="1"/>
          </p:nvPr>
        </p:nvSpPr>
        <p:spPr>
          <a:xfrm>
            <a:off x="1187624" y="1052736"/>
            <a:ext cx="7200800" cy="5073427"/>
          </a:xfrm>
        </p:spPr>
        <p:txBody>
          <a:bodyPr/>
          <a:lstStyle/>
          <a:p>
            <a:pPr marL="0" indent="0">
              <a:buNone/>
            </a:pPr>
            <a:r>
              <a:rPr lang="id-ID" b="1" dirty="0"/>
              <a:t>3. Antropologi Arkeologi</a:t>
            </a:r>
          </a:p>
          <a:p>
            <a:r>
              <a:rPr lang="id-ID" dirty="0"/>
              <a:t>Meneliti jejak sejarah manusia melalui peninggalan benda-benda purbakala, termasuk:</a:t>
            </a:r>
          </a:p>
          <a:p>
            <a:pPr>
              <a:buFont typeface="Arial" panose="020B0604020202020204" pitchFamily="34" charset="0"/>
              <a:buChar char="•"/>
            </a:pPr>
            <a:r>
              <a:rPr lang="id-ID" dirty="0"/>
              <a:t>Ekskavasi situs arkeologi</a:t>
            </a:r>
          </a:p>
          <a:p>
            <a:pPr>
              <a:buFont typeface="Arial" panose="020B0604020202020204" pitchFamily="34" charset="0"/>
              <a:buChar char="•"/>
            </a:pPr>
            <a:r>
              <a:rPr lang="id-ID" dirty="0"/>
              <a:t>Artefak dan peninggalan sejarah</a:t>
            </a:r>
          </a:p>
          <a:p>
            <a:pPr>
              <a:buFont typeface="Arial" panose="020B0604020202020204" pitchFamily="34" charset="0"/>
              <a:buChar char="•"/>
            </a:pPr>
            <a:r>
              <a:rPr lang="id-ID" dirty="0"/>
              <a:t>Perkembangan peradaban manusia</a:t>
            </a:r>
          </a:p>
          <a:p>
            <a:endParaRPr lang="id-ID" dirty="0"/>
          </a:p>
        </p:txBody>
      </p:sp>
    </p:spTree>
    <p:extLst>
      <p:ext uri="{BB962C8B-B14F-4D97-AF65-F5344CB8AC3E}">
        <p14:creationId xmlns:p14="http://schemas.microsoft.com/office/powerpoint/2010/main" val="1701023818"/>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AD88653F-42A4-8EE3-0C68-F3CE43FD6AAB}"/>
              </a:ext>
            </a:extLst>
          </p:cNvPr>
          <p:cNvSpPr>
            <a:spLocks noGrp="1"/>
          </p:cNvSpPr>
          <p:nvPr>
            <p:ph idx="1"/>
          </p:nvPr>
        </p:nvSpPr>
        <p:spPr>
          <a:xfrm>
            <a:off x="1043608" y="1124744"/>
            <a:ext cx="7200800" cy="5001419"/>
          </a:xfrm>
        </p:spPr>
        <p:txBody>
          <a:bodyPr/>
          <a:lstStyle/>
          <a:p>
            <a:pPr marL="0" indent="0">
              <a:buNone/>
            </a:pPr>
            <a:r>
              <a:rPr lang="id-ID" b="1" dirty="0"/>
              <a:t>4. Antropologi Linguistik</a:t>
            </a:r>
          </a:p>
          <a:p>
            <a:r>
              <a:rPr lang="id-ID" dirty="0"/>
              <a:t>Mempelajari bahasa sebagai bagian dari budaya, meliputi:</a:t>
            </a:r>
          </a:p>
          <a:p>
            <a:pPr>
              <a:buFont typeface="Arial" panose="020B0604020202020204" pitchFamily="34" charset="0"/>
              <a:buChar char="•"/>
            </a:pPr>
            <a:r>
              <a:rPr lang="id-ID" dirty="0"/>
              <a:t>Hubungan antara bahasa dan budaya</a:t>
            </a:r>
          </a:p>
          <a:p>
            <a:pPr>
              <a:buFont typeface="Arial" panose="020B0604020202020204" pitchFamily="34" charset="0"/>
              <a:buChar char="•"/>
            </a:pPr>
            <a:r>
              <a:rPr lang="id-ID" dirty="0"/>
              <a:t>Perubahan bahasa dalam masyarakat</a:t>
            </a:r>
          </a:p>
          <a:p>
            <a:pPr>
              <a:buFont typeface="Arial" panose="020B0604020202020204" pitchFamily="34" charset="0"/>
              <a:buChar char="•"/>
            </a:pPr>
            <a:r>
              <a:rPr lang="id-ID" dirty="0"/>
              <a:t>Bahasa dalam komunikasi dan identitas kelompok</a:t>
            </a:r>
          </a:p>
          <a:p>
            <a:endParaRPr lang="id-ID" dirty="0"/>
          </a:p>
        </p:txBody>
      </p:sp>
    </p:spTree>
    <p:extLst>
      <p:ext uri="{BB962C8B-B14F-4D97-AF65-F5344CB8AC3E}">
        <p14:creationId xmlns:p14="http://schemas.microsoft.com/office/powerpoint/2010/main" val="1260984892"/>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92CEDB35-5732-01AD-82C4-0C32E042A5C9}"/>
              </a:ext>
            </a:extLst>
          </p:cNvPr>
          <p:cNvSpPr>
            <a:spLocks noGrp="1"/>
          </p:cNvSpPr>
          <p:nvPr>
            <p:ph idx="1"/>
          </p:nvPr>
        </p:nvSpPr>
        <p:spPr>
          <a:xfrm>
            <a:off x="1043608" y="1196752"/>
            <a:ext cx="7128792" cy="4929411"/>
          </a:xfrm>
        </p:spPr>
        <p:txBody>
          <a:bodyPr/>
          <a:lstStyle/>
          <a:p>
            <a:pPr marL="0" indent="0">
              <a:buNone/>
            </a:pPr>
            <a:r>
              <a:rPr lang="id-ID" b="1" dirty="0"/>
              <a:t>5. Antropologi Terapan</a:t>
            </a:r>
          </a:p>
          <a:p>
            <a:r>
              <a:rPr lang="id-ID" dirty="0"/>
              <a:t>Menerapkan ilmu antropologi dalam kehidupan nyata, seperti:</a:t>
            </a:r>
          </a:p>
          <a:p>
            <a:pPr>
              <a:buFont typeface="Arial" panose="020B0604020202020204" pitchFamily="34" charset="0"/>
              <a:buChar char="•"/>
            </a:pPr>
            <a:r>
              <a:rPr lang="id-ID" dirty="0"/>
              <a:t>Antropologi kesehatan (pola penyakit dalam budaya tertentu)</a:t>
            </a:r>
          </a:p>
          <a:p>
            <a:pPr>
              <a:buFont typeface="Arial" panose="020B0604020202020204" pitchFamily="34" charset="0"/>
              <a:buChar char="•"/>
            </a:pPr>
            <a:r>
              <a:rPr lang="id-ID" dirty="0"/>
              <a:t>Antropologi ekonomi (sistem produksi dan distribusi dalam masyarakat)</a:t>
            </a:r>
          </a:p>
          <a:p>
            <a:pPr>
              <a:buFont typeface="Arial" panose="020B0604020202020204" pitchFamily="34" charset="0"/>
              <a:buChar char="•"/>
            </a:pPr>
            <a:r>
              <a:rPr lang="id-ID" dirty="0"/>
              <a:t>Antropologi pariwisata (dampak pariwisata terhadap budaya lokal)</a:t>
            </a:r>
          </a:p>
          <a:p>
            <a:endParaRPr lang="id-ID" dirty="0"/>
          </a:p>
        </p:txBody>
      </p:sp>
    </p:spTree>
    <p:extLst>
      <p:ext uri="{BB962C8B-B14F-4D97-AF65-F5344CB8AC3E}">
        <p14:creationId xmlns:p14="http://schemas.microsoft.com/office/powerpoint/2010/main" val="1820439372"/>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EAB0BD9B-BAA2-A377-03B5-41F412D2F977}"/>
              </a:ext>
            </a:extLst>
          </p:cNvPr>
          <p:cNvSpPr>
            <a:spLocks noGrp="1"/>
          </p:cNvSpPr>
          <p:nvPr>
            <p:ph idx="1"/>
          </p:nvPr>
        </p:nvSpPr>
        <p:spPr>
          <a:xfrm>
            <a:off x="1259632" y="908721"/>
            <a:ext cx="6840760" cy="2376264"/>
          </a:xfrm>
        </p:spPr>
        <p:txBody>
          <a:bodyPr/>
          <a:lstStyle/>
          <a:p>
            <a:pPr marL="0" indent="0" algn="ctr">
              <a:buNone/>
            </a:pPr>
            <a:r>
              <a:rPr lang="id-ID" dirty="0"/>
              <a:t>Dalam konteks </a:t>
            </a:r>
            <a:r>
              <a:rPr lang="id-ID" b="1" dirty="0"/>
              <a:t>antropologi pariwisata</a:t>
            </a:r>
            <a:r>
              <a:rPr lang="id-ID" dirty="0"/>
              <a:t>, kajian lebih difokuskan pada bagaimana pariwisata memengaruhi masyarakat lokal, perubahan budaya, hingga interaksi antara wisatawan dan penduduk setempat.</a:t>
            </a:r>
          </a:p>
        </p:txBody>
      </p:sp>
      <p:pic>
        <p:nvPicPr>
          <p:cNvPr id="4098" name="Picture 2" descr="EKOWISATA: Catatan Penting untuk Pengembang Destinasi Berbasis Budaya Lokal">
            <a:extLst>
              <a:ext uri="{FF2B5EF4-FFF2-40B4-BE49-F238E27FC236}">
                <a16:creationId xmlns:a16="http://schemas.microsoft.com/office/drawing/2014/main" id="{AE2A3D83-C14E-6512-848F-FE5328904D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3140968"/>
            <a:ext cx="6480720" cy="3096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836956"/>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3570455A-858D-EC2B-3526-F9F06116E37A}"/>
              </a:ext>
            </a:extLst>
          </p:cNvPr>
          <p:cNvSpPr>
            <a:spLocks noGrp="1"/>
          </p:cNvSpPr>
          <p:nvPr>
            <p:ph idx="1"/>
          </p:nvPr>
        </p:nvSpPr>
        <p:spPr>
          <a:xfrm>
            <a:off x="899592" y="764704"/>
            <a:ext cx="7560840" cy="5361459"/>
          </a:xfrm>
        </p:spPr>
        <p:txBody>
          <a:bodyPr>
            <a:normAutofit fontScale="92500"/>
          </a:bodyPr>
          <a:lstStyle/>
          <a:p>
            <a:pPr marL="0" indent="0" algn="ctr">
              <a:buNone/>
            </a:pPr>
            <a:r>
              <a:rPr lang="id-ID" dirty="0"/>
              <a:t>Dalam </a:t>
            </a:r>
            <a:r>
              <a:rPr lang="id-ID" b="1" dirty="0"/>
              <a:t>antropologi pariwisata</a:t>
            </a:r>
            <a:r>
              <a:rPr lang="id-ID" dirty="0"/>
              <a:t>, ruang lingkupnya berfokus pada bagaimana budaya, masyarakat, dan lingkungan sosial berinteraksi dengan fenomena pariwisata. Berikut beberapa aspek utama dalam ruang lingkup </a:t>
            </a:r>
            <a:r>
              <a:rPr lang="id-ID" b="1" dirty="0"/>
              <a:t>antropologi pariwisata</a:t>
            </a:r>
            <a:endParaRPr lang="en-US" dirty="0"/>
          </a:p>
          <a:p>
            <a:pPr marL="0" indent="0" algn="ctr">
              <a:buNone/>
            </a:pPr>
            <a:endParaRPr lang="id-ID" dirty="0"/>
          </a:p>
          <a:p>
            <a:pPr marL="0" indent="0" algn="ctr">
              <a:buNone/>
            </a:pPr>
            <a:r>
              <a:rPr lang="id-ID" b="1" dirty="0"/>
              <a:t>1. Pariwisata dan Perubahan Budaya</a:t>
            </a:r>
          </a:p>
          <a:p>
            <a:pPr>
              <a:buFont typeface="Arial" panose="020B0604020202020204" pitchFamily="34" charset="0"/>
              <a:buChar char="•"/>
            </a:pPr>
            <a:r>
              <a:rPr lang="id-ID" dirty="0"/>
              <a:t>Dampak pariwisata terhadap adat dan tradisi lokal</a:t>
            </a:r>
          </a:p>
          <a:p>
            <a:pPr>
              <a:buFont typeface="Arial" panose="020B0604020202020204" pitchFamily="34" charset="0"/>
              <a:buChar char="•"/>
            </a:pPr>
            <a:r>
              <a:rPr lang="id-ID" dirty="0"/>
              <a:t>Akulturasi dan asimilasi budaya akibat interaksi dengan wisatawan</a:t>
            </a:r>
          </a:p>
          <a:p>
            <a:pPr>
              <a:buFont typeface="Arial" panose="020B0604020202020204" pitchFamily="34" charset="0"/>
              <a:buChar char="•"/>
            </a:pPr>
            <a:r>
              <a:rPr lang="id-ID" dirty="0" err="1"/>
              <a:t>Komodifikasi</a:t>
            </a:r>
            <a:r>
              <a:rPr lang="id-ID" dirty="0"/>
              <a:t> budaya (budaya dijadikan produk wisata)</a:t>
            </a:r>
          </a:p>
          <a:p>
            <a:endParaRPr lang="id-ID" dirty="0"/>
          </a:p>
        </p:txBody>
      </p:sp>
    </p:spTree>
    <p:extLst>
      <p:ext uri="{BB962C8B-B14F-4D97-AF65-F5344CB8AC3E}">
        <p14:creationId xmlns:p14="http://schemas.microsoft.com/office/powerpoint/2010/main" val="164314230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15A6D6EF-861C-9033-E237-B57A75A7B4E2}"/>
              </a:ext>
            </a:extLst>
          </p:cNvPr>
          <p:cNvSpPr>
            <a:spLocks noGrp="1"/>
          </p:cNvSpPr>
          <p:nvPr>
            <p:ph sz="half" idx="1"/>
          </p:nvPr>
        </p:nvSpPr>
        <p:spPr>
          <a:xfrm>
            <a:off x="457200" y="692696"/>
            <a:ext cx="4038600" cy="5433467"/>
          </a:xfrm>
        </p:spPr>
        <p:txBody>
          <a:bodyPr>
            <a:normAutofit/>
          </a:bodyPr>
          <a:lstStyle/>
          <a:p>
            <a:pPr marL="0" indent="0">
              <a:lnSpc>
                <a:spcPct val="90000"/>
              </a:lnSpc>
              <a:buNone/>
            </a:pPr>
            <a:r>
              <a:rPr lang="id-ID" sz="2600" b="1" dirty="0"/>
              <a:t>2. Interaksi Sosial antara Wisatawan dan Masyarakat Lokal</a:t>
            </a:r>
          </a:p>
          <a:p>
            <a:pPr>
              <a:lnSpc>
                <a:spcPct val="90000"/>
              </a:lnSpc>
              <a:buFont typeface="Arial" panose="020B0604020202020204" pitchFamily="34" charset="0"/>
              <a:buChar char="•"/>
            </a:pPr>
            <a:r>
              <a:rPr lang="id-ID" sz="2600" dirty="0"/>
              <a:t>Cara masyarakat lokal menyambut wisatawan</a:t>
            </a:r>
          </a:p>
          <a:p>
            <a:pPr>
              <a:lnSpc>
                <a:spcPct val="90000"/>
              </a:lnSpc>
              <a:buFont typeface="Arial" panose="020B0604020202020204" pitchFamily="34" charset="0"/>
              <a:buChar char="•"/>
            </a:pPr>
            <a:r>
              <a:rPr lang="id-ID" sz="2600" dirty="0"/>
              <a:t>Stereotip dan persepsi antara wisatawan dan penduduk lokal</a:t>
            </a:r>
          </a:p>
          <a:p>
            <a:pPr>
              <a:lnSpc>
                <a:spcPct val="90000"/>
              </a:lnSpc>
              <a:buFont typeface="Arial" panose="020B0604020202020204" pitchFamily="34" charset="0"/>
              <a:buChar char="•"/>
            </a:pPr>
            <a:r>
              <a:rPr lang="id-ID" sz="2600" dirty="0"/>
              <a:t>Konflik sosial yang muncul akibat perbedaan budaya</a:t>
            </a:r>
          </a:p>
          <a:p>
            <a:pPr>
              <a:lnSpc>
                <a:spcPct val="90000"/>
              </a:lnSpc>
            </a:pPr>
            <a:endParaRPr lang="id-ID" sz="2600" dirty="0"/>
          </a:p>
        </p:txBody>
      </p:sp>
      <p:pic>
        <p:nvPicPr>
          <p:cNvPr id="6146" name="Picture 2" descr="Hubungan antropologi dan sosiologi terhadap pariwisata di bali - YouTube">
            <a:extLst>
              <a:ext uri="{FF2B5EF4-FFF2-40B4-BE49-F238E27FC236}">
                <a16:creationId xmlns:a16="http://schemas.microsoft.com/office/drawing/2014/main" id="{5702356A-DA4B-8C9E-376D-1C29EB918E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8513" r="21349" b="-1"/>
          <a:stretch/>
        </p:blipFill>
        <p:spPr bwMode="auto">
          <a:xfrm>
            <a:off x="4648200" y="1600200"/>
            <a:ext cx="4038600" cy="4525963"/>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538084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C2924A4-E796-5BA9-C0FC-510707245F0C}"/>
              </a:ext>
            </a:extLst>
          </p:cNvPr>
          <p:cNvSpPr>
            <a:spLocks noGrp="1"/>
          </p:cNvSpPr>
          <p:nvPr>
            <p:ph idx="1"/>
          </p:nvPr>
        </p:nvSpPr>
        <p:spPr>
          <a:xfrm>
            <a:off x="1187624" y="1340768"/>
            <a:ext cx="6912768" cy="4785395"/>
          </a:xfrm>
        </p:spPr>
        <p:txBody>
          <a:bodyPr/>
          <a:lstStyle/>
          <a:p>
            <a:pPr marL="0" indent="0" algn="ctr">
              <a:buNone/>
            </a:pPr>
            <a:r>
              <a:rPr lang="id-ID" b="1" dirty="0"/>
              <a:t>3. Pariwisata dan Identitas Budaya</a:t>
            </a:r>
          </a:p>
          <a:p>
            <a:pPr>
              <a:buFont typeface="Arial" panose="020B0604020202020204" pitchFamily="34" charset="0"/>
              <a:buChar char="•"/>
            </a:pPr>
            <a:r>
              <a:rPr lang="id-ID" dirty="0"/>
              <a:t>Bagaimana budaya lokal dipromosikan atau dilestarikan melalui pariwisata</a:t>
            </a:r>
          </a:p>
          <a:p>
            <a:pPr>
              <a:buFont typeface="Arial" panose="020B0604020202020204" pitchFamily="34" charset="0"/>
              <a:buChar char="•"/>
            </a:pPr>
            <a:r>
              <a:rPr lang="id-ID" dirty="0"/>
              <a:t>Perubahan identitas masyarakat akibat eksposur ke budaya luar</a:t>
            </a:r>
          </a:p>
          <a:p>
            <a:pPr>
              <a:buFont typeface="Arial" panose="020B0604020202020204" pitchFamily="34" charset="0"/>
              <a:buChar char="•"/>
            </a:pPr>
            <a:r>
              <a:rPr lang="id-ID" dirty="0"/>
              <a:t>Festival dan atraksi budaya sebagai bentuk representasi identitas</a:t>
            </a:r>
          </a:p>
          <a:p>
            <a:endParaRPr lang="id-ID" dirty="0"/>
          </a:p>
        </p:txBody>
      </p:sp>
    </p:spTree>
    <p:extLst>
      <p:ext uri="{BB962C8B-B14F-4D97-AF65-F5344CB8AC3E}">
        <p14:creationId xmlns:p14="http://schemas.microsoft.com/office/powerpoint/2010/main" val="3166905817"/>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69AFB5E6-7239-F6F7-74EF-10E3F8728771}"/>
              </a:ext>
            </a:extLst>
          </p:cNvPr>
          <p:cNvSpPr>
            <a:spLocks noGrp="1"/>
          </p:cNvSpPr>
          <p:nvPr>
            <p:ph idx="1"/>
          </p:nvPr>
        </p:nvSpPr>
        <p:spPr>
          <a:xfrm>
            <a:off x="1331640" y="1052736"/>
            <a:ext cx="6264696" cy="5073427"/>
          </a:xfrm>
        </p:spPr>
        <p:txBody>
          <a:bodyPr/>
          <a:lstStyle/>
          <a:p>
            <a:pPr marL="0" indent="0" algn="ctr">
              <a:buNone/>
            </a:pPr>
            <a:r>
              <a:rPr lang="id-ID" b="1" dirty="0"/>
              <a:t>4. Dampak Ekonomi dan Sosial</a:t>
            </a:r>
          </a:p>
          <a:p>
            <a:pPr>
              <a:buFont typeface="Arial" panose="020B0604020202020204" pitchFamily="34" charset="0"/>
              <a:buChar char="•"/>
            </a:pPr>
            <a:r>
              <a:rPr lang="id-ID" dirty="0"/>
              <a:t>Pariwisata sebagai sumber pendapatan bagi masyarakat lokal</a:t>
            </a:r>
          </a:p>
          <a:p>
            <a:pPr>
              <a:buFont typeface="Arial" panose="020B0604020202020204" pitchFamily="34" charset="0"/>
              <a:buChar char="•"/>
            </a:pPr>
            <a:r>
              <a:rPr lang="id-ID" dirty="0"/>
              <a:t>Perubahan mata pencaharian akibat berkembangnya sektor wisata</a:t>
            </a:r>
          </a:p>
          <a:p>
            <a:pPr>
              <a:buFont typeface="Arial" panose="020B0604020202020204" pitchFamily="34" charset="0"/>
              <a:buChar char="•"/>
            </a:pPr>
            <a:r>
              <a:rPr lang="id-ID" dirty="0"/>
              <a:t>Ketimpangan sosial akibat pariwisata (misalnya, wisata massal yang hanya menguntungkan segelintir orang)</a:t>
            </a:r>
          </a:p>
          <a:p>
            <a:endParaRPr lang="id-ID" dirty="0"/>
          </a:p>
        </p:txBody>
      </p:sp>
    </p:spTree>
    <p:extLst>
      <p:ext uri="{BB962C8B-B14F-4D97-AF65-F5344CB8AC3E}">
        <p14:creationId xmlns:p14="http://schemas.microsoft.com/office/powerpoint/2010/main" val="1548550324"/>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204A0F48-9C24-7842-852C-45318E62CCAA}"/>
              </a:ext>
            </a:extLst>
          </p:cNvPr>
          <p:cNvSpPr>
            <a:spLocks noGrp="1"/>
          </p:cNvSpPr>
          <p:nvPr>
            <p:ph idx="1"/>
          </p:nvPr>
        </p:nvSpPr>
        <p:spPr>
          <a:xfrm>
            <a:off x="1331640" y="1268760"/>
            <a:ext cx="6768752" cy="4857403"/>
          </a:xfrm>
        </p:spPr>
        <p:txBody>
          <a:bodyPr/>
          <a:lstStyle/>
          <a:p>
            <a:pPr marL="0" indent="0" algn="ctr">
              <a:buNone/>
            </a:pPr>
            <a:r>
              <a:rPr lang="id-ID" b="1" dirty="0"/>
              <a:t>5. Pariwisata Berkelanjutan dan Pelestarian Budaya</a:t>
            </a:r>
          </a:p>
          <a:p>
            <a:pPr>
              <a:buFont typeface="Arial" panose="020B0604020202020204" pitchFamily="34" charset="0"/>
              <a:buChar char="•"/>
            </a:pPr>
            <a:r>
              <a:rPr lang="id-ID" dirty="0"/>
              <a:t>Bagaimana menjaga keseimbangan antara pelestarian budaya dan eksploitasi wisata</a:t>
            </a:r>
          </a:p>
          <a:p>
            <a:pPr>
              <a:buFont typeface="Arial" panose="020B0604020202020204" pitchFamily="34" charset="0"/>
              <a:buChar char="•"/>
            </a:pPr>
            <a:r>
              <a:rPr lang="id-ID" dirty="0"/>
              <a:t>Dampak ekologi akibat pembangunan wisata</a:t>
            </a:r>
          </a:p>
          <a:p>
            <a:pPr>
              <a:buFont typeface="Arial" panose="020B0604020202020204" pitchFamily="34" charset="0"/>
              <a:buChar char="•"/>
            </a:pPr>
            <a:r>
              <a:rPr lang="id-ID" dirty="0"/>
              <a:t>Peran masyarakat adat dalam pengelolaan pariwisata</a:t>
            </a:r>
          </a:p>
          <a:p>
            <a:endParaRPr lang="id-ID" dirty="0"/>
          </a:p>
        </p:txBody>
      </p:sp>
    </p:spTree>
    <p:extLst>
      <p:ext uri="{BB962C8B-B14F-4D97-AF65-F5344CB8AC3E}">
        <p14:creationId xmlns:p14="http://schemas.microsoft.com/office/powerpoint/2010/main" val="4113837977"/>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B6A353BF-D5AE-4990-F6A0-6126932614FF}"/>
              </a:ext>
            </a:extLst>
          </p:cNvPr>
          <p:cNvSpPr>
            <a:spLocks noGrp="1"/>
          </p:cNvSpPr>
          <p:nvPr>
            <p:ph idx="1"/>
          </p:nvPr>
        </p:nvSpPr>
        <p:spPr>
          <a:xfrm>
            <a:off x="1403648" y="1340768"/>
            <a:ext cx="6552728" cy="4785395"/>
          </a:xfrm>
        </p:spPr>
        <p:txBody>
          <a:bodyPr/>
          <a:lstStyle/>
          <a:p>
            <a:pPr marL="0" indent="0" algn="ctr">
              <a:buNone/>
            </a:pPr>
            <a:r>
              <a:rPr lang="id-ID" b="1" dirty="0"/>
              <a:t>6. Ritual dan Kepercayaan dalam Pariwisata</a:t>
            </a:r>
          </a:p>
          <a:p>
            <a:pPr>
              <a:buFont typeface="Arial" panose="020B0604020202020204" pitchFamily="34" charset="0"/>
              <a:buChar char="•"/>
            </a:pPr>
            <a:r>
              <a:rPr lang="id-ID" dirty="0"/>
              <a:t>Wisata spiritual dan religi (misalnya, ziarah atau wisata meditasi)</a:t>
            </a:r>
          </a:p>
          <a:p>
            <a:pPr>
              <a:buFont typeface="Arial" panose="020B0604020202020204" pitchFamily="34" charset="0"/>
              <a:buChar char="•"/>
            </a:pPr>
            <a:r>
              <a:rPr lang="id-ID" dirty="0"/>
              <a:t>Pengaruh pariwisata terhadap praktik keagamaan atau kepercayaan lokal</a:t>
            </a:r>
          </a:p>
          <a:p>
            <a:pPr>
              <a:buFont typeface="Arial" panose="020B0604020202020204" pitchFamily="34" charset="0"/>
              <a:buChar char="•"/>
            </a:pPr>
            <a:r>
              <a:rPr lang="id-ID" dirty="0"/>
              <a:t>Festival tradisional yang menjadi daya tarik wisata</a:t>
            </a:r>
          </a:p>
          <a:p>
            <a:endParaRPr lang="id-ID" dirty="0"/>
          </a:p>
        </p:txBody>
      </p:sp>
    </p:spTree>
    <p:extLst>
      <p:ext uri="{BB962C8B-B14F-4D97-AF65-F5344CB8AC3E}">
        <p14:creationId xmlns:p14="http://schemas.microsoft.com/office/powerpoint/2010/main" val="2341319646"/>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PENGERTIAN ANTROPOLOGI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endParaRPr lang="id-ID" dirty="0">
              <a:solidFill>
                <a:schemeClr val="tx1"/>
              </a:solidFill>
              <a:latin typeface="Cambria" panose="02040503050406030204" pitchFamily="18" charset="0"/>
              <a:cs typeface="Arial" panose="020B0604020202020204" pitchFamily="34" charset="0"/>
            </a:endParaRPr>
          </a:p>
        </p:txBody>
      </p:sp>
      <p:sp>
        <p:nvSpPr>
          <p:cNvPr id="5" name="Kotak Teks 4">
            <a:extLst>
              <a:ext uri="{FF2B5EF4-FFF2-40B4-BE49-F238E27FC236}">
                <a16:creationId xmlns:a16="http://schemas.microsoft.com/office/drawing/2014/main" id="{D3574AC8-EA6C-0F02-4121-95397DDAAAF0}"/>
              </a:ext>
            </a:extLst>
          </p:cNvPr>
          <p:cNvSpPr txBox="1"/>
          <p:nvPr/>
        </p:nvSpPr>
        <p:spPr>
          <a:xfrm>
            <a:off x="1403648" y="1600200"/>
            <a:ext cx="6696744" cy="4093428"/>
          </a:xfrm>
          <a:prstGeom prst="rect">
            <a:avLst/>
          </a:prstGeom>
          <a:noFill/>
        </p:spPr>
        <p:txBody>
          <a:bodyPr wrap="square">
            <a:spAutoFit/>
          </a:bodyPr>
          <a:lstStyle/>
          <a:p>
            <a:r>
              <a:rPr lang="id-ID" sz="2000" b="1" dirty="0"/>
              <a:t>Antropologi</a:t>
            </a:r>
            <a:r>
              <a:rPr lang="id-ID" sz="2000" dirty="0"/>
              <a:t> adalah ilmu yang mempelajari manusia secara holistik, mencakup aspek biologis, sosial, budaya, linguistik, dan sejarahnya. Ilmu ini berusaha memahami bagaimana manusia berkembang, berinteraksi, dan membentuk budaya dalam berbagai masyarakat di seluruh dunia.</a:t>
            </a:r>
            <a:endParaRPr lang="en-US" sz="2000" dirty="0"/>
          </a:p>
          <a:p>
            <a:endParaRPr lang="en-US" sz="2000" dirty="0"/>
          </a:p>
          <a:p>
            <a:r>
              <a:rPr lang="id-ID" sz="2000" b="1" dirty="0"/>
              <a:t>antropologi pariwisata</a:t>
            </a:r>
            <a:r>
              <a:rPr lang="id-ID" sz="2000" dirty="0"/>
              <a:t>, ilmu ini digunakan untuk memahami dampak pariwisata terhadap budaya lokal, bagaimana masyarakat tuan rumah berinteraksi dengan wisatawan, serta bagaimana budaya dan tradisi suatu tempat dapat dipertahankan atau berubah akibat pariwisata.</a:t>
            </a:r>
            <a:endParaRPr lang="en-US" sz="2000" dirty="0"/>
          </a:p>
          <a:p>
            <a:endParaRPr lang="en-US" sz="2000" dirty="0"/>
          </a:p>
          <a:p>
            <a:endParaRPr lang="id-ID" sz="2000" dirty="0"/>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4DC01BA0-ECE8-FCFE-4F65-DFA002D6C072}"/>
              </a:ext>
            </a:extLst>
          </p:cNvPr>
          <p:cNvSpPr>
            <a:spLocks noGrp="1"/>
          </p:cNvSpPr>
          <p:nvPr>
            <p:ph sz="half" idx="1"/>
          </p:nvPr>
        </p:nvSpPr>
        <p:spPr>
          <a:xfrm>
            <a:off x="323528" y="836712"/>
            <a:ext cx="4172272" cy="5289451"/>
          </a:xfrm>
        </p:spPr>
        <p:txBody>
          <a:bodyPr>
            <a:normAutofit/>
          </a:bodyPr>
          <a:lstStyle/>
          <a:p>
            <a:pPr>
              <a:lnSpc>
                <a:spcPct val="90000"/>
              </a:lnSpc>
            </a:pPr>
            <a:r>
              <a:rPr lang="id-ID" sz="2600" dirty="0"/>
              <a:t>Antropologi pariwisata berusaha memahami </a:t>
            </a:r>
            <a:r>
              <a:rPr lang="id-ID" sz="2600" b="1" dirty="0"/>
              <a:t>bagaimana pariwisata dapat membawa manfaat tetapi juga tantangan bagi masyarakat lokal</a:t>
            </a:r>
            <a:r>
              <a:rPr lang="id-ID" sz="2600" dirty="0"/>
              <a:t>. Kajian ini penting agar pariwisata dapat dikembangkan secara </a:t>
            </a:r>
            <a:r>
              <a:rPr lang="id-ID" sz="2600" b="1" dirty="0"/>
              <a:t>berkelanjutan</a:t>
            </a:r>
            <a:r>
              <a:rPr lang="id-ID" sz="2600" dirty="0"/>
              <a:t> tanpa merusak budaya asli.</a:t>
            </a:r>
          </a:p>
        </p:txBody>
      </p:sp>
      <p:pic>
        <p:nvPicPr>
          <p:cNvPr id="5122" name="Picture 2" descr="Implikasi Antropologi dalam Sistem Pendidikan di Indonesia - Teras Media -  Portal Berita Daerah dan Nasional">
            <a:extLst>
              <a:ext uri="{FF2B5EF4-FFF2-40B4-BE49-F238E27FC236}">
                <a16:creationId xmlns:a16="http://schemas.microsoft.com/office/drawing/2014/main" id="{B01EA896-C6FB-6180-D0C5-A73DD24F5AC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48200" y="2728592"/>
            <a:ext cx="4038600" cy="2269179"/>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4619474"/>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2CB33DC1-5E6A-E53D-9A38-304035AA3860}"/>
              </a:ext>
            </a:extLst>
          </p:cNvPr>
          <p:cNvSpPr>
            <a:spLocks noGrp="1"/>
          </p:cNvSpPr>
          <p:nvPr>
            <p:ph idx="1"/>
          </p:nvPr>
        </p:nvSpPr>
        <p:spPr>
          <a:xfrm>
            <a:off x="827584" y="908720"/>
            <a:ext cx="7704856" cy="5217443"/>
          </a:xfrm>
        </p:spPr>
        <p:txBody>
          <a:bodyPr>
            <a:normAutofit lnSpcReduction="10000"/>
          </a:bodyPr>
          <a:lstStyle/>
          <a:p>
            <a:pPr marL="0" indent="0" algn="ctr">
              <a:buNone/>
            </a:pPr>
            <a:r>
              <a:rPr lang="id-ID" b="1" dirty="0"/>
              <a:t>Hubungan Antropologi dan Pariwisata</a:t>
            </a:r>
          </a:p>
          <a:p>
            <a:pPr marL="0" indent="0" algn="ctr">
              <a:buNone/>
            </a:pPr>
            <a:r>
              <a:rPr lang="id-ID" dirty="0"/>
              <a:t>Antropologi dan pariwisata memiliki hubungan erat karena keduanya berkaitan dengan </a:t>
            </a:r>
            <a:r>
              <a:rPr lang="id-ID" b="1" dirty="0"/>
              <a:t>manusia, budaya, dan interaksi sosial</a:t>
            </a:r>
            <a:r>
              <a:rPr lang="id-ID" dirty="0"/>
              <a:t>. Berikut beberapa aspek yang menunjukkan hubungan antara keduanya</a:t>
            </a:r>
            <a:endParaRPr lang="en-US" dirty="0"/>
          </a:p>
          <a:p>
            <a:pPr marL="0" indent="0" algn="ctr">
              <a:buNone/>
            </a:pPr>
            <a:endParaRPr lang="id-ID" dirty="0"/>
          </a:p>
          <a:p>
            <a:pPr marL="0" indent="0">
              <a:buNone/>
            </a:pPr>
            <a:r>
              <a:rPr lang="id-ID" b="1" dirty="0"/>
              <a:t>1. Pariwisata sebagai Objek Kajian Antropologi</a:t>
            </a:r>
          </a:p>
          <a:p>
            <a:r>
              <a:rPr lang="id-ID" dirty="0"/>
              <a:t>Antropologi mempelajari bagaimana pariwisata memengaruhi masyarakat dan budaya lokal. Pariwisata membawa </a:t>
            </a:r>
            <a:r>
              <a:rPr lang="id-ID" b="1" dirty="0"/>
              <a:t>pertukaran budaya</a:t>
            </a:r>
            <a:r>
              <a:rPr lang="id-ID" dirty="0"/>
              <a:t>, yang bisa berdampak positif maupun negatif terhadap komunitas tuan rumah.</a:t>
            </a:r>
          </a:p>
          <a:p>
            <a:endParaRPr lang="id-ID" dirty="0"/>
          </a:p>
        </p:txBody>
      </p:sp>
    </p:spTree>
    <p:extLst>
      <p:ext uri="{BB962C8B-B14F-4D97-AF65-F5344CB8AC3E}">
        <p14:creationId xmlns:p14="http://schemas.microsoft.com/office/powerpoint/2010/main" val="148497188"/>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CD2E3B3-55A2-ECE8-738C-D76260B72F4A}"/>
              </a:ext>
            </a:extLst>
          </p:cNvPr>
          <p:cNvSpPr>
            <a:spLocks noGrp="1"/>
          </p:cNvSpPr>
          <p:nvPr>
            <p:ph idx="1"/>
          </p:nvPr>
        </p:nvSpPr>
        <p:spPr>
          <a:xfrm>
            <a:off x="755576" y="908720"/>
            <a:ext cx="7931224" cy="5217443"/>
          </a:xfrm>
        </p:spPr>
        <p:txBody>
          <a:bodyPr>
            <a:normAutofit lnSpcReduction="10000"/>
          </a:bodyPr>
          <a:lstStyle/>
          <a:p>
            <a:pPr marL="0" indent="0">
              <a:buNone/>
            </a:pPr>
            <a:r>
              <a:rPr lang="id-ID" b="1" dirty="0"/>
              <a:t>2. Studi tentang Dampak Pariwisata terhadap Budaya Lokal</a:t>
            </a:r>
          </a:p>
          <a:p>
            <a:r>
              <a:rPr lang="id-ID" dirty="0"/>
              <a:t>Antropologi membantu memahami </a:t>
            </a:r>
            <a:r>
              <a:rPr lang="id-ID" b="1" dirty="0"/>
              <a:t>perubahan budaya akibat pariwisata</a:t>
            </a:r>
            <a:r>
              <a:rPr lang="id-ID" dirty="0"/>
              <a:t>, seperti:</a:t>
            </a:r>
          </a:p>
          <a:p>
            <a:pPr>
              <a:buFont typeface="Arial" panose="020B0604020202020204" pitchFamily="34" charset="0"/>
              <a:buChar char="•"/>
            </a:pPr>
            <a:r>
              <a:rPr lang="id-ID" b="1" dirty="0" err="1"/>
              <a:t>Komodifikasi</a:t>
            </a:r>
            <a:r>
              <a:rPr lang="id-ID" b="1" dirty="0"/>
              <a:t> budaya</a:t>
            </a:r>
            <a:r>
              <a:rPr lang="id-ID" dirty="0"/>
              <a:t>: Tradisi atau kesenian dijadikan produk wisata untuk menarik wisatawan.</a:t>
            </a:r>
          </a:p>
          <a:p>
            <a:pPr>
              <a:buFont typeface="Arial" panose="020B0604020202020204" pitchFamily="34" charset="0"/>
              <a:buChar char="•"/>
            </a:pPr>
            <a:r>
              <a:rPr lang="id-ID" b="1" dirty="0"/>
              <a:t>Perubahan adat istiadat</a:t>
            </a:r>
            <a:r>
              <a:rPr lang="id-ID" dirty="0"/>
              <a:t>: Beberapa tradisi dapat mengalami modifikasi atau bahkan hilang akibat pengaruh budaya luar.</a:t>
            </a:r>
          </a:p>
          <a:p>
            <a:pPr>
              <a:buFont typeface="Arial" panose="020B0604020202020204" pitchFamily="34" charset="0"/>
              <a:buChar char="•"/>
            </a:pPr>
            <a:r>
              <a:rPr lang="id-ID" b="1" dirty="0"/>
              <a:t>Akulturasi budaya</a:t>
            </a:r>
            <a:r>
              <a:rPr lang="id-ID" dirty="0"/>
              <a:t>: Masyarakat lokal mulai mengadopsi budaya wisatawan dalam gaya hidup mereka.</a:t>
            </a:r>
          </a:p>
          <a:p>
            <a:endParaRPr lang="id-ID" dirty="0"/>
          </a:p>
        </p:txBody>
      </p:sp>
    </p:spTree>
    <p:extLst>
      <p:ext uri="{BB962C8B-B14F-4D97-AF65-F5344CB8AC3E}">
        <p14:creationId xmlns:p14="http://schemas.microsoft.com/office/powerpoint/2010/main" val="58408280"/>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414D66D1-4091-51CE-5161-4F1DFAF9CF20}"/>
              </a:ext>
            </a:extLst>
          </p:cNvPr>
          <p:cNvSpPr>
            <a:spLocks noGrp="1"/>
          </p:cNvSpPr>
          <p:nvPr>
            <p:ph idx="1"/>
          </p:nvPr>
        </p:nvSpPr>
        <p:spPr>
          <a:xfrm>
            <a:off x="1043608" y="836712"/>
            <a:ext cx="7488832" cy="5289451"/>
          </a:xfrm>
        </p:spPr>
        <p:txBody>
          <a:bodyPr>
            <a:normAutofit/>
          </a:bodyPr>
          <a:lstStyle/>
          <a:p>
            <a:pPr marL="0" indent="0">
              <a:buNone/>
            </a:pPr>
            <a:r>
              <a:rPr lang="id-ID" b="1" dirty="0"/>
              <a:t>3. Interaksi Sosial antara Wisatawan dan Masyarakat Lokal</a:t>
            </a:r>
          </a:p>
          <a:p>
            <a:r>
              <a:rPr lang="id-ID" dirty="0"/>
              <a:t>Antropologi mempelajari bagaimana masyarakat lokal dan wisatawan saling memengaruhi, termasuk:</a:t>
            </a:r>
          </a:p>
          <a:p>
            <a:pPr>
              <a:buFont typeface="Arial" panose="020B0604020202020204" pitchFamily="34" charset="0"/>
              <a:buChar char="•"/>
            </a:pPr>
            <a:r>
              <a:rPr lang="id-ID" b="1" dirty="0"/>
              <a:t>Stereotip dan persepsi</a:t>
            </a:r>
            <a:r>
              <a:rPr lang="id-ID" dirty="0"/>
              <a:t> antara wisatawan dan penduduk lokal.</a:t>
            </a:r>
          </a:p>
          <a:p>
            <a:pPr>
              <a:buFont typeface="Arial" panose="020B0604020202020204" pitchFamily="34" charset="0"/>
              <a:buChar char="•"/>
            </a:pPr>
            <a:r>
              <a:rPr lang="id-ID" b="1" dirty="0"/>
              <a:t>Konflik sosial</a:t>
            </a:r>
            <a:r>
              <a:rPr lang="id-ID" dirty="0"/>
              <a:t> yang mungkin muncul akibat perbedaan nilai budaya.</a:t>
            </a:r>
          </a:p>
          <a:p>
            <a:pPr>
              <a:buFont typeface="Arial" panose="020B0604020202020204" pitchFamily="34" charset="0"/>
              <a:buChar char="•"/>
            </a:pPr>
            <a:r>
              <a:rPr lang="id-ID" b="1" dirty="0" err="1"/>
              <a:t>Hospitalitas</a:t>
            </a:r>
            <a:r>
              <a:rPr lang="id-ID" b="1" dirty="0"/>
              <a:t> dan sikap masyarakat</a:t>
            </a:r>
            <a:r>
              <a:rPr lang="id-ID" dirty="0"/>
              <a:t> terhadap wisatawan.</a:t>
            </a:r>
          </a:p>
          <a:p>
            <a:endParaRPr lang="id-ID" dirty="0"/>
          </a:p>
        </p:txBody>
      </p:sp>
    </p:spTree>
    <p:extLst>
      <p:ext uri="{BB962C8B-B14F-4D97-AF65-F5344CB8AC3E}">
        <p14:creationId xmlns:p14="http://schemas.microsoft.com/office/powerpoint/2010/main" val="274273901"/>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195125E3-E32A-A178-5D18-0CC810DDBF3E}"/>
              </a:ext>
            </a:extLst>
          </p:cNvPr>
          <p:cNvSpPr>
            <a:spLocks noGrp="1"/>
          </p:cNvSpPr>
          <p:nvPr>
            <p:ph idx="1"/>
          </p:nvPr>
        </p:nvSpPr>
        <p:spPr>
          <a:xfrm>
            <a:off x="683568" y="620688"/>
            <a:ext cx="8003232" cy="5505475"/>
          </a:xfrm>
        </p:spPr>
        <p:txBody>
          <a:bodyPr>
            <a:normAutofit/>
          </a:bodyPr>
          <a:lstStyle/>
          <a:p>
            <a:pPr marL="0" indent="0">
              <a:buNone/>
            </a:pPr>
            <a:r>
              <a:rPr lang="id-ID" b="1" dirty="0"/>
              <a:t>4. Pariwisata Berkelanjutan dan Pelestarian Budaya</a:t>
            </a:r>
          </a:p>
          <a:p>
            <a:pPr>
              <a:buFont typeface="Arial" panose="020B0604020202020204" pitchFamily="34" charset="0"/>
              <a:buChar char="•"/>
            </a:pPr>
            <a:r>
              <a:rPr lang="id-ID" dirty="0"/>
              <a:t>Antropologi membantu dalam </a:t>
            </a:r>
            <a:r>
              <a:rPr lang="id-ID" b="1" dirty="0"/>
              <a:t>perencanaan pariwisata berkelanjutan</a:t>
            </a:r>
            <a:r>
              <a:rPr lang="id-ID" dirty="0"/>
              <a:t> agar tidak merusak budaya lokal.</a:t>
            </a:r>
          </a:p>
          <a:p>
            <a:pPr>
              <a:buFont typeface="Arial" panose="020B0604020202020204" pitchFamily="34" charset="0"/>
              <a:buChar char="•"/>
            </a:pPr>
            <a:r>
              <a:rPr lang="id-ID" dirty="0"/>
              <a:t>Studi antropologi dapat membantu </a:t>
            </a:r>
            <a:r>
              <a:rPr lang="id-ID" b="1" dirty="0"/>
              <a:t>melestarikan tradisi dan warisan budaya</a:t>
            </a:r>
            <a:r>
              <a:rPr lang="id-ID" dirty="0"/>
              <a:t> agar tetap autentik meskipun dijadikan daya tarik wisata.</a:t>
            </a:r>
          </a:p>
          <a:p>
            <a:pPr>
              <a:buFont typeface="Arial" panose="020B0604020202020204" pitchFamily="34" charset="0"/>
              <a:buChar char="•"/>
            </a:pPr>
            <a:r>
              <a:rPr lang="id-ID" dirty="0"/>
              <a:t>Konsep </a:t>
            </a:r>
            <a:r>
              <a:rPr lang="id-ID" b="1" dirty="0"/>
              <a:t>ekowisata dan wisata berbasis komunitas</a:t>
            </a:r>
            <a:r>
              <a:rPr lang="id-ID" dirty="0"/>
              <a:t> juga berkaitan erat dengan studi antropologi, karena menekankan keterlibatan masyarakat lokal dalam pengelolaan pariwisata.</a:t>
            </a:r>
          </a:p>
          <a:p>
            <a:endParaRPr lang="id-ID" dirty="0"/>
          </a:p>
        </p:txBody>
      </p:sp>
    </p:spTree>
    <p:extLst>
      <p:ext uri="{BB962C8B-B14F-4D97-AF65-F5344CB8AC3E}">
        <p14:creationId xmlns:p14="http://schemas.microsoft.com/office/powerpoint/2010/main" val="3712466226"/>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584C9AF-CDBB-7941-C1AB-5225AEE2D7AB}"/>
              </a:ext>
            </a:extLst>
          </p:cNvPr>
          <p:cNvSpPr>
            <a:spLocks noGrp="1"/>
          </p:cNvSpPr>
          <p:nvPr>
            <p:ph idx="1"/>
          </p:nvPr>
        </p:nvSpPr>
        <p:spPr>
          <a:xfrm>
            <a:off x="755576" y="908720"/>
            <a:ext cx="7931224" cy="5217443"/>
          </a:xfrm>
        </p:spPr>
        <p:txBody>
          <a:bodyPr>
            <a:normAutofit/>
          </a:bodyPr>
          <a:lstStyle/>
          <a:p>
            <a:pPr marL="0" indent="0">
              <a:buNone/>
            </a:pPr>
            <a:r>
              <a:rPr lang="id-ID" b="1" dirty="0"/>
              <a:t>5. Antropologi sebagai Pendekatan dalam Pengelolaan Pariwisata</a:t>
            </a:r>
          </a:p>
          <a:p>
            <a:r>
              <a:rPr lang="id-ID" dirty="0"/>
              <a:t>Dalam pengembangan pariwisata, pemahaman antropologi digunakan untuk:</a:t>
            </a:r>
          </a:p>
          <a:p>
            <a:pPr>
              <a:buFont typeface="Arial" panose="020B0604020202020204" pitchFamily="34" charset="0"/>
              <a:buChar char="•"/>
            </a:pPr>
            <a:r>
              <a:rPr lang="id-ID" dirty="0"/>
              <a:t>Merancang pengalaman wisata berbasis budaya yang </a:t>
            </a:r>
            <a:r>
              <a:rPr lang="id-ID" b="1" dirty="0"/>
              <a:t>autentik</a:t>
            </a:r>
            <a:r>
              <a:rPr lang="id-ID" dirty="0"/>
              <a:t>.</a:t>
            </a:r>
          </a:p>
          <a:p>
            <a:pPr>
              <a:buFont typeface="Arial" panose="020B0604020202020204" pitchFamily="34" charset="0"/>
              <a:buChar char="•"/>
            </a:pPr>
            <a:r>
              <a:rPr lang="id-ID" dirty="0"/>
              <a:t>Menjaga keseimbangan antara </a:t>
            </a:r>
            <a:r>
              <a:rPr lang="id-ID" b="1" dirty="0"/>
              <a:t>kepentingan ekonomi dan pelestarian budaya</a:t>
            </a:r>
            <a:r>
              <a:rPr lang="id-ID" dirty="0"/>
              <a:t>.</a:t>
            </a:r>
          </a:p>
          <a:p>
            <a:pPr>
              <a:buFont typeface="Arial" panose="020B0604020202020204" pitchFamily="34" charset="0"/>
              <a:buChar char="•"/>
            </a:pPr>
            <a:r>
              <a:rPr lang="id-ID" dirty="0"/>
              <a:t>Menghindari eksploitasi budaya dan dampak negatif terhadap masyarakat lokal.</a:t>
            </a:r>
          </a:p>
          <a:p>
            <a:endParaRPr lang="id-ID" dirty="0"/>
          </a:p>
        </p:txBody>
      </p:sp>
    </p:spTree>
    <p:extLst>
      <p:ext uri="{BB962C8B-B14F-4D97-AF65-F5344CB8AC3E}">
        <p14:creationId xmlns:p14="http://schemas.microsoft.com/office/powerpoint/2010/main" val="151288335"/>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3714F259-1B2B-8597-4B57-B8F156D125D5}"/>
              </a:ext>
            </a:extLst>
          </p:cNvPr>
          <p:cNvSpPr>
            <a:spLocks noGrp="1"/>
          </p:cNvSpPr>
          <p:nvPr>
            <p:ph idx="1"/>
          </p:nvPr>
        </p:nvSpPr>
        <p:spPr>
          <a:xfrm>
            <a:off x="1187624" y="980728"/>
            <a:ext cx="7200800" cy="5145435"/>
          </a:xfrm>
        </p:spPr>
        <p:txBody>
          <a:bodyPr/>
          <a:lstStyle/>
          <a:p>
            <a:pPr marL="0" indent="0">
              <a:buNone/>
            </a:pPr>
            <a:r>
              <a:rPr lang="id-ID" b="1" dirty="0"/>
              <a:t>Kesimpulan</a:t>
            </a:r>
          </a:p>
          <a:p>
            <a:r>
              <a:rPr lang="id-ID" dirty="0"/>
              <a:t>Antropologi dan pariwisata saling berhubungan karena pariwisata melibatkan </a:t>
            </a:r>
            <a:r>
              <a:rPr lang="id-ID" b="1" dirty="0"/>
              <a:t>manusia dan budaya</a:t>
            </a:r>
            <a:r>
              <a:rPr lang="id-ID" dirty="0"/>
              <a:t>, yang menjadi fokus utama antropologi. Studi antropologi membantu memahami bagaimana </a:t>
            </a:r>
            <a:r>
              <a:rPr lang="id-ID" b="1" dirty="0"/>
              <a:t>pariwisata dapat berkembang tanpa merusak budaya lokal</a:t>
            </a:r>
            <a:r>
              <a:rPr lang="id-ID" dirty="0"/>
              <a:t>, sehingga dapat menciptakan wisata yang </a:t>
            </a:r>
            <a:r>
              <a:rPr lang="id-ID" b="1" dirty="0"/>
              <a:t>berkelanjutan dan bermanfaat bagi semua pihak</a:t>
            </a:r>
            <a:r>
              <a:rPr lang="id-ID" dirty="0"/>
              <a:t>.</a:t>
            </a:r>
          </a:p>
          <a:p>
            <a:endParaRPr lang="id-ID" dirty="0"/>
          </a:p>
        </p:txBody>
      </p:sp>
    </p:spTree>
    <p:extLst>
      <p:ext uri="{BB962C8B-B14F-4D97-AF65-F5344CB8AC3E}">
        <p14:creationId xmlns:p14="http://schemas.microsoft.com/office/powerpoint/2010/main" val="758057183"/>
      </p:ext>
    </p:extLst>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827584" y="557808"/>
            <a:ext cx="7776864" cy="527605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id-ID" sz="2400" b="0" i="0" dirty="0">
                <a:solidFill>
                  <a:schemeClr val="tx1"/>
                </a:solidFill>
                <a:effectLst/>
                <a:latin typeface="+mn-lt"/>
              </a:rPr>
              <a:t>konteks antropologi pariwisata, </a:t>
            </a:r>
            <a:r>
              <a:rPr lang="id-ID" sz="2400" b="1" i="0" dirty="0">
                <a:solidFill>
                  <a:schemeClr val="tx1"/>
                </a:solidFill>
                <a:effectLst/>
                <a:latin typeface="+mn-lt"/>
              </a:rPr>
              <a:t>antropologi</a:t>
            </a:r>
            <a:r>
              <a:rPr lang="id-ID" sz="2400" b="0" i="0" dirty="0">
                <a:solidFill>
                  <a:schemeClr val="tx1"/>
                </a:solidFill>
                <a:effectLst/>
                <a:latin typeface="+mn-lt"/>
              </a:rPr>
              <a:t> dapat diartikan sebagai ilmu yang mempelajari manusia, budaya, dan masyarakat, termasuk interaksi antara manusia dengan lingkungan sosial dan budayanya. Antropologi mencakup studi tentang aspek-aspek seperti kepercayaan, praktik sosial, bahasa, adat istiadat, dan perubahan budaya.</a:t>
            </a:r>
            <a:endParaRPr lang="en-US" sz="2400" b="0" i="0" dirty="0">
              <a:solidFill>
                <a:schemeClr val="tx1"/>
              </a:solidFill>
              <a:effectLst/>
              <a:latin typeface="+mn-lt"/>
            </a:endParaRPr>
          </a:p>
          <a:p>
            <a:pPr algn="l"/>
            <a:endParaRPr lang="id-ID" sz="2400" dirty="0">
              <a:solidFill>
                <a:schemeClr val="tx1"/>
              </a:solidFill>
              <a:latin typeface="+mn-lt"/>
              <a:cs typeface="Arial" panose="020B0604020202020204" pitchFamily="34" charset="0"/>
            </a:endParaRPr>
          </a:p>
          <a:p>
            <a:pPr marL="457200" indent="-457200" algn="l">
              <a:buFont typeface="Arial" pitchFamily="34" charset="0"/>
              <a:buChar char="•"/>
            </a:pPr>
            <a:r>
              <a:rPr lang="id-ID" sz="2400" b="1" i="0" dirty="0">
                <a:solidFill>
                  <a:srgbClr val="404040"/>
                </a:solidFill>
                <a:effectLst/>
                <a:latin typeface="+mj-lt"/>
              </a:rPr>
              <a:t>cabang antropologi </a:t>
            </a:r>
            <a:r>
              <a:rPr lang="id-ID" sz="2400" b="0" i="0" dirty="0">
                <a:solidFill>
                  <a:srgbClr val="404040"/>
                </a:solidFill>
                <a:effectLst/>
                <a:latin typeface="+mj-lt"/>
              </a:rPr>
              <a:t>yang fokus pada studi tentang dampak pariwisata terhadap masyarakat dan budaya, serta bagaimana interaksi antara wisatawan dan masyarakat lokal memengaruhi dinamika sosial, ekonomi, dan budaya. Ini termasuk penelitian tentang bagaimana pariwisata dapat mengubah atau melestarikan tradisi, identitas, dan struktur sosial suatu komunitas.</a:t>
            </a:r>
            <a:endParaRPr lang="id-ID" sz="2400" dirty="0">
              <a:solidFill>
                <a:schemeClr val="tx1"/>
              </a:solidFill>
              <a:latin typeface="+mj-lt"/>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Jual Antropologi Pariwisata | Shopee Indonesia">
            <a:extLst>
              <a:ext uri="{FF2B5EF4-FFF2-40B4-BE49-F238E27FC236}">
                <a16:creationId xmlns:a16="http://schemas.microsoft.com/office/drawing/2014/main" id="{30E7DAC8-A616-D773-38F3-89DCC431741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953" y="188640"/>
            <a:ext cx="4864095" cy="6192688"/>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
        <p:nvSpPr>
          <p:cNvPr id="2" name="Tampungan Konten 1">
            <a:extLst>
              <a:ext uri="{FF2B5EF4-FFF2-40B4-BE49-F238E27FC236}">
                <a16:creationId xmlns:a16="http://schemas.microsoft.com/office/drawing/2014/main" id="{9B7DBDAF-61C8-1B3B-CB7A-7F2F9D0A31BA}"/>
              </a:ext>
            </a:extLst>
          </p:cNvPr>
          <p:cNvSpPr>
            <a:spLocks noGrp="1"/>
          </p:cNvSpPr>
          <p:nvPr>
            <p:ph sz="half" idx="2"/>
          </p:nvPr>
        </p:nvSpPr>
        <p:spPr>
          <a:xfrm>
            <a:off x="5220073" y="471490"/>
            <a:ext cx="3600446" cy="5654674"/>
          </a:xfrm>
        </p:spPr>
        <p:txBody>
          <a:bodyPr>
            <a:normAutofit/>
          </a:bodyPr>
          <a:lstStyle/>
          <a:p>
            <a:pPr marL="0" indent="0">
              <a:lnSpc>
                <a:spcPct val="90000"/>
              </a:lnSpc>
              <a:buNone/>
            </a:pPr>
            <a:r>
              <a:rPr lang="id-ID" sz="2600" b="1" dirty="0"/>
              <a:t>Definisi Umum</a:t>
            </a:r>
            <a:endParaRPr lang="en-US" sz="2600" dirty="0"/>
          </a:p>
          <a:p>
            <a:pPr marL="0" indent="0">
              <a:lnSpc>
                <a:spcPct val="90000"/>
              </a:lnSpc>
              <a:buNone/>
            </a:pPr>
            <a:r>
              <a:rPr lang="id-ID" sz="2600" dirty="0"/>
              <a:t>Antropologi mempelajari manusia sebagai makhluk biologis dan makhluk sosial budaya.</a:t>
            </a:r>
            <a:endParaRPr lang="en-US" sz="2600" dirty="0"/>
          </a:p>
          <a:p>
            <a:pPr marL="0" indent="0">
              <a:lnSpc>
                <a:spcPct val="90000"/>
              </a:lnSpc>
              <a:buNone/>
            </a:pPr>
            <a:endParaRPr lang="id-ID" sz="2600" dirty="0"/>
          </a:p>
          <a:p>
            <a:pPr marL="0" indent="0">
              <a:lnSpc>
                <a:spcPct val="90000"/>
              </a:lnSpc>
              <a:buNone/>
            </a:pPr>
            <a:r>
              <a:rPr lang="id-ID" sz="2600" dirty="0"/>
              <a:t>Ilmu ini berusaha memahami keanekaragaman manusia dan budaya di seluruh dunia, baik di masa lalu maupun masa kini.</a:t>
            </a:r>
          </a:p>
          <a:p>
            <a:pPr>
              <a:lnSpc>
                <a:spcPct val="90000"/>
              </a:lnSpc>
            </a:pPr>
            <a:endParaRPr lang="id-ID" sz="2600" dirty="0"/>
          </a:p>
        </p:txBody>
      </p:sp>
    </p:spTree>
    <p:extLst>
      <p:ext uri="{BB962C8B-B14F-4D97-AF65-F5344CB8AC3E}">
        <p14:creationId xmlns:p14="http://schemas.microsoft.com/office/powerpoint/2010/main" val="384735470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E80E3A93-0BFF-4AC2-9BCC-C96EC6C14AB7}"/>
              </a:ext>
            </a:extLst>
          </p:cNvPr>
          <p:cNvSpPr>
            <a:spLocks noGrp="1"/>
          </p:cNvSpPr>
          <p:nvPr>
            <p:ph idx="1"/>
          </p:nvPr>
        </p:nvSpPr>
        <p:spPr>
          <a:xfrm>
            <a:off x="827584" y="764704"/>
            <a:ext cx="7632848" cy="5361459"/>
          </a:xfrm>
        </p:spPr>
        <p:txBody>
          <a:bodyPr>
            <a:normAutofit lnSpcReduction="10000"/>
          </a:bodyPr>
          <a:lstStyle/>
          <a:p>
            <a:pPr marL="0" indent="0" algn="ctr">
              <a:buNone/>
            </a:pPr>
            <a:r>
              <a:rPr lang="id-ID" sz="3500" b="1" dirty="0"/>
              <a:t>Aspek yang Dipelajari</a:t>
            </a:r>
            <a:endParaRPr lang="en-US" dirty="0"/>
          </a:p>
          <a:p>
            <a:pPr>
              <a:buFont typeface="Arial" panose="020B0604020202020204" pitchFamily="34" charset="0"/>
              <a:buChar char="•"/>
            </a:pPr>
            <a:r>
              <a:rPr lang="id-ID" b="1" dirty="0"/>
              <a:t>Budaya:</a:t>
            </a:r>
            <a:r>
              <a:rPr lang="id-ID" dirty="0"/>
              <a:t> Antropologi mempelajari berbagai aspek budaya manusia, seperti bahasa, adat istiadat, kepercayaan, seni, dan teknologi.</a:t>
            </a:r>
            <a:endParaRPr lang="en-US" dirty="0"/>
          </a:p>
          <a:p>
            <a:pPr marL="0" indent="0">
              <a:buNone/>
            </a:pPr>
            <a:endParaRPr lang="id-ID" dirty="0"/>
          </a:p>
          <a:p>
            <a:pPr>
              <a:buFont typeface="Arial" panose="020B0604020202020204" pitchFamily="34" charset="0"/>
              <a:buChar char="•"/>
            </a:pPr>
            <a:r>
              <a:rPr lang="id-ID" b="1" dirty="0"/>
              <a:t>Masyarakat:</a:t>
            </a:r>
            <a:r>
              <a:rPr lang="id-ID" dirty="0"/>
              <a:t> Ilmu ini juga mengkaji struktur sosial, interaksi </a:t>
            </a:r>
            <a:r>
              <a:rPr lang="id-ID" dirty="0" err="1"/>
              <a:t>antarindividu</a:t>
            </a:r>
            <a:r>
              <a:rPr lang="id-ID" dirty="0"/>
              <a:t>, dan organisasi masyarakat.</a:t>
            </a:r>
            <a:endParaRPr lang="en-US" dirty="0"/>
          </a:p>
          <a:p>
            <a:pPr marL="0" indent="0">
              <a:buNone/>
            </a:pPr>
            <a:endParaRPr lang="id-ID" dirty="0"/>
          </a:p>
          <a:p>
            <a:pPr>
              <a:buFont typeface="Arial" panose="020B0604020202020204" pitchFamily="34" charset="0"/>
              <a:buChar char="•"/>
            </a:pPr>
            <a:r>
              <a:rPr lang="id-ID" b="1" dirty="0"/>
              <a:t>Sejarah Manusia:</a:t>
            </a:r>
            <a:r>
              <a:rPr lang="id-ID" dirty="0"/>
              <a:t> Antropologi menelusuri asal-usul dan perkembangan manusia dari zaman purba hingga sekarang.</a:t>
            </a:r>
          </a:p>
          <a:p>
            <a:endParaRPr lang="id-ID" dirty="0"/>
          </a:p>
        </p:txBody>
      </p:sp>
    </p:spTree>
    <p:extLst>
      <p:ext uri="{BB962C8B-B14F-4D97-AF65-F5344CB8AC3E}">
        <p14:creationId xmlns:p14="http://schemas.microsoft.com/office/powerpoint/2010/main" val="3723708065"/>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D54AD920-8181-67DC-8114-789E0B48D18D}"/>
              </a:ext>
            </a:extLst>
          </p:cNvPr>
          <p:cNvSpPr>
            <a:spLocks noGrp="1" noChangeArrowheads="1"/>
          </p:cNvSpPr>
          <p:nvPr>
            <p:ph idx="1"/>
          </p:nvPr>
        </p:nvSpPr>
        <p:spPr bwMode="auto">
          <a:xfrm>
            <a:off x="179512" y="548680"/>
            <a:ext cx="9073008" cy="544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None/>
              <a:tabLst/>
            </a:pPr>
            <a:r>
              <a:rPr kumimoji="0" lang="id-ID" altLang="id-ID" sz="3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Cabang-cabang Antropologi</a:t>
            </a:r>
            <a:r>
              <a:rPr kumimoji="0" lang="id-ID" altLang="id-ID"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endParaRPr kumimoji="0" lang="en-US" altLang="id-ID"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None/>
              <a:tabLst/>
            </a:pPr>
            <a:endParaRPr kumimoji="0" lang="id-ID"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id-ID" altLang="id-ID"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Antropologi fisik</a:t>
            </a:r>
            <a:r>
              <a:rPr kumimoji="0" lang="id-ID"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(biologis): Mempelajari manusia dari aspek biologis dan evolusi. </a:t>
            </a:r>
            <a:endParaRPr kumimoji="0" lang="en-US"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id-ID"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id-ID" altLang="id-ID"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Antropologi budaya </a:t>
            </a:r>
            <a:r>
              <a:rPr kumimoji="0" lang="id-ID"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(sosial): Mempelajari kebudayaan dan masyarakat manusia. </a:t>
            </a:r>
            <a:endParaRPr kumimoji="0" lang="en-US"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id-ID"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id-ID" altLang="id-ID"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Arkeolog</a:t>
            </a:r>
            <a:r>
              <a:rPr kumimoji="0" lang="id-ID"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 Mempelajari masa lalu manusia melalui peninggalan-peninggalan fisik. </a:t>
            </a:r>
            <a:endParaRPr kumimoji="0" lang="en-US"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id-ID"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id-ID" altLang="id-ID"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Linguistik</a:t>
            </a:r>
            <a:r>
              <a:rPr kumimoji="0" lang="id-ID"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Mempelajari bahasa manusia sebagai sistem komunikasi dan ekspresi budaya.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d-ID" altLang="id-ID"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7671617"/>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4924CD57-34E0-DBC5-F8C4-0C08CDEE008B}"/>
              </a:ext>
            </a:extLst>
          </p:cNvPr>
          <p:cNvSpPr>
            <a:spLocks noGrp="1"/>
          </p:cNvSpPr>
          <p:nvPr>
            <p:ph sz="half" idx="1"/>
          </p:nvPr>
        </p:nvSpPr>
        <p:spPr>
          <a:xfrm>
            <a:off x="323528" y="908720"/>
            <a:ext cx="4172272" cy="5217443"/>
          </a:xfrm>
        </p:spPr>
        <p:txBody>
          <a:bodyPr>
            <a:normAutofit/>
          </a:bodyPr>
          <a:lstStyle/>
          <a:p>
            <a:pPr marL="0" indent="0">
              <a:lnSpc>
                <a:spcPct val="90000"/>
              </a:lnSpc>
              <a:buNone/>
            </a:pPr>
            <a:r>
              <a:rPr lang="id-ID" sz="2200" b="1" dirty="0"/>
              <a:t>Antropologi pariwisata</a:t>
            </a:r>
            <a:r>
              <a:rPr lang="id-ID" sz="2200" dirty="0"/>
              <a:t> </a:t>
            </a:r>
            <a:endParaRPr lang="en-US" sz="2200" dirty="0"/>
          </a:p>
          <a:p>
            <a:pPr>
              <a:lnSpc>
                <a:spcPct val="90000"/>
              </a:lnSpc>
            </a:pPr>
            <a:r>
              <a:rPr lang="id-ID" sz="2200" dirty="0"/>
              <a:t>Antropologi pariwisata merupakan bidang kajian ilmu Antropologi </a:t>
            </a:r>
            <a:r>
              <a:rPr lang="id-ID" sz="2200" b="1" dirty="0"/>
              <a:t>yang berkaitan </a:t>
            </a:r>
            <a:r>
              <a:rPr lang="id-ID" sz="2200" dirty="0"/>
              <a:t>dengan kepariwisataan.</a:t>
            </a:r>
            <a:endParaRPr lang="en-US" sz="2200" dirty="0"/>
          </a:p>
          <a:p>
            <a:pPr marL="0" indent="0">
              <a:lnSpc>
                <a:spcPct val="90000"/>
              </a:lnSpc>
              <a:buNone/>
            </a:pPr>
            <a:endParaRPr lang="id-ID" sz="2200" dirty="0"/>
          </a:p>
          <a:p>
            <a:pPr>
              <a:lnSpc>
                <a:spcPct val="90000"/>
              </a:lnSpc>
            </a:pPr>
            <a:r>
              <a:rPr lang="id-ID" sz="2200" dirty="0"/>
              <a:t>Kajian pariwisata dalam perspektif Antropologi, </a:t>
            </a:r>
            <a:r>
              <a:rPr lang="id-ID" sz="2200" b="1" dirty="0"/>
              <a:t>memandang pariwisata </a:t>
            </a:r>
            <a:r>
              <a:rPr lang="id-ID" sz="2200" dirty="0"/>
              <a:t>sebagai bagian dari segala </a:t>
            </a:r>
            <a:r>
              <a:rPr lang="id-ID" sz="2200" dirty="0" err="1"/>
              <a:t>aktifitas</a:t>
            </a:r>
            <a:r>
              <a:rPr lang="id-ID" sz="2200" dirty="0"/>
              <a:t> budaya manusia yang berkaitan dengan suatu destinasi budaya.</a:t>
            </a:r>
          </a:p>
        </p:txBody>
      </p:sp>
      <p:pic>
        <p:nvPicPr>
          <p:cNvPr id="7170" name="Picture 2" descr="Hobi traveling Coba ambil jurusan ini!!🛩 🔖Antropologi 🔖Pariwisata  🔖Arkeologi 🔖Hubungan internasional 🔖Perencanaan wilayah dan kota  🔖Sosiologi 🔖Kehutanan Gimana tertarik buat ambil jurusan itu? Atau ada  yang udah ambil jurusan itu? Komen yuk🤗 __">
            <a:extLst>
              <a:ext uri="{FF2B5EF4-FFF2-40B4-BE49-F238E27FC236}">
                <a16:creationId xmlns:a16="http://schemas.microsoft.com/office/drawing/2014/main" id="{31BD2121-720A-807A-52F0-6A91B9CEB1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8776" r="1991" b="-2"/>
          <a:stretch/>
        </p:blipFill>
        <p:spPr bwMode="auto">
          <a:xfrm>
            <a:off x="4648200" y="1600200"/>
            <a:ext cx="4038600" cy="4525963"/>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586636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1AF0A6DA-F16F-31A2-8636-D6515203053F}"/>
              </a:ext>
            </a:extLst>
          </p:cNvPr>
          <p:cNvSpPr>
            <a:spLocks noGrp="1"/>
          </p:cNvSpPr>
          <p:nvPr>
            <p:ph idx="1"/>
          </p:nvPr>
        </p:nvSpPr>
        <p:spPr>
          <a:xfrm>
            <a:off x="611560" y="764704"/>
            <a:ext cx="8075240" cy="5361459"/>
          </a:xfrm>
        </p:spPr>
        <p:txBody>
          <a:bodyPr>
            <a:normAutofit/>
          </a:bodyPr>
          <a:lstStyle/>
          <a:p>
            <a:pPr marL="0" indent="0" algn="ctr">
              <a:buNone/>
            </a:pPr>
            <a:r>
              <a:rPr lang="en-US" sz="3200" dirty="0"/>
              <a:t>RUANG LINGKUP ANTROPOLOGI</a:t>
            </a:r>
          </a:p>
          <a:p>
            <a:pPr marL="0" indent="0" algn="ctr">
              <a:buNone/>
            </a:pPr>
            <a:r>
              <a:rPr lang="id-ID" sz="2400" dirty="0"/>
              <a:t>Ruang lingkup </a:t>
            </a:r>
            <a:r>
              <a:rPr lang="id-ID" sz="2400" b="1" dirty="0"/>
              <a:t>antropologi</a:t>
            </a:r>
            <a:r>
              <a:rPr lang="id-ID" sz="2400" dirty="0"/>
              <a:t> sangat luas karena mencakup berbagai aspek kehidupan manusia. Secara umum, antropologi terbagi menjadi beberapa cabang utama:</a:t>
            </a:r>
            <a:endParaRPr lang="en-US" sz="2400" dirty="0"/>
          </a:p>
          <a:p>
            <a:pPr marL="0" indent="0" algn="ctr">
              <a:buNone/>
            </a:pPr>
            <a:endParaRPr lang="id-ID" sz="2400" dirty="0"/>
          </a:p>
          <a:p>
            <a:pPr marL="0" indent="0">
              <a:buNone/>
            </a:pPr>
            <a:r>
              <a:rPr lang="id-ID" sz="2400" b="1" dirty="0"/>
              <a:t>1. Antropologi Fisik (Biologis)</a:t>
            </a:r>
          </a:p>
          <a:p>
            <a:r>
              <a:rPr lang="id-ID" sz="2400" dirty="0"/>
              <a:t>Mempelajari manusia dari segi biologis dan evolusi, termasuk:</a:t>
            </a:r>
          </a:p>
          <a:p>
            <a:pPr>
              <a:buFont typeface="Arial" panose="020B0604020202020204" pitchFamily="34" charset="0"/>
              <a:buChar char="•"/>
            </a:pPr>
            <a:r>
              <a:rPr lang="id-ID" sz="2400" dirty="0"/>
              <a:t>Asal-usul manusia dan evolusi (paleoantropologi)</a:t>
            </a:r>
          </a:p>
          <a:p>
            <a:pPr>
              <a:buFont typeface="Arial" panose="020B0604020202020204" pitchFamily="34" charset="0"/>
              <a:buChar char="•"/>
            </a:pPr>
            <a:r>
              <a:rPr lang="id-ID" sz="2400" dirty="0"/>
              <a:t>Genetika manusia</a:t>
            </a:r>
          </a:p>
          <a:p>
            <a:pPr>
              <a:buFont typeface="Arial" panose="020B0604020202020204" pitchFamily="34" charset="0"/>
              <a:buChar char="•"/>
            </a:pPr>
            <a:r>
              <a:rPr lang="id-ID" sz="2400" dirty="0"/>
              <a:t>Variasi fisik dan ras dalam populasi manusia</a:t>
            </a:r>
          </a:p>
          <a:p>
            <a:pPr>
              <a:buFont typeface="Arial" panose="020B0604020202020204" pitchFamily="34" charset="0"/>
              <a:buChar char="•"/>
            </a:pPr>
            <a:r>
              <a:rPr lang="id-ID" sz="2400" dirty="0"/>
              <a:t>Adaptasi manusia terhadap lingkungan</a:t>
            </a:r>
          </a:p>
          <a:p>
            <a:pPr marL="0" indent="0">
              <a:buNone/>
            </a:pPr>
            <a:endParaRPr lang="id-ID" sz="3600" dirty="0"/>
          </a:p>
        </p:txBody>
      </p:sp>
    </p:spTree>
    <p:extLst>
      <p:ext uri="{BB962C8B-B14F-4D97-AF65-F5344CB8AC3E}">
        <p14:creationId xmlns:p14="http://schemas.microsoft.com/office/powerpoint/2010/main" val="38429383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D951CC58-D04A-62C6-0CED-14B07BC6283F}"/>
              </a:ext>
            </a:extLst>
          </p:cNvPr>
          <p:cNvSpPr>
            <a:spLocks noGrp="1"/>
          </p:cNvSpPr>
          <p:nvPr>
            <p:ph idx="1"/>
          </p:nvPr>
        </p:nvSpPr>
        <p:spPr>
          <a:xfrm>
            <a:off x="1475656" y="764704"/>
            <a:ext cx="6768752" cy="5361459"/>
          </a:xfrm>
        </p:spPr>
        <p:txBody>
          <a:bodyPr/>
          <a:lstStyle/>
          <a:p>
            <a:pPr marL="0" indent="0">
              <a:buNone/>
            </a:pPr>
            <a:r>
              <a:rPr lang="id-ID" b="1" dirty="0"/>
              <a:t>2. Antropologi Budaya</a:t>
            </a:r>
          </a:p>
          <a:p>
            <a:r>
              <a:rPr lang="id-ID" dirty="0"/>
              <a:t>Menganalisis budaya dan cara hidup masyarakat, meliputi:</a:t>
            </a:r>
          </a:p>
          <a:p>
            <a:pPr>
              <a:buFont typeface="Arial" panose="020B0604020202020204" pitchFamily="34" charset="0"/>
              <a:buChar char="•"/>
            </a:pPr>
            <a:r>
              <a:rPr lang="id-ID" dirty="0"/>
              <a:t>Sistem kepercayaan dan agama</a:t>
            </a:r>
          </a:p>
          <a:p>
            <a:pPr>
              <a:buFont typeface="Arial" panose="020B0604020202020204" pitchFamily="34" charset="0"/>
              <a:buChar char="•"/>
            </a:pPr>
            <a:r>
              <a:rPr lang="id-ID" dirty="0"/>
              <a:t>Tradisi dan adat istiadat</a:t>
            </a:r>
          </a:p>
          <a:p>
            <a:pPr>
              <a:buFont typeface="Arial" panose="020B0604020202020204" pitchFamily="34" charset="0"/>
              <a:buChar char="•"/>
            </a:pPr>
            <a:r>
              <a:rPr lang="id-ID" dirty="0"/>
              <a:t>Pola sosial dan ekonomi</a:t>
            </a:r>
          </a:p>
          <a:p>
            <a:pPr>
              <a:buFont typeface="Arial" panose="020B0604020202020204" pitchFamily="34" charset="0"/>
              <a:buChar char="•"/>
            </a:pPr>
            <a:r>
              <a:rPr lang="id-ID" dirty="0"/>
              <a:t>Perubahan budaya akibat modernisasi dan globalisasi</a:t>
            </a:r>
          </a:p>
          <a:p>
            <a:endParaRPr lang="id-ID" dirty="0"/>
          </a:p>
        </p:txBody>
      </p:sp>
    </p:spTree>
    <p:extLst>
      <p:ext uri="{BB962C8B-B14F-4D97-AF65-F5344CB8AC3E}">
        <p14:creationId xmlns:p14="http://schemas.microsoft.com/office/powerpoint/2010/main" val="393383743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3780</TotalTime>
  <Words>1145</Words>
  <Application>Microsoft Office PowerPoint</Application>
  <PresentationFormat>Tampilan Layar (4:3)</PresentationFormat>
  <Paragraphs>122</Paragraphs>
  <Slides>27</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27</vt:i4>
      </vt:variant>
    </vt:vector>
  </HeadingPairs>
  <TitlesOfParts>
    <vt:vector size="33"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yusminar wahyuningsih</cp:lastModifiedBy>
  <cp:revision>447</cp:revision>
  <cp:lastPrinted>2017-08-29T02:54:51Z</cp:lastPrinted>
  <dcterms:created xsi:type="dcterms:W3CDTF">2010-04-18T12:06:30Z</dcterms:created>
  <dcterms:modified xsi:type="dcterms:W3CDTF">2025-03-07T13:47:02Z</dcterms:modified>
</cp:coreProperties>
</file>