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2" r:id="rId3"/>
    <p:sldId id="305" r:id="rId4"/>
    <p:sldId id="303" r:id="rId5"/>
    <p:sldId id="304" r:id="rId6"/>
    <p:sldId id="306" r:id="rId7"/>
    <p:sldId id="307" r:id="rId8"/>
    <p:sldId id="308" r:id="rId9"/>
    <p:sldId id="310" r:id="rId10"/>
    <p:sldId id="309" r:id="rId11"/>
    <p:sldId id="311" r:id="rId12"/>
    <p:sldId id="312" r:id="rId13"/>
    <p:sldId id="313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/>
              <a:t>MEMAHAMI KONSEP COMMUNITY-BASED TOURISM (CBT)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7094D473-FB41-B101-22FD-035AAB5FA2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95034"/>
              </p:ext>
            </p:extLst>
          </p:nvPr>
        </p:nvGraphicFramePr>
        <p:xfrm>
          <a:off x="467543" y="1052737"/>
          <a:ext cx="8352930" cy="5040560"/>
        </p:xfrm>
        <a:graphic>
          <a:graphicData uri="http://schemas.openxmlformats.org/drawingml/2006/table">
            <a:tbl>
              <a:tblPr/>
              <a:tblGrid>
                <a:gridCol w="2784310">
                  <a:extLst>
                    <a:ext uri="{9D8B030D-6E8A-4147-A177-3AD203B41FA5}">
                      <a16:colId xmlns:a16="http://schemas.microsoft.com/office/drawing/2014/main" val="2715093828"/>
                    </a:ext>
                  </a:extLst>
                </a:gridCol>
                <a:gridCol w="2784310">
                  <a:extLst>
                    <a:ext uri="{9D8B030D-6E8A-4147-A177-3AD203B41FA5}">
                      <a16:colId xmlns:a16="http://schemas.microsoft.com/office/drawing/2014/main" val="1293969072"/>
                    </a:ext>
                  </a:extLst>
                </a:gridCol>
                <a:gridCol w="2784310">
                  <a:extLst>
                    <a:ext uri="{9D8B030D-6E8A-4147-A177-3AD203B41FA5}">
                      <a16:colId xmlns:a16="http://schemas.microsoft.com/office/drawing/2014/main" val="2250447647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CBT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Mass Tourism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82831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Skala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Kecil-menengah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Besar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39254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Pengelola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Masyarakat lokal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Korporasi/investor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53488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Partisipasi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Tinggi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Rendah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426804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Distribusi keuntungan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Lokal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Terkonsentrasi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946945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Dampak lingkungan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Terkontrol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Berisiko tinggi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43335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Interaksi wisatawan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Personal &amp; autentik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Massal &amp; komersial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65477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ACEC3B40-8ACA-9735-2799-ED2368B67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2" y="466549"/>
            <a:ext cx="8568953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Perbedaan CBT dengan </a:t>
            </a:r>
            <a:r>
              <a:rPr kumimoji="0" lang="id-ID" altLang="id-ID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Mass</a:t>
            </a: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Tourism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64178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705CAF1-0ED6-3D54-B15E-835B7896B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404664"/>
            <a:ext cx="7560840" cy="59766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b="1" dirty="0"/>
              <a:t>A. </a:t>
            </a:r>
            <a:r>
              <a:rPr lang="id-ID" b="1" dirty="0" err="1"/>
              <a:t>Mass</a:t>
            </a:r>
            <a:r>
              <a:rPr lang="id-ID" b="1" dirty="0"/>
              <a:t> Tourism</a:t>
            </a:r>
          </a:p>
          <a:p>
            <a:r>
              <a:rPr lang="id-ID" dirty="0" err="1"/>
              <a:t>Mass</a:t>
            </a:r>
            <a:r>
              <a:rPr lang="id-ID" dirty="0"/>
              <a:t> </a:t>
            </a:r>
            <a:r>
              <a:rPr lang="id-ID" dirty="0" err="1"/>
              <a:t>tourism</a:t>
            </a:r>
            <a:r>
              <a:rPr lang="id-ID" dirty="0"/>
              <a:t> adalah model pariwisata skala besar yang:</a:t>
            </a:r>
          </a:p>
          <a:p>
            <a:r>
              <a:rPr lang="id-ID" dirty="0"/>
              <a:t>Berorientasi jumlah wisatawan tinggi</a:t>
            </a:r>
          </a:p>
          <a:p>
            <a:r>
              <a:rPr lang="id-ID" dirty="0"/>
              <a:t>Mengutamakan keuntungan cepat</a:t>
            </a:r>
          </a:p>
          <a:p>
            <a:r>
              <a:rPr lang="id-ID" dirty="0"/>
              <a:t>Dikelola investor besar</a:t>
            </a:r>
          </a:p>
          <a:p>
            <a:r>
              <a:rPr lang="id-ID" dirty="0"/>
              <a:t>Minim partisipasi masyarakat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b="1" dirty="0"/>
              <a:t>Contoh:</a:t>
            </a:r>
          </a:p>
          <a:p>
            <a:r>
              <a:rPr lang="id-ID" dirty="0"/>
              <a:t>Kawasan </a:t>
            </a:r>
            <a:r>
              <a:rPr lang="id-ID" dirty="0" err="1"/>
              <a:t>resort</a:t>
            </a:r>
            <a:r>
              <a:rPr lang="id-ID" dirty="0"/>
              <a:t> terpadu</a:t>
            </a:r>
          </a:p>
          <a:p>
            <a:r>
              <a:rPr lang="id-ID" dirty="0"/>
              <a:t>Paket wisata massal</a:t>
            </a:r>
          </a:p>
          <a:p>
            <a:r>
              <a:rPr lang="id-ID" dirty="0"/>
              <a:t>Wisata kapal pesiar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b="1" dirty="0"/>
              <a:t>Dampaknya sering berupa:</a:t>
            </a:r>
          </a:p>
          <a:p>
            <a:r>
              <a:rPr lang="id-ID" dirty="0"/>
              <a:t>Kebocoran ekonomi (</a:t>
            </a:r>
            <a:r>
              <a:rPr lang="id-ID" dirty="0" err="1"/>
              <a:t>leakage</a:t>
            </a:r>
            <a:r>
              <a:rPr lang="id-ID" dirty="0"/>
              <a:t>)</a:t>
            </a:r>
          </a:p>
          <a:p>
            <a:r>
              <a:rPr lang="id-ID" dirty="0" err="1"/>
              <a:t>Overcrowding</a:t>
            </a:r>
            <a:endParaRPr lang="id-ID" dirty="0"/>
          </a:p>
          <a:p>
            <a:r>
              <a:rPr lang="id-ID" dirty="0"/>
              <a:t>Degradasi budaya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459049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57B91A9-49C5-2215-CAF4-0F6CBF4CA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20688"/>
            <a:ext cx="7560840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B. CBT sebagai Alternatif</a:t>
            </a:r>
          </a:p>
          <a:p>
            <a:pPr marL="0" indent="0">
              <a:buNone/>
            </a:pPr>
            <a:r>
              <a:rPr lang="id-ID" dirty="0"/>
              <a:t>CBT muncul sebagai kritik terhadap </a:t>
            </a:r>
            <a:r>
              <a:rPr lang="id-ID" dirty="0" err="1"/>
              <a:t>mass</a:t>
            </a:r>
            <a:r>
              <a:rPr lang="id-ID" dirty="0"/>
              <a:t> </a:t>
            </a:r>
            <a:r>
              <a:rPr lang="id-ID" dirty="0" err="1"/>
              <a:t>tourism</a:t>
            </a:r>
            <a:r>
              <a:rPr lang="id-ID" dirty="0"/>
              <a:t> karena:</a:t>
            </a:r>
          </a:p>
          <a:p>
            <a:r>
              <a:rPr lang="id-ID" dirty="0"/>
              <a:t>Mengurangi ketimpangan</a:t>
            </a:r>
          </a:p>
          <a:p>
            <a:r>
              <a:rPr lang="id-ID" dirty="0"/>
              <a:t>Menguatkan ekonomi lokal</a:t>
            </a:r>
          </a:p>
          <a:p>
            <a:r>
              <a:rPr lang="id-ID" dirty="0"/>
              <a:t>Melindungi identitas budaya</a:t>
            </a:r>
          </a:p>
          <a:p>
            <a:r>
              <a:rPr lang="id-ID" dirty="0"/>
              <a:t>Lebih adaptif terhadap keberlanjutan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Namun CBT juga memiliki tantangan:</a:t>
            </a:r>
          </a:p>
          <a:p>
            <a:r>
              <a:rPr lang="id-ID" dirty="0"/>
              <a:t>Kapasitas SDM terbatas</a:t>
            </a:r>
          </a:p>
          <a:p>
            <a:r>
              <a:rPr lang="id-ID" dirty="0"/>
              <a:t>Konflik internal komunitas</a:t>
            </a:r>
          </a:p>
          <a:p>
            <a:r>
              <a:rPr lang="id-ID" dirty="0"/>
              <a:t>Ketergantungan pada bantuan pemerintah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45817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ECA1538-F5F4-FA69-5674-CBA19157B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548680"/>
            <a:ext cx="7416824" cy="557748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b="1" dirty="0"/>
              <a:t>Studi Refleksi Kelas</a:t>
            </a:r>
          </a:p>
          <a:p>
            <a:pPr marL="0" indent="0">
              <a:buNone/>
            </a:pPr>
            <a:r>
              <a:rPr lang="id-ID" b="1" dirty="0"/>
              <a:t>Pertanyaan Diskusi:</a:t>
            </a:r>
          </a:p>
          <a:p>
            <a:r>
              <a:rPr lang="id-ID" dirty="0"/>
              <a:t>Apakah semua desa wisata otomatis termasuk CBT?</a:t>
            </a:r>
          </a:p>
          <a:p>
            <a:r>
              <a:rPr lang="id-ID" dirty="0"/>
              <a:t>Bagaimana jika investor luar tetap mendominasi keputusan?</a:t>
            </a:r>
          </a:p>
          <a:p>
            <a:r>
              <a:rPr lang="id-ID" dirty="0"/>
              <a:t>Apakah CBT selalu lebih baik daripada </a:t>
            </a:r>
            <a:r>
              <a:rPr lang="id-ID" dirty="0" err="1"/>
              <a:t>mass</a:t>
            </a:r>
            <a:r>
              <a:rPr lang="id-ID" dirty="0"/>
              <a:t> </a:t>
            </a:r>
            <a:r>
              <a:rPr lang="id-ID" dirty="0" err="1"/>
              <a:t>tourism</a:t>
            </a:r>
            <a:r>
              <a:rPr lang="id-ID" dirty="0"/>
              <a:t>?</a:t>
            </a:r>
          </a:p>
          <a:p>
            <a:pPr marL="0" indent="0">
              <a:buNone/>
            </a:pPr>
            <a:br>
              <a:rPr lang="id-ID" dirty="0"/>
            </a:br>
            <a:endParaRPr lang="id-ID" dirty="0"/>
          </a:p>
          <a:p>
            <a:pPr marL="0" indent="0">
              <a:buNone/>
            </a:pPr>
            <a:r>
              <a:rPr lang="id-ID" b="1" dirty="0"/>
              <a:t>Penugasan Mahasiswa</a:t>
            </a:r>
          </a:p>
          <a:p>
            <a:pPr marL="0" indent="0">
              <a:buNone/>
            </a:pPr>
            <a:r>
              <a:rPr lang="id-ID" b="1" dirty="0"/>
              <a:t>Tugas Individu</a:t>
            </a:r>
            <a:r>
              <a:rPr lang="en-US" b="1" dirty="0"/>
              <a:t> </a:t>
            </a:r>
            <a:endParaRPr lang="id-ID" b="1" dirty="0"/>
          </a:p>
          <a:p>
            <a:r>
              <a:rPr lang="id-ID" dirty="0"/>
              <a:t>Analisis apakah salah satu desa wisata di daerah Anda benar-benar menerapkan prinsip CBT atau masih dominan </a:t>
            </a:r>
            <a:r>
              <a:rPr lang="id-ID" dirty="0" err="1"/>
              <a:t>mass</a:t>
            </a:r>
            <a:r>
              <a:rPr lang="id-ID" dirty="0"/>
              <a:t> </a:t>
            </a:r>
            <a:r>
              <a:rPr lang="id-ID" dirty="0" err="1"/>
              <a:t>tourism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en-US"/>
              <a:t>    (</a:t>
            </a:r>
            <a:r>
              <a:rPr lang="en-US" dirty="0" err="1"/>
              <a:t>ringkasan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CBT 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1974048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D0162C4-DED2-78C5-924B-8D4A03479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124744"/>
            <a:ext cx="748883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/>
              <a:t>1. Definisi </a:t>
            </a:r>
            <a:r>
              <a:rPr lang="id-ID" sz="3200" b="1" dirty="0" err="1"/>
              <a:t>Community-Based</a:t>
            </a:r>
            <a:r>
              <a:rPr lang="id-ID" sz="3200" b="1" dirty="0"/>
              <a:t> Tourism (CBT)</a:t>
            </a:r>
            <a:endParaRPr lang="en-US" b="1" dirty="0"/>
          </a:p>
          <a:p>
            <a:pPr marL="0" indent="0">
              <a:buNone/>
            </a:pPr>
            <a:r>
              <a:rPr lang="id-ID" b="1" dirty="0"/>
              <a:t>A. Pengertian CBT</a:t>
            </a:r>
          </a:p>
          <a:p>
            <a:r>
              <a:rPr lang="id-ID" dirty="0" err="1"/>
              <a:t>Community-Based</a:t>
            </a:r>
            <a:r>
              <a:rPr lang="id-ID" dirty="0"/>
              <a:t> Tourism (CBT) adalah model pengembangan pariwisata yang menempatkan </a:t>
            </a:r>
            <a:r>
              <a:rPr lang="id-ID" b="1" dirty="0"/>
              <a:t>masyarakat lokal sebagai pelaku utama (main </a:t>
            </a:r>
            <a:r>
              <a:rPr lang="id-ID" b="1" dirty="0" err="1"/>
              <a:t>actor</a:t>
            </a:r>
            <a:r>
              <a:rPr lang="id-ID" b="1" dirty="0"/>
              <a:t>)</a:t>
            </a:r>
            <a:r>
              <a:rPr lang="id-ID" dirty="0"/>
              <a:t> dalam perencanaan, pengelolaan, dan pemanfaatan hasil pariwisata.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325106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F82DD31-45E4-78F2-116B-5CF4F8F6B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836712"/>
            <a:ext cx="7632848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CBT bukan sekadar wisata di desa, tetapi:</a:t>
            </a:r>
          </a:p>
          <a:p>
            <a:r>
              <a:rPr lang="id-ID" dirty="0"/>
              <a:t>Masyarakat memiliki kontrol atas sumber daya wisata</a:t>
            </a:r>
          </a:p>
          <a:p>
            <a:r>
              <a:rPr lang="id-ID" dirty="0"/>
              <a:t>Masyarakat terlibat dalam pengambilan keputusan</a:t>
            </a:r>
          </a:p>
          <a:p>
            <a:r>
              <a:rPr lang="id-ID" dirty="0"/>
              <a:t>Manfaat ekonomi kembali kepada komunitas</a:t>
            </a:r>
          </a:p>
          <a:p>
            <a:r>
              <a:rPr lang="id-ID" dirty="0"/>
              <a:t>Pariwisata dikembangkan sesuai nilai budaya lokal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8070931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240FEE4-0594-551E-0579-DB6F52A45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1052736"/>
            <a:ext cx="6912768" cy="4968552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Menurut pendekatan akademik, CBT bertujuan</a:t>
            </a:r>
            <a:r>
              <a:rPr lang="sv-SE" dirty="0"/>
              <a:t>:</a:t>
            </a:r>
          </a:p>
          <a:p>
            <a:r>
              <a:rPr lang="sv-SE" dirty="0"/>
              <a:t>Meningkatkan kesejahteraan masyarakat</a:t>
            </a:r>
          </a:p>
          <a:p>
            <a:r>
              <a:rPr lang="sv-SE" dirty="0"/>
              <a:t>Mengurangi ketimpangan ekonomi</a:t>
            </a:r>
          </a:p>
          <a:p>
            <a:r>
              <a:rPr lang="sv-SE" dirty="0"/>
              <a:t>Melestarikan budaya dan lingkungan</a:t>
            </a:r>
          </a:p>
          <a:p>
            <a:r>
              <a:rPr lang="sv-SE" dirty="0"/>
              <a:t>Mendorong partisipasi aktif komunitas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235006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5D44244-2292-F9AB-0301-8A788B41D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836712"/>
            <a:ext cx="7056784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B. Karakteristik Utama CBT</a:t>
            </a:r>
          </a:p>
          <a:p>
            <a:r>
              <a:rPr lang="id-ID" dirty="0"/>
              <a:t>Dimiliki atau dikelola masyarakat</a:t>
            </a:r>
          </a:p>
          <a:p>
            <a:r>
              <a:rPr lang="id-ID" dirty="0"/>
              <a:t>Skala kecil dan kontekstual</a:t>
            </a:r>
          </a:p>
          <a:p>
            <a:r>
              <a:rPr lang="id-ID" dirty="0"/>
              <a:t>Berbasis potensi lokal</a:t>
            </a:r>
          </a:p>
          <a:p>
            <a:r>
              <a:rPr lang="id-ID" dirty="0"/>
              <a:t>Mengedepankan interaksi wisatawan dan komunitas</a:t>
            </a:r>
          </a:p>
          <a:p>
            <a:r>
              <a:rPr lang="id-ID" dirty="0"/>
              <a:t>Berorientasi keberlanjutan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4278863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E87F2B7-F869-009A-C417-4BAB5B7F5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836713"/>
            <a:ext cx="7200800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2. Prinsip Dasar CBT</a:t>
            </a:r>
          </a:p>
          <a:p>
            <a:pPr marL="0" indent="0">
              <a:buNone/>
            </a:pPr>
            <a:r>
              <a:rPr lang="id-ID" b="1" dirty="0"/>
              <a:t>CBT dibangun atas tiga prinsip utama:</a:t>
            </a:r>
            <a:br>
              <a:rPr lang="id-ID" b="1" dirty="0"/>
            </a:br>
            <a:endParaRPr lang="id-ID" b="1" dirty="0"/>
          </a:p>
          <a:p>
            <a:pPr marL="0" indent="0">
              <a:buNone/>
            </a:pPr>
            <a:r>
              <a:rPr lang="id-ID" b="1" dirty="0"/>
              <a:t>A. Partisipasi (</a:t>
            </a:r>
            <a:r>
              <a:rPr lang="id-ID" b="1" dirty="0" err="1"/>
              <a:t>Participation</a:t>
            </a:r>
            <a:r>
              <a:rPr lang="id-ID" b="1" dirty="0"/>
              <a:t>)</a:t>
            </a:r>
          </a:p>
          <a:p>
            <a:r>
              <a:rPr lang="id-ID" dirty="0"/>
              <a:t>Partisipasi berarti masyarakat:</a:t>
            </a:r>
          </a:p>
          <a:p>
            <a:r>
              <a:rPr lang="id-ID" dirty="0"/>
              <a:t>Terlibat dalam perencanaan</a:t>
            </a:r>
          </a:p>
          <a:p>
            <a:r>
              <a:rPr lang="id-ID" dirty="0"/>
              <a:t>Terlibat dalam pengambilan keputusan</a:t>
            </a:r>
          </a:p>
          <a:p>
            <a:r>
              <a:rPr lang="id-ID" dirty="0"/>
              <a:t>Terlibat dalam operasional</a:t>
            </a:r>
          </a:p>
          <a:p>
            <a:r>
              <a:rPr lang="id-ID" dirty="0"/>
              <a:t>Terlibat dalam evaluasi</a:t>
            </a:r>
          </a:p>
          <a:p>
            <a:r>
              <a:rPr lang="id-ID" dirty="0"/>
              <a:t>Partisipasi bukan hanya hadir dalam rapat, tetapi memiliki </a:t>
            </a:r>
            <a:r>
              <a:rPr lang="id-ID" b="1" dirty="0"/>
              <a:t>hak suara dan hak kontrol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9595128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1140B12-C40C-A903-4A2E-5CA1906AB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3"/>
            <a:ext cx="7056784" cy="4824536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Tingkat partisipasi dapat dilihat dari:</a:t>
            </a:r>
          </a:p>
          <a:p>
            <a:r>
              <a:rPr lang="id-ID" dirty="0"/>
              <a:t>Informasi</a:t>
            </a:r>
          </a:p>
          <a:p>
            <a:r>
              <a:rPr lang="id-ID" dirty="0"/>
              <a:t>Konsultasi</a:t>
            </a:r>
          </a:p>
          <a:p>
            <a:r>
              <a:rPr lang="id-ID" dirty="0"/>
              <a:t>Kemitraan</a:t>
            </a:r>
          </a:p>
          <a:p>
            <a:r>
              <a:rPr lang="id-ID" dirty="0"/>
              <a:t>Kendali masyarakat penuh</a:t>
            </a:r>
          </a:p>
          <a:p>
            <a:r>
              <a:rPr lang="id-ID" dirty="0"/>
              <a:t>Semakin tinggi partisipasi, semakin kuat model CBT.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9685869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88E4B85-9AA2-02EA-0CCE-D3223D876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476672"/>
            <a:ext cx="7704856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B. Pemberdayaan (</a:t>
            </a:r>
            <a:r>
              <a:rPr lang="id-ID" b="1" dirty="0" err="1"/>
              <a:t>Empowerment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id-ID" b="1" dirty="0"/>
              <a:t>Pemberdayaan berarti:</a:t>
            </a:r>
          </a:p>
          <a:p>
            <a:r>
              <a:rPr lang="id-ID" dirty="0"/>
              <a:t>Meningkatkan kapasitas masyarakat (</a:t>
            </a:r>
            <a:r>
              <a:rPr lang="id-ID" dirty="0" err="1"/>
              <a:t>skill</a:t>
            </a:r>
            <a:r>
              <a:rPr lang="id-ID" dirty="0"/>
              <a:t> &amp; </a:t>
            </a:r>
            <a:r>
              <a:rPr lang="id-ID" dirty="0" err="1"/>
              <a:t>knowledge</a:t>
            </a:r>
            <a:r>
              <a:rPr lang="id-ID" dirty="0"/>
              <a:t>)</a:t>
            </a:r>
          </a:p>
          <a:p>
            <a:r>
              <a:rPr lang="id-ID" dirty="0"/>
              <a:t>Meningkatkan posisi tawar masyarakat</a:t>
            </a:r>
          </a:p>
          <a:p>
            <a:r>
              <a:rPr lang="id-ID" dirty="0"/>
              <a:t>Membangun kemandirian ekonomi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/>
              <a:t>Bentuk pemberdayaan dalam CBT:</a:t>
            </a:r>
          </a:p>
          <a:p>
            <a:r>
              <a:rPr lang="id-ID" dirty="0"/>
              <a:t>Pelatihan pemandu wisata lokal</a:t>
            </a:r>
          </a:p>
          <a:p>
            <a:r>
              <a:rPr lang="id-ID" dirty="0"/>
              <a:t>Pengembangan </a:t>
            </a:r>
            <a:r>
              <a:rPr lang="id-ID" dirty="0" err="1"/>
              <a:t>homestay</a:t>
            </a:r>
            <a:r>
              <a:rPr lang="id-ID" dirty="0"/>
              <a:t> milik warga</a:t>
            </a:r>
          </a:p>
          <a:p>
            <a:r>
              <a:rPr lang="id-ID" dirty="0"/>
              <a:t>Pelatihan UMKM produk lokal</a:t>
            </a:r>
          </a:p>
          <a:p>
            <a:r>
              <a:rPr lang="id-ID" dirty="0"/>
              <a:t>Penguatan kelembagaan </a:t>
            </a:r>
            <a:r>
              <a:rPr lang="id-ID" dirty="0" err="1"/>
              <a:t>Pokdarwis</a:t>
            </a:r>
            <a:endParaRPr lang="id-ID" dirty="0"/>
          </a:p>
          <a:p>
            <a:r>
              <a:rPr lang="id-ID" dirty="0"/>
              <a:t>CBT tidak membuat masyarakat bergantung pada investor luar, tetapi membangun kemandirian.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8631750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253DF23-5585-0A2F-980D-019C8B7BA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704856" cy="54334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3500" b="1" dirty="0"/>
              <a:t>C. Keberlanjutan (</a:t>
            </a:r>
            <a:r>
              <a:rPr lang="id-ID" sz="3500" b="1" dirty="0" err="1"/>
              <a:t>Sustainability</a:t>
            </a:r>
            <a:r>
              <a:rPr lang="id-ID" sz="3500" b="1" dirty="0"/>
              <a:t>)</a:t>
            </a:r>
          </a:p>
          <a:p>
            <a:pPr marL="0" indent="0">
              <a:buNone/>
            </a:pPr>
            <a:r>
              <a:rPr lang="id-ID" b="1" dirty="0"/>
              <a:t>CBT harus memperhatikan tiga aspek keberlanjutan:</a:t>
            </a:r>
          </a:p>
          <a:p>
            <a:r>
              <a:rPr lang="id-ID" dirty="0"/>
              <a:t>Ekonomi → meningkatkan pendapatan tanpa merusak sistem lokal</a:t>
            </a:r>
          </a:p>
          <a:p>
            <a:r>
              <a:rPr lang="id-ID" dirty="0"/>
              <a:t>Sosial-Budaya → menjaga nilai, adat, dan identitas</a:t>
            </a:r>
          </a:p>
          <a:p>
            <a:r>
              <a:rPr lang="id-ID" dirty="0"/>
              <a:t>Lingkungan → menjaga daya dukung (</a:t>
            </a:r>
            <a:r>
              <a:rPr lang="id-ID" dirty="0" err="1"/>
              <a:t>carrying</a:t>
            </a:r>
            <a:r>
              <a:rPr lang="id-ID" dirty="0"/>
              <a:t> </a:t>
            </a:r>
            <a:r>
              <a:rPr lang="id-ID" dirty="0" err="1"/>
              <a:t>capacity</a:t>
            </a:r>
            <a:r>
              <a:rPr lang="id-ID" dirty="0"/>
              <a:t>)</a:t>
            </a:r>
          </a:p>
          <a:p>
            <a:r>
              <a:rPr lang="id-ID" dirty="0"/>
              <a:t>Konsep ini sejalan dengan pendekatan </a:t>
            </a:r>
            <a:r>
              <a:rPr lang="id-ID" dirty="0" err="1"/>
              <a:t>triple</a:t>
            </a:r>
            <a:r>
              <a:rPr lang="id-ID" dirty="0"/>
              <a:t> </a:t>
            </a:r>
            <a:r>
              <a:rPr lang="id-ID" dirty="0" err="1"/>
              <a:t>bottom</a:t>
            </a:r>
            <a:r>
              <a:rPr lang="id-ID" dirty="0"/>
              <a:t> </a:t>
            </a:r>
            <a:r>
              <a:rPr lang="id-ID" dirty="0" err="1"/>
              <a:t>line</a:t>
            </a:r>
            <a:r>
              <a:rPr lang="id-ID" dirty="0"/>
              <a:t>:</a:t>
            </a:r>
          </a:p>
          <a:p>
            <a:r>
              <a:rPr lang="id-ID" dirty="0" err="1"/>
              <a:t>People</a:t>
            </a:r>
            <a:endParaRPr lang="id-ID" dirty="0"/>
          </a:p>
          <a:p>
            <a:r>
              <a:rPr lang="id-ID" dirty="0"/>
              <a:t>Planet</a:t>
            </a:r>
          </a:p>
          <a:p>
            <a:r>
              <a:rPr lang="id-ID" dirty="0"/>
              <a:t>Profit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9890053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2981</TotalTime>
  <Words>504</Words>
  <Application>Microsoft Office PowerPoint</Application>
  <PresentationFormat>Tampilan Layar (4:3)</PresentationFormat>
  <Paragraphs>120</Paragraphs>
  <Slides>14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2026-02-19T10:04:03Z</dcterms:modified>
</cp:coreProperties>
</file>