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handoutMasterIdLst>
    <p:handoutMasterId r:id="rId21"/>
  </p:handoutMasterIdLst>
  <p:sldIdLst>
    <p:sldId id="256" r:id="rId2"/>
    <p:sldId id="302" r:id="rId3"/>
    <p:sldId id="303" r:id="rId4"/>
    <p:sldId id="304" r:id="rId5"/>
    <p:sldId id="305" r:id="rId6"/>
    <p:sldId id="306" r:id="rId7"/>
    <p:sldId id="308" r:id="rId8"/>
    <p:sldId id="307" r:id="rId9"/>
    <p:sldId id="310" r:id="rId10"/>
    <p:sldId id="311" r:id="rId11"/>
    <p:sldId id="309" r:id="rId12"/>
    <p:sldId id="312" r:id="rId13"/>
    <p:sldId id="313" r:id="rId14"/>
    <p:sldId id="314" r:id="rId15"/>
    <p:sldId id="315" r:id="rId16"/>
    <p:sldId id="316" r:id="rId17"/>
    <p:sldId id="317" r:id="rId18"/>
    <p:sldId id="300" r:id="rId19"/>
  </p:sldIdLst>
  <p:sldSz cx="9144000" cy="6858000" type="screen4x3"/>
  <p:notesSz cx="7045325" cy="9345613"/>
  <p:custDataLst>
    <p:tags r:id="rId22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43" userDrawn="1">
          <p15:clr>
            <a:srgbClr val="A4A3A4"/>
          </p15:clr>
        </p15:guide>
        <p15:guide id="2" pos="221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userId="Ray" providerId="None"/>
      </p:ext>
    </p:extLst>
  </p:cmAuthor>
  <p:cmAuthor id="2" name="user" initials="u" lastIdx="1" clrIdx="1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172" autoAdjust="0"/>
    <p:restoredTop sz="94580" autoAdjust="0"/>
  </p:normalViewPr>
  <p:slideViewPr>
    <p:cSldViewPr>
      <p:cViewPr varScale="1">
        <p:scale>
          <a:sx n="59" d="100"/>
          <a:sy n="59" d="100"/>
        </p:scale>
        <p:origin x="1436" y="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946" y="-96"/>
      </p:cViewPr>
      <p:guideLst>
        <p:guide orient="horz" pos="2943"/>
        <p:guide pos="221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gs" Target="tags/tag1.xml"/><Relationship Id="rId27" Type="http://schemas.openxmlformats.org/officeDocument/2006/relationships/tableStyles" Target="tableStyle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1-04-30T14:37:44.232" idx="1">
    <p:pos x="10" y="10"/>
    <p:text/>
    <p:extLst>
      <p:ext uri="{C676402C-5697-4E1C-873F-D02D1690AC5C}">
        <p15:threadingInfo xmlns:p15="http://schemas.microsoft.com/office/powerpoint/2012/main" timeZoneBias="-420"/>
      </p:ext>
    </p:extLst>
  </p:cm>
</p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7450" y="701675"/>
            <a:ext cx="4670425" cy="3503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56" tIns="46278" rIns="92556" bIns="462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4533" y="4439167"/>
            <a:ext cx="5636260" cy="4205526"/>
          </a:xfrm>
          <a:prstGeom prst="rect">
            <a:avLst/>
          </a:prstGeom>
        </p:spPr>
        <p:txBody>
          <a:bodyPr vert="horz" lIns="92556" tIns="46278" rIns="92556" bIns="4627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7E5F97AF-CD45-40DE-9BCE-3C60148170F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4BD782C2-0B6B-41B6-B032-B4AAE7AFA99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1605E9BE-0D9A-4E76-8D6C-56DE4E94803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0" r:id="rId3"/>
    <p:sldLayoutId id="2147483652" r:id="rId4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6" Type="http://schemas.openxmlformats.org/officeDocument/2006/relationships/comments" Target="../comments/comment1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2536704"/>
            <a:ext cx="9144000" cy="187743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id-ID" sz="4000" b="1" dirty="0"/>
              <a:t>Membedakan Jenis Pendekatan </a:t>
            </a:r>
            <a:r>
              <a:rPr lang="id-ID" sz="4000" b="1" dirty="0" err="1"/>
              <a:t>Partisipatif</a:t>
            </a:r>
            <a:endParaRPr lang="id-ID" sz="4000" b="1" dirty="0"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ctr"/>
            <a:r>
              <a:rPr lang="id-ID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PERTEMUAN KE </a:t>
            </a:r>
            <a:r>
              <a:rPr lang="en-US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2</a:t>
            </a:r>
            <a:endParaRPr lang="en-US" sz="360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pic>
        <p:nvPicPr>
          <p:cNvPr id="5" name="Picture 4" descr="D:\!!!DATA RETNO_QAC\ARSIP Internal Memo\LOGO IM.png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9" t="15303" r="72530" b="16026"/>
          <a:stretch>
            <a:fillRect/>
          </a:stretch>
        </p:blipFill>
        <p:spPr bwMode="auto">
          <a:xfrm>
            <a:off x="7812360" y="60608"/>
            <a:ext cx="1276350" cy="128016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 thruBlk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Konten 1">
            <a:extLst>
              <a:ext uri="{FF2B5EF4-FFF2-40B4-BE49-F238E27FC236}">
                <a16:creationId xmlns:a16="http://schemas.microsoft.com/office/drawing/2014/main" id="{4EAD9E45-D2C3-56EE-B6FC-0752B0AF55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31640" y="692696"/>
            <a:ext cx="6840760" cy="5760640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id-ID" b="1" dirty="0"/>
              <a:t>4️⃣ </a:t>
            </a:r>
            <a:r>
              <a:rPr lang="id-ID" b="1" dirty="0" err="1"/>
              <a:t>Arnstein’s</a:t>
            </a:r>
            <a:r>
              <a:rPr lang="id-ID" b="1" dirty="0"/>
              <a:t> </a:t>
            </a:r>
            <a:r>
              <a:rPr lang="id-ID" b="1" dirty="0" err="1"/>
              <a:t>Ladder</a:t>
            </a:r>
            <a:r>
              <a:rPr lang="id-ID" b="1" dirty="0"/>
              <a:t> </a:t>
            </a:r>
            <a:r>
              <a:rPr lang="id-ID" b="1" dirty="0" err="1"/>
              <a:t>of</a:t>
            </a:r>
            <a:r>
              <a:rPr lang="id-ID" b="1" dirty="0"/>
              <a:t> </a:t>
            </a:r>
            <a:r>
              <a:rPr lang="id-ID" b="1" dirty="0" err="1"/>
              <a:t>Participation</a:t>
            </a:r>
            <a:endParaRPr lang="id-ID" b="1" dirty="0"/>
          </a:p>
          <a:p>
            <a:pPr marL="0" indent="0">
              <a:buNone/>
            </a:pPr>
            <a:r>
              <a:rPr lang="id-ID" dirty="0"/>
              <a:t>📚 Dikembangkan oleh </a:t>
            </a:r>
            <a:r>
              <a:rPr lang="id-ID" dirty="0" err="1"/>
              <a:t>Sherry</a:t>
            </a:r>
            <a:r>
              <a:rPr lang="id-ID" dirty="0"/>
              <a:t> </a:t>
            </a:r>
            <a:r>
              <a:rPr lang="id-ID" dirty="0" err="1"/>
              <a:t>Arnstein</a:t>
            </a:r>
            <a:r>
              <a:rPr lang="id-ID" dirty="0"/>
              <a:t> (1969).</a:t>
            </a:r>
          </a:p>
          <a:p>
            <a:r>
              <a:rPr lang="id-ID" dirty="0"/>
              <a:t>Teori ini menggambarkan tingkat partisipasi masyarakat dalam bentuk tangga (8 level).</a:t>
            </a:r>
          </a:p>
          <a:p>
            <a:pPr marL="0" indent="0">
              <a:buNone/>
            </a:pPr>
            <a:endParaRPr lang="en-US" b="1" dirty="0"/>
          </a:p>
          <a:p>
            <a:pPr marL="0" indent="0">
              <a:buNone/>
            </a:pPr>
            <a:r>
              <a:rPr lang="id-ID" b="1" dirty="0"/>
              <a:t>🔻 Non-</a:t>
            </a:r>
            <a:r>
              <a:rPr lang="id-ID" b="1" dirty="0" err="1"/>
              <a:t>Participation</a:t>
            </a:r>
            <a:endParaRPr lang="id-ID" b="1" dirty="0"/>
          </a:p>
          <a:p>
            <a:r>
              <a:rPr lang="id-ID" dirty="0" err="1"/>
              <a:t>Manipulation</a:t>
            </a:r>
            <a:endParaRPr lang="id-ID" dirty="0"/>
          </a:p>
          <a:p>
            <a:r>
              <a:rPr lang="id-ID" dirty="0" err="1"/>
              <a:t>Therapy</a:t>
            </a:r>
            <a:endParaRPr lang="id-ID" dirty="0"/>
          </a:p>
          <a:p>
            <a:pPr marL="0" indent="0">
              <a:buNone/>
            </a:pPr>
            <a:endParaRPr lang="en-US" b="1" dirty="0"/>
          </a:p>
          <a:p>
            <a:pPr marL="0" indent="0">
              <a:buNone/>
            </a:pPr>
            <a:r>
              <a:rPr lang="id-ID" b="1" dirty="0"/>
              <a:t>🔸 </a:t>
            </a:r>
            <a:r>
              <a:rPr lang="id-ID" b="1" dirty="0" err="1"/>
              <a:t>Tokenism</a:t>
            </a:r>
            <a:endParaRPr lang="id-ID" b="1" dirty="0"/>
          </a:p>
          <a:p>
            <a:r>
              <a:rPr lang="id-ID" dirty="0" err="1"/>
              <a:t>Informing</a:t>
            </a:r>
            <a:endParaRPr lang="id-ID" dirty="0"/>
          </a:p>
          <a:p>
            <a:r>
              <a:rPr lang="id-ID" dirty="0" err="1"/>
              <a:t>Consultation</a:t>
            </a:r>
            <a:endParaRPr lang="id-ID" dirty="0"/>
          </a:p>
          <a:p>
            <a:r>
              <a:rPr lang="id-ID" dirty="0" err="1"/>
              <a:t>Placation</a:t>
            </a:r>
            <a:endParaRPr lang="id-ID" dirty="0"/>
          </a:p>
          <a:p>
            <a:pPr marL="0" indent="0">
              <a:buNone/>
            </a:pPr>
            <a:endParaRPr lang="en-US" b="1" dirty="0"/>
          </a:p>
          <a:p>
            <a:pPr marL="0" indent="0">
              <a:buNone/>
            </a:pPr>
            <a:r>
              <a:rPr lang="id-ID" b="1" dirty="0"/>
              <a:t>🔺 Citizen Power</a:t>
            </a:r>
          </a:p>
          <a:p>
            <a:r>
              <a:rPr lang="id-ID" dirty="0" err="1"/>
              <a:t>Partnership</a:t>
            </a:r>
            <a:endParaRPr lang="id-ID" dirty="0"/>
          </a:p>
          <a:p>
            <a:r>
              <a:rPr lang="id-ID" dirty="0" err="1"/>
              <a:t>Delegated</a:t>
            </a:r>
            <a:r>
              <a:rPr lang="id-ID" dirty="0"/>
              <a:t> Power</a:t>
            </a:r>
          </a:p>
          <a:p>
            <a:r>
              <a:rPr lang="id-ID" dirty="0"/>
              <a:t>Citizen </a:t>
            </a:r>
            <a:r>
              <a:rPr lang="id-ID" dirty="0" err="1"/>
              <a:t>Control</a:t>
            </a:r>
            <a:endParaRPr lang="id-ID" dirty="0"/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4267236010"/>
      </p:ext>
    </p:extLst>
  </p:cSld>
  <p:clrMapOvr>
    <a:masterClrMapping/>
  </p:clrMapOvr>
  <p:transition spd="slow">
    <p:fade thruBlk="1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mpungan Konten 2">
            <a:extLst>
              <a:ext uri="{FF2B5EF4-FFF2-40B4-BE49-F238E27FC236}">
                <a16:creationId xmlns:a16="http://schemas.microsoft.com/office/drawing/2014/main" id="{F1A6C3A8-0C1B-3A48-453D-2297418A7D8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57941897"/>
              </p:ext>
            </p:extLst>
          </p:nvPr>
        </p:nvGraphicFramePr>
        <p:xfrm>
          <a:off x="1115616" y="1340769"/>
          <a:ext cx="7128792" cy="3285456"/>
        </p:xfrm>
        <a:graphic>
          <a:graphicData uri="http://schemas.openxmlformats.org/drawingml/2006/table">
            <a:tbl>
              <a:tblPr/>
              <a:tblGrid>
                <a:gridCol w="3564396">
                  <a:extLst>
                    <a:ext uri="{9D8B030D-6E8A-4147-A177-3AD203B41FA5}">
                      <a16:colId xmlns:a16="http://schemas.microsoft.com/office/drawing/2014/main" val="2783368045"/>
                    </a:ext>
                  </a:extLst>
                </a:gridCol>
                <a:gridCol w="3564396">
                  <a:extLst>
                    <a:ext uri="{9D8B030D-6E8A-4147-A177-3AD203B41FA5}">
                      <a16:colId xmlns:a16="http://schemas.microsoft.com/office/drawing/2014/main" val="508186868"/>
                    </a:ext>
                  </a:extLst>
                </a:gridCol>
              </a:tblGrid>
              <a:tr h="534746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d-ID"/>
                        <a:t>Level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d-ID" dirty="0"/>
                        <a:t>Contoh dalam Pariwisata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00346168"/>
                  </a:ext>
                </a:extLst>
              </a:tr>
              <a:tr h="534746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d-ID" dirty="0" err="1"/>
                        <a:t>Informing</a:t>
                      </a:r>
                      <a:endParaRPr lang="id-ID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d-ID"/>
                        <a:t>Sosialisasi proyek tanpa diskusi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45604177"/>
                  </a:ext>
                </a:extLst>
              </a:tr>
              <a:tr h="935804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d-ID" dirty="0" err="1"/>
                        <a:t>Consultation</a:t>
                      </a:r>
                      <a:endParaRPr lang="id-ID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fi-FI" dirty="0"/>
                        <a:t>Forum diskusi tetapi keputusan tetap pemerintah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92901450"/>
                  </a:ext>
                </a:extLst>
              </a:tr>
              <a:tr h="581528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d-ID" dirty="0" err="1"/>
                        <a:t>Partnership</a:t>
                      </a:r>
                      <a:endParaRPr lang="id-ID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d-ID" dirty="0"/>
                        <a:t>Masyarakat terlibat dalam pengelolaan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69071982"/>
                  </a:ext>
                </a:extLst>
              </a:tr>
              <a:tr h="581528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d-ID" dirty="0"/>
                        <a:t>Citizen </a:t>
                      </a:r>
                      <a:r>
                        <a:rPr lang="id-ID" dirty="0" err="1"/>
                        <a:t>Control</a:t>
                      </a:r>
                      <a:endParaRPr lang="id-ID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d-ID" dirty="0"/>
                        <a:t>Desa mengelola destinasi sepenuhnya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65043048"/>
                  </a:ext>
                </a:extLst>
              </a:tr>
            </a:tbl>
          </a:graphicData>
        </a:graphic>
      </p:graphicFrame>
      <p:sp>
        <p:nvSpPr>
          <p:cNvPr id="4" name="Rectangle 1">
            <a:extLst>
              <a:ext uri="{FF2B5EF4-FFF2-40B4-BE49-F238E27FC236}">
                <a16:creationId xmlns:a16="http://schemas.microsoft.com/office/drawing/2014/main" id="{79DA8390-BA52-CABD-4C62-64B79688CAA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79712" y="657507"/>
            <a:ext cx="4608511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d-ID" altLang="id-ID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Interpretasi dalam Pariwisata</a:t>
            </a:r>
            <a:endParaRPr kumimoji="0" lang="id-ID" altLang="id-ID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" name="Kotak Teks 5">
            <a:extLst>
              <a:ext uri="{FF2B5EF4-FFF2-40B4-BE49-F238E27FC236}">
                <a16:creationId xmlns:a16="http://schemas.microsoft.com/office/drawing/2014/main" id="{F40E1AAE-EBB1-C21A-1236-9C6D7760EBBD}"/>
              </a:ext>
            </a:extLst>
          </p:cNvPr>
          <p:cNvSpPr txBox="1"/>
          <p:nvPr/>
        </p:nvSpPr>
        <p:spPr>
          <a:xfrm>
            <a:off x="1115616" y="5373216"/>
            <a:ext cx="504056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d-ID" sz="2000" b="1" dirty="0"/>
              <a:t>Dalam CBT idealnya berada pada level:</a:t>
            </a:r>
            <a:br>
              <a:rPr lang="id-ID" sz="2000" b="1" dirty="0"/>
            </a:br>
            <a:r>
              <a:rPr lang="id-ID" sz="2000" b="1" dirty="0"/>
              <a:t>➡ </a:t>
            </a:r>
            <a:r>
              <a:rPr lang="id-ID" sz="2000" b="1" dirty="0" err="1"/>
              <a:t>Partnership</a:t>
            </a:r>
            <a:r>
              <a:rPr lang="id-ID" sz="2000" b="1" dirty="0"/>
              <a:t> hingga Citizen </a:t>
            </a:r>
            <a:r>
              <a:rPr lang="id-ID" sz="2000" b="1" dirty="0" err="1"/>
              <a:t>Control</a:t>
            </a:r>
            <a:endParaRPr lang="id-ID" sz="2000" b="1" dirty="0"/>
          </a:p>
        </p:txBody>
      </p:sp>
    </p:spTree>
    <p:extLst>
      <p:ext uri="{BB962C8B-B14F-4D97-AF65-F5344CB8AC3E}">
        <p14:creationId xmlns:p14="http://schemas.microsoft.com/office/powerpoint/2010/main" val="33006247"/>
      </p:ext>
    </p:extLst>
  </p:cSld>
  <p:clrMapOvr>
    <a:masterClrMapping/>
  </p:clrMapOvr>
  <p:transition spd="slow">
    <p:fade thruBlk="1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Konten 1">
            <a:extLst>
              <a:ext uri="{FF2B5EF4-FFF2-40B4-BE49-F238E27FC236}">
                <a16:creationId xmlns:a16="http://schemas.microsoft.com/office/drawing/2014/main" id="{DD6EC678-1652-4269-7FC8-F0B149848E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7584" y="548680"/>
            <a:ext cx="7560840" cy="557748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id-ID" b="1" dirty="0"/>
              <a:t>5️⃣ Analisis Diagram Partisipasi</a:t>
            </a:r>
          </a:p>
          <a:p>
            <a:r>
              <a:rPr lang="id-ID" dirty="0"/>
              <a:t>Mahasiswa diminta menggambar:</a:t>
            </a:r>
          </a:p>
          <a:p>
            <a:r>
              <a:rPr lang="id-ID" dirty="0"/>
              <a:t>Tangga </a:t>
            </a:r>
            <a:r>
              <a:rPr lang="id-ID" dirty="0" err="1"/>
              <a:t>Arnstein</a:t>
            </a:r>
            <a:endParaRPr lang="id-ID" dirty="0"/>
          </a:p>
          <a:p>
            <a:r>
              <a:rPr lang="id-ID" dirty="0"/>
              <a:t>Posisi RRA dan PRA dalam tangga</a:t>
            </a:r>
          </a:p>
          <a:p>
            <a:r>
              <a:rPr lang="id-ID" dirty="0"/>
              <a:t>Posisi top-</a:t>
            </a:r>
            <a:r>
              <a:rPr lang="id-ID" dirty="0" err="1"/>
              <a:t>down</a:t>
            </a:r>
            <a:r>
              <a:rPr lang="id-ID" dirty="0"/>
              <a:t> dan </a:t>
            </a:r>
            <a:r>
              <a:rPr lang="id-ID" dirty="0" err="1"/>
              <a:t>bottom-up</a:t>
            </a:r>
            <a:endParaRPr lang="id-ID" dirty="0"/>
          </a:p>
          <a:p>
            <a:pPr marL="0" indent="0">
              <a:buNone/>
            </a:pPr>
            <a:endParaRPr lang="en-US" b="1" dirty="0"/>
          </a:p>
          <a:p>
            <a:pPr marL="0" indent="0">
              <a:buNone/>
            </a:pPr>
            <a:r>
              <a:rPr lang="id-ID" b="1" dirty="0"/>
              <a:t>Kesimpulan Diagram:</a:t>
            </a:r>
          </a:p>
          <a:p>
            <a:r>
              <a:rPr lang="id-ID" dirty="0"/>
              <a:t>Top-</a:t>
            </a:r>
            <a:r>
              <a:rPr lang="id-ID" dirty="0" err="1"/>
              <a:t>down</a:t>
            </a:r>
            <a:r>
              <a:rPr lang="id-ID" dirty="0"/>
              <a:t> = Non-</a:t>
            </a:r>
            <a:r>
              <a:rPr lang="id-ID" dirty="0" err="1"/>
              <a:t>participation</a:t>
            </a:r>
            <a:r>
              <a:rPr lang="id-ID" dirty="0"/>
              <a:t>/</a:t>
            </a:r>
            <a:r>
              <a:rPr lang="id-ID" dirty="0" err="1"/>
              <a:t>Tokenism</a:t>
            </a:r>
            <a:endParaRPr lang="id-ID" dirty="0"/>
          </a:p>
          <a:p>
            <a:r>
              <a:rPr lang="id-ID" dirty="0"/>
              <a:t>RRA = </a:t>
            </a:r>
            <a:r>
              <a:rPr lang="id-ID" dirty="0" err="1"/>
              <a:t>Tokenism</a:t>
            </a:r>
            <a:endParaRPr lang="id-ID" dirty="0"/>
          </a:p>
          <a:p>
            <a:r>
              <a:rPr lang="id-ID" dirty="0"/>
              <a:t>PRA = Citizen Power</a:t>
            </a:r>
          </a:p>
          <a:p>
            <a:r>
              <a:rPr lang="id-ID" dirty="0"/>
              <a:t>CBT ideal = Citizen </a:t>
            </a:r>
            <a:r>
              <a:rPr lang="id-ID" dirty="0" err="1"/>
              <a:t>Control</a:t>
            </a:r>
            <a:endParaRPr lang="id-ID" dirty="0"/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437222726"/>
      </p:ext>
    </p:extLst>
  </p:cSld>
  <p:clrMapOvr>
    <a:masterClrMapping/>
  </p:clrMapOvr>
  <p:transition spd="slow">
    <p:fade thruBlk="1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Konten 1">
            <a:extLst>
              <a:ext uri="{FF2B5EF4-FFF2-40B4-BE49-F238E27FC236}">
                <a16:creationId xmlns:a16="http://schemas.microsoft.com/office/drawing/2014/main" id="{99AC4FA5-6FF3-1B35-4E18-7F5301D949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71600" y="620688"/>
            <a:ext cx="7488832" cy="5505475"/>
          </a:xfrm>
        </p:spPr>
        <p:txBody>
          <a:bodyPr/>
          <a:lstStyle/>
          <a:p>
            <a:pPr marL="0" indent="0">
              <a:buNone/>
            </a:pPr>
            <a:r>
              <a:rPr lang="id-ID" b="1" dirty="0"/>
              <a:t>6️⃣ Sintesis Akademik</a:t>
            </a:r>
          </a:p>
          <a:p>
            <a:r>
              <a:rPr lang="id-ID" dirty="0"/>
              <a:t>Pendekatan </a:t>
            </a:r>
            <a:r>
              <a:rPr lang="id-ID" dirty="0" err="1"/>
              <a:t>partisipatif</a:t>
            </a:r>
            <a:r>
              <a:rPr lang="id-ID" dirty="0"/>
              <a:t> dalam CBT bukan sekadar melibatkan masyarakat secara simbolik, tetapi harus mencapai level distribusi kekuasaan (</a:t>
            </a:r>
            <a:r>
              <a:rPr lang="id-ID" dirty="0" err="1"/>
              <a:t>redistribution</a:t>
            </a:r>
            <a:r>
              <a:rPr lang="id-ID" dirty="0"/>
              <a:t> </a:t>
            </a:r>
            <a:r>
              <a:rPr lang="id-ID" dirty="0" err="1"/>
              <a:t>of</a:t>
            </a:r>
            <a:r>
              <a:rPr lang="id-ID" dirty="0"/>
              <a:t> </a:t>
            </a:r>
            <a:r>
              <a:rPr lang="id-ID" dirty="0" err="1"/>
              <a:t>power</a:t>
            </a:r>
            <a:r>
              <a:rPr lang="id-ID" dirty="0"/>
              <a:t>).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id-ID" dirty="0"/>
              <a:t>Tanpa distribusi kekuasaan:</a:t>
            </a:r>
          </a:p>
          <a:p>
            <a:r>
              <a:rPr lang="id-ID" dirty="0"/>
              <a:t>CBT menjadi pseudo-</a:t>
            </a:r>
            <a:r>
              <a:rPr lang="id-ID" dirty="0" err="1"/>
              <a:t>participation</a:t>
            </a:r>
            <a:endParaRPr lang="id-ID" dirty="0"/>
          </a:p>
          <a:p>
            <a:r>
              <a:rPr lang="id-ID" dirty="0"/>
              <a:t>Hanya label untuk proyek pemerintah</a:t>
            </a:r>
          </a:p>
          <a:p>
            <a:r>
              <a:rPr lang="id-ID" dirty="0"/>
              <a:t>Tidak menghasilkan pemberdayaan nyata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059989509"/>
      </p:ext>
    </p:extLst>
  </p:cSld>
  <p:clrMapOvr>
    <a:masterClrMapping/>
  </p:clrMapOvr>
  <p:transition spd="slow">
    <p:fade thruBlk="1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Konten 1">
            <a:extLst>
              <a:ext uri="{FF2B5EF4-FFF2-40B4-BE49-F238E27FC236}">
                <a16:creationId xmlns:a16="http://schemas.microsoft.com/office/drawing/2014/main" id="{A8A80B7B-29BF-1966-B914-1B6EA53B7A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15616" y="476672"/>
            <a:ext cx="6984776" cy="5649491"/>
          </a:xfrm>
        </p:spPr>
        <p:txBody>
          <a:bodyPr/>
          <a:lstStyle/>
          <a:p>
            <a:pPr marL="0" indent="0">
              <a:buNone/>
            </a:pPr>
            <a:r>
              <a:rPr lang="id-ID" b="1" dirty="0"/>
              <a:t>Dengan partisipasi autentik</a:t>
            </a:r>
            <a:r>
              <a:rPr lang="id-ID" dirty="0"/>
              <a:t>:</a:t>
            </a:r>
          </a:p>
          <a:p>
            <a:r>
              <a:rPr lang="id-ID" dirty="0"/>
              <a:t>Terjadi transformasi sosial</a:t>
            </a:r>
          </a:p>
          <a:p>
            <a:r>
              <a:rPr lang="id-ID" dirty="0"/>
              <a:t>Peningkatan kapasitas lokal</a:t>
            </a:r>
          </a:p>
          <a:p>
            <a:r>
              <a:rPr lang="id-ID" dirty="0"/>
              <a:t>Distribusi manfaat lebih adil</a:t>
            </a:r>
          </a:p>
          <a:p>
            <a:r>
              <a:rPr lang="id-ID" dirty="0"/>
              <a:t>Keberlanjutan jangka panjang tercapai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862758925"/>
      </p:ext>
    </p:extLst>
  </p:cSld>
  <p:clrMapOvr>
    <a:masterClrMapping/>
  </p:clrMapOvr>
  <p:transition spd="slow">
    <p:fade thruBlk="1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Konten 1">
            <a:extLst>
              <a:ext uri="{FF2B5EF4-FFF2-40B4-BE49-F238E27FC236}">
                <a16:creationId xmlns:a16="http://schemas.microsoft.com/office/drawing/2014/main" id="{B7633C2B-E83D-E46E-3E6E-2566D49518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15616" y="620688"/>
            <a:ext cx="7272808" cy="55054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id-ID" b="1" dirty="0"/>
              <a:t>🧠 TUGAS MAHASISWA</a:t>
            </a:r>
          </a:p>
          <a:p>
            <a:pPr marL="0" indent="0">
              <a:buNone/>
            </a:pPr>
            <a:r>
              <a:rPr lang="id-ID" b="1" dirty="0"/>
              <a:t>📌 Instruksi: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id-ID" dirty="0"/>
              <a:t>Buat tabel perbandingan akademik (minimal 2 halaman) yang membandingkan:</a:t>
            </a:r>
          </a:p>
          <a:p>
            <a:r>
              <a:rPr lang="id-ID" dirty="0"/>
              <a:t>Top-</a:t>
            </a:r>
            <a:r>
              <a:rPr lang="id-ID" dirty="0" err="1"/>
              <a:t>Down</a:t>
            </a:r>
            <a:r>
              <a:rPr lang="id-ID" dirty="0"/>
              <a:t> vs </a:t>
            </a:r>
            <a:r>
              <a:rPr lang="id-ID" dirty="0" err="1"/>
              <a:t>Bottom-Up</a:t>
            </a:r>
            <a:endParaRPr lang="id-ID" dirty="0"/>
          </a:p>
          <a:p>
            <a:r>
              <a:rPr lang="id-ID" dirty="0"/>
              <a:t>RRA vs PRA</a:t>
            </a:r>
          </a:p>
          <a:p>
            <a:r>
              <a:rPr lang="id-ID" dirty="0"/>
              <a:t>Posisi dalam </a:t>
            </a:r>
            <a:r>
              <a:rPr lang="id-ID" dirty="0" err="1"/>
              <a:t>Arnstein’s</a:t>
            </a:r>
            <a:r>
              <a:rPr lang="id-ID" dirty="0"/>
              <a:t> </a:t>
            </a:r>
            <a:r>
              <a:rPr lang="id-ID" dirty="0" err="1"/>
              <a:t>Ladder</a:t>
            </a:r>
            <a:endParaRPr lang="id-ID" dirty="0"/>
          </a:p>
          <a:p>
            <a:r>
              <a:rPr lang="id-ID" dirty="0"/>
              <a:t>Relevansi terhadap CBT</a:t>
            </a:r>
          </a:p>
          <a:p>
            <a:r>
              <a:rPr lang="id-ID" dirty="0"/>
              <a:t>Dampak terhadap keberlanjutan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848806899"/>
      </p:ext>
    </p:extLst>
  </p:cSld>
  <p:clrMapOvr>
    <a:masterClrMapping/>
  </p:clrMapOvr>
  <p:transition spd="slow">
    <p:fade thruBlk="1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mpungan Konten 2">
            <a:extLst>
              <a:ext uri="{FF2B5EF4-FFF2-40B4-BE49-F238E27FC236}">
                <a16:creationId xmlns:a16="http://schemas.microsoft.com/office/drawing/2014/main" id="{68ACA995-D224-4653-028C-88EE26B76AF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22491038"/>
              </p:ext>
            </p:extLst>
          </p:nvPr>
        </p:nvGraphicFramePr>
        <p:xfrm>
          <a:off x="611560" y="1052736"/>
          <a:ext cx="8075240" cy="1224136"/>
        </p:xfrm>
        <a:graphic>
          <a:graphicData uri="http://schemas.openxmlformats.org/drawingml/2006/table">
            <a:tbl>
              <a:tblPr/>
              <a:tblGrid>
                <a:gridCol w="1615048">
                  <a:extLst>
                    <a:ext uri="{9D8B030D-6E8A-4147-A177-3AD203B41FA5}">
                      <a16:colId xmlns:a16="http://schemas.microsoft.com/office/drawing/2014/main" val="63396945"/>
                    </a:ext>
                  </a:extLst>
                </a:gridCol>
                <a:gridCol w="1615048">
                  <a:extLst>
                    <a:ext uri="{9D8B030D-6E8A-4147-A177-3AD203B41FA5}">
                      <a16:colId xmlns:a16="http://schemas.microsoft.com/office/drawing/2014/main" val="3067616107"/>
                    </a:ext>
                  </a:extLst>
                </a:gridCol>
                <a:gridCol w="1615048">
                  <a:extLst>
                    <a:ext uri="{9D8B030D-6E8A-4147-A177-3AD203B41FA5}">
                      <a16:colId xmlns:a16="http://schemas.microsoft.com/office/drawing/2014/main" val="122910393"/>
                    </a:ext>
                  </a:extLst>
                </a:gridCol>
                <a:gridCol w="1615048">
                  <a:extLst>
                    <a:ext uri="{9D8B030D-6E8A-4147-A177-3AD203B41FA5}">
                      <a16:colId xmlns:a16="http://schemas.microsoft.com/office/drawing/2014/main" val="853900954"/>
                    </a:ext>
                  </a:extLst>
                </a:gridCol>
                <a:gridCol w="1615048">
                  <a:extLst>
                    <a:ext uri="{9D8B030D-6E8A-4147-A177-3AD203B41FA5}">
                      <a16:colId xmlns:a16="http://schemas.microsoft.com/office/drawing/2014/main" val="2888049863"/>
                    </a:ext>
                  </a:extLst>
                </a:gridCol>
              </a:tblGrid>
              <a:tr h="1224136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d-ID" sz="1800" dirty="0"/>
                        <a:t>Aspek Analisis</a:t>
                      </a:r>
                    </a:p>
                  </a:txBody>
                  <a:tcPr marL="89729" marR="89729" marT="44865" marB="4486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d-ID" sz="1800"/>
                        <a:t>Top-Down</a:t>
                      </a:r>
                    </a:p>
                  </a:txBody>
                  <a:tcPr marL="89729" marR="89729" marT="44865" marB="4486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d-ID" sz="1800"/>
                        <a:t>Bottom-Up</a:t>
                      </a:r>
                    </a:p>
                  </a:txBody>
                  <a:tcPr marL="89729" marR="89729" marT="44865" marB="4486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d-ID" sz="1800"/>
                        <a:t>RRA</a:t>
                      </a:r>
                    </a:p>
                  </a:txBody>
                  <a:tcPr marL="89729" marR="89729" marT="44865" marB="4486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d-ID" sz="1800" dirty="0"/>
                        <a:t>PRA</a:t>
                      </a:r>
                    </a:p>
                  </a:txBody>
                  <a:tcPr marL="89729" marR="89729" marT="44865" marB="4486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49934802"/>
                  </a:ext>
                </a:extLst>
              </a:tr>
            </a:tbl>
          </a:graphicData>
        </a:graphic>
      </p:graphicFrame>
      <p:sp>
        <p:nvSpPr>
          <p:cNvPr id="4" name="Rectangle 1">
            <a:extLst>
              <a:ext uri="{FF2B5EF4-FFF2-40B4-BE49-F238E27FC236}">
                <a16:creationId xmlns:a16="http://schemas.microsoft.com/office/drawing/2014/main" id="{593A5D7D-DA18-F036-06D9-CCC9B338106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5536" y="567467"/>
            <a:ext cx="4320480" cy="8617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id-ID" sz="3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 </a:t>
            </a:r>
            <a:r>
              <a:rPr kumimoji="0" lang="id-ID" altLang="id-ID" sz="3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Format Tabel Wajib: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d-ID" alt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" name="Kotak Teks 5">
            <a:extLst>
              <a:ext uri="{FF2B5EF4-FFF2-40B4-BE49-F238E27FC236}">
                <a16:creationId xmlns:a16="http://schemas.microsoft.com/office/drawing/2014/main" id="{E404F637-EC92-35A9-9D5E-52DC013CC50B}"/>
              </a:ext>
            </a:extLst>
          </p:cNvPr>
          <p:cNvSpPr txBox="1"/>
          <p:nvPr/>
        </p:nvSpPr>
        <p:spPr>
          <a:xfrm>
            <a:off x="611560" y="2181058"/>
            <a:ext cx="6246440" cy="122413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id-ID" b="1" dirty="0"/>
              <a:t>Mahasiswa wajib menyertakan: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d-ID" b="1" dirty="0"/>
              <a:t>Minimal 3 referensi ilmiah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d-ID" b="1" dirty="0"/>
              <a:t>Analisis kritis (bukan deskriptif saja)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d-ID" b="1" dirty="0"/>
              <a:t>Contoh kasus Indonesia</a:t>
            </a:r>
          </a:p>
        </p:txBody>
      </p:sp>
    </p:spTree>
    <p:extLst>
      <p:ext uri="{BB962C8B-B14F-4D97-AF65-F5344CB8AC3E}">
        <p14:creationId xmlns:p14="http://schemas.microsoft.com/office/powerpoint/2010/main" val="4084173773"/>
      </p:ext>
    </p:extLst>
  </p:cSld>
  <p:clrMapOvr>
    <a:masterClrMapping/>
  </p:clrMapOvr>
  <p:transition spd="slow">
    <p:fade thruBlk="1"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Konten 1">
            <a:extLst>
              <a:ext uri="{FF2B5EF4-FFF2-40B4-BE49-F238E27FC236}">
                <a16:creationId xmlns:a16="http://schemas.microsoft.com/office/drawing/2014/main" id="{B4DDEDEC-6BDA-A847-0349-B270604116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5576" y="764704"/>
            <a:ext cx="7632848" cy="536145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id-ID" b="1" dirty="0"/>
              <a:t>📌 Penutup Materi</a:t>
            </a:r>
          </a:p>
          <a:p>
            <a:pPr marL="0" indent="0">
              <a:buNone/>
            </a:pPr>
            <a:r>
              <a:rPr lang="id-ID" dirty="0"/>
              <a:t>Dalam konteks perencanaan pariwisata berbasis masyarakat, pendekatan </a:t>
            </a:r>
            <a:r>
              <a:rPr lang="id-ID" dirty="0" err="1"/>
              <a:t>partisipatif</a:t>
            </a:r>
            <a:r>
              <a:rPr lang="id-ID" dirty="0"/>
              <a:t> bukan sekadar metode teknis, tetapi merupakan pendekatan politik yang menentukan distribusi kekuasaan dalam pembangunan.</a:t>
            </a:r>
          </a:p>
          <a:p>
            <a:pPr marL="0" indent="0">
              <a:buNone/>
            </a:pPr>
            <a:r>
              <a:rPr lang="id-ID" dirty="0"/>
              <a:t>CBT yang berhasil adalah CBT yang:</a:t>
            </a:r>
          </a:p>
          <a:p>
            <a:r>
              <a:rPr lang="id-ID" dirty="0"/>
              <a:t>Mencapai level </a:t>
            </a:r>
            <a:r>
              <a:rPr lang="id-ID" dirty="0" err="1"/>
              <a:t>citizen</a:t>
            </a:r>
            <a:r>
              <a:rPr lang="id-ID" dirty="0"/>
              <a:t> </a:t>
            </a:r>
            <a:r>
              <a:rPr lang="id-ID" dirty="0" err="1"/>
              <a:t>power</a:t>
            </a:r>
            <a:endParaRPr lang="id-ID" dirty="0"/>
          </a:p>
          <a:p>
            <a:r>
              <a:rPr lang="id-ID" dirty="0"/>
              <a:t>Mengintegrasikan PRA</a:t>
            </a:r>
          </a:p>
          <a:p>
            <a:r>
              <a:rPr lang="id-ID" dirty="0"/>
              <a:t>Menghindari </a:t>
            </a:r>
            <a:r>
              <a:rPr lang="id-ID" dirty="0" err="1"/>
              <a:t>tokenisme</a:t>
            </a:r>
            <a:endParaRPr lang="id-ID" dirty="0"/>
          </a:p>
          <a:p>
            <a:r>
              <a:rPr lang="id-ID" dirty="0"/>
              <a:t>Mengedepankan </a:t>
            </a:r>
            <a:r>
              <a:rPr lang="id-ID" dirty="0" err="1"/>
              <a:t>bottom-up</a:t>
            </a:r>
            <a:r>
              <a:rPr lang="id-ID" dirty="0"/>
              <a:t> </a:t>
            </a:r>
            <a:r>
              <a:rPr lang="id-ID" dirty="0" err="1"/>
              <a:t>planning</a:t>
            </a:r>
            <a:endParaRPr lang="id-ID" dirty="0"/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424798302"/>
      </p:ext>
    </p:extLst>
  </p:cSld>
  <p:clrMapOvr>
    <a:masterClrMapping/>
  </p:clrMapOvr>
  <p:transition spd="slow">
    <p:fade thruBlk="1"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b="1"/>
              <a:t>	</a:t>
            </a:r>
          </a:p>
          <a:p>
            <a:endParaRPr lang="en-US" sz="4000" b="1"/>
          </a:p>
          <a:p>
            <a:endParaRPr lang="id-ID" sz="2400" b="1">
              <a:sym typeface="Wingdings" panose="05000000000000000000" pitchFamily="2" charset="2"/>
            </a:endParaRPr>
          </a:p>
          <a:p>
            <a:r>
              <a:rPr lang="id-ID" sz="4000" b="1">
                <a:sym typeface="Wingdings" panose="05000000000000000000" pitchFamily="2" charset="2"/>
              </a:rPr>
              <a:t> </a:t>
            </a:r>
            <a:r>
              <a:rPr lang="en-US" sz="4000" b="1"/>
              <a:t>END</a:t>
            </a:r>
            <a:r>
              <a:rPr lang="id-ID" sz="4000" b="1"/>
              <a:t> </a:t>
            </a:r>
            <a:r>
              <a:rPr lang="id-ID" sz="4000" b="1">
                <a:sym typeface="Wingdings" panose="05000000000000000000" pitchFamily="2" charset="2"/>
              </a:rPr>
              <a:t></a:t>
            </a: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383296963"/>
      </p:ext>
    </p:extLst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Konten 1">
            <a:extLst>
              <a:ext uri="{FF2B5EF4-FFF2-40B4-BE49-F238E27FC236}">
                <a16:creationId xmlns:a16="http://schemas.microsoft.com/office/drawing/2014/main" id="{4A3B3C97-E40A-C043-1766-8B29279B47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3568" y="548680"/>
            <a:ext cx="7776864" cy="557748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id-ID" dirty="0"/>
              <a:t>Membedakan Jenis Pendekatan </a:t>
            </a:r>
            <a:r>
              <a:rPr lang="id-ID" dirty="0" err="1"/>
              <a:t>Partisipatif</a:t>
            </a:r>
            <a:r>
              <a:rPr lang="id-ID" dirty="0"/>
              <a:t> dalam Perencanaan Pariwisata Berbasis </a:t>
            </a:r>
            <a:r>
              <a:rPr lang="id-ID" dirty="0" err="1"/>
              <a:t>Masyarak</a:t>
            </a:r>
            <a:r>
              <a:rPr lang="en-US" dirty="0"/>
              <a:t>at</a:t>
            </a:r>
          </a:p>
          <a:p>
            <a:pPr marL="0" indent="0" algn="ctr">
              <a:buNone/>
            </a:pPr>
            <a:endParaRPr lang="en-US" dirty="0"/>
          </a:p>
          <a:p>
            <a:pPr marL="0" indent="0">
              <a:buNone/>
            </a:pPr>
            <a:r>
              <a:rPr lang="id-ID" b="1" dirty="0"/>
              <a:t>1️⃣ Konsep Dasar Pendekatan </a:t>
            </a:r>
            <a:r>
              <a:rPr lang="id-ID" b="1" dirty="0" err="1"/>
              <a:t>Partisipatif</a:t>
            </a:r>
            <a:endParaRPr lang="id-ID" b="1" dirty="0"/>
          </a:p>
          <a:p>
            <a:pPr marL="0" indent="0">
              <a:buNone/>
            </a:pPr>
            <a:r>
              <a:rPr lang="id-ID" b="1" dirty="0"/>
              <a:t>A. Pendekatan Top-</a:t>
            </a:r>
            <a:r>
              <a:rPr lang="id-ID" b="1" dirty="0" err="1"/>
              <a:t>Down</a:t>
            </a:r>
            <a:endParaRPr lang="id-ID" b="1" dirty="0"/>
          </a:p>
          <a:p>
            <a:pPr marL="0" indent="0">
              <a:buNone/>
            </a:pPr>
            <a:r>
              <a:rPr lang="id-ID" dirty="0"/>
              <a:t>Pendekatan top-</a:t>
            </a:r>
            <a:r>
              <a:rPr lang="id-ID" dirty="0" err="1"/>
              <a:t>down</a:t>
            </a:r>
            <a:r>
              <a:rPr lang="id-ID" dirty="0"/>
              <a:t> adalah model perencanaan yang:</a:t>
            </a:r>
          </a:p>
          <a:p>
            <a:r>
              <a:rPr lang="id-ID" dirty="0"/>
              <a:t>Inisiatif berasal dari pemerintah/otoritas pusat</a:t>
            </a:r>
          </a:p>
          <a:p>
            <a:r>
              <a:rPr lang="id-ID" dirty="0"/>
              <a:t>Masyarakat sebagai objek pembangunan</a:t>
            </a:r>
          </a:p>
          <a:p>
            <a:r>
              <a:rPr lang="id-ID" dirty="0"/>
              <a:t>Proses bersifat instruktif</a:t>
            </a:r>
          </a:p>
          <a:p>
            <a:r>
              <a:rPr lang="id-ID" dirty="0"/>
              <a:t>Keputusan dibuat oleh elite perencana</a:t>
            </a:r>
          </a:p>
          <a:p>
            <a:pPr marL="0" indent="0" algn="ctr">
              <a:buNone/>
            </a:pP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4054218893"/>
      </p:ext>
    </p:extLst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Konten 1">
            <a:extLst>
              <a:ext uri="{FF2B5EF4-FFF2-40B4-BE49-F238E27FC236}">
                <a16:creationId xmlns:a16="http://schemas.microsoft.com/office/drawing/2014/main" id="{89D64217-824E-2415-5D83-C833C06D93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43608" y="692696"/>
            <a:ext cx="7200800" cy="543346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id-ID" b="1" dirty="0"/>
              <a:t>Karakteristik:</a:t>
            </a:r>
          </a:p>
          <a:p>
            <a:r>
              <a:rPr lang="id-ID" dirty="0" err="1"/>
              <a:t>Sentralistik</a:t>
            </a:r>
            <a:endParaRPr lang="id-ID" dirty="0"/>
          </a:p>
          <a:p>
            <a:r>
              <a:rPr lang="id-ID" dirty="0"/>
              <a:t>Kurang dialogis</a:t>
            </a:r>
          </a:p>
          <a:p>
            <a:r>
              <a:rPr lang="id-ID" dirty="0"/>
              <a:t>Partisipasi bersifat formalitas</a:t>
            </a:r>
          </a:p>
          <a:p>
            <a:r>
              <a:rPr lang="id-ID" dirty="0"/>
              <a:t>Efisiensi tinggi, legitimasi sosial rendah</a:t>
            </a:r>
            <a:endParaRPr lang="en-US" dirty="0"/>
          </a:p>
          <a:p>
            <a:pPr marL="0" indent="0">
              <a:buNone/>
            </a:pPr>
            <a:endParaRPr lang="id-ID" dirty="0"/>
          </a:p>
          <a:p>
            <a:pPr marL="0" indent="0">
              <a:buNone/>
            </a:pPr>
            <a:r>
              <a:rPr lang="id-ID" b="1" dirty="0"/>
              <a:t>Dampak dalam Pariwisata:</a:t>
            </a:r>
          </a:p>
          <a:p>
            <a:r>
              <a:rPr lang="id-ID" dirty="0"/>
              <a:t>Konflik sosial</a:t>
            </a:r>
          </a:p>
          <a:p>
            <a:r>
              <a:rPr lang="id-ID" dirty="0"/>
              <a:t>Ketimpangan distribusi manfaat</a:t>
            </a:r>
          </a:p>
          <a:p>
            <a:r>
              <a:rPr lang="id-ID" dirty="0"/>
              <a:t>Resistensi masyarakat lokal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4251408778"/>
      </p:ext>
    </p:extLst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Konten 1">
            <a:extLst>
              <a:ext uri="{FF2B5EF4-FFF2-40B4-BE49-F238E27FC236}">
                <a16:creationId xmlns:a16="http://schemas.microsoft.com/office/drawing/2014/main" id="{72F8B6FD-A142-864A-83B4-4379CEF647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71600" y="620688"/>
            <a:ext cx="7416824" cy="5976664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id-ID" b="1" dirty="0"/>
              <a:t>B. Pendekatan </a:t>
            </a:r>
            <a:r>
              <a:rPr lang="id-ID" b="1" dirty="0" err="1"/>
              <a:t>Bottom-Up</a:t>
            </a:r>
            <a:endParaRPr lang="id-ID" b="1" dirty="0"/>
          </a:p>
          <a:p>
            <a:r>
              <a:rPr lang="id-ID" dirty="0"/>
              <a:t>Pendekatan </a:t>
            </a:r>
            <a:r>
              <a:rPr lang="id-ID" dirty="0" err="1"/>
              <a:t>bottom-up</a:t>
            </a:r>
            <a:r>
              <a:rPr lang="id-ID" dirty="0"/>
              <a:t> menempatkan masyarakat sebagai:</a:t>
            </a:r>
          </a:p>
          <a:p>
            <a:r>
              <a:rPr lang="id-ID" dirty="0"/>
              <a:t>Subjek pembangunan</a:t>
            </a:r>
          </a:p>
          <a:p>
            <a:r>
              <a:rPr lang="id-ID" dirty="0"/>
              <a:t>Pengambil keputusan utama</a:t>
            </a:r>
          </a:p>
          <a:p>
            <a:r>
              <a:rPr lang="id-ID" dirty="0"/>
              <a:t>Pemilik sumber daya dan pengetahuan lokal</a:t>
            </a:r>
          </a:p>
          <a:p>
            <a:pPr marL="0" indent="0">
              <a:buNone/>
            </a:pPr>
            <a:endParaRPr lang="en-US" b="1" dirty="0"/>
          </a:p>
          <a:p>
            <a:pPr marL="0" indent="0">
              <a:buNone/>
            </a:pPr>
            <a:r>
              <a:rPr lang="id-ID" b="1" dirty="0"/>
              <a:t>Karakteristik:</a:t>
            </a:r>
          </a:p>
          <a:p>
            <a:r>
              <a:rPr lang="id-ID" dirty="0" err="1"/>
              <a:t>Partisipatif</a:t>
            </a:r>
            <a:endParaRPr lang="id-ID" dirty="0"/>
          </a:p>
          <a:p>
            <a:r>
              <a:rPr lang="id-ID" dirty="0"/>
              <a:t>Dialogis</a:t>
            </a:r>
          </a:p>
          <a:p>
            <a:r>
              <a:rPr lang="id-ID" dirty="0"/>
              <a:t>Berbasis kebutuhan lokal</a:t>
            </a:r>
          </a:p>
          <a:p>
            <a:r>
              <a:rPr lang="id-ID" dirty="0"/>
              <a:t>Proses lebih lama tetapi lebih berkelanjutan</a:t>
            </a:r>
          </a:p>
          <a:p>
            <a:pPr marL="0" indent="0">
              <a:buNone/>
            </a:pPr>
            <a:endParaRPr lang="en-US" b="1" dirty="0"/>
          </a:p>
          <a:p>
            <a:pPr marL="0" indent="0">
              <a:buNone/>
            </a:pPr>
            <a:r>
              <a:rPr lang="id-ID" b="1" dirty="0"/>
              <a:t>Relevansi dengan CBT:</a:t>
            </a:r>
          </a:p>
          <a:p>
            <a:r>
              <a:rPr lang="id-ID" dirty="0"/>
              <a:t>Pendekatan ini merupakan fondasi utama </a:t>
            </a:r>
            <a:r>
              <a:rPr lang="id-ID" dirty="0" err="1"/>
              <a:t>Community-Based</a:t>
            </a:r>
            <a:r>
              <a:rPr lang="id-ID" dirty="0"/>
              <a:t> Tourism.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99717211"/>
      </p:ext>
    </p:extLst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Konten 1">
            <a:extLst>
              <a:ext uri="{FF2B5EF4-FFF2-40B4-BE49-F238E27FC236}">
                <a16:creationId xmlns:a16="http://schemas.microsoft.com/office/drawing/2014/main" id="{1ABF8B31-66EF-B77F-6F94-39BE88170D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7584" y="476672"/>
            <a:ext cx="7560840" cy="5649491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id-ID" b="1" dirty="0"/>
              <a:t>2️⃣ Rapid </a:t>
            </a:r>
            <a:r>
              <a:rPr lang="id-ID" b="1" dirty="0" err="1"/>
              <a:t>Rural</a:t>
            </a:r>
            <a:r>
              <a:rPr lang="id-ID" b="1" dirty="0"/>
              <a:t> </a:t>
            </a:r>
            <a:r>
              <a:rPr lang="id-ID" b="1" dirty="0" err="1"/>
              <a:t>Appraisal</a:t>
            </a:r>
            <a:r>
              <a:rPr lang="id-ID" b="1" dirty="0"/>
              <a:t> (RRA)</a:t>
            </a:r>
          </a:p>
          <a:p>
            <a:pPr marL="0" indent="0">
              <a:buNone/>
            </a:pPr>
            <a:r>
              <a:rPr lang="id-ID" dirty="0"/>
              <a:t>📚 Dikembangkan pada 1970–1980-an.</a:t>
            </a:r>
          </a:p>
          <a:p>
            <a:pPr marL="0" indent="0">
              <a:buNone/>
            </a:pPr>
            <a:r>
              <a:rPr lang="id-ID" b="1" dirty="0"/>
              <a:t>Definisi:</a:t>
            </a:r>
          </a:p>
          <a:p>
            <a:r>
              <a:rPr lang="id-ID" dirty="0"/>
              <a:t>RRA adalah pendekatan cepat untuk mengumpulkan informasi lapangan secara </a:t>
            </a:r>
            <a:r>
              <a:rPr lang="id-ID" dirty="0" err="1"/>
              <a:t>partisipatif</a:t>
            </a:r>
            <a:r>
              <a:rPr lang="id-ID" dirty="0"/>
              <a:t> namun tetap dipimpin oleh peneliti atau perencana.</a:t>
            </a:r>
          </a:p>
          <a:p>
            <a:pPr marL="0" indent="0">
              <a:buNone/>
            </a:pPr>
            <a:endParaRPr lang="en-US" b="1" dirty="0"/>
          </a:p>
          <a:p>
            <a:pPr marL="0" indent="0">
              <a:buNone/>
            </a:pPr>
            <a:r>
              <a:rPr lang="id-ID" b="1" dirty="0"/>
              <a:t>Ciri Utama:</a:t>
            </a:r>
          </a:p>
          <a:p>
            <a:r>
              <a:rPr lang="id-ID" dirty="0"/>
              <a:t>Observasi cepat</a:t>
            </a:r>
          </a:p>
          <a:p>
            <a:r>
              <a:rPr lang="id-ID" dirty="0"/>
              <a:t>Wawancara semi-terstruktur</a:t>
            </a:r>
          </a:p>
          <a:p>
            <a:r>
              <a:rPr lang="id-ID" dirty="0"/>
              <a:t>Tim </a:t>
            </a:r>
            <a:r>
              <a:rPr lang="id-ID" dirty="0" err="1"/>
              <a:t>multidisiplin</a:t>
            </a:r>
            <a:endParaRPr lang="id-ID" dirty="0"/>
          </a:p>
          <a:p>
            <a:r>
              <a:rPr lang="id-ID" dirty="0"/>
              <a:t>Waktu terbatas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732784707"/>
      </p:ext>
    </p:extLst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Konten 1">
            <a:extLst>
              <a:ext uri="{FF2B5EF4-FFF2-40B4-BE49-F238E27FC236}">
                <a16:creationId xmlns:a16="http://schemas.microsoft.com/office/drawing/2014/main" id="{E4176250-974C-529F-B9F7-1D4F9A8F97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71600" y="476672"/>
            <a:ext cx="7344816" cy="5649491"/>
          </a:xfrm>
        </p:spPr>
        <p:txBody>
          <a:bodyPr/>
          <a:lstStyle/>
          <a:p>
            <a:pPr marL="0" indent="0">
              <a:buNone/>
            </a:pPr>
            <a:r>
              <a:rPr lang="id-ID" b="1" dirty="0"/>
              <a:t>Kelebihan:</a:t>
            </a:r>
          </a:p>
          <a:p>
            <a:r>
              <a:rPr lang="id-ID" dirty="0"/>
              <a:t>✔ Efisien</a:t>
            </a:r>
            <a:br>
              <a:rPr lang="id-ID" dirty="0"/>
            </a:br>
            <a:r>
              <a:rPr lang="id-ID" dirty="0"/>
              <a:t>✔ Praktis</a:t>
            </a:r>
            <a:br>
              <a:rPr lang="id-ID" dirty="0"/>
            </a:br>
            <a:r>
              <a:rPr lang="id-ID" dirty="0"/>
              <a:t>✔ Cocok untuk studi awal</a:t>
            </a:r>
          </a:p>
          <a:p>
            <a:pPr marL="0" indent="0">
              <a:buNone/>
            </a:pPr>
            <a:endParaRPr lang="en-US" b="1" dirty="0"/>
          </a:p>
          <a:p>
            <a:pPr marL="0" indent="0">
              <a:buNone/>
            </a:pPr>
            <a:r>
              <a:rPr lang="id-ID" b="1" dirty="0"/>
              <a:t>Kelemahan:</a:t>
            </a:r>
          </a:p>
          <a:p>
            <a:r>
              <a:rPr lang="id-ID" dirty="0"/>
              <a:t>✘ Partisipasi belum mendalam</a:t>
            </a:r>
            <a:br>
              <a:rPr lang="id-ID" dirty="0"/>
            </a:br>
            <a:r>
              <a:rPr lang="id-ID" dirty="0"/>
              <a:t>✘ Kontrol masih di tangan fasilitator</a:t>
            </a:r>
          </a:p>
          <a:p>
            <a:r>
              <a:rPr lang="id-ID" dirty="0"/>
              <a:t>Dalam konteks CBT, RRA cocok untuk pemetaan awal potensi wisata desa.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604813769"/>
      </p:ext>
    </p:extLst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Konten 1">
            <a:extLst>
              <a:ext uri="{FF2B5EF4-FFF2-40B4-BE49-F238E27FC236}">
                <a16:creationId xmlns:a16="http://schemas.microsoft.com/office/drawing/2014/main" id="{5FBE9B91-24F1-7367-AA8A-2BB67202FC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7564" y="712266"/>
            <a:ext cx="7848872" cy="543346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id-ID" b="1" dirty="0"/>
              <a:t>3️⃣ </a:t>
            </a:r>
            <a:r>
              <a:rPr lang="id-ID" b="1" dirty="0" err="1"/>
              <a:t>Participatory</a:t>
            </a:r>
            <a:r>
              <a:rPr lang="id-ID" b="1" dirty="0"/>
              <a:t> </a:t>
            </a:r>
            <a:r>
              <a:rPr lang="id-ID" b="1" dirty="0" err="1"/>
              <a:t>Rural</a:t>
            </a:r>
            <a:r>
              <a:rPr lang="id-ID" b="1" dirty="0"/>
              <a:t> </a:t>
            </a:r>
            <a:r>
              <a:rPr lang="id-ID" b="1" dirty="0" err="1"/>
              <a:t>Appraisal</a:t>
            </a:r>
            <a:r>
              <a:rPr lang="id-ID" b="1" dirty="0"/>
              <a:t> (PRA)</a:t>
            </a:r>
          </a:p>
          <a:p>
            <a:pPr marL="0" indent="0">
              <a:buNone/>
            </a:pPr>
            <a:r>
              <a:rPr lang="id-ID" dirty="0"/>
              <a:t>📚 Dikembangkan oleh Robert </a:t>
            </a:r>
            <a:r>
              <a:rPr lang="id-ID" dirty="0" err="1"/>
              <a:t>Chambers</a:t>
            </a:r>
            <a:r>
              <a:rPr lang="id-ID" dirty="0"/>
              <a:t> (1990-an).</a:t>
            </a:r>
          </a:p>
          <a:p>
            <a:pPr marL="0" indent="0">
              <a:buNone/>
            </a:pPr>
            <a:endParaRPr lang="en-US" b="1" dirty="0"/>
          </a:p>
          <a:p>
            <a:pPr marL="0" indent="0">
              <a:buNone/>
            </a:pPr>
            <a:r>
              <a:rPr lang="id-ID" b="1" dirty="0"/>
              <a:t>Definisi:</a:t>
            </a:r>
          </a:p>
          <a:p>
            <a:pPr marL="0" indent="0">
              <a:buNone/>
            </a:pPr>
            <a:r>
              <a:rPr lang="id-ID" dirty="0"/>
              <a:t>PRA adalah metode </a:t>
            </a:r>
            <a:r>
              <a:rPr lang="id-ID" dirty="0" err="1"/>
              <a:t>partisipatif</a:t>
            </a:r>
            <a:r>
              <a:rPr lang="id-ID" dirty="0"/>
              <a:t> yang memungkinkan masyarakat:</a:t>
            </a:r>
          </a:p>
          <a:p>
            <a:r>
              <a:rPr lang="id-ID" dirty="0"/>
              <a:t>Mengidentifikasi masalah</a:t>
            </a:r>
          </a:p>
          <a:p>
            <a:r>
              <a:rPr lang="id-ID" dirty="0"/>
              <a:t>Menganalisis potensi</a:t>
            </a:r>
          </a:p>
          <a:p>
            <a:r>
              <a:rPr lang="id-ID" dirty="0"/>
              <a:t>Merancang solusi</a:t>
            </a:r>
          </a:p>
          <a:p>
            <a:r>
              <a:rPr lang="id-ID" dirty="0"/>
              <a:t>Mengontrol proses perencanaan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4252953821"/>
      </p:ext>
    </p:extLst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Konten 1">
            <a:extLst>
              <a:ext uri="{FF2B5EF4-FFF2-40B4-BE49-F238E27FC236}">
                <a16:creationId xmlns:a16="http://schemas.microsoft.com/office/drawing/2014/main" id="{0F33A41F-5854-CA02-FD39-A885F2A8CF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87624" y="764704"/>
            <a:ext cx="7056784" cy="5361459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id-ID" b="1" dirty="0"/>
              <a:t>Prinsip Utama:</a:t>
            </a:r>
          </a:p>
          <a:p>
            <a:r>
              <a:rPr lang="id-ID" dirty="0" err="1"/>
              <a:t>Learning</a:t>
            </a:r>
            <a:r>
              <a:rPr lang="id-ID" dirty="0"/>
              <a:t> </a:t>
            </a:r>
            <a:r>
              <a:rPr lang="id-ID" dirty="0" err="1"/>
              <a:t>from</a:t>
            </a:r>
            <a:r>
              <a:rPr lang="id-ID" dirty="0"/>
              <a:t> </a:t>
            </a:r>
            <a:r>
              <a:rPr lang="id-ID" dirty="0" err="1"/>
              <a:t>local</a:t>
            </a:r>
            <a:r>
              <a:rPr lang="id-ID" dirty="0"/>
              <a:t> </a:t>
            </a:r>
            <a:r>
              <a:rPr lang="id-ID" dirty="0" err="1"/>
              <a:t>people</a:t>
            </a:r>
            <a:endParaRPr lang="id-ID" dirty="0"/>
          </a:p>
          <a:p>
            <a:r>
              <a:rPr lang="id-ID" dirty="0" err="1"/>
              <a:t>Sharing</a:t>
            </a:r>
            <a:r>
              <a:rPr lang="id-ID" dirty="0"/>
              <a:t> </a:t>
            </a:r>
            <a:r>
              <a:rPr lang="id-ID" dirty="0" err="1"/>
              <a:t>knowledge</a:t>
            </a:r>
            <a:endParaRPr lang="id-ID" dirty="0"/>
          </a:p>
          <a:p>
            <a:r>
              <a:rPr lang="id-ID" dirty="0" err="1"/>
              <a:t>Empowerment</a:t>
            </a:r>
            <a:endParaRPr lang="id-ID" dirty="0"/>
          </a:p>
          <a:p>
            <a:r>
              <a:rPr lang="id-ID" dirty="0" err="1"/>
              <a:t>Reflexivity</a:t>
            </a:r>
            <a:endParaRPr lang="id-ID" dirty="0"/>
          </a:p>
          <a:p>
            <a:pPr marL="0" indent="0">
              <a:buNone/>
            </a:pPr>
            <a:endParaRPr lang="en-US" b="1" dirty="0"/>
          </a:p>
          <a:p>
            <a:pPr marL="0" indent="0">
              <a:buNone/>
            </a:pPr>
            <a:r>
              <a:rPr lang="id-ID" b="1" dirty="0"/>
              <a:t>Teknik PRA:</a:t>
            </a:r>
          </a:p>
          <a:p>
            <a:r>
              <a:rPr lang="id-ID" dirty="0"/>
              <a:t>Pemetaan </a:t>
            </a:r>
            <a:r>
              <a:rPr lang="id-ID" dirty="0" err="1"/>
              <a:t>partisipatif</a:t>
            </a:r>
            <a:endParaRPr lang="id-ID" dirty="0"/>
          </a:p>
          <a:p>
            <a:r>
              <a:rPr lang="id-ID" dirty="0"/>
              <a:t>Diagram </a:t>
            </a:r>
            <a:r>
              <a:rPr lang="id-ID" dirty="0" err="1"/>
              <a:t>Venn</a:t>
            </a:r>
            <a:endParaRPr lang="id-ID" dirty="0"/>
          </a:p>
          <a:p>
            <a:r>
              <a:rPr lang="id-ID" dirty="0"/>
              <a:t>Kalender musiman</a:t>
            </a:r>
          </a:p>
          <a:p>
            <a:r>
              <a:rPr lang="id-ID" dirty="0"/>
              <a:t>Analisis </a:t>
            </a:r>
            <a:r>
              <a:rPr lang="id-ID" dirty="0" err="1"/>
              <a:t>ranking</a:t>
            </a:r>
            <a:endParaRPr lang="id-ID" dirty="0"/>
          </a:p>
          <a:p>
            <a:r>
              <a:rPr lang="id-ID" dirty="0" err="1"/>
              <a:t>Transect</a:t>
            </a:r>
            <a:r>
              <a:rPr lang="id-ID" dirty="0"/>
              <a:t> </a:t>
            </a:r>
            <a:r>
              <a:rPr lang="id-ID" dirty="0" err="1"/>
              <a:t>walk</a:t>
            </a:r>
            <a:endParaRPr lang="id-ID" dirty="0"/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368269445"/>
      </p:ext>
    </p:extLst>
  </p:cSld>
  <p:clrMapOvr>
    <a:masterClrMapping/>
  </p:clrMapOvr>
  <p:transition spd="slow"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mpungan Konten 2">
            <a:extLst>
              <a:ext uri="{FF2B5EF4-FFF2-40B4-BE49-F238E27FC236}">
                <a16:creationId xmlns:a16="http://schemas.microsoft.com/office/drawing/2014/main" id="{B0B2FF38-4B63-603B-436A-F3C06459402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16867915"/>
              </p:ext>
            </p:extLst>
          </p:nvPr>
        </p:nvGraphicFramePr>
        <p:xfrm>
          <a:off x="683568" y="1772816"/>
          <a:ext cx="7560840" cy="4176465"/>
        </p:xfrm>
        <a:graphic>
          <a:graphicData uri="http://schemas.openxmlformats.org/drawingml/2006/table">
            <a:tbl>
              <a:tblPr/>
              <a:tblGrid>
                <a:gridCol w="2520280">
                  <a:extLst>
                    <a:ext uri="{9D8B030D-6E8A-4147-A177-3AD203B41FA5}">
                      <a16:colId xmlns:a16="http://schemas.microsoft.com/office/drawing/2014/main" val="2241186552"/>
                    </a:ext>
                  </a:extLst>
                </a:gridCol>
                <a:gridCol w="2520280">
                  <a:extLst>
                    <a:ext uri="{9D8B030D-6E8A-4147-A177-3AD203B41FA5}">
                      <a16:colId xmlns:a16="http://schemas.microsoft.com/office/drawing/2014/main" val="3369099762"/>
                    </a:ext>
                  </a:extLst>
                </a:gridCol>
                <a:gridCol w="2520280">
                  <a:extLst>
                    <a:ext uri="{9D8B030D-6E8A-4147-A177-3AD203B41FA5}">
                      <a16:colId xmlns:a16="http://schemas.microsoft.com/office/drawing/2014/main" val="4012826814"/>
                    </a:ext>
                  </a:extLst>
                </a:gridCol>
              </a:tblGrid>
              <a:tr h="835293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d-ID"/>
                        <a:t>Aspek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d-ID"/>
                        <a:t>RRA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d-ID"/>
                        <a:t>PRA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31091694"/>
                  </a:ext>
                </a:extLst>
              </a:tr>
              <a:tr h="835293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d-ID"/>
                        <a:t>Pengambil keputusan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d-ID"/>
                        <a:t>Peneliti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d-ID"/>
                        <a:t>Masyarakat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16663163"/>
                  </a:ext>
                </a:extLst>
              </a:tr>
              <a:tr h="835293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d-ID"/>
                        <a:t>Kedalaman partisipasi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d-ID"/>
                        <a:t>Terbatas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d-ID"/>
                        <a:t>Tinggi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5154323"/>
                  </a:ext>
                </a:extLst>
              </a:tr>
              <a:tr h="835293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d-ID"/>
                        <a:t>Orientasi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d-ID"/>
                        <a:t>Pengumpulan data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d-ID"/>
                        <a:t>Pemberdayaan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11271955"/>
                  </a:ext>
                </a:extLst>
              </a:tr>
              <a:tr h="835293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d-ID"/>
                        <a:t>Kontrol proses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d-ID"/>
                        <a:t>Eksternal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d-ID" dirty="0"/>
                        <a:t>Internal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71460101"/>
                  </a:ext>
                </a:extLst>
              </a:tr>
            </a:tbl>
          </a:graphicData>
        </a:graphic>
      </p:graphicFrame>
      <p:sp>
        <p:nvSpPr>
          <p:cNvPr id="4" name="Rectangle 1">
            <a:extLst>
              <a:ext uri="{FF2B5EF4-FFF2-40B4-BE49-F238E27FC236}">
                <a16:creationId xmlns:a16="http://schemas.microsoft.com/office/drawing/2014/main" id="{B0073F60-A207-020C-2AD2-912DBCB41B2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250239"/>
            <a:ext cx="8686800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d-ID" altLang="id-ID" sz="240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Perbedaan RRA dan PRA: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d-ID" altLang="id-ID" sz="240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Dalam CBT, PRA lebih ideal k</a:t>
            </a:r>
            <a:r>
              <a:rPr kumimoji="0" lang="id-ID" altLang="id-ID" sz="24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arena menumbuhkan kepemilikan (</a:t>
            </a:r>
            <a:r>
              <a:rPr kumimoji="0" lang="id-ID" altLang="id-ID" sz="240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sense</a:t>
            </a:r>
            <a:r>
              <a:rPr kumimoji="0" lang="id-ID" altLang="id-ID" sz="24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id-ID" altLang="id-ID" sz="240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of</a:t>
            </a:r>
            <a:r>
              <a:rPr kumimoji="0" lang="id-ID" altLang="id-ID" sz="24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id-ID" altLang="id-ID" sz="240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ownership</a:t>
            </a:r>
            <a:r>
              <a:rPr kumimoji="0" lang="id-ID" altLang="id-ID" sz="24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161209229"/>
      </p:ext>
    </p:extLst>
  </p:cSld>
  <p:clrMapOvr>
    <a:masterClrMapping/>
  </p:clrMapOvr>
  <p:transition spd="slow">
    <p:fade thruBlk="1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2992</TotalTime>
  <Words>600</Words>
  <Application>Microsoft Office PowerPoint</Application>
  <PresentationFormat>Tampilan Layar (4:3)</PresentationFormat>
  <Paragraphs>171</Paragraphs>
  <Slides>18</Slides>
  <Notes>1</Notes>
  <HiddenSlides>0</HiddenSlides>
  <MMClips>0</MMClips>
  <ScaleCrop>false</ScaleCrop>
  <HeadingPairs>
    <vt:vector size="6" baseType="variant">
      <vt:variant>
        <vt:lpstr>Font Dipakai</vt:lpstr>
      </vt:variant>
      <vt:variant>
        <vt:i4>5</vt:i4>
      </vt:variant>
      <vt:variant>
        <vt:lpstr>Tema</vt:lpstr>
      </vt:variant>
      <vt:variant>
        <vt:i4>1</vt:i4>
      </vt:variant>
      <vt:variant>
        <vt:lpstr>Judul Slide</vt:lpstr>
      </vt:variant>
      <vt:variant>
        <vt:i4>18</vt:i4>
      </vt:variant>
    </vt:vector>
  </HeadingPairs>
  <TitlesOfParts>
    <vt:vector size="24" baseType="lpstr">
      <vt:lpstr>Arial</vt:lpstr>
      <vt:lpstr>Calibri</vt:lpstr>
      <vt:lpstr>Cambria</vt:lpstr>
      <vt:lpstr>Times New Roman</vt:lpstr>
      <vt:lpstr>Wingdings</vt:lpstr>
      <vt:lpstr>Office Theme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</vt:vector>
  </TitlesOfParts>
  <Company>IBI Darmajaya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yusminar wahyuningsih</cp:lastModifiedBy>
  <cp:revision>444</cp:revision>
  <cp:lastPrinted>2017-08-29T02:54:51Z</cp:lastPrinted>
  <dcterms:created xsi:type="dcterms:W3CDTF">2010-04-18T12:06:30Z</dcterms:created>
  <dcterms:modified xsi:type="dcterms:W3CDTF">2026-02-20T04:16:29Z</dcterms:modified>
</cp:coreProperties>
</file>