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7" r:id="rId4"/>
    <p:sldId id="272" r:id="rId5"/>
    <p:sldId id="261" r:id="rId6"/>
    <p:sldId id="262" r:id="rId7"/>
    <p:sldId id="258" r:id="rId8"/>
    <p:sldId id="274" r:id="rId9"/>
    <p:sldId id="275" r:id="rId10"/>
    <p:sldId id="260" r:id="rId11"/>
    <p:sldId id="264" r:id="rId12"/>
    <p:sldId id="276" r:id="rId13"/>
    <p:sldId id="277" r:id="rId14"/>
    <p:sldId id="280" r:id="rId15"/>
    <p:sldId id="278" r:id="rId16"/>
    <p:sldId id="279" r:id="rId17"/>
    <p:sldId id="267" r:id="rId18"/>
    <p:sldId id="263" r:id="rId19"/>
    <p:sldId id="268" r:id="rId20"/>
    <p:sldId id="269" r:id="rId21"/>
    <p:sldId id="271" r:id="rId22"/>
    <p:sldId id="27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413" y="590265"/>
            <a:ext cx="10139836" cy="2262781"/>
          </a:xfrm>
        </p:spPr>
        <p:txBody>
          <a:bodyPr/>
          <a:lstStyle/>
          <a:p>
            <a:pPr algn="ctr"/>
            <a:r>
              <a:rPr lang="en-US" dirty="0" smtClean="0"/>
              <a:t>AKUNTANSI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8631" y="3289112"/>
            <a:ext cx="8915399" cy="260090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RIEKA RAMADHANIYAH</a:t>
            </a:r>
          </a:p>
          <a:p>
            <a:pPr algn="ctr"/>
            <a:r>
              <a:rPr lang="en-US" dirty="0" smtClean="0"/>
              <a:t>HP. 0812 732 27 680</a:t>
            </a:r>
          </a:p>
          <a:p>
            <a:pPr algn="ctr"/>
            <a:r>
              <a:rPr lang="en-US" dirty="0" smtClean="0"/>
              <a:t>PRODI AKUNTANSI – IBI DARAMAJAYA</a:t>
            </a:r>
          </a:p>
          <a:p>
            <a:pPr algn="ctr"/>
            <a:r>
              <a:rPr lang="en-US" dirty="0" smtClean="0"/>
              <a:t>2026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256" y="359940"/>
            <a:ext cx="120015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6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Konsep Akuntansi Sektor Publik dan Entitas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8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8658" y="296564"/>
            <a:ext cx="8911687" cy="1280890"/>
          </a:xfrm>
        </p:spPr>
        <p:txBody>
          <a:bodyPr/>
          <a:lstStyle/>
          <a:p>
            <a:pPr algn="ctr"/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19718" y="1337481"/>
            <a:ext cx="10280627" cy="495413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sederhana</a:t>
            </a:r>
            <a:r>
              <a:rPr lang="en-US" dirty="0"/>
              <a:t>, </a:t>
            </a:r>
            <a:r>
              <a:rPr lang="en-US" b="1" dirty="0" err="1"/>
              <a:t>Akuntansi</a:t>
            </a:r>
            <a:r>
              <a:rPr lang="en-US" b="1" dirty="0"/>
              <a:t> 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dirty="0"/>
              <a:t>. </a:t>
            </a: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mengukur</a:t>
            </a:r>
            <a:r>
              <a:rPr lang="en-US" dirty="0"/>
              <a:t>, </a:t>
            </a:r>
            <a:r>
              <a:rPr lang="en-US" dirty="0" err="1"/>
              <a:t>memproses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mengomunikasikan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yang </a:t>
            </a:r>
            <a:r>
              <a:rPr lang="en-US" dirty="0" err="1"/>
              <a:t>berkepentingan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 smtClean="0"/>
              <a:t>Ada </a:t>
            </a:r>
            <a:r>
              <a:rPr lang="en-US" b="1" u="sng" dirty="0" err="1"/>
              <a:t>dua</a:t>
            </a:r>
            <a:r>
              <a:rPr lang="en-US" b="1" u="sng" dirty="0"/>
              <a:t> </a:t>
            </a:r>
            <a:r>
              <a:rPr lang="en-US" b="1" u="sng" dirty="0" err="1"/>
              <a:t>definisi</a:t>
            </a:r>
            <a:r>
              <a:rPr lang="en-US" b="1" u="sng" dirty="0"/>
              <a:t> yang </a:t>
            </a:r>
            <a:r>
              <a:rPr lang="en-US" b="1" u="sng" dirty="0" err="1"/>
              <a:t>lebih</a:t>
            </a:r>
            <a:r>
              <a:rPr lang="en-US" b="1" u="sng" dirty="0"/>
              <a:t> formal yang </a:t>
            </a:r>
            <a:r>
              <a:rPr lang="en-US" b="1" u="sng" dirty="0" err="1"/>
              <a:t>sering</a:t>
            </a:r>
            <a:r>
              <a:rPr lang="en-US" b="1" u="sng" dirty="0"/>
              <a:t> </a:t>
            </a:r>
            <a:r>
              <a:rPr lang="en-US" b="1" u="sng" dirty="0" err="1"/>
              <a:t>digunakan</a:t>
            </a:r>
            <a:r>
              <a:rPr lang="en-US" b="1" u="sng" dirty="0"/>
              <a:t>:</a:t>
            </a:r>
          </a:p>
          <a:p>
            <a:pPr>
              <a:lnSpc>
                <a:spcPct val="150000"/>
              </a:lnSpc>
            </a:pPr>
            <a:r>
              <a:rPr lang="en-US" b="1" dirty="0" err="1"/>
              <a:t>Menurut</a:t>
            </a:r>
            <a:r>
              <a:rPr lang="en-US" b="1" dirty="0"/>
              <a:t> American Institute of Certified Public Accountants (AICPA):</a:t>
            </a:r>
            <a:r>
              <a:rPr lang="en-US" dirty="0"/>
              <a:t> 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, </a:t>
            </a:r>
            <a:r>
              <a:rPr lang="en-US" dirty="0" err="1"/>
              <a:t>penggolongan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peringkasan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penginterpretasian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proses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err="1"/>
              <a:t>Menurut</a:t>
            </a:r>
            <a:r>
              <a:rPr lang="en-US" b="1" dirty="0"/>
              <a:t> AAA (American Accounting Association):</a:t>
            </a:r>
            <a:r>
              <a:rPr lang="en-US" dirty="0"/>
              <a:t> 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mengidentifikasi</a:t>
            </a:r>
            <a:r>
              <a:rPr lang="en-US" dirty="0"/>
              <a:t>, </a:t>
            </a:r>
            <a:r>
              <a:rPr lang="en-US" dirty="0" err="1"/>
              <a:t>mengukur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985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275" y="624110"/>
            <a:ext cx="10740337" cy="1280890"/>
          </a:xfrm>
        </p:spPr>
        <p:txBody>
          <a:bodyPr>
            <a:normAutofit/>
          </a:bodyPr>
          <a:lstStyle/>
          <a:p>
            <a:pPr algn="ctr"/>
            <a:r>
              <a:rPr lang="fi-FI" b="1" dirty="0"/>
              <a:t>Berdasarkan Pemakai dan Tujuan </a:t>
            </a:r>
            <a:r>
              <a:rPr lang="fi-FI" b="1" dirty="0" smtClean="0"/>
              <a:t>Pelaporan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203808"/>
              </p:ext>
            </p:extLst>
          </p:nvPr>
        </p:nvGraphicFramePr>
        <p:xfrm>
          <a:off x="709684" y="2099503"/>
          <a:ext cx="10918210" cy="4206959"/>
        </p:xfrm>
        <a:graphic>
          <a:graphicData uri="http://schemas.openxmlformats.org/drawingml/2006/table">
            <a:tbl>
              <a:tblPr/>
              <a:tblGrid>
                <a:gridCol w="1848770"/>
                <a:gridCol w="2267360"/>
                <a:gridCol w="2267360"/>
                <a:gridCol w="2267360"/>
                <a:gridCol w="2267360"/>
              </a:tblGrid>
              <a:tr h="36250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Jenis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Akuntansi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44846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Pengertian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Tujuan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Utama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Pengguna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Utama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Contoh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Laporan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70787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quote-cjk-patch"/>
                        </a:rPr>
                        <a:t>Akuntansi Keuangan</a:t>
                      </a:r>
                      <a:endParaRPr lang="en-US" sz="1600" b="0">
                        <a:effectLst/>
                        <a:latin typeface="quote-cjk-patch"/>
                      </a:endParaRPr>
                    </a:p>
                  </a:txBody>
                  <a:tcPr marL="44846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effectLst/>
                          <a:latin typeface="quote-cjk-patch"/>
                        </a:rPr>
                        <a:t>Fokus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pada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pencatatan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transaksi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penyusunan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laporan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keuangan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untuk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pihak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eksternal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effectLst/>
                          <a:latin typeface="quote-cjk-patch"/>
                        </a:rPr>
                        <a:t>Menyediakan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informasi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keuangan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yang 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relevan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andal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dapat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diperbandingkan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untuk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pengambilan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keputusan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investasi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kredit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quote-cjk-patch"/>
                        </a:rPr>
                        <a:t>Investor,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Kreditur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(Bank),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Pemasok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Pelanggan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Pemerintah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(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Pajak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),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Masyarakat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umum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effectLst/>
                          <a:latin typeface="quote-cjk-patch"/>
                        </a:rPr>
                        <a:t>Neraca, Laporan Laba Rugi, Laporan Arus Kas, Laporan Perubahan Ekuitas.</a:t>
                      </a:r>
                    </a:p>
                  </a:txBody>
                  <a:tcPr marL="74743" marR="44846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70787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quote-cjk-patch"/>
                        </a:rPr>
                        <a:t>Akuntansi Manajemen</a:t>
                      </a:r>
                      <a:endParaRPr lang="en-US" sz="1600" b="0">
                        <a:effectLst/>
                        <a:latin typeface="quote-cjk-patch"/>
                      </a:endParaRPr>
                    </a:p>
                  </a:txBody>
                  <a:tcPr marL="44846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effectLst/>
                          <a:latin typeface="quote-cjk-patch"/>
                        </a:rPr>
                        <a:t>Fokus pada penyediaan informasi keuangan untuk pihak </a:t>
                      </a:r>
                      <a:r>
                        <a:rPr lang="en-US" sz="1600" b="1">
                          <a:effectLst/>
                          <a:latin typeface="quote-cjk-patch"/>
                        </a:rPr>
                        <a:t>internal</a:t>
                      </a:r>
                      <a:r>
                        <a:rPr lang="en-US" sz="1600" b="0">
                          <a:effectLst/>
                          <a:latin typeface="quote-cjk-patch"/>
                        </a:rPr>
                        <a:t> manajemen.</a:t>
                      </a: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effectLst/>
                          <a:latin typeface="quote-cjk-patch"/>
                        </a:rPr>
                        <a:t>Membantu manajemen dalam </a:t>
                      </a:r>
                      <a:r>
                        <a:rPr lang="en-US" sz="1600" b="1">
                          <a:effectLst/>
                          <a:latin typeface="quote-cjk-patch"/>
                        </a:rPr>
                        <a:t>perencanaan, pengendalian, dan pengambilan keputusan</a:t>
                      </a:r>
                      <a:r>
                        <a:rPr lang="en-US" sz="1600" b="0">
                          <a:effectLst/>
                          <a:latin typeface="quote-cjk-patch"/>
                        </a:rPr>
                        <a:t> strategis dan operasional. Tidak terikat aturan baku.</a:t>
                      </a: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effectLst/>
                          <a:latin typeface="quote-cjk-patch"/>
                        </a:rPr>
                        <a:t>Manajer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di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berbagai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level (CEO,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Manajer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Pemasaran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Manajer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Produksi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),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Direksi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74743" marR="74743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effectLst/>
                          <a:latin typeface="quote-cjk-patch"/>
                        </a:rPr>
                        <a:t>Laporan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anggaran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analisis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biaya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-volume-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laba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laporan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kinerja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departemen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laporan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penetapan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harga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pokok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quote-cjk-patch"/>
                        </a:rPr>
                        <a:t>produksi</a:t>
                      </a:r>
                      <a:r>
                        <a:rPr lang="en-US" sz="16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74743" marR="44846" marT="46714" marB="46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742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7265" y="287604"/>
            <a:ext cx="8911687" cy="1280890"/>
          </a:xfrm>
        </p:spPr>
        <p:txBody>
          <a:bodyPr/>
          <a:lstStyle/>
          <a:p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Spesialisasi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627" y="928049"/>
            <a:ext cx="11150221" cy="59299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dirty="0" err="1" smtClean="0"/>
              <a:t>Akuntansi</a:t>
            </a:r>
            <a:r>
              <a:rPr lang="en-US" b="1" dirty="0" smtClean="0"/>
              <a:t> </a:t>
            </a:r>
            <a:r>
              <a:rPr lang="en-US" b="1" dirty="0" err="1"/>
              <a:t>Biaya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, </a:t>
            </a:r>
            <a:r>
              <a:rPr lang="en-US" dirty="0" err="1"/>
              <a:t>pengklasifikasian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. (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).</a:t>
            </a:r>
          </a:p>
          <a:p>
            <a:pPr>
              <a:lnSpc>
                <a:spcPct val="170000"/>
              </a:lnSpc>
            </a:pP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Perpajakan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.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terutang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(SPT) </a:t>
            </a:r>
            <a:r>
              <a:rPr lang="en-US" dirty="0" err="1"/>
              <a:t>Tahunan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Akuntansi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Pemerintahan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Sektor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Publik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): 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Bidang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menerapkan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prinsip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akuntansi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lembaga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pemerintah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Fokusnya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pencatatan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anggaran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realisasinya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serta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pertanggungjawaban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kepada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publik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(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Ini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adalah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topik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kita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bahas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sebelumnya</a:t>
            </a:r>
            <a:r>
              <a:rPr lang="en-US" dirty="0">
                <a:ln w="0"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Auditing:</a:t>
            </a:r>
            <a:r>
              <a:rPr lang="en-US" dirty="0"/>
              <a:t> Proses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auditor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kewajaran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kesesuaiannya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audit (</a:t>
            </a:r>
            <a:r>
              <a:rPr lang="en-US" dirty="0" err="1"/>
              <a:t>wajar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pengecualian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.).</a:t>
            </a:r>
          </a:p>
          <a:p>
            <a:pPr>
              <a:lnSpc>
                <a:spcPct val="170000"/>
              </a:lnSpc>
            </a:pP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Forensik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, auditing,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investigasi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kecurangan</a:t>
            </a:r>
            <a:r>
              <a:rPr lang="en-US" dirty="0"/>
              <a:t> (fraud)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korupsi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Akuntansi</a:t>
            </a:r>
            <a:r>
              <a:rPr lang="en-US" b="1" dirty="0"/>
              <a:t> (SIA):</a:t>
            </a:r>
            <a:r>
              <a:rPr lang="en-US" dirty="0"/>
              <a:t> 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menyimpan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data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software </a:t>
            </a:r>
            <a:r>
              <a:rPr lang="en-US" dirty="0" err="1"/>
              <a:t>akuntansi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42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298" y="624109"/>
            <a:ext cx="8911687" cy="1280890"/>
          </a:xfrm>
        </p:spPr>
        <p:txBody>
          <a:bodyPr/>
          <a:lstStyle/>
          <a:p>
            <a:pPr algn="ctr"/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Sektor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388" y="1904999"/>
            <a:ext cx="10822224" cy="467322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/>
              <a:t>proses </a:t>
            </a:r>
            <a:r>
              <a:rPr lang="en-US" b="1" dirty="0" err="1"/>
              <a:t>pengidentifikasian</a:t>
            </a:r>
            <a:r>
              <a:rPr lang="en-US" b="1" dirty="0"/>
              <a:t>, </a:t>
            </a:r>
            <a:r>
              <a:rPr lang="en-US" b="1" dirty="0" err="1"/>
              <a:t>pencatatan</a:t>
            </a:r>
            <a:r>
              <a:rPr lang="en-US" b="1" dirty="0"/>
              <a:t>, </a:t>
            </a:r>
            <a:r>
              <a:rPr lang="en-US" b="1" dirty="0" err="1"/>
              <a:t>pengklasifikasian</a:t>
            </a:r>
            <a:r>
              <a:rPr lang="en-US" b="1" dirty="0"/>
              <a:t>, </a:t>
            </a:r>
            <a:r>
              <a:rPr lang="en-US" b="1" dirty="0" err="1"/>
              <a:t>pengikhtisaran</a:t>
            </a:r>
            <a:r>
              <a:rPr lang="en-US" b="1" dirty="0"/>
              <a:t>, </a:t>
            </a:r>
            <a:r>
              <a:rPr lang="en-US" b="1" dirty="0" err="1"/>
              <a:t>pelaporan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penginterpretasian</a:t>
            </a:r>
            <a:r>
              <a:rPr lang="en-US" b="1" dirty="0"/>
              <a:t> data </a:t>
            </a:r>
            <a:r>
              <a:rPr lang="en-US" b="1" dirty="0" err="1"/>
              <a:t>keuangan</a:t>
            </a:r>
            <a:r>
              <a:rPr lang="en-US" b="1" dirty="0"/>
              <a:t> yang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entitas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(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pusat</a:t>
            </a:r>
            <a:r>
              <a:rPr lang="en-US" b="1" dirty="0"/>
              <a:t>,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lembaga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).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b="1" dirty="0" smtClean="0">
                <a:solidFill>
                  <a:srgbClr val="0070C0"/>
                </a:solidFill>
              </a:rPr>
              <a:t>PRINSIP AKUNTANSI PUBLIK : </a:t>
            </a:r>
            <a:endParaRPr lang="en-US" b="1" dirty="0">
              <a:solidFill>
                <a:srgbClr val="0070C0"/>
              </a:solidFill>
            </a:endParaRPr>
          </a:p>
          <a:p>
            <a:pPr>
              <a:lnSpc>
                <a:spcPct val="170000"/>
              </a:lnSpc>
            </a:pPr>
            <a:r>
              <a:rPr lang="en-US" b="1" dirty="0" err="1"/>
              <a:t>Akuntabilitas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audit)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dipercayakan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b="1" dirty="0" err="1"/>
              <a:t>Transparansi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agar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b="1" dirty="0" err="1"/>
              <a:t>Manajemen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b="1" dirty="0" err="1"/>
              <a:t>Kepatuhan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dirty="0" err="1"/>
              <a:t>Singkatnya</a:t>
            </a:r>
            <a:r>
              <a:rPr lang="en-US" dirty="0"/>
              <a:t>,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kelola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(</a:t>
            </a:r>
            <a:r>
              <a:rPr lang="en-US" i="1" dirty="0"/>
              <a:t>good governance</a:t>
            </a:r>
            <a:r>
              <a:rPr lang="en-US" dirty="0"/>
              <a:t>),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semestinya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781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703378"/>
              </p:ext>
            </p:extLst>
          </p:nvPr>
        </p:nvGraphicFramePr>
        <p:xfrm>
          <a:off x="900749" y="272955"/>
          <a:ext cx="10658904" cy="6059607"/>
        </p:xfrm>
        <a:graphic>
          <a:graphicData uri="http://schemas.openxmlformats.org/drawingml/2006/table">
            <a:tbl>
              <a:tblPr/>
              <a:tblGrid>
                <a:gridCol w="3552968"/>
                <a:gridCol w="3552968"/>
                <a:gridCol w="3552968"/>
              </a:tblGrid>
              <a:tr h="27609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Aspek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Perbandingan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Akuntansi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Privat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/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Swasta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quote-cjk-patch"/>
                        </a:rPr>
                        <a:t>Akuntansi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Publik</a:t>
                      </a:r>
                      <a:r>
                        <a:rPr lang="en-US" sz="1600" b="1" dirty="0">
                          <a:effectLst/>
                          <a:latin typeface="quote-cjk-patch"/>
                        </a:rPr>
                        <a:t>/</a:t>
                      </a:r>
                      <a:r>
                        <a:rPr lang="en-US" sz="1600" b="1" dirty="0" err="1">
                          <a:effectLst/>
                          <a:latin typeface="quote-cjk-patch"/>
                        </a:rPr>
                        <a:t>Pemerintah</a:t>
                      </a:r>
                      <a:endParaRPr lang="en-US" sz="1600" b="1" dirty="0">
                        <a:effectLst/>
                        <a:latin typeface="quote-cjk-patch"/>
                      </a:endParaRP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98313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quote-cjk-patch"/>
                        </a:rPr>
                        <a:t>1.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Tujuan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Utama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(Oriented)</a:t>
                      </a:r>
                      <a:endParaRPr lang="en-US" sz="1200" b="0" dirty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sz="1200" b="1" dirty="0">
                          <a:effectLst/>
                          <a:latin typeface="quote-cjk-patch"/>
                        </a:rPr>
                        <a:t>Profit Oriented (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Berorientasi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Laba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).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Tujuan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utamanya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adalah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menghasilkan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laba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atau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keuntungan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maksimal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untuk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kesejahteraan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pemilik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/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pemegang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saham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Non-Profit Oriented / Social Oriented (Berorientasi Sosial).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Tujuan utamanya adalah memberikan pelayanan publik (</a:t>
                      </a:r>
                      <a:r>
                        <a:rPr lang="en-US" sz="1200" b="0" i="1">
                          <a:effectLst/>
                          <a:latin typeface="quote-cjk-patch"/>
                        </a:rPr>
                        <a:t>public service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) dan mensejahterakan masyarakat, bukan mencari laba.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8439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quote-cjk-patch"/>
                        </a:rPr>
                        <a:t>2.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Sumber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Pendanaan</a:t>
                      </a:r>
                      <a:endParaRPr lang="en-US" sz="1200" b="0" dirty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effectLst/>
                          <a:latin typeface="quote-cjk-patch"/>
                        </a:rPr>
                        <a:t>Berasal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dari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investor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(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saham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),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pemilik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kreditur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(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pinjaman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bank/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obligasi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).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Berasal dari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masyarakat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, yaitu pajak, retribusi, Penerimaan Negara Bukan Pajak (PNBP), hibah, serta pinjaman luar negeri.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93376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3. Pertanggungjawaban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effectLst/>
                          <a:latin typeface="quote-cjk-patch"/>
                        </a:rPr>
                        <a:t>Bertanggung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jawab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kepada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pemegang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saham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(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pemilik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)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kreditur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Sifatnya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lebih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sempit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terbatas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effectLst/>
                          <a:latin typeface="quote-cjk-patch"/>
                        </a:rPr>
                        <a:t>Bertanggung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jawab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kepada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publik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(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masyarakat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luas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)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,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lembaga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legislatif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(DPR/DPRD),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lembaga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pemeriksa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(BPK).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Sifatnya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sangat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luas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kompleks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92728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4. Patokan Ukuran Kinerja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Kinerja diukur dari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profitabilitas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(laba),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likuiditas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,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solvabilitas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, dan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nilai perusahaan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(harga saham). Efisiensi diukur dari kemampuan menghasilkan laba.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effectLst/>
                          <a:latin typeface="quote-cjk-patch"/>
                        </a:rPr>
                        <a:t>Kinerja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diukur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dari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efektivitas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,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efisiensi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,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ekonomis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,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kepatuhan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terhadap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anggaran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Keberhasilan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dilihat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dari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manfaat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layanan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bagi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masyarakat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(Value for Money).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0656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quote-cjk-patch"/>
                        </a:rPr>
                        <a:t>5.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Sistem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Standar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Akuntansi</a:t>
                      </a:r>
                      <a:endParaRPr lang="en-US" sz="1200" b="0" dirty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Menggunakan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SAK (Standar Akuntansi Keuangan)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yang diterbitkan oleh IAI (Ikatan Akuntan Indonesia), yang berbasis IFRS (International Financial Reporting Standards). Basis akuntansi yang digunakan adalah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basis akrual penuh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effectLst/>
                          <a:latin typeface="quote-cjk-patch"/>
                        </a:rPr>
                        <a:t>Menggunakan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SAP (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Standar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Akuntansi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Pemerintahan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)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yang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ditetapkan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dengan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Peraturan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Pemerintah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 Basis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akuntansi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yang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digunakan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adalah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basis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akrual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(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untuk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pengakuan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pendapatan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beban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)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namun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dengan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karakteristik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anggaran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yang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berbasis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kas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381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288551"/>
              </p:ext>
            </p:extLst>
          </p:nvPr>
        </p:nvGraphicFramePr>
        <p:xfrm>
          <a:off x="1865881" y="368490"/>
          <a:ext cx="9270693" cy="6266659"/>
        </p:xfrm>
        <a:graphic>
          <a:graphicData uri="http://schemas.openxmlformats.org/drawingml/2006/table">
            <a:tbl>
              <a:tblPr/>
              <a:tblGrid>
                <a:gridCol w="3090231"/>
                <a:gridCol w="3090231"/>
                <a:gridCol w="3090231"/>
              </a:tblGrid>
              <a:tr h="1868013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quote-cjk-patch"/>
                        </a:rPr>
                        <a:t>6.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Struktur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Laporan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Keuangan</a:t>
                      </a:r>
                      <a:endParaRPr lang="en-US" sz="1200" b="0" dirty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Terdiri dari: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Laba Rugi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Perubahan Ekuitas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Neraca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Arus Kas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Catatan atas Laporan Keuangan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Terdiri dari (berdasarkan PP 71/2010):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Realisasi Anggaran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Perubahan Saldo Anggaran Lebih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Neraca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Operasional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Arus Kas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Laporan Perubahan Ekuitas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Catatan atas Laporan Keuangan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3544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quote-cjk-patch"/>
                        </a:rPr>
                        <a:t>7.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Fokus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Laporan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Keuangan</a:t>
                      </a:r>
                      <a:endParaRPr lang="en-US" sz="1200" b="0" dirty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Fokus pada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laba rugi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dan nilai perusahaan. Menyoroti kemampuan entitas dalam menghasilkan kas di masa depan.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Fokus pada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realisasi anggaran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(kesesuaian antara pendapatan/belanja dengan yang direncanakan) dan akuntabilitas publik.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53332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8. Pengguna Informasi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• Pemegang saham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Manajemen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Kreditur/Bank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Investor potensial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Pemasok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Pelanggan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• Masyarakat (publik)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DPR/DPRD (legislatif)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BPK (Badan Pemeriksa Keuangan)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Pemerintah pusat/daerah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Donor/lembaga internasional</a:t>
                      </a:r>
                      <a:br>
                        <a:rPr lang="en-US" sz="1200" b="0">
                          <a:effectLst/>
                          <a:latin typeface="quote-cjk-patch"/>
                        </a:rPr>
                      </a:br>
                      <a:r>
                        <a:rPr lang="en-US" sz="1200" b="0">
                          <a:effectLst/>
                          <a:latin typeface="quote-cjk-patch"/>
                        </a:rPr>
                        <a:t>• Kreditur (jika ada pinjaman)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53332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9. Karakteristik Anggaran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Anggaran bersifat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tertutup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(rahasia perusahaan) dan merupakan alat internal manajemen.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Anggaran bersifat </a:t>
                      </a:r>
                      <a:r>
                        <a:rPr lang="en-US" sz="1200" b="1">
                          <a:effectLst/>
                          <a:latin typeface="quote-cjk-patch"/>
                        </a:rPr>
                        <a:t>terbuka (publik)</a:t>
                      </a:r>
                      <a:r>
                        <a:rPr lang="en-US" sz="1200" b="0">
                          <a:effectLst/>
                          <a:latin typeface="quote-cjk-patch"/>
                        </a:rPr>
                        <a:t> dan merupakan bagian dari laporan pertanggungjawaban yang harus diumumkan. Bahkan menjadi dasar pengikatan (otorisasi) pendapatan dan belanja.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48438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10. Kedudukan Anggaran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10269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Anggaran adalah alat perencanaan dan pengendalian manajemen. Tidak mengikat secara hukum seperti di sektor publik.</a:t>
                      </a:r>
                    </a:p>
                  </a:txBody>
                  <a:tcPr marL="17116" marR="17116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effectLst/>
                          <a:latin typeface="quote-cjk-patch"/>
                        </a:rPr>
                        <a:t>Anggaran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(APBN/APBD)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adalah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otorisasi</a:t>
                      </a:r>
                      <a:r>
                        <a:rPr lang="en-US" sz="1200" b="1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quote-cjk-patch"/>
                        </a:rPr>
                        <a:t>legislatif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 yang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mengikat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secara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hukum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Pemerintah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tidak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boleh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melakukan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pengeluaran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di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luar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yang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telah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ditetapkan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dalam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 </a:t>
                      </a:r>
                      <a:r>
                        <a:rPr lang="en-US" sz="1200" b="0" dirty="0" err="1">
                          <a:effectLst/>
                          <a:latin typeface="quote-cjk-patch"/>
                        </a:rPr>
                        <a:t>anggaran</a:t>
                      </a:r>
                      <a:r>
                        <a:rPr lang="en-US" sz="1200" b="0" dirty="0">
                          <a:effectLst/>
                          <a:latin typeface="quote-cjk-patch"/>
                        </a:rPr>
                        <a:t>.</a:t>
                      </a:r>
                    </a:p>
                  </a:txBody>
                  <a:tcPr marL="17116" marR="10269" marT="10697" marB="10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045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Otonomi</a:t>
            </a:r>
            <a:r>
              <a:rPr lang="en-US" b="1" dirty="0"/>
              <a:t> Daerah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Daerah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606" y="2133600"/>
            <a:ext cx="10017006" cy="436273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algn="just">
              <a:lnSpc>
                <a:spcPct val="120000"/>
              </a:lnSpc>
            </a:pP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Transparansi</a:t>
            </a:r>
            <a:r>
              <a:rPr lang="en-US" dirty="0"/>
              <a:t>: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pPr algn="just">
              <a:lnSpc>
                <a:spcPct val="120000"/>
              </a:lnSpc>
            </a:pPr>
            <a:r>
              <a:rPr lang="en-US" b="1" dirty="0" err="1"/>
              <a:t>Pengukuran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Keuangan</a:t>
            </a:r>
            <a:r>
              <a:rPr lang="en-US" b="1" dirty="0"/>
              <a:t> Daerah</a:t>
            </a:r>
            <a:r>
              <a:rPr lang="en-US" dirty="0"/>
              <a:t>: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pPr algn="just">
              <a:lnSpc>
                <a:spcPct val="120000"/>
              </a:lnSpc>
            </a:pP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Anggaran</a:t>
            </a:r>
            <a:r>
              <a:rPr lang="en-US" b="1" dirty="0"/>
              <a:t> yang </a:t>
            </a:r>
            <a:r>
              <a:rPr lang="en-US" b="1" dirty="0" err="1"/>
              <a:t>Efektif</a:t>
            </a:r>
            <a:r>
              <a:rPr lang="en-US" dirty="0"/>
              <a:t>: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mengalokasikan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algn="just">
              <a:lnSpc>
                <a:spcPct val="120000"/>
              </a:lnSpc>
            </a:pPr>
            <a:r>
              <a:rPr lang="en-US" b="1" dirty="0" err="1"/>
              <a:t>Mendukung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dirty="0"/>
              <a:t>: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67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633928"/>
              </p:ext>
            </p:extLst>
          </p:nvPr>
        </p:nvGraphicFramePr>
        <p:xfrm>
          <a:off x="873187" y="1817427"/>
          <a:ext cx="5977989" cy="1737781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638001"/>
                <a:gridCol w="4339988"/>
              </a:tblGrid>
              <a:tr h="454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Manajer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Mengelola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sumber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daya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perusahaan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mengontrol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biaya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merencanakan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strategi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keuangan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Pemilik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atau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Pemegang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Saham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Menilai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profitabilitas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kinerja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perusahaan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untuk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pengambilan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keputusan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investasi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44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Karyawan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Mengetahui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stabilitas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keuangan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perusahaan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terkait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keamanan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pekerjaan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kompensasi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9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Dewan Direksi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Mengawasi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eksekutif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perusahaan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memastikan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kebijakan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strategis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berjalan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sesuai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rencana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044620"/>
              </p:ext>
            </p:extLst>
          </p:nvPr>
        </p:nvGraphicFramePr>
        <p:xfrm>
          <a:off x="5636525" y="3777327"/>
          <a:ext cx="5868087" cy="26670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798578"/>
                <a:gridCol w="4069509"/>
              </a:tblGrid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Investor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100" u="none" strike="noStrike">
                          <a:effectLst/>
                        </a:rPr>
                        <a:t>Menilai risiko dan potensi keuntungan sebelum berinvestasi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Kreditor (Bank, Lembaga Keuangan)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100" u="none" strike="noStrike">
                          <a:effectLst/>
                        </a:rPr>
                        <a:t>Mengevaluasi kemampuan perusahaan dalam membayar utang dan bunga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100" u="none" strike="noStrike">
                          <a:effectLst/>
                        </a:rPr>
                        <a:t>Pemerintah (Otoritas Pajak, BPK, OJK, dll.)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</a:rPr>
                        <a:t>Mengawasi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kepatuhan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terhadap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regulasi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pajak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dan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hukum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keuangan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Masyarakat dan LSM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Menilai dampak sosial dan ekonomi dari kegiatan perusahaan atau organisasi publik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Pelanggan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Menilai keberlanjutan bisnis pemasok jangka panjang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Pesaing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</a:rPr>
                        <a:t>Membandingkan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strategi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dan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kinerja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keuangan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dalam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industri</a:t>
                      </a:r>
                      <a:r>
                        <a:rPr lang="en-US" sz="1100" u="none" strike="noStrike" dirty="0">
                          <a:effectLst/>
                        </a:rPr>
                        <a:t> yang </a:t>
                      </a:r>
                      <a:r>
                        <a:rPr lang="en-US" sz="1100" u="none" strike="noStrike" dirty="0" err="1">
                          <a:effectLst/>
                        </a:rPr>
                        <a:t>sama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7" name="Right Arrow 16"/>
          <p:cNvSpPr/>
          <p:nvPr/>
        </p:nvSpPr>
        <p:spPr>
          <a:xfrm>
            <a:off x="2975212" y="4940490"/>
            <a:ext cx="2074460" cy="1091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Eksternal</a:t>
            </a:r>
            <a:endParaRPr lang="en-US" dirty="0"/>
          </a:p>
        </p:txBody>
      </p:sp>
      <p:sp>
        <p:nvSpPr>
          <p:cNvPr id="18" name="Left Arrow 17"/>
          <p:cNvSpPr/>
          <p:nvPr/>
        </p:nvSpPr>
        <p:spPr>
          <a:xfrm>
            <a:off x="7942997" y="2210937"/>
            <a:ext cx="1978925" cy="122829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Entitas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Sektor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285" y="1684421"/>
            <a:ext cx="10253328" cy="490888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algn="just">
              <a:buAutoNum type="arabicPeriod"/>
            </a:pP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/>
              <a:t>Pusat</a:t>
            </a:r>
            <a:r>
              <a:rPr lang="en-US" dirty="0"/>
              <a:t>: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pPr algn="just">
              <a:buAutoNum type="arabicPeriod"/>
            </a:pP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/>
              <a:t>Daerah</a:t>
            </a:r>
            <a:r>
              <a:rPr lang="en-US" dirty="0"/>
              <a:t>: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di </a:t>
            </a:r>
            <a:r>
              <a:rPr lang="en-US" dirty="0" err="1" smtClean="0"/>
              <a:t>wilayahnya</a:t>
            </a:r>
            <a:r>
              <a:rPr lang="en-US" dirty="0" smtClean="0"/>
              <a:t>.</a:t>
            </a:r>
          </a:p>
          <a:p>
            <a:pPr algn="just">
              <a:buAutoNum type="arabicPeriod"/>
            </a:pPr>
            <a:r>
              <a:rPr lang="en-US" b="1" dirty="0" err="1" smtClean="0"/>
              <a:t>Badan</a:t>
            </a:r>
            <a:r>
              <a:rPr lang="en-US" b="1" dirty="0" smtClean="0"/>
              <a:t> </a:t>
            </a:r>
            <a:r>
              <a:rPr lang="en-US" b="1" dirty="0"/>
              <a:t>Usaha </a:t>
            </a:r>
            <a:r>
              <a:rPr lang="en-US" b="1" dirty="0" err="1"/>
              <a:t>Milik</a:t>
            </a:r>
            <a:r>
              <a:rPr lang="en-US" b="1" dirty="0"/>
              <a:t> Negara (BUMN)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Badan</a:t>
            </a:r>
            <a:r>
              <a:rPr lang="en-US" b="1" dirty="0"/>
              <a:t> Usaha </a:t>
            </a:r>
            <a:r>
              <a:rPr lang="en-US" b="1" dirty="0" err="1"/>
              <a:t>Milik</a:t>
            </a:r>
            <a:r>
              <a:rPr lang="en-US" b="1" dirty="0"/>
              <a:t> Daerah (BUMD)</a:t>
            </a:r>
            <a:r>
              <a:rPr lang="en-US" dirty="0"/>
              <a:t>: Perusahaan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.</a:t>
            </a:r>
          </a:p>
          <a:p>
            <a:pPr algn="just">
              <a:buAutoNum type="arabicPeriod"/>
            </a:pPr>
            <a:r>
              <a:rPr lang="en-US" b="1" dirty="0" err="1" smtClean="0"/>
              <a:t>Lembaga</a:t>
            </a:r>
            <a:r>
              <a:rPr lang="en-US" b="1" dirty="0" smtClean="0"/>
              <a:t> </a:t>
            </a:r>
            <a:r>
              <a:rPr lang="en-US" b="1" dirty="0" err="1"/>
              <a:t>Nirlaba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dirty="0"/>
              <a:t>: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yayasan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 smtClean="0"/>
              <a:t>.</a:t>
            </a:r>
          </a:p>
          <a:p>
            <a:pPr algn="just">
              <a:buAutoNum type="arabicPeriod"/>
            </a:pPr>
            <a:r>
              <a:rPr lang="en-US" dirty="0" smtClean="0"/>
              <a:t>BLU, </a:t>
            </a:r>
            <a:r>
              <a:rPr lang="en-US" dirty="0" err="1" smtClean="0"/>
              <a:t>Rumah</a:t>
            </a:r>
            <a:r>
              <a:rPr lang="en-US" dirty="0"/>
              <a:t> </a:t>
            </a:r>
            <a:r>
              <a:rPr lang="en-US" dirty="0" err="1" smtClean="0"/>
              <a:t>Ibadah</a:t>
            </a:r>
            <a:r>
              <a:rPr lang="en-US" dirty="0" smtClean="0"/>
              <a:t>, </a:t>
            </a:r>
            <a:r>
              <a:rPr lang="en-US" dirty="0" err="1" smtClean="0"/>
              <a:t>Parpol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8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299" y="624110"/>
            <a:ext cx="10276313" cy="1280890"/>
          </a:xfrm>
        </p:spPr>
        <p:txBody>
          <a:bodyPr/>
          <a:lstStyle/>
          <a:p>
            <a:pPr algn="ctr"/>
            <a:r>
              <a:rPr lang="en-US" dirty="0" smtClean="0"/>
              <a:t>CURICULUM VITAE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2131" y="1441649"/>
            <a:ext cx="6248648" cy="518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63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842" y="2133600"/>
            <a:ext cx="1042177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Akuntansi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Sektor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Publik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kekhasan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buAutoNum type="arabicPeriod"/>
            </a:pP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SISTEM </a:t>
            </a:r>
            <a:r>
              <a:rPr lang="en-US" dirty="0" err="1" smtClean="0"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 LINGKUNGAN</a:t>
            </a:r>
          </a:p>
          <a:p>
            <a:pPr>
              <a:buAutoNum type="arabicPeriod"/>
            </a:pPr>
            <a:r>
              <a:rPr lang="en-US" dirty="0" smtClean="0">
                <a:ea typeface="Calibri" panose="020F0502020204030204" pitchFamily="34" charset="0"/>
                <a:cs typeface="Calibri" panose="020F0502020204030204" pitchFamily="34" charset="0"/>
              </a:rPr>
              <a:t>KARAKTERISTIK ( NUANSA POLITIS, KAKU, COMPLITCATED)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en-US" dirty="0" err="1" smtClean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Catatan</a:t>
            </a:r>
            <a:r>
              <a:rPr lang="en-US" altLang="en-US" dirty="0" smtClean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</a:p>
          <a:p>
            <a:pPr marL="273050" lvl="0" indent="-177800" algn="just" defTabSz="914400" eaLnBrk="0" fontAlgn="base" hangingPunct="0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Proses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pencatatan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pelaporan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perundang-undangan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UU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Negara, UU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Perbendaharaan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Negara,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UU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Pemeriksaan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 smtClean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73050" lvl="0" indent="-177800" algn="just" defTabSz="914400" eaLnBrk="0" fontAlgn="base" hangingPunct="0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dirty="0" err="1" smtClean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dirty="0" smtClean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sering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kali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membatasi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fleksibilitas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pengelolaan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sektor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publik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73050" lvl="0" indent="-177800" algn="just" defTabSz="914400" eaLnBrk="0" fontAlgn="base" hangingPunct="0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Anggaran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pengelolaan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pemerintah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laporan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mencerminkan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kinerja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anggaran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73050" lvl="0" indent="-177800" algn="just" defTabSz="914400" eaLnBrk="0" fontAlgn="base" hangingPunct="0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ASP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menitikberatkan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kesesuaian</a:t>
            </a:r>
            <a:r>
              <a:rPr lang="en-US" altLang="en-US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altLang="en-US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rencana</a:t>
            </a:r>
            <a:r>
              <a:rPr lang="en-US" altLang="en-US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anggaran</a:t>
            </a:r>
            <a:r>
              <a:rPr lang="en-US" altLang="en-US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realisasinya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pencapaian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sektor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swasta</a:t>
            </a:r>
            <a:r>
              <a:rPr lang="en-US" altLang="en-US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altLang="en-US" dirty="0" smtClean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73050" lvl="0" indent="-177800" algn="just" defTabSz="914400" eaLnBrk="0" fontAlgn="base" hangingPunct="0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sv-SE" dirty="0" smtClean="0">
                <a:ea typeface="Calibri" panose="020F0502020204030204" pitchFamily="34" charset="0"/>
                <a:cs typeface="Calibri" panose="020F0502020204030204" pitchFamily="34" charset="0"/>
              </a:rPr>
              <a:t>Proses </a:t>
            </a:r>
            <a:r>
              <a:rPr lang="sv-SE" dirty="0">
                <a:ea typeface="Calibri" panose="020F0502020204030204" pitchFamily="34" charset="0"/>
                <a:cs typeface="Calibri" panose="020F0502020204030204" pitchFamily="34" charset="0"/>
              </a:rPr>
              <a:t>penyusunan dan pelaksanaan anggaran sering menjadi ajang perdebatan antara eksekutif (pemerintah) dan legislatif (DPR/DPRD).</a:t>
            </a:r>
            <a:endParaRPr lang="en-US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79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445" y="475122"/>
            <a:ext cx="8911687" cy="1280890"/>
          </a:xfrm>
        </p:spPr>
        <p:txBody>
          <a:bodyPr/>
          <a:lstStyle/>
          <a:p>
            <a:pPr algn="ctr"/>
            <a:r>
              <a:rPr lang="en-US" dirty="0" err="1" smtClean="0"/>
              <a:t>Tugas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9" y="1756012"/>
            <a:ext cx="5176364" cy="3777622"/>
          </a:xfrm>
        </p:spPr>
        <p:txBody>
          <a:bodyPr/>
          <a:lstStyle/>
          <a:p>
            <a:r>
              <a:rPr lang="en-US" dirty="0" err="1" smtClean="0"/>
              <a:t>Silahkan</a:t>
            </a:r>
            <a:r>
              <a:rPr lang="en-US" dirty="0" smtClean="0"/>
              <a:t> Resume Bab 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fi-FI" dirty="0"/>
              <a:t>Karakteristik dan Lingkungan Sektor </a:t>
            </a:r>
            <a:r>
              <a:rPr lang="fi-FI" dirty="0" smtClean="0"/>
              <a:t>Publik</a:t>
            </a:r>
          </a:p>
          <a:p>
            <a:pPr algn="just">
              <a:tabLst>
                <a:tab pos="95250" algn="l"/>
              </a:tabLst>
            </a:pPr>
            <a:r>
              <a:rPr lang="fi-FI" dirty="0"/>
              <a:t>Sifat dan karakteristik akuntansi sektor publik</a:t>
            </a:r>
            <a:endParaRPr lang="en-US" dirty="0"/>
          </a:p>
          <a:p>
            <a:pPr marL="273050" indent="0" algn="just">
              <a:buNone/>
              <a:tabLst>
                <a:tab pos="95250" algn="l"/>
              </a:tabLst>
            </a:pPr>
            <a:r>
              <a:rPr lang="fi-FI" dirty="0"/>
              <a:t>-	Konsep Value for money</a:t>
            </a:r>
            <a:endParaRPr lang="en-US" dirty="0"/>
          </a:p>
          <a:p>
            <a:pPr marL="273050" indent="0" algn="just">
              <a:buNone/>
              <a:tabLst>
                <a:tab pos="95250" algn="l"/>
              </a:tabLst>
            </a:pPr>
            <a:r>
              <a:rPr lang="fi-FI" dirty="0"/>
              <a:t>-	Good governance</a:t>
            </a:r>
            <a:endParaRPr lang="en-US" dirty="0"/>
          </a:p>
          <a:p>
            <a:pPr marL="273050" indent="0" algn="just">
              <a:buNone/>
              <a:tabLst>
                <a:tab pos="95250" algn="l"/>
              </a:tabLst>
            </a:pPr>
            <a:r>
              <a:rPr lang="fi-FI" dirty="0"/>
              <a:t>-	Akuntabilitas Publik</a:t>
            </a:r>
            <a:endParaRPr lang="en-US" dirty="0"/>
          </a:p>
          <a:p>
            <a:pPr marL="273050" indent="0" algn="just">
              <a:buNone/>
              <a:tabLst>
                <a:tab pos="95250" algn="l"/>
              </a:tabLst>
            </a:pPr>
            <a:r>
              <a:rPr lang="fi-FI" dirty="0"/>
              <a:t>-	Transparasi</a:t>
            </a:r>
            <a:endParaRPr lang="en-US" dirty="0">
              <a:ea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328248" y="1756012"/>
            <a:ext cx="5176364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Silahkan</a:t>
            </a:r>
            <a:r>
              <a:rPr lang="en-US" dirty="0" smtClean="0"/>
              <a:t> Resume Bab 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fi-FI" dirty="0" smtClean="0"/>
              <a:t>Karakteristik dan Lingkungan Sektor Publik</a:t>
            </a:r>
          </a:p>
          <a:p>
            <a:pPr algn="just">
              <a:tabLst>
                <a:tab pos="95250" algn="l"/>
              </a:tabLst>
            </a:pPr>
            <a:r>
              <a:rPr lang="en-US" dirty="0" err="1" smtClean="0"/>
              <a:t>Kumpulkan</a:t>
            </a:r>
            <a:r>
              <a:rPr lang="en-US" dirty="0" smtClean="0"/>
              <a:t> di Link LMS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pPr algn="just">
              <a:tabLst>
                <a:tab pos="95250" algn="l"/>
              </a:tabLst>
            </a:pPr>
            <a:r>
              <a:rPr lang="en-US" dirty="0" err="1" smtClean="0">
                <a:ea typeface="Times New Roman" panose="02020603050405020304" pitchFamily="18" charset="0"/>
              </a:rPr>
              <a:t>Tugas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Kelompok</a:t>
            </a:r>
            <a:r>
              <a:rPr lang="en-US" dirty="0" smtClean="0">
                <a:ea typeface="Times New Roman" panose="02020603050405020304" pitchFamily="18" charset="0"/>
              </a:rPr>
              <a:t> share di </a:t>
            </a:r>
            <a:r>
              <a:rPr lang="en-US" dirty="0" err="1" smtClean="0">
                <a:ea typeface="Times New Roman" panose="02020603050405020304" pitchFamily="18" charset="0"/>
              </a:rPr>
              <a:t>Grup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Kelas</a:t>
            </a:r>
            <a:r>
              <a:rPr lang="en-US" dirty="0" smtClean="0">
                <a:ea typeface="Times New Roman" panose="02020603050405020304" pitchFamily="18" charset="0"/>
              </a:rPr>
              <a:t> – Max </a:t>
            </a:r>
            <a:r>
              <a:rPr lang="en-US" dirty="0" err="1" smtClean="0">
                <a:ea typeface="Times New Roman" panose="02020603050405020304" pitchFamily="18" charset="0"/>
              </a:rPr>
              <a:t>Sehari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sebelum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Perkuliahan</a:t>
            </a:r>
            <a:endParaRPr lang="en-US" dirty="0" smtClean="0">
              <a:ea typeface="Times New Roman" panose="02020603050405020304" pitchFamily="18" charset="0"/>
            </a:endParaRPr>
          </a:p>
          <a:p>
            <a:pPr algn="just">
              <a:tabLst>
                <a:tab pos="95250" algn="l"/>
              </a:tabLst>
            </a:pPr>
            <a:endParaRPr lang="en-US" dirty="0" smtClean="0">
              <a:ea typeface="Times New Roman" panose="02020603050405020304" pitchFamily="18" charset="0"/>
            </a:endParaRPr>
          </a:p>
          <a:p>
            <a:endParaRPr lang="en-US" sz="1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13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45402" y="1793627"/>
            <a:ext cx="704712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TERIMA KASIH</a:t>
            </a:r>
          </a:p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SUDAH BERGABUNG </a:t>
            </a:r>
          </a:p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DI PERTEMUAN 1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75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796" y="651406"/>
            <a:ext cx="8911687" cy="1280890"/>
          </a:xfrm>
        </p:spPr>
        <p:txBody>
          <a:bodyPr/>
          <a:lstStyle/>
          <a:p>
            <a:pPr algn="ctr"/>
            <a:r>
              <a:rPr lang="en-US" dirty="0" smtClean="0"/>
              <a:t>KONTRAK KULIAH</a:t>
            </a:r>
            <a:br>
              <a:rPr lang="en-US" dirty="0" smtClean="0"/>
            </a:br>
            <a:r>
              <a:rPr lang="en-US" dirty="0" smtClean="0"/>
              <a:t>AKUNTANSI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379" y="2119952"/>
            <a:ext cx="8311036" cy="377762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1. ATURAN KELAS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2. RPS (RENCANA PEMBELAJARAN SEMESTER)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3. PENILAIAN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4. TUGAS INDIVIDU DAN KELOMPOK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4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207" y="624110"/>
            <a:ext cx="10931406" cy="1280890"/>
          </a:xfrm>
        </p:spPr>
        <p:txBody>
          <a:bodyPr/>
          <a:lstStyle/>
          <a:p>
            <a:pPr lvl="0" algn="ctr"/>
            <a:r>
              <a:rPr lang="en-US" b="1" dirty="0" err="1"/>
              <a:t>Deskripsi</a:t>
            </a:r>
            <a:r>
              <a:rPr lang="en-US" b="1" dirty="0"/>
              <a:t> </a:t>
            </a:r>
            <a:r>
              <a:rPr lang="en-US" b="1" dirty="0" err="1"/>
              <a:t>Singkat</a:t>
            </a:r>
            <a:r>
              <a:rPr lang="en-US" b="1" dirty="0"/>
              <a:t> Mata </a:t>
            </a:r>
            <a:r>
              <a:rPr lang="en-US" b="1" dirty="0" err="1"/>
              <a:t>Kuliah</a:t>
            </a:r>
            <a:r>
              <a:rPr lang="en-US" b="1" dirty="0"/>
              <a:t> 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979" y="2133600"/>
            <a:ext cx="10767633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000" dirty="0"/>
              <a:t>Mata </a:t>
            </a:r>
            <a:r>
              <a:rPr lang="en-US" sz="2000" dirty="0" err="1"/>
              <a:t>kuliah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matakuliah</a:t>
            </a:r>
            <a:r>
              <a:rPr lang="en-US" sz="2000" dirty="0"/>
              <a:t> </a:t>
            </a:r>
            <a:r>
              <a:rPr lang="en-US" sz="2000" dirty="0" err="1"/>
              <a:t>Sains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 smtClean="0"/>
              <a:t>wawasan</a:t>
            </a:r>
            <a:r>
              <a:rPr lang="en-US" sz="2000" dirty="0" smtClean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penyajian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di </a:t>
            </a:r>
            <a:r>
              <a:rPr lang="en-US" sz="2000" dirty="0" err="1"/>
              <a:t>sektor</a:t>
            </a:r>
            <a:r>
              <a:rPr lang="en-US" sz="2000" dirty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/>
              <a:t>non </a:t>
            </a:r>
            <a:r>
              <a:rPr lang="en-US" sz="2000" dirty="0" err="1"/>
              <a:t>pemerintah</a:t>
            </a:r>
            <a:r>
              <a:rPr lang="en-US" sz="2000" dirty="0"/>
              <a:t>,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akuntansi</a:t>
            </a:r>
            <a:r>
              <a:rPr lang="en-US" sz="2000" dirty="0"/>
              <a:t>, </a:t>
            </a:r>
            <a:r>
              <a:rPr lang="en-US" sz="2000" dirty="0" err="1"/>
              <a:t>Siklus</a:t>
            </a:r>
            <a:r>
              <a:rPr lang="en-US" sz="2000" dirty="0"/>
              <a:t> </a:t>
            </a:r>
            <a:r>
              <a:rPr lang="en-US" sz="2000" dirty="0" err="1"/>
              <a:t>Akuntansi</a:t>
            </a:r>
            <a:r>
              <a:rPr lang="en-US" sz="2000" dirty="0"/>
              <a:t>, </a:t>
            </a:r>
            <a:r>
              <a:rPr lang="en-US" sz="2000" dirty="0" err="1"/>
              <a:t>Pengakuan</a:t>
            </a:r>
            <a:r>
              <a:rPr lang="en-US" sz="2000" dirty="0"/>
              <a:t>,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, </a:t>
            </a:r>
            <a:r>
              <a:rPr lang="en-US" sz="2000" dirty="0" err="1" smtClean="0"/>
              <a:t>Presentasi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pengungkapan</a:t>
            </a:r>
            <a:r>
              <a:rPr lang="en-US" sz="2000" dirty="0"/>
              <a:t> </a:t>
            </a:r>
            <a:r>
              <a:rPr lang="en-US" sz="2000" dirty="0" err="1"/>
              <a:t>unsur-unsur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 smtClean="0"/>
              <a:t>sektor</a:t>
            </a:r>
            <a:r>
              <a:rPr lang="en-US" sz="2000" dirty="0"/>
              <a:t> </a:t>
            </a:r>
            <a:r>
              <a:rPr lang="en-US" sz="2000" dirty="0" err="1" smtClean="0"/>
              <a:t>Publik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Penilaian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Non-</a:t>
            </a:r>
            <a:r>
              <a:rPr lang="en-US" sz="2000" dirty="0" err="1"/>
              <a:t>keuangan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Sektor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61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err="1"/>
              <a:t>Materi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 smtClean="0"/>
              <a:t>Belajar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242" y="1628633"/>
            <a:ext cx="10235370" cy="3777622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1400" b="1" dirty="0"/>
              <a:t>UTAMA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dirty="0"/>
              <a:t>1. </a:t>
            </a:r>
            <a:r>
              <a:rPr lang="en-US" sz="1400" dirty="0" err="1"/>
              <a:t>Mardiasmo</a:t>
            </a:r>
            <a:r>
              <a:rPr lang="en-US" sz="1400" dirty="0"/>
              <a:t>. 2018. </a:t>
            </a:r>
            <a:r>
              <a:rPr lang="en-US" sz="1400" dirty="0" err="1"/>
              <a:t>Akuntansi</a:t>
            </a:r>
            <a:r>
              <a:rPr lang="en-US" sz="1400" dirty="0"/>
              <a:t> </a:t>
            </a:r>
            <a:r>
              <a:rPr lang="en-US" sz="1400" dirty="0" err="1"/>
              <a:t>Sektor</a:t>
            </a:r>
            <a:r>
              <a:rPr lang="en-US" sz="1400" dirty="0"/>
              <a:t> </a:t>
            </a:r>
            <a:r>
              <a:rPr lang="en-US" sz="1400" dirty="0" err="1"/>
              <a:t>Publik</a:t>
            </a:r>
            <a:r>
              <a:rPr lang="en-US" sz="1400" dirty="0"/>
              <a:t>. Yogyakarta: </a:t>
            </a:r>
            <a:r>
              <a:rPr lang="en-US" sz="1400" dirty="0" err="1"/>
              <a:t>Andi</a:t>
            </a:r>
            <a:r>
              <a:rPr lang="en-US" sz="1400" dirty="0"/>
              <a:t> Offset.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nn-NO" sz="1400" dirty="0"/>
              <a:t>2. Halim, Abdul dan Syam Kusufi. 2014. Akuntansi Sektor Publik : Teori, Konsep, dan Aplikasi. </a:t>
            </a:r>
            <a:r>
              <a:rPr lang="nn-NO" sz="1400" dirty="0" smtClean="0"/>
              <a:t>Jakarta:</a:t>
            </a:r>
            <a:r>
              <a:rPr lang="en-US" sz="1400" dirty="0" err="1" smtClean="0"/>
              <a:t>Salemba</a:t>
            </a:r>
            <a:r>
              <a:rPr lang="en-US" sz="1400" dirty="0" smtClean="0"/>
              <a:t> </a:t>
            </a:r>
            <a:r>
              <a:rPr lang="en-US" sz="1400" dirty="0" err="1"/>
              <a:t>Empat</a:t>
            </a:r>
            <a:r>
              <a:rPr lang="en-US" sz="1400" dirty="0"/>
              <a:t>. </a:t>
            </a:r>
            <a:endParaRPr lang="en-US" sz="1400" b="1" dirty="0"/>
          </a:p>
          <a:p>
            <a:pPr>
              <a:lnSpc>
                <a:spcPct val="160000"/>
              </a:lnSpc>
            </a:pPr>
            <a:r>
              <a:rPr lang="en-US" sz="1400" b="1" dirty="0"/>
              <a:t>PENDUKUNG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dirty="0" smtClean="0"/>
              <a:t>1</a:t>
            </a:r>
            <a:r>
              <a:rPr lang="en-US" sz="1400" dirty="0"/>
              <a:t>. Berne, R. &amp; Schramm, R. 1986, The Financial Analysis of Governments, Prentice Hall.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dirty="0"/>
              <a:t>2. </a:t>
            </a:r>
            <a:r>
              <a:rPr lang="en-US" sz="1400" dirty="0" err="1"/>
              <a:t>Undang-Undang</a:t>
            </a:r>
            <a:r>
              <a:rPr lang="en-US" sz="1400" dirty="0"/>
              <a:t>, </a:t>
            </a:r>
            <a:r>
              <a:rPr lang="en-US" sz="1400" dirty="0" err="1"/>
              <a:t>Peraturan</a:t>
            </a:r>
            <a:r>
              <a:rPr lang="en-US" sz="1400" dirty="0"/>
              <a:t> </a:t>
            </a:r>
            <a:r>
              <a:rPr lang="en-US" sz="1400" dirty="0" err="1"/>
              <a:t>Pemerintah</a:t>
            </a:r>
            <a:r>
              <a:rPr lang="en-US" sz="1400" dirty="0"/>
              <a:t>, </a:t>
            </a:r>
            <a:r>
              <a:rPr lang="en-US" sz="1400" dirty="0" err="1"/>
              <a:t>Keputusan</a:t>
            </a:r>
            <a:r>
              <a:rPr lang="en-US" sz="1400" dirty="0"/>
              <a:t> </a:t>
            </a:r>
            <a:r>
              <a:rPr lang="en-US" sz="1400" dirty="0" err="1"/>
              <a:t>Presiden</a:t>
            </a:r>
            <a:r>
              <a:rPr lang="en-US" sz="1400" dirty="0"/>
              <a:t>, </a:t>
            </a:r>
            <a:r>
              <a:rPr lang="en-US" sz="1400" dirty="0" err="1"/>
              <a:t>Peraturan</a:t>
            </a:r>
            <a:r>
              <a:rPr lang="en-US" sz="1400" dirty="0"/>
              <a:t>/</a:t>
            </a:r>
            <a:r>
              <a:rPr lang="en-US" sz="1400" dirty="0" err="1"/>
              <a:t>Surat</a:t>
            </a:r>
            <a:r>
              <a:rPr lang="en-US" sz="1400" dirty="0"/>
              <a:t> </a:t>
            </a:r>
            <a:r>
              <a:rPr lang="en-US" sz="1400" dirty="0" err="1"/>
              <a:t>Keputusan</a:t>
            </a:r>
            <a:r>
              <a:rPr lang="en-US" sz="1400" dirty="0"/>
              <a:t> </a:t>
            </a:r>
            <a:r>
              <a:rPr lang="en-US" sz="1400" dirty="0" err="1"/>
              <a:t>Menteri</a:t>
            </a:r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err="1" smtClean="0"/>
              <a:t>terkait</a:t>
            </a:r>
            <a:r>
              <a:rPr lang="en-US" sz="1400" dirty="0" smtClean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Laporan</a:t>
            </a:r>
            <a:r>
              <a:rPr lang="en-US" sz="1400" dirty="0"/>
              <a:t> </a:t>
            </a:r>
            <a:r>
              <a:rPr lang="en-US" sz="1400" dirty="0" err="1"/>
              <a:t>Keuangan</a:t>
            </a:r>
            <a:r>
              <a:rPr lang="en-US" sz="1400" dirty="0"/>
              <a:t> </a:t>
            </a:r>
            <a:r>
              <a:rPr lang="en-US" sz="1400" dirty="0" err="1"/>
              <a:t>Sektor</a:t>
            </a:r>
            <a:r>
              <a:rPr lang="en-US" sz="1400" dirty="0"/>
              <a:t> </a:t>
            </a:r>
            <a:r>
              <a:rPr lang="en-US" sz="1400" dirty="0" err="1"/>
              <a:t>Publik</a:t>
            </a:r>
            <a:r>
              <a:rPr lang="en-US" sz="1400" dirty="0"/>
              <a:t> (</a:t>
            </a:r>
            <a:r>
              <a:rPr lang="en-US" sz="1400" dirty="0" err="1"/>
              <a:t>Pemda</a:t>
            </a:r>
            <a:r>
              <a:rPr lang="en-US" sz="1400" dirty="0"/>
              <a:t>, </a:t>
            </a:r>
            <a:r>
              <a:rPr lang="en-US" sz="1400" dirty="0" err="1"/>
              <a:t>Pemerintah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, BUMN, </a:t>
            </a:r>
            <a:r>
              <a:rPr lang="en-US" sz="1400" dirty="0" err="1"/>
              <a:t>dan</a:t>
            </a:r>
            <a:r>
              <a:rPr lang="en-US" sz="1400" dirty="0"/>
              <a:t> LSM)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dirty="0"/>
              <a:t>3. Bastian, </a:t>
            </a:r>
            <a:r>
              <a:rPr lang="en-US" sz="1400" dirty="0" err="1"/>
              <a:t>Indra</a:t>
            </a:r>
            <a:r>
              <a:rPr lang="en-US" sz="1400" dirty="0"/>
              <a:t>. 2010.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Pengantar</a:t>
            </a:r>
            <a:r>
              <a:rPr lang="en-US" sz="1400" dirty="0"/>
              <a:t> </a:t>
            </a:r>
            <a:r>
              <a:rPr lang="en-US" sz="1400" dirty="0" err="1"/>
              <a:t>Akuntansi</a:t>
            </a:r>
            <a:r>
              <a:rPr lang="en-US" sz="1400" dirty="0"/>
              <a:t> </a:t>
            </a:r>
            <a:r>
              <a:rPr lang="en-US" sz="1400" dirty="0" err="1"/>
              <a:t>Sektor</a:t>
            </a:r>
            <a:r>
              <a:rPr lang="en-US" sz="1400" dirty="0"/>
              <a:t> </a:t>
            </a:r>
            <a:r>
              <a:rPr lang="en-US" sz="1400" dirty="0" err="1"/>
              <a:t>Publik</a:t>
            </a:r>
            <a:r>
              <a:rPr lang="en-US" sz="1400" dirty="0"/>
              <a:t>. </a:t>
            </a:r>
            <a:r>
              <a:rPr lang="en-US" sz="1400" dirty="0" err="1"/>
              <a:t>Erlangga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3443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60310" y="624110"/>
            <a:ext cx="10044301" cy="1280890"/>
          </a:xfrm>
        </p:spPr>
        <p:txBody>
          <a:bodyPr/>
          <a:lstStyle/>
          <a:p>
            <a:pPr lvl="0" algn="ctr"/>
            <a:r>
              <a:rPr lang="en-US" b="1" dirty="0" err="1"/>
              <a:t>Kriteria</a:t>
            </a:r>
            <a:r>
              <a:rPr lang="en-US" b="1" dirty="0"/>
              <a:t> </a:t>
            </a:r>
            <a:r>
              <a:rPr lang="en-US" b="1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891" y="1943115"/>
            <a:ext cx="487225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err="1"/>
              <a:t>Penilaian</a:t>
            </a:r>
            <a:r>
              <a:rPr lang="en-US" sz="2400" b="1" dirty="0"/>
              <a:t> </a:t>
            </a:r>
            <a:r>
              <a:rPr lang="en-US" sz="2400" b="1" dirty="0" err="1"/>
              <a:t>dilakukan</a:t>
            </a:r>
            <a:r>
              <a:rPr lang="en-US" sz="2400" b="1" dirty="0"/>
              <a:t> </a:t>
            </a:r>
            <a:r>
              <a:rPr lang="en-US" sz="2400" b="1" dirty="0" err="1"/>
              <a:t>oleh</a:t>
            </a:r>
            <a:r>
              <a:rPr lang="en-US" sz="2400" b="1" dirty="0"/>
              <a:t> </a:t>
            </a:r>
            <a:r>
              <a:rPr lang="en-US" sz="2400" b="1" dirty="0" err="1"/>
              <a:t>dosen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menggunakan</a:t>
            </a:r>
            <a:r>
              <a:rPr lang="en-US" sz="2400" b="1" dirty="0"/>
              <a:t> </a:t>
            </a:r>
            <a:r>
              <a:rPr lang="en-US" sz="2400" b="1" dirty="0" err="1"/>
              <a:t>kriteria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berikut</a:t>
            </a:r>
            <a:r>
              <a:rPr lang="en-US" sz="2400" b="1" dirty="0"/>
              <a:t>:</a:t>
            </a:r>
          </a:p>
          <a:p>
            <a:pPr lvl="0"/>
            <a:r>
              <a:rPr lang="en-US" dirty="0" err="1"/>
              <a:t>Kuis</a:t>
            </a:r>
            <a:r>
              <a:rPr lang="en-US" dirty="0"/>
              <a:t> (</a:t>
            </a:r>
            <a:r>
              <a:rPr lang="en-US" dirty="0" err="1"/>
              <a:t>tertulis</a:t>
            </a:r>
            <a:r>
              <a:rPr lang="en-US" dirty="0"/>
              <a:t>) (K1)</a:t>
            </a:r>
          </a:p>
          <a:p>
            <a:pPr lvl="0"/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(</a:t>
            </a:r>
            <a:r>
              <a:rPr lang="en-US" dirty="0" err="1"/>
              <a:t>lisan</a:t>
            </a:r>
            <a:r>
              <a:rPr lang="en-US" dirty="0"/>
              <a:t>) (K2)</a:t>
            </a:r>
          </a:p>
          <a:p>
            <a:pPr lvl="0"/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(K4)</a:t>
            </a:r>
          </a:p>
          <a:p>
            <a:pPr lvl="0"/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(UTS </a:t>
            </a:r>
            <a:r>
              <a:rPr lang="en-US" dirty="0" err="1" smtClean="0"/>
              <a:t>dan</a:t>
            </a:r>
            <a:r>
              <a:rPr lang="en-US" dirty="0" smtClean="0"/>
              <a:t> UAS) </a:t>
            </a:r>
            <a:r>
              <a:rPr lang="en-US" dirty="0"/>
              <a:t>(K3)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190746" y="2126222"/>
            <a:ext cx="4573623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err="1" smtClean="0"/>
              <a:t>Pembobotan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Nilai</a:t>
            </a:r>
            <a:endParaRPr lang="en-US" sz="2800" b="1" dirty="0"/>
          </a:p>
          <a:p>
            <a:pPr lvl="0"/>
            <a:r>
              <a:rPr lang="en-US" sz="2000" dirty="0" err="1"/>
              <a:t>Kehadiran</a:t>
            </a:r>
            <a:r>
              <a:rPr lang="en-US" sz="2000" dirty="0"/>
              <a:t> </a:t>
            </a:r>
            <a:r>
              <a:rPr lang="en-US" sz="2000" dirty="0" err="1" smtClean="0"/>
              <a:t>Kelas</a:t>
            </a:r>
            <a:r>
              <a:rPr lang="en-US" sz="2000" dirty="0" smtClean="0"/>
              <a:t>: 20%</a:t>
            </a:r>
          </a:p>
          <a:p>
            <a:pPr marL="0" lvl="0" indent="0">
              <a:buNone/>
            </a:pPr>
            <a:r>
              <a:rPr lang="en-US" sz="2000" dirty="0" smtClean="0"/>
              <a:t>     (Batas Minimal </a:t>
            </a:r>
            <a:r>
              <a:rPr lang="en-US" sz="2000" dirty="0" err="1" smtClean="0"/>
              <a:t>Kehadiran</a:t>
            </a:r>
            <a:r>
              <a:rPr lang="en-US" sz="2000" dirty="0" smtClean="0"/>
              <a:t> 75%)</a:t>
            </a:r>
            <a:endParaRPr lang="en-US" sz="2000" dirty="0"/>
          </a:p>
          <a:p>
            <a:pPr lvl="0"/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:	20%</a:t>
            </a:r>
          </a:p>
          <a:p>
            <a:pPr lvl="0"/>
            <a:r>
              <a:rPr lang="en-US" sz="2000" dirty="0" err="1" smtClean="0"/>
              <a:t>Etika</a:t>
            </a:r>
            <a:r>
              <a:rPr lang="en-US" sz="2000" dirty="0" smtClean="0"/>
              <a:t>: 20</a:t>
            </a:r>
            <a:r>
              <a:rPr lang="en-US" sz="2000" dirty="0"/>
              <a:t>%</a:t>
            </a:r>
          </a:p>
          <a:p>
            <a:pPr lvl="0"/>
            <a:r>
              <a:rPr lang="en-US" sz="2000" dirty="0" err="1"/>
              <a:t>Ujian</a:t>
            </a:r>
            <a:r>
              <a:rPr lang="en-US" sz="2000" dirty="0"/>
              <a:t> Tengah </a:t>
            </a:r>
            <a:r>
              <a:rPr lang="en-US" sz="2000" dirty="0" smtClean="0"/>
              <a:t>Semester: 20</a:t>
            </a:r>
            <a:r>
              <a:rPr lang="en-US" sz="2000" dirty="0"/>
              <a:t>%</a:t>
            </a:r>
          </a:p>
          <a:p>
            <a:pPr lvl="0"/>
            <a:r>
              <a:rPr lang="en-US" sz="2000" dirty="0" err="1"/>
              <a:t>Ujian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Semester:	20%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1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275" y="624110"/>
            <a:ext cx="10317707" cy="1280890"/>
          </a:xfrm>
        </p:spPr>
        <p:txBody>
          <a:bodyPr/>
          <a:lstStyle/>
          <a:p>
            <a:pPr lvl="0" algn="ctr"/>
            <a:r>
              <a:rPr lang="en-US" b="1" dirty="0" err="1" smtClean="0"/>
              <a:t>Tugas</a:t>
            </a:r>
            <a:r>
              <a:rPr lang="en-US" b="1" dirty="0" smtClean="0"/>
              <a:t> MK </a:t>
            </a:r>
            <a:r>
              <a:rPr lang="en-US" b="1" dirty="0" err="1" smtClean="0"/>
              <a:t>Akuntansi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275" y="2133600"/>
            <a:ext cx="10740337" cy="3777622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: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diminta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merangkum</a:t>
            </a:r>
            <a:r>
              <a:rPr lang="en-US" sz="2400" dirty="0"/>
              <a:t>.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rangkuman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yang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RPS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, </a:t>
            </a:r>
            <a:r>
              <a:rPr lang="en-US" sz="2400" dirty="0" err="1"/>
              <a:t>sebanyak</a:t>
            </a:r>
            <a:r>
              <a:rPr lang="en-US" sz="2400" dirty="0"/>
              <a:t> minimal 1 </a:t>
            </a:r>
            <a:r>
              <a:rPr lang="en-US" sz="2400" dirty="0" err="1"/>
              <a:t>Lembar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 2 </a:t>
            </a:r>
            <a:r>
              <a:rPr lang="en-US" sz="2400" dirty="0" err="1" smtClean="0"/>
              <a:t>Lembar</a:t>
            </a:r>
            <a:r>
              <a:rPr lang="en-US" sz="2400" dirty="0"/>
              <a:t> </a:t>
            </a:r>
            <a:r>
              <a:rPr lang="en-US" sz="2400" dirty="0" smtClean="0"/>
              <a:t>Folio. </a:t>
            </a:r>
            <a:endParaRPr lang="en-US" sz="2400" dirty="0"/>
          </a:p>
          <a:p>
            <a:pPr lvl="0">
              <a:lnSpc>
                <a:spcPct val="150000"/>
              </a:lnSpc>
            </a:pP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: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Power Point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dipresentasikan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RPS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berkolompok</a:t>
            </a:r>
            <a:r>
              <a:rPr lang="en-US" sz="2400" dirty="0"/>
              <a:t> </a:t>
            </a:r>
            <a:r>
              <a:rPr lang="en-US" sz="2400" dirty="0" err="1"/>
              <a:t>dilanjutkan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sesi</a:t>
            </a:r>
            <a:r>
              <a:rPr lang="en-US" sz="2400" dirty="0"/>
              <a:t> </a:t>
            </a:r>
            <a:r>
              <a:rPr lang="en-US" sz="2400" dirty="0" err="1"/>
              <a:t>diskusi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00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827364" y="325233"/>
            <a:ext cx="1924335" cy="141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1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340" y="325233"/>
            <a:ext cx="2744636" cy="1609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r="3821"/>
          <a:stretch/>
        </p:blipFill>
        <p:spPr>
          <a:xfrm>
            <a:off x="2819340" y="2170587"/>
            <a:ext cx="2639764" cy="18481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1698" y="4296021"/>
            <a:ext cx="2744636" cy="19545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35548" y="243994"/>
            <a:ext cx="2601275" cy="1771897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827363" y="2233681"/>
            <a:ext cx="1924335" cy="141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680655" y="4334849"/>
            <a:ext cx="1924335" cy="141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6911214" y="325233"/>
            <a:ext cx="1924335" cy="141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6894487" y="2507761"/>
            <a:ext cx="1924335" cy="141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5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8822" y="2233681"/>
            <a:ext cx="2618002" cy="1967529"/>
          </a:xfrm>
          <a:prstGeom prst="rect">
            <a:avLst/>
          </a:prstGeom>
        </p:spPr>
      </p:pic>
      <p:sp>
        <p:nvSpPr>
          <p:cNvPr id="15" name="Right Arrow 14"/>
          <p:cNvSpPr/>
          <p:nvPr/>
        </p:nvSpPr>
        <p:spPr>
          <a:xfrm>
            <a:off x="6894486" y="4548616"/>
            <a:ext cx="1924335" cy="141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Kelompok</a:t>
            </a:r>
            <a:r>
              <a:rPr lang="en-US" dirty="0" smtClean="0"/>
              <a:t> 6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35548" y="4418999"/>
            <a:ext cx="2619234" cy="154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6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: 5/6 Orang</a:t>
            </a:r>
          </a:p>
          <a:p>
            <a:r>
              <a:rPr lang="en-US" dirty="0" smtClean="0"/>
              <a:t>PPT </a:t>
            </a:r>
            <a:r>
              <a:rPr lang="en-US" dirty="0" err="1" smtClean="0"/>
              <a:t>Dikumpul</a:t>
            </a:r>
            <a:r>
              <a:rPr lang="en-US" dirty="0" smtClean="0"/>
              <a:t> </a:t>
            </a:r>
            <a:r>
              <a:rPr lang="en-US" dirty="0" err="1" smtClean="0"/>
              <a:t>Sehari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Berhalangan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Dikumpulkan</a:t>
            </a:r>
            <a:r>
              <a:rPr lang="en-US" dirty="0" smtClean="0"/>
              <a:t> Paper/</a:t>
            </a:r>
            <a:r>
              <a:rPr lang="en-US" dirty="0" err="1" smtClean="0"/>
              <a:t>Makalah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3925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714</TotalTime>
  <Words>1254</Words>
  <Application>Microsoft Office PowerPoint</Application>
  <PresentationFormat>Widescreen</PresentationFormat>
  <Paragraphs>182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quote-cjk-patch</vt:lpstr>
      <vt:lpstr>Times New Roman</vt:lpstr>
      <vt:lpstr>Wingdings 3</vt:lpstr>
      <vt:lpstr>Wisp</vt:lpstr>
      <vt:lpstr>AKUNTANSI PUBLIK</vt:lpstr>
      <vt:lpstr>CURICULUM VITAE</vt:lpstr>
      <vt:lpstr>KONTRAK KULIAH AKUNTANSI PUBLIK</vt:lpstr>
      <vt:lpstr>Deskripsi Singkat Mata Kuliah : </vt:lpstr>
      <vt:lpstr>Materi dan Sumber Belajar</vt:lpstr>
      <vt:lpstr>Kriteria Penilaian</vt:lpstr>
      <vt:lpstr>Tugas MK Akuntansi Publik </vt:lpstr>
      <vt:lpstr>PowerPoint Presentation</vt:lpstr>
      <vt:lpstr>Pembagian Kelompok</vt:lpstr>
      <vt:lpstr>Konsep Akuntansi Sektor Publik dan Entitas </vt:lpstr>
      <vt:lpstr>Pendahuluan</vt:lpstr>
      <vt:lpstr>Berdasarkan Pemakai dan Tujuan Pelaporan</vt:lpstr>
      <vt:lpstr>Berdasarkan Bidang Spesialisasi </vt:lpstr>
      <vt:lpstr>Akuntansi Sektor Publik</vt:lpstr>
      <vt:lpstr>PowerPoint Presentation</vt:lpstr>
      <vt:lpstr>PowerPoint Presentation</vt:lpstr>
      <vt:lpstr>Peran Akuntansi Publik dalam Otonomi Daerah dan Kinerja Daerah </vt:lpstr>
      <vt:lpstr>Pengguna Informasi Akuntansi</vt:lpstr>
      <vt:lpstr>Entitas dalam Sektor Publik </vt:lpstr>
      <vt:lpstr>Penutup</vt:lpstr>
      <vt:lpstr>Tugas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PUBLIK</dc:title>
  <dc:creator>Microsoft account</dc:creator>
  <cp:lastModifiedBy>Microsoft account</cp:lastModifiedBy>
  <cp:revision>25</cp:revision>
  <dcterms:created xsi:type="dcterms:W3CDTF">2025-03-13T13:41:27Z</dcterms:created>
  <dcterms:modified xsi:type="dcterms:W3CDTF">2026-03-03T01:43:29Z</dcterms:modified>
</cp:coreProperties>
</file>