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8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</p:sldIdLst>
  <p:sldSz cx="9144000" cy="5143500" type="screen16x9"/>
  <p:notesSz cx="6858000" cy="9144000"/>
  <p:embeddedFontLst>
    <p:embeddedFont>
      <p:font typeface="Arial Narrow" panose="020B0604020202020204" pitchFamily="34" charset="0"/>
      <p:regular r:id="rId86"/>
      <p:bold r:id="rId87"/>
      <p:italic r:id="rId88"/>
      <p:boldItalic r:id="rId89"/>
    </p:embeddedFont>
    <p:embeddedFont>
      <p:font typeface="Bebas Neue" panose="020B0606020202050201" pitchFamily="34" charset="77"/>
      <p:regular r:id="rId90"/>
    </p:embeddedFont>
    <p:embeddedFont>
      <p:font typeface="Federo" panose="02000000000000000000" pitchFamily="2" charset="0"/>
      <p:regular r:id="rId91"/>
    </p:embeddedFont>
    <p:embeddedFont>
      <p:font typeface="Lato" panose="020F0502020204030203" pitchFamily="34" charset="0"/>
      <p:regular r:id="rId92"/>
      <p:bold r:id="rId93"/>
      <p:italic r:id="rId94"/>
      <p:boldItalic r:id="rId95"/>
    </p:embeddedFont>
    <p:embeddedFont>
      <p:font typeface="Overlock" panose="02000506030000020004" pitchFamily="2" charset="77"/>
      <p:regular r:id="rId96"/>
      <p:bold r:id="rId97"/>
      <p:italic r:id="rId98"/>
      <p:boldItalic r:id="rId99"/>
    </p:embeddedFont>
    <p:embeddedFont>
      <p:font typeface="Roboto" panose="02000000000000000000" pitchFamily="2" charset="0"/>
      <p:regular r:id="rId100"/>
      <p:bold r:id="rId101"/>
      <p:italic r:id="rId102"/>
      <p:boldItalic r:id="rId10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8" roundtripDataSignature="AMtx7mhl7uL8Vyus5qQJDsGvsMjmojGz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DDC864-69A7-4A4A-9AB3-8D54F1D988E7}">
  <a:tblStyle styleId="{52DDC864-69A7-4A4A-9AB3-8D54F1D988E7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DFD"/>
          </a:solidFill>
        </a:fill>
      </a:tcStyle>
    </a:wholeTbl>
    <a:band1H>
      <a:tcTxStyle b="off" i="off"/>
      <a:tcStyle>
        <a:tcBdr/>
        <a:fill>
          <a:solidFill>
            <a:srgbClr val="CDD8FB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8FB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68"/>
  </p:normalViewPr>
  <p:slideViewPr>
    <p:cSldViewPr snapToGrid="0">
      <p:cViewPr varScale="1">
        <p:scale>
          <a:sx n="141" d="100"/>
          <a:sy n="141" d="100"/>
        </p:scale>
        <p:origin x="70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font" Target="fonts/font4.fntdata"/><Relationship Id="rId112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font" Target="fonts/font17.fntdata"/><Relationship Id="rId5" Type="http://schemas.openxmlformats.org/officeDocument/2006/relationships/slide" Target="slides/slide3.xml"/><Relationship Id="rId90" Type="http://schemas.openxmlformats.org/officeDocument/2006/relationships/font" Target="fonts/font5.fntdata"/><Relationship Id="rId95" Type="http://schemas.openxmlformats.org/officeDocument/2006/relationships/font" Target="fonts/font10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font" Target="fonts/font18.fntdata"/><Relationship Id="rId108" Type="http://customschemas.google.com/relationships/presentationmetadata" Target="meta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openxmlformats.org/officeDocument/2006/relationships/font" Target="fonts/font11.fntdata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99" Type="http://schemas.openxmlformats.org/officeDocument/2006/relationships/font" Target="fonts/font14.fntdata"/><Relationship Id="rId10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presProps" Target="pres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12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2.fntdata"/><Relationship Id="rId110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font" Target="fonts/font8.fntdata"/><Relationship Id="rId98" Type="http://schemas.openxmlformats.org/officeDocument/2006/relationships/font" Target="fonts/font13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1" name="Google Shape;3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1" name="Google Shape;3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6" name="Google Shape;33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3" name="Google Shape;35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2" name="Google Shape;3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8" name="Google Shape;38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6" name="Google Shape;40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4" name="Google Shape;42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6" name="Google Shape;4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8" name="Google Shape;44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0" name="Google Shape;46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2" name="Google Shape;47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1" name="Google Shape;48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2" name="Google Shape;49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2" name="Google Shape;50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8" name="Google Shape;51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8" name="Google Shape;52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0" name="Google Shape;54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8" name="Google Shape;54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0" name="Google Shape;56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2" name="Google Shape;57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4" name="Google Shape;58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2" name="Google Shape;59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4" name="Google Shape;604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6" name="Google Shape;61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9" name="Google Shape;64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2" name="Google Shape;66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Google Shape;67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/>
              <a:t>NPL=Non Performing Loan</a:t>
            </a:r>
            <a:endParaRPr/>
          </a:p>
        </p:txBody>
      </p:sp>
      <p:sp>
        <p:nvSpPr>
          <p:cNvPr id="687" name="Google Shape;68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0" name="Google Shape;70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13" name="Google Shape;71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6" name="Google Shape;72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9" name="Google Shape;73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2" name="Google Shape;75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2" name="Google Shape;76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6" name="Google Shape;77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9" name="Google Shape;78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2" name="Google Shape;80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7" name="Google Shape;82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8" name="Google Shape;83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50" name="Google Shape;85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65" name="Google Shape;865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6" name="Google Shape;87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5" name="Google Shape;90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4" name="Google Shape;92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5" name="Google Shape;935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6" name="Google Shape;94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4" name="Google Shape;96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1" name="Google Shape;98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97" name="Google Shape;99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7" name="Google Shape;101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6" name="Google Shape;1036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6" name="Google Shape;105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7" name="Google Shape;108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7" name="Google Shape;1107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9" name="Google Shape;1119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0" name="Google Shape;1130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1" name="Google Shape;1141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2" name="Google Shape;1152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3" name="Google Shape;1163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4" name="Google Shape;1174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5" name="Google Shape;1185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6" name="Google Shape;1196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9" name="Google Shape;1209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0" name="Google Shape;1220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1" name="Google Shape;1231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1" name="Google Shape;1241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1" name="Google Shape;1251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8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9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000" b="1">
                <a:latin typeface="Federo"/>
                <a:ea typeface="Federo"/>
                <a:cs typeface="Federo"/>
                <a:sym typeface="Fede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6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8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86"/>
          <p:cNvSpPr txBox="1">
            <a:spLocks noGrp="1"/>
          </p:cNvSpPr>
          <p:nvPr>
            <p:ph type="sldNum" idx="12"/>
          </p:nvPr>
        </p:nvSpPr>
        <p:spPr>
          <a:xfrm>
            <a:off x="6270418" y="4777208"/>
            <a:ext cx="26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  <p:grpSp>
        <p:nvGrpSpPr>
          <p:cNvPr id="60" name="Google Shape;60;p86"/>
          <p:cNvGrpSpPr/>
          <p:nvPr/>
        </p:nvGrpSpPr>
        <p:grpSpPr>
          <a:xfrm>
            <a:off x="0" y="-228600"/>
            <a:ext cx="9161700" cy="707624"/>
            <a:chOff x="0" y="-228600"/>
            <a:chExt cx="9161700" cy="707624"/>
          </a:xfrm>
        </p:grpSpPr>
        <p:sp>
          <p:nvSpPr>
            <p:cNvPr id="61" name="Google Shape;61;p86"/>
            <p:cNvSpPr/>
            <p:nvPr/>
          </p:nvSpPr>
          <p:spPr>
            <a:xfrm>
              <a:off x="0" y="400"/>
              <a:ext cx="9161700" cy="312000"/>
            </a:xfrm>
            <a:prstGeom prst="rect">
              <a:avLst/>
            </a:prstGeom>
            <a:solidFill>
              <a:srgbClr val="0F357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2" name="Google Shape;62;p8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831000" y="-228600"/>
              <a:ext cx="1301194" cy="707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5" name="Google Shape;65;p8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" name="Google Shape;66;p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10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8" name="Google Shape;78;p10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0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10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5" name="Google Shape;85;p1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8" name="Google Shape;88;p1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0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2" name="Google Shape;92;p10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3" name="Google Shape;93;p10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7" name="Google Shape;97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0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0" name="Google Shape;100;p10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9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9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9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hyperlink" Target="https://www.istockphoto.com/id/vektor/pengumpulan-tagihan-atau-cek-tanda-terima-realistis-vektor-gm1202896723-34552536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hyperlink" Target="https://www.slideshare.net/PMI-Montreal/symposium-2019-gestion-de-projet-en-intelligence-artificiell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hyperlink" Target="https://www.kdnuggets.com/gpspubs/aimag-kdd-overview-1996-Fayyad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documentation.sas.com/?docsetId=emref&amp;docsetTarget=n061bzurmej4j3n1jnj8bbjjm1a2.htm&amp;docsetVersion=14.3&amp;locale=en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umentation.sas.com/?docsetId=emref&amp;docsetTarget=n061bzurmej4j3n1jnj8bbjjm1a2.htm&amp;docsetVersion=14.3&amp;locale=en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hyperlink" Target="https://www.slideshare.net/JohnBRollinsPhD/foundational-methodology-for-data-science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hyperlink" Target="https://docs.microsoft.com/en-us/azure/machine-learning/team-data-science-process/overview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dominodatalab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dominodatalab.com/" TargetMode="External"/><Relationship Id="rId5" Type="http://schemas.openxmlformats.org/officeDocument/2006/relationships/hyperlink" Target="https://docs.microsoft.com/en-us/azure/machine-learning/team-data-science-process/overview" TargetMode="External"/><Relationship Id="rId4" Type="http://schemas.openxmlformats.org/officeDocument/2006/relationships/hyperlink" Target="https://www.slideshare.net/JohnBRollinsPhD/foundational-methodology-for-data-science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lms.kominfo.go.id/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>
            <a:spLocks noGrp="1"/>
          </p:cNvSpPr>
          <p:nvPr>
            <p:ph type="ctrTitle"/>
          </p:nvPr>
        </p:nvSpPr>
        <p:spPr>
          <a:xfrm>
            <a:off x="1372625" y="1079756"/>
            <a:ext cx="7125600" cy="11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ID" sz="40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Vocational school graduate academy</a:t>
            </a:r>
            <a:endParaRPr sz="4000">
              <a:solidFill>
                <a:srgbClr val="00F4A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9" name="Google Shape;109;p1"/>
          <p:cNvSpPr txBox="1">
            <a:spLocks noGrp="1"/>
          </p:cNvSpPr>
          <p:nvPr>
            <p:ph type="subTitle" idx="1"/>
          </p:nvPr>
        </p:nvSpPr>
        <p:spPr>
          <a:xfrm>
            <a:off x="1358375" y="2250925"/>
            <a:ext cx="60606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-ID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ASSOCIATE DATA SCIENTIST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p1"/>
          <p:cNvSpPr txBox="1">
            <a:spLocks noGrp="1"/>
          </p:cNvSpPr>
          <p:nvPr>
            <p:ph type="subTitle" idx="1"/>
          </p:nvPr>
        </p:nvSpPr>
        <p:spPr>
          <a:xfrm>
            <a:off x="1371300" y="2631925"/>
            <a:ext cx="67440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ID" sz="19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Pertemuan #1- : Menguasai Konsep Dasar dan MetodologI Data Science  </a:t>
            </a:r>
            <a:endParaRPr sz="19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34" name="Google Shape;234;p10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0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36" name="Google Shape;23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0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38" name="Google Shape;238;p10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39" name="Google Shape;239;p10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60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en-ID"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Tujuan Data Science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10" descr="Graphical user interface, diagram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60266"/>
            <a:ext cx="9132194" cy="3727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46" name="Google Shape;246;p11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1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48" name="Google Shape;24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1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50" name="Google Shape;250;p11"/>
          <p:cNvSpPr txBox="1"/>
          <p:nvPr/>
        </p:nvSpPr>
        <p:spPr>
          <a:xfrm>
            <a:off x="81650" y="871425"/>
            <a:ext cx="88038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51" name="Google Shape;251;p11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52" name="Google Shape;252;p11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60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en-ID"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Tujuan 1: Pengambilan Keputusan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0" y="1247812"/>
            <a:ext cx="9141900" cy="3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59" name="Google Shape;259;p12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2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61" name="Google Shape;26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2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63" name="Google Shape;263;p12"/>
          <p:cNvSpPr txBox="1"/>
          <p:nvPr/>
        </p:nvSpPr>
        <p:spPr>
          <a:xfrm>
            <a:off x="81650" y="871425"/>
            <a:ext cx="88038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64" name="Google Shape;264;p12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65" name="Google Shape;265;p12"/>
          <p:cNvSpPr txBox="1"/>
          <p:nvPr/>
        </p:nvSpPr>
        <p:spPr>
          <a:xfrm>
            <a:off x="11806" y="445025"/>
            <a:ext cx="905054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06349"/>
              <a:buFont typeface="Arial"/>
              <a:buNone/>
            </a:pPr>
            <a:r>
              <a:rPr lang="en-ID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Tujuan </a:t>
            </a:r>
            <a:r>
              <a:rPr lang="en-ID" sz="2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Data Science: Membantu Pengambilan Keputusan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12" descr="pengumpulan, tagihan, atau cek tanda terima realistis vektor - supermarket receipt ilustrasi stok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78035" y="1113527"/>
            <a:ext cx="2564219" cy="1537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2" descr="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77644" y="1233353"/>
            <a:ext cx="2870200" cy="29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2" descr="Graphical user interface, text, applicati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2703" y="2633943"/>
            <a:ext cx="5367420" cy="221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0850" y="1059870"/>
            <a:ext cx="2590800" cy="1729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75" name="Google Shape;275;p13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3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77" name="Google Shape;27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3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79" name="Google Shape;279;p13"/>
          <p:cNvSpPr txBox="1"/>
          <p:nvPr/>
        </p:nvSpPr>
        <p:spPr>
          <a:xfrm>
            <a:off x="81650" y="871425"/>
            <a:ext cx="88038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81" name="Google Shape;281;p13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2499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en-ID"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Tujuan 2: Pembuatan Aplikasi berbasis Artificial (1)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806" y="1038049"/>
            <a:ext cx="9144000" cy="3688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88" name="Google Shape;288;p14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4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90" name="Google Shape;29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4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92" name="Google Shape;292;p14"/>
          <p:cNvSpPr txBox="1"/>
          <p:nvPr/>
        </p:nvSpPr>
        <p:spPr>
          <a:xfrm>
            <a:off x="81650" y="871425"/>
            <a:ext cx="88038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93" name="Google Shape;293;p14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94" name="Google Shape;294;p14"/>
          <p:cNvSpPr txBox="1"/>
          <p:nvPr/>
        </p:nvSpPr>
        <p:spPr>
          <a:xfrm>
            <a:off x="11806" y="445025"/>
            <a:ext cx="9050544" cy="78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2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25108"/>
              <a:buFont typeface="Arial"/>
              <a:buNone/>
            </a:pPr>
            <a:r>
              <a:rPr lang="en-ID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Tujuan </a:t>
            </a:r>
            <a:r>
              <a:rPr lang="en-ID" sz="2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Data Science: Pengambilan Keputusan Otomatis (Aplikasi </a:t>
            </a:r>
            <a:r>
              <a:rPr lang="en-ID" sz="2800" b="1" i="1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Artificial Intelligence</a:t>
            </a:r>
            <a:r>
              <a:rPr lang="en-ID" sz="2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5653" y="1469247"/>
            <a:ext cx="6512694" cy="183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4" descr="X-ray of a person's chest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5000" y="3634292"/>
            <a:ext cx="787400" cy="72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68675" y="3458699"/>
            <a:ext cx="3318172" cy="95258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4"/>
          <p:cNvSpPr txBox="1"/>
          <p:nvPr/>
        </p:nvSpPr>
        <p:spPr>
          <a:xfrm>
            <a:off x="6516349" y="3804186"/>
            <a:ext cx="233429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Normal, Virus, or Bacteria?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/>
              <a:t>Tujuan 2: Pembuatan Aplikasi berbasis Artificial (2)</a:t>
            </a:r>
            <a:endParaRPr sz="2800"/>
          </a:p>
        </p:txBody>
      </p:sp>
      <p:pic>
        <p:nvPicPr>
          <p:cNvPr id="304" name="Google Shape;304;p15" descr="Diagram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42475"/>
            <a:ext cx="9144000" cy="35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5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5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5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Tujuan Tugas/ Task yang Biasa Dikembangkan</a:t>
            </a:r>
            <a:endParaRPr/>
          </a:p>
        </p:txBody>
      </p:sp>
      <p:grpSp>
        <p:nvGrpSpPr>
          <p:cNvPr id="314" name="Google Shape;314;p16"/>
          <p:cNvGrpSpPr/>
          <p:nvPr/>
        </p:nvGrpSpPr>
        <p:grpSpPr>
          <a:xfrm>
            <a:off x="323528" y="1268632"/>
            <a:ext cx="504056" cy="504055"/>
            <a:chOff x="76200" y="1350500"/>
            <a:chExt cx="504056" cy="504055"/>
          </a:xfrm>
        </p:grpSpPr>
        <p:sp>
          <p:nvSpPr>
            <p:cNvPr id="315" name="Google Shape;315;p16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6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7" name="Google Shape;317;p16"/>
          <p:cNvSpPr txBox="1"/>
          <p:nvPr/>
        </p:nvSpPr>
        <p:spPr>
          <a:xfrm>
            <a:off x="1066800" y="1129557"/>
            <a:ext cx="7543800" cy="70788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Arial"/>
                <a:ea typeface="Arial"/>
                <a:cs typeface="Arial"/>
                <a:sym typeface="Arial"/>
              </a:rPr>
              <a:t>Descriptive: 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Menjelaskan keadaan bisnis saat ini melalui data historis.</a:t>
            </a:r>
            <a:endParaRPr sz="20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18" name="Google Shape;318;p16"/>
          <p:cNvGrpSpPr/>
          <p:nvPr/>
        </p:nvGrpSpPr>
        <p:grpSpPr>
          <a:xfrm>
            <a:off x="304800" y="2101225"/>
            <a:ext cx="504056" cy="504055"/>
            <a:chOff x="76200" y="1350500"/>
            <a:chExt cx="504056" cy="504055"/>
          </a:xfrm>
        </p:grpSpPr>
        <p:sp>
          <p:nvSpPr>
            <p:cNvPr id="319" name="Google Shape;319;p16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6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1" name="Google Shape;321;p16"/>
          <p:cNvSpPr txBox="1"/>
          <p:nvPr/>
        </p:nvSpPr>
        <p:spPr>
          <a:xfrm>
            <a:off x="1048072" y="1885950"/>
            <a:ext cx="7543800" cy="101566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Diagnostic: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Menjelaskan mengapa suatu masalah terjadi dengan melihat data historis.</a:t>
            </a:r>
            <a:endParaRPr sz="20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22" name="Google Shape;322;p16"/>
          <p:cNvGrpSpPr/>
          <p:nvPr/>
        </p:nvGrpSpPr>
        <p:grpSpPr>
          <a:xfrm>
            <a:off x="304800" y="3233767"/>
            <a:ext cx="504056" cy="504055"/>
            <a:chOff x="76200" y="1350500"/>
            <a:chExt cx="504056" cy="504055"/>
          </a:xfrm>
        </p:grpSpPr>
        <p:sp>
          <p:nvSpPr>
            <p:cNvPr id="323" name="Google Shape;323;p16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6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5" name="Google Shape;325;p16"/>
          <p:cNvSpPr txBox="1"/>
          <p:nvPr/>
        </p:nvSpPr>
        <p:spPr>
          <a:xfrm>
            <a:off x="1048072" y="2952750"/>
            <a:ext cx="7543800" cy="101566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Arial"/>
                <a:ea typeface="Arial"/>
                <a:cs typeface="Arial"/>
                <a:sym typeface="Arial"/>
              </a:rPr>
              <a:t>Predictive: 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Memproyeksikan atau memprediksi hasil masa depan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berdasarkan data historis.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6" name="Google Shape;326;p16"/>
          <p:cNvGrpSpPr/>
          <p:nvPr/>
        </p:nvGrpSpPr>
        <p:grpSpPr>
          <a:xfrm>
            <a:off x="304800" y="4308395"/>
            <a:ext cx="504056" cy="504055"/>
            <a:chOff x="76200" y="1350500"/>
            <a:chExt cx="504056" cy="504055"/>
          </a:xfrm>
        </p:grpSpPr>
        <p:sp>
          <p:nvSpPr>
            <p:cNvPr id="327" name="Google Shape;327;p16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6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" name="Google Shape;329;p16"/>
          <p:cNvSpPr txBox="1"/>
          <p:nvPr/>
        </p:nvSpPr>
        <p:spPr>
          <a:xfrm>
            <a:off x="1048072" y="4019550"/>
            <a:ext cx="7543800" cy="101566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Arial"/>
                <a:ea typeface="Arial"/>
                <a:cs typeface="Arial"/>
                <a:sym typeface="Arial"/>
              </a:rPr>
              <a:t>Prescriptive: 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Menggunakan hasil analitik prediktif dan pengetahuan lain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dengan menyarankan upaya terbaik di masa depan.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6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6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6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Tujuan Tugas/ Task yang Biasa Dikembangkan</a:t>
            </a:r>
            <a:endParaRPr/>
          </a:p>
        </p:txBody>
      </p:sp>
      <p:grpSp>
        <p:nvGrpSpPr>
          <p:cNvPr id="339" name="Google Shape;339;p17"/>
          <p:cNvGrpSpPr/>
          <p:nvPr/>
        </p:nvGrpSpPr>
        <p:grpSpPr>
          <a:xfrm>
            <a:off x="323528" y="1268632"/>
            <a:ext cx="504056" cy="504055"/>
            <a:chOff x="76200" y="1350500"/>
            <a:chExt cx="504056" cy="504055"/>
          </a:xfrm>
        </p:grpSpPr>
        <p:sp>
          <p:nvSpPr>
            <p:cNvPr id="340" name="Google Shape;340;p17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7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2" name="Google Shape;342;p17"/>
          <p:cNvSpPr txBox="1"/>
          <p:nvPr/>
        </p:nvSpPr>
        <p:spPr>
          <a:xfrm>
            <a:off x="1066800" y="1129557"/>
            <a:ext cx="7543800" cy="70788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Arial"/>
                <a:ea typeface="Arial"/>
                <a:cs typeface="Arial"/>
                <a:sym typeface="Arial"/>
              </a:rPr>
              <a:t>Descriptive: 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Menjelaskan keadaan bisnis saat ini melalui data historis.</a:t>
            </a:r>
            <a:endParaRPr sz="20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3" name="Google Shape;343;p17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7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7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7"/>
          <p:cNvSpPr txBox="1"/>
          <p:nvPr/>
        </p:nvSpPr>
        <p:spPr>
          <a:xfrm>
            <a:off x="1066800" y="3812371"/>
            <a:ext cx="36022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KEUANGAN NEGARA DAN BISNIS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7"/>
          <p:cNvSpPr txBox="1"/>
          <p:nvPr/>
        </p:nvSpPr>
        <p:spPr>
          <a:xfrm>
            <a:off x="2638103" y="4553184"/>
            <a:ext cx="506741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STATUS KEADAAN KEUANGAN SAAT INI (NOWCASTING)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7"/>
          <p:cNvSpPr/>
          <p:nvPr/>
        </p:nvSpPr>
        <p:spPr>
          <a:xfrm rot="5400000">
            <a:off x="1959228" y="4167934"/>
            <a:ext cx="574100" cy="504176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7324" y="1914620"/>
            <a:ext cx="2636875" cy="189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Tujuan Tugas/ Task yang Biasa Dikembangkan</a:t>
            </a:r>
            <a:endParaRPr/>
          </a:p>
        </p:txBody>
      </p:sp>
      <p:grpSp>
        <p:nvGrpSpPr>
          <p:cNvPr id="356" name="Google Shape;356;p18"/>
          <p:cNvGrpSpPr/>
          <p:nvPr/>
        </p:nvGrpSpPr>
        <p:grpSpPr>
          <a:xfrm>
            <a:off x="304800" y="1386850"/>
            <a:ext cx="504056" cy="504055"/>
            <a:chOff x="76200" y="1350500"/>
            <a:chExt cx="504056" cy="504055"/>
          </a:xfrm>
        </p:grpSpPr>
        <p:sp>
          <p:nvSpPr>
            <p:cNvPr id="357" name="Google Shape;357;p18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8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9" name="Google Shape;359;p18"/>
          <p:cNvSpPr txBox="1"/>
          <p:nvPr/>
        </p:nvSpPr>
        <p:spPr>
          <a:xfrm>
            <a:off x="1048072" y="1171575"/>
            <a:ext cx="7543800" cy="101566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Diagnostic: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Menjelaskan mengapa suatu masalah terjadi dengan melihat data historis.</a:t>
            </a:r>
            <a:endParaRPr sz="20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0" name="Google Shape;360;p18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18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8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8"/>
          <p:cNvSpPr txBox="1"/>
          <p:nvPr/>
        </p:nvSpPr>
        <p:spPr>
          <a:xfrm>
            <a:off x="1048072" y="3438525"/>
            <a:ext cx="30620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GEJALA SEORANG PASIEN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8"/>
          <p:cNvSpPr txBox="1"/>
          <p:nvPr/>
        </p:nvSpPr>
        <p:spPr>
          <a:xfrm>
            <a:off x="2619375" y="4179338"/>
            <a:ext cx="25218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PENYAKIT YANG DIDERITA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18"/>
          <p:cNvSpPr/>
          <p:nvPr/>
        </p:nvSpPr>
        <p:spPr>
          <a:xfrm rot="5400000">
            <a:off x="1940500" y="3794088"/>
            <a:ext cx="574100" cy="504176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p18" descr="X-ray of a person's ches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0878" y="2500189"/>
            <a:ext cx="787400" cy="72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54553" y="2324596"/>
            <a:ext cx="3318172" cy="95258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8"/>
          <p:cNvSpPr txBox="1"/>
          <p:nvPr/>
        </p:nvSpPr>
        <p:spPr>
          <a:xfrm>
            <a:off x="5802227" y="2670083"/>
            <a:ext cx="233429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Normal, Virus, or Bacteria?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Tujuan Tugas/ Task yang Biasa Dikembangkan</a:t>
            </a:r>
            <a:endParaRPr/>
          </a:p>
        </p:txBody>
      </p:sp>
      <p:grpSp>
        <p:nvGrpSpPr>
          <p:cNvPr id="375" name="Google Shape;375;p19"/>
          <p:cNvGrpSpPr/>
          <p:nvPr/>
        </p:nvGrpSpPr>
        <p:grpSpPr>
          <a:xfrm>
            <a:off x="323528" y="1375304"/>
            <a:ext cx="504056" cy="504055"/>
            <a:chOff x="76200" y="1350500"/>
            <a:chExt cx="504056" cy="504055"/>
          </a:xfrm>
        </p:grpSpPr>
        <p:sp>
          <p:nvSpPr>
            <p:cNvPr id="376" name="Google Shape;376;p19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9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8" name="Google Shape;378;p19"/>
          <p:cNvSpPr txBox="1"/>
          <p:nvPr/>
        </p:nvSpPr>
        <p:spPr>
          <a:xfrm>
            <a:off x="1066800" y="1094287"/>
            <a:ext cx="7543800" cy="101566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Arial"/>
                <a:ea typeface="Arial"/>
                <a:cs typeface="Arial"/>
                <a:sym typeface="Arial"/>
              </a:rPr>
              <a:t>Predictive: 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Memproyeksikan atau memprediksi hasil masa depan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berdasarkan data historis.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9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9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9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9"/>
          <p:cNvSpPr txBox="1"/>
          <p:nvPr/>
        </p:nvSpPr>
        <p:spPr>
          <a:xfrm>
            <a:off x="1048072" y="2314575"/>
            <a:ext cx="453040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KEUANGAN DAN AKUNTANSI ORGANISASI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9"/>
          <p:cNvSpPr txBox="1"/>
          <p:nvPr/>
        </p:nvSpPr>
        <p:spPr>
          <a:xfrm>
            <a:off x="2619375" y="3055388"/>
            <a:ext cx="652774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PERKIRAAN PERUSAHAAN AKAN BANKRUT ATAU TIDAK (FORECASTING).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9"/>
          <p:cNvSpPr/>
          <p:nvPr/>
        </p:nvSpPr>
        <p:spPr>
          <a:xfrm rot="5400000">
            <a:off x="1940500" y="2670138"/>
            <a:ext cx="574100" cy="504176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"/>
          <p:cNvSpPr txBox="1">
            <a:spLocks noGrp="1"/>
          </p:cNvSpPr>
          <p:nvPr>
            <p:ph type="subTitle" idx="4294967295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500" b="0" i="0" u="none" strike="noStrike" cap="none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71652" y="598775"/>
            <a:ext cx="225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Calibri"/>
              <a:buNone/>
            </a:pPr>
            <a:r>
              <a:rPr lang="en-ID" sz="2520" b="1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Profil Pengajar</a:t>
            </a:r>
            <a:endParaRPr sz="2520" b="1" i="0" u="none" strike="noStrike" cap="none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278600" y="910700"/>
            <a:ext cx="1686900" cy="211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"/>
          <p:cNvSpPr txBox="1"/>
          <p:nvPr/>
        </p:nvSpPr>
        <p:spPr>
          <a:xfrm>
            <a:off x="2138525" y="800125"/>
            <a:ext cx="54798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ID" sz="135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Jabatan Akademik (tahun dan jabatan terakhir Pengajar)</a:t>
            </a:r>
            <a:endParaRPr sz="10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ID" sz="135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Latar belakang Pendidikan Pengajar</a:t>
            </a: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457200" marR="0" lvl="0" indent="-3143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3570"/>
              </a:buClr>
              <a:buSzPts val="1350"/>
              <a:buFont typeface="Overlock"/>
              <a:buChar char="●"/>
            </a:pPr>
            <a:r>
              <a:rPr lang="en-ID" sz="135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AAA</a:t>
            </a: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457200" marR="0" lvl="0" indent="-3143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3570"/>
              </a:buClr>
              <a:buSzPts val="1350"/>
              <a:buFont typeface="Overlock"/>
              <a:buChar char="●"/>
            </a:pPr>
            <a:r>
              <a:rPr lang="en-ID" sz="135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BBB</a:t>
            </a: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457200" marR="0" lvl="0" indent="-3143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3570"/>
              </a:buClr>
              <a:buSzPts val="1350"/>
              <a:buFont typeface="Overlock"/>
              <a:buChar char="●"/>
            </a:pPr>
            <a:r>
              <a:rPr lang="en-ID" sz="135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CCC</a:t>
            </a: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214311" marR="0" lvl="0" indent="-1285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ID" sz="135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Riwayat Pekerjaan</a:t>
            </a: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457200" marR="0" lvl="0" indent="-3143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3570"/>
              </a:buClr>
              <a:buSzPts val="1350"/>
              <a:buFont typeface="Overlock"/>
              <a:buChar char="●"/>
            </a:pPr>
            <a:r>
              <a:rPr lang="en-ID" sz="135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AAA</a:t>
            </a: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457200" marR="0" lvl="0" indent="-3143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3570"/>
              </a:buClr>
              <a:buSzPts val="1350"/>
              <a:buFont typeface="Overlock"/>
              <a:buChar char="●"/>
            </a:pPr>
            <a:r>
              <a:rPr lang="en-ID" sz="135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BBB</a:t>
            </a: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457200" marR="0" lvl="0" indent="-3143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3570"/>
              </a:buClr>
              <a:buSzPts val="1350"/>
              <a:buFont typeface="Overlock"/>
              <a:buChar char="●"/>
            </a:pPr>
            <a:r>
              <a:rPr lang="en-ID" sz="135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CCC</a:t>
            </a: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19" name="Google Shape;119;p2"/>
          <p:cNvSpPr txBox="1"/>
          <p:nvPr/>
        </p:nvSpPr>
        <p:spPr>
          <a:xfrm>
            <a:off x="197750" y="3145100"/>
            <a:ext cx="54798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ID" sz="135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Contact Pengajar</a:t>
            </a: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ID" sz="135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Ponsel :</a:t>
            </a: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ID" sz="135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Email :</a:t>
            </a: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633500" y="1731875"/>
            <a:ext cx="97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ID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Pengajar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Tujuan Tugas/ Task yang Biasa Dikembangkan</a:t>
            </a:r>
            <a:endParaRPr/>
          </a:p>
        </p:txBody>
      </p:sp>
      <p:grpSp>
        <p:nvGrpSpPr>
          <p:cNvPr id="391" name="Google Shape;391;p20"/>
          <p:cNvGrpSpPr/>
          <p:nvPr/>
        </p:nvGrpSpPr>
        <p:grpSpPr>
          <a:xfrm>
            <a:off x="304800" y="1376790"/>
            <a:ext cx="504056" cy="504055"/>
            <a:chOff x="76200" y="1350500"/>
            <a:chExt cx="504056" cy="504055"/>
          </a:xfrm>
        </p:grpSpPr>
        <p:sp>
          <p:nvSpPr>
            <p:cNvPr id="392" name="Google Shape;392;p20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4" name="Google Shape;394;p20"/>
          <p:cNvSpPr txBox="1"/>
          <p:nvPr/>
        </p:nvSpPr>
        <p:spPr>
          <a:xfrm>
            <a:off x="1048072" y="1173992"/>
            <a:ext cx="7543800" cy="101566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Arial"/>
                <a:ea typeface="Arial"/>
                <a:cs typeface="Arial"/>
                <a:sym typeface="Arial"/>
              </a:rPr>
              <a:t>Prescriptive: 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Menggunakan hasil analitik prediktif dan pengetahuan lain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dengan menyarankan upaya terbaik di masa depan.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0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0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0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20"/>
          <p:cNvSpPr txBox="1"/>
          <p:nvPr/>
        </p:nvSpPr>
        <p:spPr>
          <a:xfrm>
            <a:off x="1048072" y="2314575"/>
            <a:ext cx="213231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OPERASI MESIN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20"/>
          <p:cNvSpPr txBox="1"/>
          <p:nvPr/>
        </p:nvSpPr>
        <p:spPr>
          <a:xfrm>
            <a:off x="2619375" y="3055388"/>
            <a:ext cx="517160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PERKIRAAN KERUSAKAN YANG TEJADI PADA MESIN TSB.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20"/>
          <p:cNvSpPr txBox="1"/>
          <p:nvPr/>
        </p:nvSpPr>
        <p:spPr>
          <a:xfrm>
            <a:off x="4286250" y="3696609"/>
            <a:ext cx="430278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USULAN PERBAIKAN YANG HARUS DILAKUKAN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 rot="5400000">
            <a:off x="1940500" y="2670138"/>
            <a:ext cx="574100" cy="504176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 rot="5400000">
            <a:off x="3447344" y="3330625"/>
            <a:ext cx="574100" cy="504176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Jenis Tugas Analitiks yang bisqa Dilakukan</a:t>
            </a:r>
            <a:endParaRPr/>
          </a:p>
        </p:txBody>
      </p:sp>
      <p:sp>
        <p:nvSpPr>
          <p:cNvPr id="409" name="Google Shape;409;p21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1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1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3" name="Google Shape;413;p21"/>
          <p:cNvGrpSpPr/>
          <p:nvPr/>
        </p:nvGrpSpPr>
        <p:grpSpPr>
          <a:xfrm>
            <a:off x="1991063" y="1539995"/>
            <a:ext cx="4971715" cy="3077728"/>
            <a:chOff x="943142" y="177"/>
            <a:chExt cx="4971715" cy="3077728"/>
          </a:xfrm>
        </p:grpSpPr>
        <p:sp>
          <p:nvSpPr>
            <p:cNvPr id="414" name="Google Shape;414;p21"/>
            <p:cNvSpPr/>
            <p:nvPr/>
          </p:nvSpPr>
          <p:spPr>
            <a:xfrm>
              <a:off x="943142" y="177"/>
              <a:ext cx="2367483" cy="142049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rgbClr val="BBBBBB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1"/>
            <p:cNvSpPr txBox="1"/>
            <p:nvPr/>
          </p:nvSpPr>
          <p:spPr>
            <a:xfrm>
              <a:off x="943142" y="177"/>
              <a:ext cx="2367483" cy="1420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ID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Regresi / Estimasi </a:t>
              </a:r>
              <a:endPara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1"/>
            <p:cNvSpPr/>
            <p:nvPr/>
          </p:nvSpPr>
          <p:spPr>
            <a:xfrm>
              <a:off x="3547374" y="177"/>
              <a:ext cx="2367483" cy="142049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rgbClr val="BBBBBB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1"/>
            <p:cNvSpPr txBox="1"/>
            <p:nvPr/>
          </p:nvSpPr>
          <p:spPr>
            <a:xfrm>
              <a:off x="3547374" y="177"/>
              <a:ext cx="2367483" cy="1420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ID" sz="2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Klasifikasi</a:t>
              </a:r>
              <a:endPara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1"/>
            <p:cNvSpPr/>
            <p:nvPr/>
          </p:nvSpPr>
          <p:spPr>
            <a:xfrm>
              <a:off x="943142" y="1657415"/>
              <a:ext cx="2367483" cy="142049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rgbClr val="BBBBBB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1"/>
            <p:cNvSpPr txBox="1"/>
            <p:nvPr/>
          </p:nvSpPr>
          <p:spPr>
            <a:xfrm>
              <a:off x="943142" y="1657415"/>
              <a:ext cx="2367483" cy="1420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ID" sz="2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Klastering</a:t>
              </a:r>
              <a:r>
                <a:rPr lang="en-ID" sz="3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1"/>
            <p:cNvSpPr/>
            <p:nvPr/>
          </p:nvSpPr>
          <p:spPr>
            <a:xfrm>
              <a:off x="3547374" y="1657415"/>
              <a:ext cx="2367483" cy="142049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rgbClr val="BBBBBB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1"/>
            <p:cNvSpPr txBox="1"/>
            <p:nvPr/>
          </p:nvSpPr>
          <p:spPr>
            <a:xfrm>
              <a:off x="3547374" y="1657415"/>
              <a:ext cx="2367483" cy="1420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ID" sz="2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Asosiasi</a:t>
              </a:r>
              <a:r>
                <a:rPr lang="en-ID" sz="3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b="1"/>
              <a:t>Regresi/ Estimasi</a:t>
            </a:r>
            <a:endParaRPr b="1">
              <a:solidFill>
                <a:srgbClr val="C00000"/>
              </a:solidFill>
            </a:endParaRPr>
          </a:p>
        </p:txBody>
      </p:sp>
      <p:sp>
        <p:nvSpPr>
          <p:cNvPr id="427" name="Google Shape;427;p22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22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2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544" y="1412714"/>
            <a:ext cx="3524250" cy="2932392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2"/>
          <p:cNvSpPr txBox="1"/>
          <p:nvPr/>
        </p:nvSpPr>
        <p:spPr>
          <a:xfrm>
            <a:off x="3883147" y="1082951"/>
            <a:ext cx="5153797" cy="58473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Uraian:</a:t>
            </a:r>
            <a:endParaRPr sz="1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Memprediksi nilai kontinyu dari suatu kasus/ data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22"/>
          <p:cNvSpPr txBox="1"/>
          <p:nvPr/>
        </p:nvSpPr>
        <p:spPr>
          <a:xfrm>
            <a:off x="3883147" y="1721048"/>
            <a:ext cx="5153797" cy="307772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Contoh:</a:t>
            </a:r>
            <a:endParaRPr sz="1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ID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Memprediksi harga rumah berdasarkan karakteristik rumah tersebut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155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ID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Memprediksi harga suatu saham besok hari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142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ID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Menentukan dosis obat tertentu bagi pasien dan mengamati bagaimana efeknya pada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142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ID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Memprediksi berapa lama waktu di Rumah sakit bagi seorang pasien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b="1"/>
              <a:t>Klasifikasi</a:t>
            </a:r>
            <a:endParaRPr b="1">
              <a:solidFill>
                <a:srgbClr val="C00000"/>
              </a:solidFill>
            </a:endParaRPr>
          </a:p>
        </p:txBody>
      </p:sp>
      <p:sp>
        <p:nvSpPr>
          <p:cNvPr id="439" name="Google Shape;439;p23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23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23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3"/>
          <p:cNvSpPr txBox="1"/>
          <p:nvPr/>
        </p:nvSpPr>
        <p:spPr>
          <a:xfrm>
            <a:off x="3903024" y="1218902"/>
            <a:ext cx="5153700" cy="585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Uraian:</a:t>
            </a:r>
            <a:endParaRPr sz="1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Memprediksi kelas atau kategori dari suatu kasus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23"/>
          <p:cNvSpPr txBox="1"/>
          <p:nvPr/>
        </p:nvSpPr>
        <p:spPr>
          <a:xfrm>
            <a:off x="3903024" y="1874650"/>
            <a:ext cx="5153797" cy="252372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Contoh:</a:t>
            </a:r>
            <a:endParaRPr sz="1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ID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Memprediksi apakah suatu pinjaman  dapat dibayar atau tidak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155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ID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Memprediksi apakah seorang pasien terjangkit Covid berdasar suara batuknya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142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ID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Memprediksi apakah suatu perusahaan akan bangkrut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23" descr="A picture containing 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908043"/>
            <a:ext cx="3887962" cy="2678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b="1"/>
              <a:t>Klastering</a:t>
            </a:r>
            <a:endParaRPr b="1">
              <a:solidFill>
                <a:srgbClr val="C00000"/>
              </a:solidFill>
            </a:endParaRPr>
          </a:p>
        </p:txBody>
      </p:sp>
      <p:sp>
        <p:nvSpPr>
          <p:cNvPr id="451" name="Google Shape;451;p24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24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24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4"/>
          <p:cNvSpPr txBox="1"/>
          <p:nvPr/>
        </p:nvSpPr>
        <p:spPr>
          <a:xfrm>
            <a:off x="3885428" y="1206598"/>
            <a:ext cx="5153797" cy="58473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Uraian:</a:t>
            </a:r>
            <a:endParaRPr sz="1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Mengelompokkan kasus berdasar kesamaan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24"/>
          <p:cNvSpPr txBox="1"/>
          <p:nvPr/>
        </p:nvSpPr>
        <p:spPr>
          <a:xfrm>
            <a:off x="3885428" y="1862346"/>
            <a:ext cx="5153797" cy="172350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Contoh:</a:t>
            </a:r>
            <a:endParaRPr sz="1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ID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Identifikasi kelompok Rumah Tangga berdasar pola pengeluaran bulanan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142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ID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Segmentasi nasabah suatu bank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" name="Google Shape;45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925" y="1417220"/>
            <a:ext cx="3515940" cy="2831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b="1"/>
              <a:t>Asosiasi</a:t>
            </a:r>
            <a:endParaRPr b="1">
              <a:solidFill>
                <a:srgbClr val="C00000"/>
              </a:solidFill>
            </a:endParaRPr>
          </a:p>
        </p:txBody>
      </p:sp>
      <p:sp>
        <p:nvSpPr>
          <p:cNvPr id="463" name="Google Shape;463;p25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5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25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25"/>
          <p:cNvSpPr txBox="1"/>
          <p:nvPr/>
        </p:nvSpPr>
        <p:spPr>
          <a:xfrm>
            <a:off x="3771128" y="1200791"/>
            <a:ext cx="5153797" cy="83095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Uraian:</a:t>
            </a:r>
            <a:endParaRPr sz="1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Memprediksi suatu kumpulan item atau </a:t>
            </a:r>
            <a:r>
              <a:rPr lang="en-ID" sz="1600" b="0" i="1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event </a:t>
            </a: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yang akan terjadi secara bersamaan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25"/>
          <p:cNvSpPr txBox="1"/>
          <p:nvPr/>
        </p:nvSpPr>
        <p:spPr>
          <a:xfrm>
            <a:off x="3771128" y="2118149"/>
            <a:ext cx="5153797" cy="172350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Contoh:</a:t>
            </a:r>
            <a:endParaRPr sz="1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ID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Menemukan korelasi berbagai penyakit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142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ID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Mencari kumpulan produk yang biasanya dibeli secara bersamaan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825" y="1532145"/>
            <a:ext cx="2743200" cy="3165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6"/>
          <p:cNvSpPr txBox="1">
            <a:spLocks noGrp="1"/>
          </p:cNvSpPr>
          <p:nvPr>
            <p:ph type="title"/>
          </p:nvPr>
        </p:nvSpPr>
        <p:spPr>
          <a:xfrm>
            <a:off x="381000" y="202953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>
                <a:solidFill>
                  <a:srgbClr val="3F3F3F"/>
                </a:solidFill>
              </a:rPr>
              <a:t>2. Metodologi Data Science</a:t>
            </a:r>
            <a:endParaRPr/>
          </a:p>
        </p:txBody>
      </p:sp>
      <p:sp>
        <p:nvSpPr>
          <p:cNvPr id="475" name="Google Shape;475;p26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26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26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/>
              <a:t>Mayoritas Proyek Pengembangan AI/DS Gagal</a:t>
            </a:r>
            <a:endParaRPr sz="2800"/>
          </a:p>
        </p:txBody>
      </p:sp>
      <p:pic>
        <p:nvPicPr>
          <p:cNvPr id="484" name="Google Shape;48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10609"/>
            <a:ext cx="9144000" cy="3368842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27"/>
          <p:cNvSpPr/>
          <p:nvPr/>
        </p:nvSpPr>
        <p:spPr>
          <a:xfrm>
            <a:off x="1828800" y="4171950"/>
            <a:ext cx="4572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ID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https://www.slideshare.net/PMI-Montreal/symposium-2019-gestion-de-projet-en-intelligence-artificielle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7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7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Google Shape;48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27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/>
              <a:t>Mayoritas Proyek Pengembangan AI/DS Gagal</a:t>
            </a:r>
            <a:endParaRPr sz="2800"/>
          </a:p>
        </p:txBody>
      </p:sp>
      <p:pic>
        <p:nvPicPr>
          <p:cNvPr id="495" name="Google Shape;49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3393" y="1310609"/>
            <a:ext cx="9283593" cy="3025093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28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8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8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/>
              <a:t>Perlu Metodologi Pengembangan</a:t>
            </a:r>
            <a:endParaRPr sz="2800"/>
          </a:p>
        </p:txBody>
      </p:sp>
      <p:sp>
        <p:nvSpPr>
          <p:cNvPr id="505" name="Google Shape;505;p29"/>
          <p:cNvSpPr/>
          <p:nvPr/>
        </p:nvSpPr>
        <p:spPr>
          <a:xfrm>
            <a:off x="3124438" y="3207024"/>
            <a:ext cx="273773" cy="276467"/>
          </a:xfrm>
          <a:custGeom>
            <a:avLst/>
            <a:gdLst/>
            <a:ahLst/>
            <a:cxnLst/>
            <a:rect l="l" t="t" r="r" b="b"/>
            <a:pathLst>
              <a:path w="3189723" h="3221116" extrusionOk="0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9"/>
          <p:cNvSpPr/>
          <p:nvPr/>
        </p:nvSpPr>
        <p:spPr>
          <a:xfrm>
            <a:off x="5158900" y="1808210"/>
            <a:ext cx="305058" cy="296916"/>
          </a:xfrm>
          <a:custGeom>
            <a:avLst/>
            <a:gdLst/>
            <a:ahLst/>
            <a:cxnLst/>
            <a:rect l="l" t="t" r="r" b="b"/>
            <a:pathLst>
              <a:path w="3306630" h="3218379" extrusionOk="0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9"/>
          <p:cNvSpPr/>
          <p:nvPr/>
        </p:nvSpPr>
        <p:spPr>
          <a:xfrm>
            <a:off x="5733475" y="3192432"/>
            <a:ext cx="289159" cy="289159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9"/>
          <p:cNvSpPr/>
          <p:nvPr/>
        </p:nvSpPr>
        <p:spPr>
          <a:xfrm>
            <a:off x="3632582" y="1837208"/>
            <a:ext cx="285817" cy="238921"/>
          </a:xfrm>
          <a:custGeom>
            <a:avLst/>
            <a:gdLst/>
            <a:ahLst/>
            <a:cxnLst/>
            <a:rect l="l" t="t" r="r" b="b"/>
            <a:pathLst>
              <a:path w="3186824" h="2663936" extrusionOk="0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9"/>
          <p:cNvSpPr/>
          <p:nvPr/>
        </p:nvSpPr>
        <p:spPr>
          <a:xfrm>
            <a:off x="1257300" y="1475964"/>
            <a:ext cx="66294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ID" sz="2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Pengembangan Sistem AI berdasar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ID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≠</a:t>
            </a:r>
            <a:br>
              <a:rPr lang="en-ID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ID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+ Machine Learning (ML) Algorithms</a:t>
            </a:r>
            <a:endParaRPr sz="24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9"/>
          <p:cNvSpPr txBox="1"/>
          <p:nvPr/>
        </p:nvSpPr>
        <p:spPr>
          <a:xfrm>
            <a:off x="381000" y="3159549"/>
            <a:ext cx="83820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ID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Metodologi Pengembangan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Metoda iterative yang dipakai untuk menyelesaikan masalah dengan mengguna-kan data dan data science melalui urutan langkah yang ditentukan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9"/>
          <p:cNvSpPr/>
          <p:nvPr/>
        </p:nvSpPr>
        <p:spPr>
          <a:xfrm>
            <a:off x="1194035" y="1139789"/>
            <a:ext cx="6934200" cy="1930674"/>
          </a:xfrm>
          <a:prstGeom prst="frame">
            <a:avLst>
              <a:gd name="adj1" fmla="val 5057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9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9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4" name="Google Shape;51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9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27" name="Google Shape;12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"/>
          <p:cNvSpPr txBox="1"/>
          <p:nvPr/>
        </p:nvSpPr>
        <p:spPr>
          <a:xfrm>
            <a:off x="127750" y="479025"/>
            <a:ext cx="8935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ID" sz="135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Deskripsi Pelatihan</a:t>
            </a: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30" name="Google Shape;130;p3"/>
          <p:cNvSpPr txBox="1"/>
          <p:nvPr/>
        </p:nvSpPr>
        <p:spPr>
          <a:xfrm>
            <a:off x="81650" y="871425"/>
            <a:ext cx="8803800" cy="2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31" name="Google Shape;131;p3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32" name="Google Shape;132;p3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33" name="Google Shape;133;p3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2700" marR="0" lvl="0" indent="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ID" sz="1600" b="0" i="0" u="none" strike="noStrike" cap="non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Tujuan utama dari modul pelatihan ini adalah untuk membahas metodologi data science secara umum untuk mengembangkan suatu aplikasi AI dengan menjelaskan langkah-langkah utama yang diperlukan untuk menyelesaikan suatu masalah organisasi/ bisnis dengan melakukan tugas-tugas yang umumnya terkait dengan data science.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Jenis Metodologi</a:t>
            </a:r>
            <a:endParaRPr/>
          </a:p>
        </p:txBody>
      </p:sp>
      <p:sp>
        <p:nvSpPr>
          <p:cNvPr id="521" name="Google Shape;521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ID"/>
              <a:t>Metodologi kegiatan Teknis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ID"/>
              <a:t>Kegiatan Data Science dianggap sebagai kegiatan teknis di bidang Teknologi Informasi ataupun Pengolahan data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ID"/>
              <a:t>Metodologi kegiatan bisnis (dan teknis)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ID"/>
              <a:t>Kegiatan Data Science dianggap sebagai kegiatan bisnis yang terkait dengan penyelesaian suatu masalah organisasi menggunakan pendekatan data</a:t>
            </a:r>
            <a:endParaRPr/>
          </a:p>
          <a:p>
            <a: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522" name="Google Shape;522;p30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30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30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/>
              <a:t>Metodologi Teknis: Kegiatan DS/AI dianggap Kegiatan Teknikal</a:t>
            </a:r>
            <a:br>
              <a:rPr lang="en-ID" sz="2800"/>
            </a:br>
            <a:r>
              <a:rPr lang="en-ID" sz="2800"/>
              <a:t> </a:t>
            </a:r>
            <a:endParaRPr sz="2800"/>
          </a:p>
        </p:txBody>
      </p:sp>
      <p:sp>
        <p:nvSpPr>
          <p:cNvPr id="531" name="Google Shape;531;p31"/>
          <p:cNvSpPr txBox="1">
            <a:spLocks noGrp="1"/>
          </p:cNvSpPr>
          <p:nvPr>
            <p:ph type="body" idx="1"/>
          </p:nvPr>
        </p:nvSpPr>
        <p:spPr>
          <a:xfrm>
            <a:off x="311700" y="13810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ID"/>
              <a:t>Knowledge Discovery and Data Mining </a:t>
            </a:r>
            <a:endParaRPr/>
          </a:p>
        </p:txBody>
      </p:sp>
      <p:pic>
        <p:nvPicPr>
          <p:cNvPr id="532" name="Google Shape;53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3424" y="1911653"/>
            <a:ext cx="4856302" cy="2657222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31"/>
          <p:cNvSpPr txBox="1"/>
          <p:nvPr/>
        </p:nvSpPr>
        <p:spPr>
          <a:xfrm>
            <a:off x="3048000" y="4620950"/>
            <a:ext cx="1947150" cy="19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ID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https://www.kdnuggets.com/gpspubs/aimag-kdd-overview-1996-Fayyad.pdf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31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31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31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/>
              <a:t>Metodologi Teknis: Kegiatan DS/AI dianggap Kegiatan Teknikal</a:t>
            </a:r>
            <a:br>
              <a:rPr lang="en-ID" sz="2800"/>
            </a:br>
            <a:r>
              <a:rPr lang="en-ID" sz="2800"/>
              <a:t> </a:t>
            </a:r>
            <a:endParaRPr sz="2800"/>
          </a:p>
        </p:txBody>
      </p:sp>
      <p:sp>
        <p:nvSpPr>
          <p:cNvPr id="543" name="Google Shape;543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ID"/>
              <a:t>SEMMA dari SAS Institute</a:t>
            </a:r>
            <a:endParaRPr/>
          </a:p>
        </p:txBody>
      </p:sp>
      <p:pic>
        <p:nvPicPr>
          <p:cNvPr id="544" name="Google Shape;54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1" y="1885950"/>
            <a:ext cx="4114800" cy="3069507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32"/>
          <p:cNvSpPr txBox="1"/>
          <p:nvPr/>
        </p:nvSpPr>
        <p:spPr>
          <a:xfrm>
            <a:off x="6019800" y="3224729"/>
            <a:ext cx="2636312" cy="195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ID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https://documentation.sas.com/?docsetId=emref&amp;docsetTarget=n061bzurmej4j3n1jnj8bbjjm1a2.htm&amp;docsetVersion=14.3&amp;locale=en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/>
              <a:t>Metodologi Lengkap: Kegiatan DS/AI dianggap Kegiatan Bisnis: Masalah Bisnis menjadi Masalah DS/AI</a:t>
            </a:r>
            <a:br>
              <a:rPr lang="en-ID" sz="2800"/>
            </a:br>
            <a:r>
              <a:rPr lang="en-ID" sz="2800"/>
              <a:t> </a:t>
            </a:r>
            <a:endParaRPr sz="2800"/>
          </a:p>
        </p:txBody>
      </p:sp>
      <p:sp>
        <p:nvSpPr>
          <p:cNvPr id="551" name="Google Shape;551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ID"/>
              <a:t>CRISP-DM</a:t>
            </a:r>
            <a:endParaRPr/>
          </a:p>
        </p:txBody>
      </p:sp>
      <p:sp>
        <p:nvSpPr>
          <p:cNvPr id="552" name="Google Shape;552;p33"/>
          <p:cNvSpPr txBox="1"/>
          <p:nvPr/>
        </p:nvSpPr>
        <p:spPr>
          <a:xfrm>
            <a:off x="6019800" y="3224729"/>
            <a:ext cx="2636312" cy="195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ID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https://documentation.sas.com/?docsetId=emref&amp;docsetTarget=n061bzurmej4j3n1jnj8bbjjm1a2.htm&amp;docsetVersion=14.3&amp;locale=en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0998" y="1962150"/>
            <a:ext cx="2714626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33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3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3"/>
          <p:cNvSpPr txBox="1"/>
          <p:nvPr/>
        </p:nvSpPr>
        <p:spPr>
          <a:xfrm>
            <a:off x="7752400" y="47878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/>
              <a:t>Metodologi Lengkap: Kegiatan DS/AI dianggap Kegiatan Bisnis: Masalah Bisnis menjadi Masalah DS/AI</a:t>
            </a:r>
            <a:br>
              <a:rPr lang="en-ID" sz="2800"/>
            </a:br>
            <a:r>
              <a:rPr lang="en-ID" sz="2800"/>
              <a:t> </a:t>
            </a:r>
            <a:endParaRPr sz="2800"/>
          </a:p>
        </p:txBody>
      </p:sp>
      <p:sp>
        <p:nvSpPr>
          <p:cNvPr id="563" name="Google Shape;563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ID"/>
              <a:t>IBM Data Science Methodology</a:t>
            </a:r>
            <a:endParaRPr/>
          </a:p>
        </p:txBody>
      </p:sp>
      <p:pic>
        <p:nvPicPr>
          <p:cNvPr id="564" name="Google Shape;56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1755898"/>
            <a:ext cx="4824456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34"/>
          <p:cNvSpPr/>
          <p:nvPr/>
        </p:nvSpPr>
        <p:spPr>
          <a:xfrm>
            <a:off x="6166903" y="4355048"/>
            <a:ext cx="29770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ID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https://www.slideshare.net/</a:t>
            </a:r>
            <a:br>
              <a:rPr lang="en-ID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ID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JohnBRollinsPhD/foundational-methodology-for-data-science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4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4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34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/>
              <a:t>Metodologi Lengkap: Kegiatan DS/AI dianggap Kegiatan Bisnis: Masalah Bisnis menjadi Masalah DS/AI</a:t>
            </a:r>
            <a:br>
              <a:rPr lang="en-ID" sz="2800"/>
            </a:br>
            <a:r>
              <a:rPr lang="en-ID" sz="2800"/>
              <a:t> </a:t>
            </a:r>
            <a:endParaRPr sz="2800"/>
          </a:p>
        </p:txBody>
      </p:sp>
      <p:sp>
        <p:nvSpPr>
          <p:cNvPr id="575" name="Google Shape;575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ID"/>
              <a:t>Microsoft’s Team Data Science Process</a:t>
            </a:r>
            <a:endParaRPr/>
          </a:p>
        </p:txBody>
      </p:sp>
      <p:pic>
        <p:nvPicPr>
          <p:cNvPr id="576" name="Google Shape;57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0" y="1809750"/>
            <a:ext cx="4669673" cy="3183103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35"/>
          <p:cNvSpPr/>
          <p:nvPr/>
        </p:nvSpPr>
        <p:spPr>
          <a:xfrm>
            <a:off x="5943600" y="3821748"/>
            <a:ext cx="36576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ID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https://docs.microsoft.com/en-us/azure</a:t>
            </a:r>
            <a:br>
              <a:rPr lang="en-ID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ID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/machine-learning/team-data-science-process/overview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5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5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0" name="Google Shape;580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5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/>
              <a:t>Metodologi Lengkap: Kegiatan DS/AI dianggap Kegiatan Bisnis: Masalah Bisnis menjadi Masalah DS/AI</a:t>
            </a:r>
            <a:br>
              <a:rPr lang="en-ID" sz="2800"/>
            </a:br>
            <a:r>
              <a:rPr lang="en-ID" sz="2800"/>
              <a:t> </a:t>
            </a:r>
            <a:endParaRPr sz="2800"/>
          </a:p>
        </p:txBody>
      </p:sp>
      <p:sp>
        <p:nvSpPr>
          <p:cNvPr id="587" name="Google Shape;587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ID"/>
              <a:t>Domino DataLab Methodology</a:t>
            </a:r>
            <a:endParaRPr/>
          </a:p>
        </p:txBody>
      </p:sp>
      <p:pic>
        <p:nvPicPr>
          <p:cNvPr id="588" name="Google Shape;58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79770" y="-108020"/>
            <a:ext cx="3098660" cy="67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36"/>
          <p:cNvSpPr/>
          <p:nvPr/>
        </p:nvSpPr>
        <p:spPr>
          <a:xfrm>
            <a:off x="3810000" y="4832210"/>
            <a:ext cx="167545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ID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https://www.dominodatalab.com/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7"/>
          <p:cNvSpPr/>
          <p:nvPr/>
        </p:nvSpPr>
        <p:spPr>
          <a:xfrm>
            <a:off x="4114800" y="371394"/>
            <a:ext cx="4876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Standard Kompetensi Kerja Nasional:  </a:t>
            </a:r>
            <a:b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KepMen Ketenagakerjaan No 299 thn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5" name="Google Shape;59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7094" y="1377934"/>
            <a:ext cx="3120194" cy="210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2900" y="1073134"/>
            <a:ext cx="6248400" cy="3735456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37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37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" name="Google Shape;599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37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/>
              <a:t>Bagaimana di Indonesia?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8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607" name="Google Shape;607;p38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38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609" name="Google Shape;60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38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611" name="Google Shape;611;p38"/>
          <p:cNvSpPr txBox="1"/>
          <p:nvPr/>
        </p:nvSpPr>
        <p:spPr>
          <a:xfrm>
            <a:off x="81650" y="871425"/>
            <a:ext cx="88038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612" name="Google Shape;612;p38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613" name="Google Shape;613;p38"/>
          <p:cNvSpPr txBox="1"/>
          <p:nvPr/>
        </p:nvSpPr>
        <p:spPr>
          <a:xfrm>
            <a:off x="334560" y="198381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en-ID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3. Peran Associate Data Scientist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/>
              <a:t>Siapa yang terlibat dalam Kegiatan Data Science</a:t>
            </a:r>
            <a:endParaRPr/>
          </a:p>
        </p:txBody>
      </p:sp>
      <p:grpSp>
        <p:nvGrpSpPr>
          <p:cNvPr id="619" name="Google Shape;619;p39"/>
          <p:cNvGrpSpPr/>
          <p:nvPr/>
        </p:nvGrpSpPr>
        <p:grpSpPr>
          <a:xfrm>
            <a:off x="269946" y="1014690"/>
            <a:ext cx="504055" cy="504055"/>
            <a:chOff x="76200" y="1350500"/>
            <a:chExt cx="504056" cy="504055"/>
          </a:xfrm>
        </p:grpSpPr>
        <p:sp>
          <p:nvSpPr>
            <p:cNvPr id="620" name="Google Shape;620;p39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9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2" name="Google Shape;622;p39"/>
          <p:cNvSpPr txBox="1"/>
          <p:nvPr/>
        </p:nvSpPr>
        <p:spPr>
          <a:xfrm>
            <a:off x="902973" y="989527"/>
            <a:ext cx="8229600" cy="74481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Data Scientist</a:t>
            </a:r>
            <a:endParaRPr sz="2000" b="1" i="0" u="none" strike="noStrike" cap="none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Mengembangkan model terbaik dari data untuk menjawab permasalahan bisnis </a:t>
            </a:r>
            <a:endParaRPr sz="14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3" name="Google Shape;623;p39"/>
          <p:cNvSpPr txBox="1"/>
          <p:nvPr/>
        </p:nvSpPr>
        <p:spPr>
          <a:xfrm>
            <a:off x="902972" y="4215090"/>
            <a:ext cx="8229599" cy="67710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IT People</a:t>
            </a:r>
            <a:endParaRPr sz="2000" b="1" i="0" u="none" strike="noStrike" cap="none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Menyiapkan infrastruktur IT (terutama deployment)</a:t>
            </a:r>
            <a:endParaRPr sz="14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4" name="Google Shape;624;p39"/>
          <p:cNvSpPr txBox="1"/>
          <p:nvPr/>
        </p:nvSpPr>
        <p:spPr>
          <a:xfrm>
            <a:off x="912336" y="1624290"/>
            <a:ext cx="8229600" cy="67710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Data Engineer</a:t>
            </a:r>
            <a:endParaRPr sz="2000" b="1" i="0" u="none" strike="noStrike" cap="none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Menyiapkan (big) data untuk diolah/ dimodelkan</a:t>
            </a:r>
            <a:endParaRPr sz="14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5" name="Google Shape;625;p39"/>
          <p:cNvSpPr txBox="1"/>
          <p:nvPr/>
        </p:nvSpPr>
        <p:spPr>
          <a:xfrm>
            <a:off x="921700" y="2264668"/>
            <a:ext cx="8229600" cy="95410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Data Analyst</a:t>
            </a:r>
            <a:endParaRPr sz="2000" b="1" i="0" u="none" strike="noStrike" cap="none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Menganalisis/ mencari insight dari data (dan menampilkannya dalam dashboard)</a:t>
            </a:r>
            <a:endParaRPr sz="14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6" name="Google Shape;626;p39"/>
          <p:cNvSpPr txBox="1"/>
          <p:nvPr/>
        </p:nvSpPr>
        <p:spPr>
          <a:xfrm>
            <a:off x="921700" y="2919690"/>
            <a:ext cx="8229600" cy="67710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Project/ Product Manager</a:t>
            </a:r>
            <a:endParaRPr sz="2000" b="1" i="0" u="none" strike="noStrike" cap="none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Mengelola projek/ produk berbasis data.</a:t>
            </a:r>
            <a:endParaRPr sz="14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27" name="Google Shape;627;p39"/>
          <p:cNvGrpSpPr/>
          <p:nvPr/>
        </p:nvGrpSpPr>
        <p:grpSpPr>
          <a:xfrm>
            <a:off x="269946" y="1653635"/>
            <a:ext cx="504055" cy="504055"/>
            <a:chOff x="76200" y="1350500"/>
            <a:chExt cx="504056" cy="504055"/>
          </a:xfrm>
        </p:grpSpPr>
        <p:sp>
          <p:nvSpPr>
            <p:cNvPr id="628" name="Google Shape;628;p39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9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0" name="Google Shape;630;p39"/>
          <p:cNvGrpSpPr/>
          <p:nvPr/>
        </p:nvGrpSpPr>
        <p:grpSpPr>
          <a:xfrm>
            <a:off x="269946" y="2310090"/>
            <a:ext cx="504055" cy="504055"/>
            <a:chOff x="76200" y="1350500"/>
            <a:chExt cx="504056" cy="504055"/>
          </a:xfrm>
        </p:grpSpPr>
        <p:sp>
          <p:nvSpPr>
            <p:cNvPr id="631" name="Google Shape;631;p39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9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3" name="Google Shape;633;p39"/>
          <p:cNvGrpSpPr/>
          <p:nvPr/>
        </p:nvGrpSpPr>
        <p:grpSpPr>
          <a:xfrm>
            <a:off x="269946" y="2995890"/>
            <a:ext cx="504055" cy="504055"/>
            <a:chOff x="76200" y="1350500"/>
            <a:chExt cx="504056" cy="504055"/>
          </a:xfrm>
        </p:grpSpPr>
        <p:sp>
          <p:nvSpPr>
            <p:cNvPr id="634" name="Google Shape;634;p39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9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6" name="Google Shape;636;p39"/>
          <p:cNvGrpSpPr/>
          <p:nvPr/>
        </p:nvGrpSpPr>
        <p:grpSpPr>
          <a:xfrm>
            <a:off x="269946" y="3605490"/>
            <a:ext cx="504055" cy="504055"/>
            <a:chOff x="76200" y="1350500"/>
            <a:chExt cx="504056" cy="504055"/>
          </a:xfrm>
        </p:grpSpPr>
        <p:sp>
          <p:nvSpPr>
            <p:cNvPr id="637" name="Google Shape;637;p39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9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05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9" name="Google Shape;639;p39"/>
          <p:cNvSpPr txBox="1"/>
          <p:nvPr/>
        </p:nvSpPr>
        <p:spPr>
          <a:xfrm>
            <a:off x="912335" y="3580346"/>
            <a:ext cx="8229599" cy="67710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Domain Expert</a:t>
            </a:r>
            <a:endParaRPr sz="2000" b="1" i="0" u="none" strike="noStrike" cap="none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Memberi arahan tentang domain permasalahan</a:t>
            </a:r>
            <a:endParaRPr sz="14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40" name="Google Shape;640;p39"/>
          <p:cNvGrpSpPr/>
          <p:nvPr/>
        </p:nvGrpSpPr>
        <p:grpSpPr>
          <a:xfrm>
            <a:off x="269946" y="4348394"/>
            <a:ext cx="504055" cy="504055"/>
            <a:chOff x="76200" y="1350500"/>
            <a:chExt cx="504056" cy="504055"/>
          </a:xfrm>
        </p:grpSpPr>
        <p:sp>
          <p:nvSpPr>
            <p:cNvPr id="641" name="Google Shape;641;p39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9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06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3" name="Google Shape;643;p39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39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5" name="Google Shape;64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39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4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40" name="Google Shape;14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4"/>
          <p:cNvSpPr txBox="1"/>
          <p:nvPr/>
        </p:nvSpPr>
        <p:spPr>
          <a:xfrm>
            <a:off x="127750" y="479025"/>
            <a:ext cx="54798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ID" sz="135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Capaian Pembelajaran</a:t>
            </a: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42" name="Google Shape;142;p4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43" name="Google Shape;143;p4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4" name="Google Shape;144;p4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5" name="Google Shape;145;p4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ID" sz="1800" b="0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Pada topik ini, kita akan mempelajari: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-ID" sz="1800" b="0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Metodologi </a:t>
            </a:r>
            <a:r>
              <a:rPr lang="en-ID" sz="1800" b="0" i="1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Data Science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-ID" sz="1800" b="0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Langkah-langkah utama dalam metodologi data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-ID" sz="1800" b="0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Peran Associate Data Science dalam Proses Data Science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/>
              <a:t>Kompetensi (Minimal) bagi seorang Data Scientist</a:t>
            </a:r>
            <a:endParaRPr/>
          </a:p>
        </p:txBody>
      </p:sp>
      <p:sp>
        <p:nvSpPr>
          <p:cNvPr id="652" name="Google Shape;652;p40"/>
          <p:cNvSpPr txBox="1"/>
          <p:nvPr/>
        </p:nvSpPr>
        <p:spPr>
          <a:xfrm>
            <a:off x="2912603" y="1017725"/>
            <a:ext cx="53091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Menganalisis dan mengembangkan model pengetahuan terbaik dari data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40"/>
          <p:cNvSpPr txBox="1"/>
          <p:nvPr/>
        </p:nvSpPr>
        <p:spPr>
          <a:xfrm>
            <a:off x="1845803" y="1049930"/>
            <a:ext cx="17609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TUGAS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40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40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6" name="Google Shape;65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40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58" name="Google Shape;658;p40"/>
          <p:cNvGraphicFramePr/>
          <p:nvPr/>
        </p:nvGraphicFramePr>
        <p:xfrm>
          <a:off x="1845803" y="189313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{52DDC864-69A7-4A4A-9AB3-8D54F1D988E7}</a:tableStyleId>
              </a:tblPr>
              <a:tblGrid>
                <a:gridCol w="1744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0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KODE UNIT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JUDUL UNIT KOMPETENSI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J.62DMI00.001.1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Menentukan Objektif Bisnis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J.62DMI00.002.1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Menentukan Tujuan Teknis DS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J.62DMI00.005.1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Menelaah Data</a:t>
                      </a:r>
                      <a:endParaRPr sz="1400" u="none" strike="noStrike" cap="none"/>
                    </a:p>
                  </a:txBody>
                  <a:tcPr marL="53100" marR="53100" marT="69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J.62DMI00.006.1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Memvalidasi Data</a:t>
                      </a:r>
                      <a:endParaRPr sz="1400" u="none" strike="noStrike" cap="none"/>
                    </a:p>
                  </a:txBody>
                  <a:tcPr marL="53100" marR="53100" marT="69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J.62DMI00.007.1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Menentukan Objek Data</a:t>
                      </a:r>
                      <a:endParaRPr sz="1400" u="none" strike="noStrike" cap="none"/>
                    </a:p>
                  </a:txBody>
                  <a:tcPr marL="53100" marR="53100" marT="69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J.62DMI00.008.1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Membersihkan Data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J.62DMI00.009.1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Mengkonstruksi Data 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J.62DMI00.012.1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Membangun Skenario Model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5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J.62DMI00.013.1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Membangun Model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J.62DMI00.014.1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Mengevaluasi Hasil Pemodelan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5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J.62DMI00.015.1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Melakukan Proses Review Pemodelan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59" name="Google Shape;659;p40"/>
          <p:cNvSpPr txBox="1"/>
          <p:nvPr/>
        </p:nvSpPr>
        <p:spPr>
          <a:xfrm>
            <a:off x="1845803" y="1565028"/>
            <a:ext cx="17609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LEVEL KKNI 7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1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en-ID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Kompetensi (Minimal) bagi seorang Associate Data Scientist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41"/>
          <p:cNvSpPr txBox="1"/>
          <p:nvPr/>
        </p:nvSpPr>
        <p:spPr>
          <a:xfrm>
            <a:off x="2912603" y="1017725"/>
            <a:ext cx="53091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Membantu Data Scientist dalam  </a:t>
            </a:r>
            <a:r>
              <a:rPr lang="en-ID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dari </a:t>
            </a: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mengembangkan pengetahuan, pola, dan </a:t>
            </a:r>
            <a:r>
              <a:rPr lang="en-ID" sz="1600" b="0" i="1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insight dari d</a:t>
            </a: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ata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41"/>
          <p:cNvSpPr txBox="1"/>
          <p:nvPr/>
        </p:nvSpPr>
        <p:spPr>
          <a:xfrm>
            <a:off x="1845803" y="1049930"/>
            <a:ext cx="17609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TUGAS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41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41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41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71" name="Google Shape;671;p41"/>
          <p:cNvGraphicFramePr/>
          <p:nvPr/>
        </p:nvGraphicFramePr>
        <p:xfrm>
          <a:off x="1835725" y="199064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{52DDC864-69A7-4A4A-9AB3-8D54F1D988E7}</a:tableStyleId>
              </a:tblPr>
              <a:tblGrid>
                <a:gridCol w="176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KODE UNIT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JUDUL UNIT KOMPETENSI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J.62DMI00.004.1</a:t>
                      </a:r>
                      <a:endParaRPr sz="1400" u="none" strike="noStrike" cap="none"/>
                    </a:p>
                  </a:txBody>
                  <a:tcPr marL="53100" marR="53100" marT="69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Mengumpulkan Data</a:t>
                      </a:r>
                      <a:endParaRPr sz="1400" u="none" strike="noStrike" cap="none"/>
                    </a:p>
                  </a:txBody>
                  <a:tcPr marL="53100" marR="53100" marT="69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J.62DMI00.005.1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Menelaah Data</a:t>
                      </a:r>
                      <a:endParaRPr sz="1400" u="none" strike="noStrike" cap="none"/>
                    </a:p>
                  </a:txBody>
                  <a:tcPr marL="53100" marR="53100" marT="69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J.62DMI00.006.1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Memvalidasi Data</a:t>
                      </a:r>
                      <a:endParaRPr sz="1400" u="none" strike="noStrike" cap="none"/>
                    </a:p>
                  </a:txBody>
                  <a:tcPr marL="53100" marR="53100" marT="69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J.62DMI00.007.1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Menentukan Objek Data</a:t>
                      </a:r>
                      <a:endParaRPr sz="1400" u="none" strike="noStrike" cap="none"/>
                    </a:p>
                  </a:txBody>
                  <a:tcPr marL="53100" marR="53100" marT="69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J.62DMI00.008.1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Membersihkan Data</a:t>
                      </a:r>
                      <a:endParaRPr sz="1400" u="none" strike="noStrike" cap="none"/>
                    </a:p>
                  </a:txBody>
                  <a:tcPr marL="53100" marR="53100" marT="69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J.62DMI00.009.1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Mengkonstruksi Data </a:t>
                      </a:r>
                      <a:endParaRPr sz="1400" u="none" strike="noStrike" cap="none"/>
                    </a:p>
                  </a:txBody>
                  <a:tcPr marL="53100" marR="53100" marT="69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J.62DMI00.010.1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Menentukan Label data</a:t>
                      </a:r>
                      <a:endParaRPr sz="1400" u="none" strike="noStrike" cap="none"/>
                    </a:p>
                  </a:txBody>
                  <a:tcPr marL="53100" marR="53100" marT="69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J.62DMI00.013.1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Membangun Model</a:t>
                      </a:r>
                      <a:endParaRPr sz="1400" u="none" strike="noStrike" cap="none"/>
                    </a:p>
                  </a:txBody>
                  <a:tcPr marL="53100" marR="53100" marT="69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5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J.62DMI00.014.1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ID" sz="1600" u="none" strike="noStrike" cap="non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Mengevaluasi Hasil Pemodelan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53100" marR="53100" marT="692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72" name="Google Shape;672;p41"/>
          <p:cNvSpPr txBox="1"/>
          <p:nvPr/>
        </p:nvSpPr>
        <p:spPr>
          <a:xfrm>
            <a:off x="1845803" y="1565028"/>
            <a:ext cx="17609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LEVEL KKNI 6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2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678" name="Google Shape;678;p42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42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680" name="Google Shape;68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42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682" name="Google Shape;682;p42"/>
          <p:cNvSpPr txBox="1"/>
          <p:nvPr/>
        </p:nvSpPr>
        <p:spPr>
          <a:xfrm>
            <a:off x="81650" y="871425"/>
            <a:ext cx="88038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683" name="Google Shape;683;p42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684" name="Google Shape;684;p42"/>
          <p:cNvSpPr txBox="1"/>
          <p:nvPr/>
        </p:nvSpPr>
        <p:spPr>
          <a:xfrm>
            <a:off x="334560" y="198381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en-ID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4. Langkah Pengembangan</a:t>
            </a: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75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1. </a:t>
            </a:r>
            <a:r>
              <a:rPr lang="en-ID" sz="2800" b="1"/>
              <a:t>Business Understanding: </a:t>
            </a:r>
            <a:r>
              <a:rPr lang="en-ID" sz="2800" b="1">
                <a:solidFill>
                  <a:srgbClr val="797979"/>
                </a:solidFill>
                <a:latin typeface="Lato"/>
                <a:ea typeface="Lato"/>
                <a:cs typeface="Lato"/>
                <a:sym typeface="Lato"/>
              </a:rPr>
              <a:t>Menentukan Masalah Bisnis </a:t>
            </a:r>
            <a:br>
              <a:rPr lang="en-ID"/>
            </a:br>
            <a:endParaRPr/>
          </a:p>
        </p:txBody>
      </p:sp>
      <p:sp>
        <p:nvSpPr>
          <p:cNvPr id="690" name="Google Shape;690;p43"/>
          <p:cNvSpPr txBox="1"/>
          <p:nvPr/>
        </p:nvSpPr>
        <p:spPr>
          <a:xfrm>
            <a:off x="630544" y="1200150"/>
            <a:ext cx="3937102" cy="33855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Kasus: Kegagalan Kredit 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1" name="Google Shape;691;p43"/>
          <p:cNvSpPr txBox="1"/>
          <p:nvPr/>
        </p:nvSpPr>
        <p:spPr>
          <a:xfrm>
            <a:off x="3962400" y="2351087"/>
            <a:ext cx="51054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4C4C4C"/>
                </a:solidFill>
                <a:latin typeface="Times"/>
                <a:ea typeface="Times"/>
                <a:cs typeface="Times"/>
                <a:sym typeface="Times"/>
              </a:rPr>
              <a:t>Problem:</a:t>
            </a:r>
            <a:br>
              <a:rPr lang="en-ID" sz="1600" b="1" i="0" u="none" strike="noStrike" cap="none">
                <a:solidFill>
                  <a:srgbClr val="4C4C4C"/>
                </a:solidFill>
                <a:latin typeface="Times"/>
                <a:ea typeface="Times"/>
                <a:cs typeface="Times"/>
                <a:sym typeface="Times"/>
              </a:rPr>
            </a:br>
            <a:r>
              <a:rPr lang="en-ID" sz="1600" b="1" i="0" u="none" strike="noStrike" cap="none">
                <a:solidFill>
                  <a:srgbClr val="4C4C4C"/>
                </a:solidFill>
                <a:latin typeface="Times"/>
                <a:ea typeface="Times"/>
                <a:cs typeface="Times"/>
                <a:sym typeface="Times"/>
              </a:rPr>
              <a:t>	Bagaimana menurunkan NPL suatu bank</a:t>
            </a:r>
            <a:endParaRPr sz="1600" b="1" i="0" u="none" strike="noStrike" cap="none">
              <a:solidFill>
                <a:srgbClr val="4C4C4C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4C4C4C"/>
                </a:solidFill>
                <a:latin typeface="Times"/>
                <a:ea typeface="Times"/>
                <a:cs typeface="Times"/>
                <a:sym typeface="Times"/>
              </a:rPr>
              <a:t>Pertanyaan: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4C4C4C"/>
                </a:solidFill>
                <a:latin typeface="Times"/>
                <a:ea typeface="Times"/>
                <a:cs typeface="Times"/>
                <a:sym typeface="Times"/>
              </a:rPr>
              <a:t>Bagaimana memperbaiki perhitungan Credit score </a:t>
            </a:r>
            <a:endParaRPr sz="1600" b="1" i="0" u="none" strike="noStrike" cap="none">
              <a:solidFill>
                <a:srgbClr val="4C4C4C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4C4C4C"/>
                </a:solidFill>
                <a:latin typeface="Times"/>
                <a:ea typeface="Times"/>
                <a:cs typeface="Times"/>
                <a:sym typeface="Times"/>
              </a:rPr>
              <a:t>Measurable outcomes:</a:t>
            </a:r>
            <a:endParaRPr sz="1600" b="1" i="0" u="none" strike="noStrike" cap="none">
              <a:solidFill>
                <a:srgbClr val="4C4C4C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4C4C4C"/>
                </a:solidFill>
                <a:latin typeface="Times"/>
                <a:ea typeface="Times"/>
                <a:cs typeface="Times"/>
                <a:sym typeface="Times"/>
              </a:rPr>
              <a:t>% Penurunan kredit gagal bayar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Google Shape;69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544" y="2118736"/>
            <a:ext cx="3395355" cy="2037213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43"/>
          <p:cNvSpPr txBox="1"/>
          <p:nvPr/>
        </p:nvSpPr>
        <p:spPr>
          <a:xfrm>
            <a:off x="1524000" y="4629150"/>
            <a:ext cx="12362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ID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westonlegal.com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43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43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6" name="Google Shape;696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43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4"/>
          <p:cNvSpPr txBox="1">
            <a:spLocks noGrp="1"/>
          </p:cNvSpPr>
          <p:nvPr>
            <p:ph type="title"/>
          </p:nvPr>
        </p:nvSpPr>
        <p:spPr>
          <a:xfrm>
            <a:off x="152400" y="445025"/>
            <a:ext cx="891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1. </a:t>
            </a:r>
            <a:r>
              <a:rPr lang="en-ID" sz="2800" b="1"/>
              <a:t>Business Understanding: </a:t>
            </a:r>
            <a: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Menentukan Tugas Analytics </a:t>
            </a: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endParaRPr sz="2800" b="1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3" name="Google Shape;703;p44"/>
          <p:cNvSpPr txBox="1"/>
          <p:nvPr/>
        </p:nvSpPr>
        <p:spPr>
          <a:xfrm>
            <a:off x="630544" y="1200150"/>
            <a:ext cx="4322456" cy="58477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Apa Tugas Analitiks yang perlu diselesaikan </a:t>
            </a:r>
            <a:b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untuk menjawab permasalahan bisnis?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4" name="Google Shape;704;p44"/>
          <p:cNvSpPr txBox="1"/>
          <p:nvPr/>
        </p:nvSpPr>
        <p:spPr>
          <a:xfrm>
            <a:off x="1447800" y="2343150"/>
            <a:ext cx="6781800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A. Regresi/Estimasi: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Memprediksi nilai kontinyu dari kasus</a:t>
            </a:r>
            <a:endParaRPr sz="1400" b="1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05" name="Google Shape;705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796" y="2312729"/>
            <a:ext cx="748285" cy="748285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44"/>
          <p:cNvSpPr txBox="1"/>
          <p:nvPr/>
        </p:nvSpPr>
        <p:spPr>
          <a:xfrm>
            <a:off x="3352800" y="2915546"/>
            <a:ext cx="5029200" cy="831000"/>
          </a:xfrm>
          <a:prstGeom prst="rect">
            <a:avLst/>
          </a:prstGeom>
          <a:gradFill>
            <a:gsLst>
              <a:gs pos="0">
                <a:srgbClr val="00ABC0"/>
              </a:gs>
              <a:gs pos="100000">
                <a:srgbClr val="94ECFD"/>
              </a:gs>
            </a:gsLst>
            <a:lin ang="16200000" scaled="0"/>
          </a:gradFill>
          <a:ln w="9525" cap="flat" cmpd="sng">
            <a:solidFill>
              <a:srgbClr val="0096A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ID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Prediksi harga rumah berdasar karakteristik tertentu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ID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Prediksi harga saham besok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44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44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9" name="Google Shape;709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44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5"/>
          <p:cNvSpPr txBox="1">
            <a:spLocks noGrp="1"/>
          </p:cNvSpPr>
          <p:nvPr>
            <p:ph type="title"/>
          </p:nvPr>
        </p:nvSpPr>
        <p:spPr>
          <a:xfrm>
            <a:off x="152400" y="445025"/>
            <a:ext cx="891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1. </a:t>
            </a:r>
            <a:r>
              <a:rPr lang="en-ID" sz="2800" b="1"/>
              <a:t>Business Understanding: </a:t>
            </a:r>
            <a: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Menentukan Tugas Analytics </a:t>
            </a: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endParaRPr sz="2800" b="1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6" name="Google Shape;716;p45"/>
          <p:cNvSpPr txBox="1"/>
          <p:nvPr/>
        </p:nvSpPr>
        <p:spPr>
          <a:xfrm>
            <a:off x="630544" y="1200150"/>
            <a:ext cx="4322456" cy="58477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Apa Tugas Analitiks yang perlu diselesaikan </a:t>
            </a:r>
            <a:b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untuk menjawab permasalahan bisnis?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7" name="Google Shape;717;p45"/>
          <p:cNvSpPr txBox="1"/>
          <p:nvPr/>
        </p:nvSpPr>
        <p:spPr>
          <a:xfrm>
            <a:off x="1300290" y="2390704"/>
            <a:ext cx="6243510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B. Klasifikasi: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Memprediksi kelas/ kategori dari kasus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8" name="Google Shape;71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487" y="2426894"/>
            <a:ext cx="748285" cy="748285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45"/>
          <p:cNvSpPr txBox="1"/>
          <p:nvPr/>
        </p:nvSpPr>
        <p:spPr>
          <a:xfrm>
            <a:off x="3200400" y="2977575"/>
            <a:ext cx="5029200" cy="584775"/>
          </a:xfrm>
          <a:prstGeom prst="rect">
            <a:avLst/>
          </a:prstGeom>
          <a:gradFill>
            <a:gsLst>
              <a:gs pos="0">
                <a:srgbClr val="00ABC0"/>
              </a:gs>
              <a:gs pos="100000">
                <a:srgbClr val="94ECFD"/>
              </a:gs>
            </a:gsLst>
            <a:lin ang="16200000" scaled="0"/>
          </a:gradFill>
          <a:ln w="9525" cap="flat" cmpd="sng">
            <a:solidFill>
              <a:srgbClr val="0096A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ID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Prediksi kolektibilitas suatu pinjaman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ID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Prediksi kebangkrutan suatu perusahan di tahun depan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45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45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2" name="Google Shape;722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45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46"/>
          <p:cNvSpPr txBox="1">
            <a:spLocks noGrp="1"/>
          </p:cNvSpPr>
          <p:nvPr>
            <p:ph type="title"/>
          </p:nvPr>
        </p:nvSpPr>
        <p:spPr>
          <a:xfrm>
            <a:off x="152400" y="445025"/>
            <a:ext cx="891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1. </a:t>
            </a:r>
            <a:r>
              <a:rPr lang="en-ID" sz="2800" b="1"/>
              <a:t>Business Understanding: </a:t>
            </a:r>
            <a: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Menentukan Tugas Analytics </a:t>
            </a:r>
            <a:br>
              <a:rPr lang="en-ID"/>
            </a:br>
            <a:endParaRPr/>
          </a:p>
        </p:txBody>
      </p:sp>
      <p:sp>
        <p:nvSpPr>
          <p:cNvPr id="729" name="Google Shape;729;p46"/>
          <p:cNvSpPr txBox="1"/>
          <p:nvPr/>
        </p:nvSpPr>
        <p:spPr>
          <a:xfrm>
            <a:off x="630544" y="1200150"/>
            <a:ext cx="4322456" cy="58477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Apa Tugas Analitiks yang perlu diselesaikan </a:t>
            </a:r>
            <a:b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untuk menjawab permasalahan bisnis?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0" name="Google Shape;730;p46"/>
          <p:cNvSpPr txBox="1"/>
          <p:nvPr/>
        </p:nvSpPr>
        <p:spPr>
          <a:xfrm>
            <a:off x="3352800" y="2915557"/>
            <a:ext cx="5029200" cy="584775"/>
          </a:xfrm>
          <a:prstGeom prst="rect">
            <a:avLst/>
          </a:prstGeom>
          <a:gradFill>
            <a:gsLst>
              <a:gs pos="0">
                <a:srgbClr val="00ABC0"/>
              </a:gs>
              <a:gs pos="100000">
                <a:srgbClr val="94ECFD"/>
              </a:gs>
            </a:gsLst>
            <a:lin ang="16200000" scaled="0"/>
          </a:gradFill>
          <a:ln w="9525" cap="flat" cmpd="sng">
            <a:solidFill>
              <a:srgbClr val="0096A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ID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Segmentasi nasabah perbankan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ID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Pengelompokkan pasien yang mirip kasusnya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46"/>
          <p:cNvSpPr txBox="1"/>
          <p:nvPr/>
        </p:nvSpPr>
        <p:spPr>
          <a:xfrm>
            <a:off x="1523999" y="2371695"/>
            <a:ext cx="6705601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C. Klastering: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Mengelompokkan kasus berdasar kemiripan</a:t>
            </a:r>
            <a:endParaRPr sz="1400" b="1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32" name="Google Shape;73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887" y="2189988"/>
            <a:ext cx="794376" cy="794376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46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46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5" name="Google Shape;735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46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47"/>
          <p:cNvSpPr txBox="1">
            <a:spLocks noGrp="1"/>
          </p:cNvSpPr>
          <p:nvPr>
            <p:ph type="title"/>
          </p:nvPr>
        </p:nvSpPr>
        <p:spPr>
          <a:xfrm>
            <a:off x="152400" y="445025"/>
            <a:ext cx="891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1. </a:t>
            </a:r>
            <a:r>
              <a:rPr lang="en-ID" sz="2800" b="1"/>
              <a:t>Business Understanding: </a:t>
            </a:r>
            <a: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Menentukan Tugas Analytics </a:t>
            </a:r>
            <a:br>
              <a:rPr lang="en-ID"/>
            </a:br>
            <a:endParaRPr/>
          </a:p>
        </p:txBody>
      </p:sp>
      <p:sp>
        <p:nvSpPr>
          <p:cNvPr id="742" name="Google Shape;742;p47"/>
          <p:cNvSpPr txBox="1"/>
          <p:nvPr/>
        </p:nvSpPr>
        <p:spPr>
          <a:xfrm>
            <a:off x="630544" y="1200150"/>
            <a:ext cx="4322456" cy="58477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Apa Tugas Analitiks yang perlu diselesaikan </a:t>
            </a:r>
            <a:b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untuk menjawab permasalahan bisnis?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3" name="Google Shape;743;p47"/>
          <p:cNvSpPr txBox="1"/>
          <p:nvPr/>
        </p:nvSpPr>
        <p:spPr>
          <a:xfrm>
            <a:off x="3363212" y="3071677"/>
            <a:ext cx="5029200" cy="584775"/>
          </a:xfrm>
          <a:prstGeom prst="rect">
            <a:avLst/>
          </a:prstGeom>
          <a:gradFill>
            <a:gsLst>
              <a:gs pos="0">
                <a:srgbClr val="00ABC0"/>
              </a:gs>
              <a:gs pos="100000">
                <a:srgbClr val="94ECFD"/>
              </a:gs>
            </a:gsLst>
            <a:lin ang="16200000" scaled="0"/>
          </a:gradFill>
          <a:ln w="9525" cap="flat" cmpd="sng">
            <a:solidFill>
              <a:srgbClr val="0096A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ID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Mencari barang jualan yang biasa dibeli bersama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ID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Menyusun portofolio saham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47"/>
          <p:cNvSpPr txBox="1"/>
          <p:nvPr/>
        </p:nvSpPr>
        <p:spPr>
          <a:xfrm>
            <a:off x="1493874" y="2343150"/>
            <a:ext cx="7543800" cy="67710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D. Asosiasi: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Memprediksi kumpulan item/ kejadian yang biasa </a:t>
            </a:r>
            <a:b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terjadi bersama</a:t>
            </a:r>
            <a:endParaRPr sz="1400" b="1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45" name="Google Shape;74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812" y="2223179"/>
            <a:ext cx="794376" cy="794376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47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47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8" name="Google Shape;748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47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8"/>
          <p:cNvSpPr txBox="1">
            <a:spLocks noGrp="1"/>
          </p:cNvSpPr>
          <p:nvPr>
            <p:ph type="title"/>
          </p:nvPr>
        </p:nvSpPr>
        <p:spPr>
          <a:xfrm>
            <a:off x="152400" y="445025"/>
            <a:ext cx="891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1. </a:t>
            </a:r>
            <a:r>
              <a:rPr lang="en-ID" sz="2800" b="1"/>
              <a:t>Business Understanding: </a:t>
            </a:r>
            <a: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Menentukan Tugas Analytics </a:t>
            </a:r>
            <a:br>
              <a:rPr lang="en-ID"/>
            </a:br>
            <a:r>
              <a:rPr lang="en-ID" sz="3100"/>
              <a:t>Pengukuran Performansi tergantung Jenis Task Analytics</a:t>
            </a:r>
            <a:endParaRPr sz="3100"/>
          </a:p>
        </p:txBody>
      </p:sp>
      <p:sp>
        <p:nvSpPr>
          <p:cNvPr id="755" name="Google Shape;755;p48"/>
          <p:cNvSpPr txBox="1"/>
          <p:nvPr/>
        </p:nvSpPr>
        <p:spPr>
          <a:xfrm>
            <a:off x="1219200" y="2190750"/>
            <a:ext cx="6096000" cy="233910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Metriks Performansi: </a:t>
            </a:r>
            <a:r>
              <a:rPr lang="en-ID" sz="16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Ukuran keberhasilan dari proses data science yang dilakukan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Contoh: Root Mean Squared Error (RMSE)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R-Square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Jackard Index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Log-loss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Precision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Recall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F1-Score</a:t>
            </a:r>
            <a:endParaRPr sz="1600" b="1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6" name="Google Shape;756;p48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48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8" name="Google Shape;75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48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49"/>
          <p:cNvSpPr txBox="1">
            <a:spLocks noGrp="1"/>
          </p:cNvSpPr>
          <p:nvPr>
            <p:ph type="title"/>
          </p:nvPr>
        </p:nvSpPr>
        <p:spPr>
          <a:xfrm>
            <a:off x="152400" y="445025"/>
            <a:ext cx="891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1. </a:t>
            </a:r>
            <a:r>
              <a:rPr lang="en-ID" sz="2800" b="1"/>
              <a:t>Business Understanding: </a:t>
            </a:r>
            <a: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Menentukan Tugas Analytics </a:t>
            </a: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endParaRPr sz="2800" b="1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5" name="Google Shape;765;p49"/>
          <p:cNvSpPr txBox="1"/>
          <p:nvPr/>
        </p:nvSpPr>
        <p:spPr>
          <a:xfrm>
            <a:off x="630544" y="1200150"/>
            <a:ext cx="3937102" cy="33855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Kasus: Kegagalan Kredit 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66" name="Google Shape;76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544" y="2224940"/>
            <a:ext cx="3395355" cy="2037213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49"/>
          <p:cNvSpPr txBox="1"/>
          <p:nvPr/>
        </p:nvSpPr>
        <p:spPr>
          <a:xfrm>
            <a:off x="1524000" y="4629150"/>
            <a:ext cx="12362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ID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westonlegal.com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49"/>
          <p:cNvSpPr/>
          <p:nvPr/>
        </p:nvSpPr>
        <p:spPr>
          <a:xfrm>
            <a:off x="914400" y="1505555"/>
            <a:ext cx="7391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Apa Tugas Analitiks yang perlu diselesaikan untuk menjawab permasalahan bisnis tersebut?</a:t>
            </a:r>
            <a:endParaRPr sz="14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9" name="Google Shape;769;p49"/>
          <p:cNvSpPr txBox="1"/>
          <p:nvPr/>
        </p:nvSpPr>
        <p:spPr>
          <a:xfrm>
            <a:off x="3962400" y="2351087"/>
            <a:ext cx="51054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4C4C4C"/>
                </a:solidFill>
                <a:latin typeface="Times"/>
                <a:ea typeface="Times"/>
                <a:cs typeface="Times"/>
                <a:sym typeface="Times"/>
              </a:rPr>
              <a:t>Problem:</a:t>
            </a:r>
            <a:br>
              <a:rPr lang="en-ID" sz="1600" b="1" i="0" u="none" strike="noStrike" cap="none">
                <a:solidFill>
                  <a:srgbClr val="4C4C4C"/>
                </a:solidFill>
                <a:latin typeface="Times"/>
                <a:ea typeface="Times"/>
                <a:cs typeface="Times"/>
                <a:sym typeface="Times"/>
              </a:rPr>
            </a:br>
            <a:r>
              <a:rPr lang="en-ID" sz="1600" b="1" i="0" u="none" strike="noStrike" cap="none">
                <a:solidFill>
                  <a:srgbClr val="4C4C4C"/>
                </a:solidFill>
                <a:latin typeface="Times"/>
                <a:ea typeface="Times"/>
                <a:cs typeface="Times"/>
                <a:sym typeface="Times"/>
              </a:rPr>
              <a:t>	Bagaimana menurunkan NPL suatu bank</a:t>
            </a:r>
            <a:endParaRPr sz="1600" b="1" i="0" u="none" strike="noStrike" cap="none">
              <a:solidFill>
                <a:srgbClr val="4C4C4C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4C4C4C"/>
                </a:solidFill>
                <a:latin typeface="Times"/>
                <a:ea typeface="Times"/>
                <a:cs typeface="Times"/>
                <a:sym typeface="Times"/>
              </a:rPr>
              <a:t>Pertanyaan: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4C4C4C"/>
                </a:solidFill>
                <a:latin typeface="Times"/>
                <a:ea typeface="Times"/>
                <a:cs typeface="Times"/>
                <a:sym typeface="Times"/>
              </a:rPr>
              <a:t>Bagaimana memperbaiki perhitungan Credit score </a:t>
            </a:r>
            <a:endParaRPr sz="1600" b="1" i="0" u="none" strike="noStrike" cap="none">
              <a:solidFill>
                <a:srgbClr val="4C4C4C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4C4C4C"/>
                </a:solidFill>
                <a:latin typeface="Times"/>
                <a:ea typeface="Times"/>
                <a:cs typeface="Times"/>
                <a:sym typeface="Times"/>
              </a:rPr>
              <a:t>Tugas Analitik: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4C4C4C"/>
                </a:solidFill>
                <a:latin typeface="Times"/>
                <a:ea typeface="Times"/>
                <a:cs typeface="Times"/>
                <a:sym typeface="Times"/>
              </a:rPr>
              <a:t>	Klasifikasi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4C4C4C"/>
                </a:solidFill>
                <a:latin typeface="Times"/>
                <a:ea typeface="Times"/>
                <a:cs typeface="Times"/>
                <a:sym typeface="Times"/>
              </a:rPr>
              <a:t>Performance Metrics: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4C4C4C"/>
                </a:solidFill>
                <a:latin typeface="Times"/>
                <a:ea typeface="Times"/>
                <a:cs typeface="Times"/>
                <a:sym typeface="Times"/>
              </a:rPr>
              <a:t>	F1-Score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49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49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2" name="Google Shape;772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49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Agenda</a:t>
            </a:r>
            <a:endParaRPr/>
          </a:p>
        </p:txBody>
      </p:sp>
      <p:sp>
        <p:nvSpPr>
          <p:cNvPr id="151" name="Google Shape;151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ID" b="1">
                <a:solidFill>
                  <a:srgbClr val="3F3F3F"/>
                </a:solidFill>
              </a:rPr>
              <a:t>Pengantar Data Science</a:t>
            </a:r>
            <a:endParaRPr b="1">
              <a:solidFill>
                <a:srgbClr val="3F3F3F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ID">
                <a:solidFill>
                  <a:srgbClr val="3F3F3F"/>
                </a:solidFill>
              </a:rPr>
              <a:t>Definisi data Science dan kaitan dengan Artificial Intelligence (AI)</a:t>
            </a:r>
            <a:endParaRPr b="1">
              <a:solidFill>
                <a:srgbClr val="3F3F3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ID" b="1">
                <a:solidFill>
                  <a:srgbClr val="3F3F3F"/>
                </a:solidFill>
              </a:rPr>
              <a:t> Metodologi diperlukan</a:t>
            </a:r>
            <a:endParaRPr b="1">
              <a:solidFill>
                <a:srgbClr val="3F3F3F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ID">
                <a:solidFill>
                  <a:srgbClr val="3F3F3F"/>
                </a:solidFill>
              </a:rPr>
              <a:t>Mengapa Mayoritas Projek AI Gagal</a:t>
            </a:r>
            <a:endParaRPr>
              <a:solidFill>
                <a:srgbClr val="3F3F3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ID" b="1">
                <a:solidFill>
                  <a:srgbClr val="3F3F3F"/>
                </a:solidFill>
              </a:rPr>
              <a:t>Berbagai Metodologi Data Science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ID">
                <a:solidFill>
                  <a:srgbClr val="3F3F3F"/>
                </a:solidFill>
              </a:rPr>
              <a:t>Tak semua metodologi sama lengkap</a:t>
            </a:r>
            <a:endParaRPr b="1">
              <a:solidFill>
                <a:srgbClr val="3F3F3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ID" b="1">
                <a:solidFill>
                  <a:srgbClr val="3F3F3F"/>
                </a:solidFill>
              </a:rPr>
              <a:t>Langkah Pengembangan</a:t>
            </a:r>
            <a:endParaRPr b="1">
              <a:solidFill>
                <a:srgbClr val="3F3F3F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ID">
                <a:solidFill>
                  <a:srgbClr val="3F3F3F"/>
                </a:solidFill>
              </a:rPr>
              <a:t>Dari Masalah Bisnis menjadi Aplikasi AI</a:t>
            </a:r>
            <a:endParaRPr b="1">
              <a:solidFill>
                <a:srgbClr val="3F3F3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ID" b="1">
                <a:solidFill>
                  <a:srgbClr val="3F3F3F"/>
                </a:solidFill>
              </a:rPr>
              <a:t>Langkah Berikutnya</a:t>
            </a:r>
            <a:endParaRPr b="1">
              <a:solidFill>
                <a:srgbClr val="3F3F3F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ID">
                <a:solidFill>
                  <a:srgbClr val="3F3F3F"/>
                </a:solidFill>
              </a:rPr>
              <a:t>Setelah Pelatihan apa yang perlu dilakukan</a:t>
            </a:r>
            <a:endParaRPr>
              <a:solidFill>
                <a:srgbClr val="3F3F3F"/>
              </a:solidFill>
            </a:endParaRPr>
          </a:p>
          <a:p>
            <a: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>
              <a:solidFill>
                <a:srgbClr val="3F3F3F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>
              <a:solidFill>
                <a:srgbClr val="3F3F3F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>
              <a:solidFill>
                <a:srgbClr val="3F3F3F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52" name="Google Shape;152;p5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5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5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50"/>
          <p:cNvSpPr txBox="1">
            <a:spLocks noGrp="1"/>
          </p:cNvSpPr>
          <p:nvPr>
            <p:ph type="title"/>
          </p:nvPr>
        </p:nvSpPr>
        <p:spPr>
          <a:xfrm>
            <a:off x="152400" y="445025"/>
            <a:ext cx="89335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1. </a:t>
            </a:r>
            <a:r>
              <a:rPr lang="en-ID" sz="2800" b="1"/>
              <a:t>Business Understanding: </a:t>
            </a:r>
            <a:r>
              <a:rPr lang="en-ID" sz="2800" b="1">
                <a:solidFill>
                  <a:srgbClr val="F4F4F4"/>
                </a:solidFill>
                <a:latin typeface="Lato"/>
                <a:ea typeface="Lato"/>
                <a:cs typeface="Lato"/>
                <a:sym typeface="Lato"/>
              </a:rPr>
              <a:t>Menentukan Kebutuhan Data</a:t>
            </a: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ID" sz="2800" b="1"/>
              <a:t> </a:t>
            </a:r>
            <a:br>
              <a:rPr lang="en-ID"/>
            </a:br>
            <a:endParaRPr/>
          </a:p>
        </p:txBody>
      </p:sp>
      <p:sp>
        <p:nvSpPr>
          <p:cNvPr id="779" name="Google Shape;779;p50"/>
          <p:cNvSpPr txBox="1"/>
          <p:nvPr/>
        </p:nvSpPr>
        <p:spPr>
          <a:xfrm>
            <a:off x="630544" y="1200150"/>
            <a:ext cx="3937102" cy="58477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Data apa yang diperlukan?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Dari mana bisa diperoleh?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50"/>
          <p:cNvSpPr txBox="1"/>
          <p:nvPr/>
        </p:nvSpPr>
        <p:spPr>
          <a:xfrm>
            <a:off x="1219200" y="2266950"/>
            <a:ext cx="7848600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Struktur Data: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Bagaimana deskripsi data (atribut) yang diperlukan</a:t>
            </a:r>
            <a:endParaRPr sz="1400" b="1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1" name="Google Shape;781;p50"/>
          <p:cNvSpPr txBox="1"/>
          <p:nvPr/>
        </p:nvSpPr>
        <p:spPr>
          <a:xfrm>
            <a:off x="1219199" y="2749936"/>
            <a:ext cx="7848601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Jumlah Data: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Berapa banyak (record) data yang diperlukan</a:t>
            </a:r>
            <a:endParaRPr sz="1400" b="1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2" name="Google Shape;782;p50"/>
          <p:cNvSpPr txBox="1"/>
          <p:nvPr/>
        </p:nvSpPr>
        <p:spPr>
          <a:xfrm>
            <a:off x="1219200" y="3262614"/>
            <a:ext cx="7848601" cy="150810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Sumber Data: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Darimana data bisa diperoleh? Apakah sudah tersedia?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	- Internal: Sistem Informasi/ ERP, Excel, dokumen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	- Eksternal: Web API, Web Scraping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	- Dataset via public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	- Dataset via open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50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50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5" name="Google Shape;78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50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51"/>
          <p:cNvSpPr txBox="1">
            <a:spLocks noGrp="1"/>
          </p:cNvSpPr>
          <p:nvPr>
            <p:ph type="title"/>
          </p:nvPr>
        </p:nvSpPr>
        <p:spPr>
          <a:xfrm>
            <a:off x="0" y="440369"/>
            <a:ext cx="929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1. </a:t>
            </a:r>
            <a:r>
              <a:rPr lang="en-ID" sz="2800" b="1"/>
              <a:t>Business Understanding: </a:t>
            </a:r>
            <a:r>
              <a:rPr lang="en-ID" sz="26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Merencanakan Manajemen Projek</a:t>
            </a:r>
            <a:br>
              <a:rPr lang="en-ID" sz="27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ID" sz="2800" b="1"/>
              <a:t> </a:t>
            </a:r>
            <a:br>
              <a:rPr lang="en-ID"/>
            </a:br>
            <a:endParaRPr/>
          </a:p>
        </p:txBody>
      </p:sp>
      <p:sp>
        <p:nvSpPr>
          <p:cNvPr id="792" name="Google Shape;792;p51"/>
          <p:cNvSpPr txBox="1"/>
          <p:nvPr/>
        </p:nvSpPr>
        <p:spPr>
          <a:xfrm>
            <a:off x="630544" y="1200150"/>
            <a:ext cx="4703456" cy="33855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Bagaimana rencana pelaksanaan projeknya?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51"/>
          <p:cNvSpPr txBox="1"/>
          <p:nvPr/>
        </p:nvSpPr>
        <p:spPr>
          <a:xfrm>
            <a:off x="1142999" y="2375606"/>
            <a:ext cx="7924800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Cost Benefit Analysis: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Apakah menguntungkan untuk melakukannya?</a:t>
            </a:r>
            <a:endParaRPr sz="1400" b="1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4" name="Google Shape;794;p51"/>
          <p:cNvSpPr txBox="1"/>
          <p:nvPr/>
        </p:nvSpPr>
        <p:spPr>
          <a:xfrm>
            <a:off x="1142999" y="2973347"/>
            <a:ext cx="5791201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Situation Assessment: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Analisa keadaan organisasi</a:t>
            </a:r>
            <a:endParaRPr sz="1400" b="1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5" name="Google Shape;795;p51"/>
          <p:cNvSpPr txBox="1"/>
          <p:nvPr/>
        </p:nvSpPr>
        <p:spPr>
          <a:xfrm>
            <a:off x="1143000" y="3543240"/>
            <a:ext cx="6934200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Project Plan: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Scope (WBS), Time, Schedule, Tim Pengembang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51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51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8" name="Google Shape;79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51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/>
              <a:t>2. Data Understanding : </a:t>
            </a:r>
            <a:br>
              <a:rPr lang="en-ID" sz="2800" b="1"/>
            </a:br>
            <a:r>
              <a:rPr lang="en-ID" sz="2800"/>
              <a:t>Mengenali/ mendalami data yang dimiliki</a:t>
            </a:r>
            <a:br>
              <a:rPr lang="en-ID" sz="2800"/>
            </a:br>
            <a:endParaRPr sz="2800" b="1"/>
          </a:p>
        </p:txBody>
      </p:sp>
      <p:grpSp>
        <p:nvGrpSpPr>
          <p:cNvPr id="805" name="Google Shape;805;p52"/>
          <p:cNvGrpSpPr/>
          <p:nvPr/>
        </p:nvGrpSpPr>
        <p:grpSpPr>
          <a:xfrm>
            <a:off x="933869" y="1534313"/>
            <a:ext cx="504055" cy="504055"/>
            <a:chOff x="76200" y="1350500"/>
            <a:chExt cx="504056" cy="504055"/>
          </a:xfrm>
        </p:grpSpPr>
        <p:sp>
          <p:nvSpPr>
            <p:cNvPr id="806" name="Google Shape;806;p52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52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8" name="Google Shape;808;p52"/>
          <p:cNvSpPr txBox="1"/>
          <p:nvPr/>
        </p:nvSpPr>
        <p:spPr>
          <a:xfrm>
            <a:off x="1470581" y="1441796"/>
            <a:ext cx="3627796" cy="64633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Mengumpulkan Data</a:t>
            </a:r>
            <a:endParaRPr sz="2000" b="1" i="0" u="none" strike="noStrike" cap="none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Mengumpulkan Data yang Diperlukan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09" name="Google Shape;809;p52"/>
          <p:cNvGrpSpPr/>
          <p:nvPr/>
        </p:nvGrpSpPr>
        <p:grpSpPr>
          <a:xfrm>
            <a:off x="585560" y="2557423"/>
            <a:ext cx="504055" cy="504055"/>
            <a:chOff x="76200" y="1350500"/>
            <a:chExt cx="504056" cy="504055"/>
          </a:xfrm>
        </p:grpSpPr>
        <p:sp>
          <p:nvSpPr>
            <p:cNvPr id="810" name="Google Shape;810;p52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52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2" name="Google Shape;812;p52"/>
          <p:cNvSpPr txBox="1"/>
          <p:nvPr/>
        </p:nvSpPr>
        <p:spPr>
          <a:xfrm>
            <a:off x="1122272" y="2464906"/>
            <a:ext cx="3403702" cy="64633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Menelaah data</a:t>
            </a:r>
            <a:endParaRPr sz="2000" b="1" i="0" u="none" strike="noStrike" cap="none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Menganalisa data secara eksploratif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13" name="Google Shape;813;p52"/>
          <p:cNvGrpSpPr/>
          <p:nvPr/>
        </p:nvGrpSpPr>
        <p:grpSpPr>
          <a:xfrm>
            <a:off x="286891" y="3502467"/>
            <a:ext cx="504055" cy="504055"/>
            <a:chOff x="76200" y="1350500"/>
            <a:chExt cx="504056" cy="504055"/>
          </a:xfrm>
        </p:grpSpPr>
        <p:sp>
          <p:nvSpPr>
            <p:cNvPr id="814" name="Google Shape;814;p52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52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6" name="Google Shape;816;p52"/>
          <p:cNvSpPr txBox="1"/>
          <p:nvPr/>
        </p:nvSpPr>
        <p:spPr>
          <a:xfrm>
            <a:off x="823603" y="3409950"/>
            <a:ext cx="3493562" cy="89255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Memvalidasi Data</a:t>
            </a:r>
            <a:endParaRPr sz="2000" b="1" i="0" u="none" strike="noStrike" cap="none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Menilai kesesuaian kualitas data de-</a:t>
            </a:r>
            <a:b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ngan masalah yang akan dipecahkan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7" name="Google Shape;817;p52"/>
          <p:cNvSpPr txBox="1"/>
          <p:nvPr/>
        </p:nvSpPr>
        <p:spPr>
          <a:xfrm>
            <a:off x="5053605" y="1463684"/>
            <a:ext cx="290798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Jumlah Data (Baris dan Kolom)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Deskripsi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52"/>
          <p:cNvSpPr txBox="1"/>
          <p:nvPr/>
        </p:nvSpPr>
        <p:spPr>
          <a:xfrm>
            <a:off x="4641177" y="2509461"/>
            <a:ext cx="290798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Karakteristik atribut/ fitur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Keterkaitan antar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" name="Google Shape;819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1347" y="3132065"/>
            <a:ext cx="4191000" cy="1859296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52"/>
          <p:cNvSpPr txBox="1"/>
          <p:nvPr/>
        </p:nvSpPr>
        <p:spPr>
          <a:xfrm>
            <a:off x="4381198" y="3605137"/>
            <a:ext cx="165245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Kualitas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52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52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3" name="Google Shape;823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52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/>
              <a:t>2. Data Understanding : </a:t>
            </a:r>
            <a:br>
              <a:rPr lang="en-ID" sz="2800" b="1"/>
            </a:br>
            <a:r>
              <a:rPr lang="en-ID" sz="2800" b="1"/>
              <a:t>Mengapa Perlu </a:t>
            </a:r>
            <a:r>
              <a:rPr lang="en-ID" sz="2800"/>
              <a:t>Mengenali/ mendalami data yang dimiliki</a:t>
            </a:r>
            <a:br>
              <a:rPr lang="en-ID" sz="2800"/>
            </a:br>
            <a:endParaRPr sz="2800" b="1"/>
          </a:p>
        </p:txBody>
      </p:sp>
      <p:sp>
        <p:nvSpPr>
          <p:cNvPr id="830" name="Google Shape;830;p53"/>
          <p:cNvSpPr txBox="1"/>
          <p:nvPr/>
        </p:nvSpPr>
        <p:spPr>
          <a:xfrm>
            <a:off x="457200" y="1434971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ID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United States armed forces faced a dilemma during the war, because returning bomber planes were riddled with bullet holes and they needed better ways to protect them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ID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“Where should they put it?”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ID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they plotted out the damage </a:t>
            </a:r>
            <a:br>
              <a:rPr lang="en-ID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ID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planes were incurring, it was </a:t>
            </a:r>
            <a:br>
              <a:rPr lang="en-ID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ID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spread out, but largely concentrated </a:t>
            </a:r>
            <a:br>
              <a:rPr lang="en-ID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ID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around the tail, body and wings.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ID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Should they upgrade these sections?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1" name="Google Shape;831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3637" y="2318157"/>
            <a:ext cx="3121575" cy="2400254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53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53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4" name="Google Shape;834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53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/>
              <a:t>2. Data Understanding : </a:t>
            </a:r>
            <a: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Mengumpulkan Data</a:t>
            </a: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ID" sz="2800" b="1"/>
              <a:t> </a:t>
            </a:r>
            <a:br>
              <a:rPr lang="en-ID" sz="2800" b="1"/>
            </a:br>
            <a:br>
              <a:rPr lang="en-ID" sz="2800"/>
            </a:br>
            <a:endParaRPr sz="2800" b="1"/>
          </a:p>
        </p:txBody>
      </p:sp>
      <p:sp>
        <p:nvSpPr>
          <p:cNvPr id="841" name="Google Shape;841;p54"/>
          <p:cNvSpPr txBox="1"/>
          <p:nvPr/>
        </p:nvSpPr>
        <p:spPr>
          <a:xfrm>
            <a:off x="797969" y="1462148"/>
            <a:ext cx="3937102" cy="58477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Mengumpulkan Data yang Diperlukan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2" name="Google Shape;842;p54"/>
          <p:cNvSpPr txBox="1"/>
          <p:nvPr/>
        </p:nvSpPr>
        <p:spPr>
          <a:xfrm>
            <a:off x="1795673" y="2941377"/>
            <a:ext cx="6275883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Jumlah Data: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Berapa banyak yang dapat diperoleh</a:t>
            </a:r>
            <a:endParaRPr sz="1400" b="1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3" name="Google Shape;843;p54"/>
          <p:cNvSpPr txBox="1"/>
          <p:nvPr/>
        </p:nvSpPr>
        <p:spPr>
          <a:xfrm>
            <a:off x="1801317" y="3728109"/>
            <a:ext cx="6275883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Deskripsi Data: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Penjelasan arti atribut/ fitur</a:t>
            </a:r>
            <a:endParaRPr sz="1400" b="1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4" name="Google Shape;844;p54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54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6" name="Google Shape;846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54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/>
              <a:t>2. Data Understanding : </a:t>
            </a:r>
            <a: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Menelaah Data</a:t>
            </a: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ID" sz="2800" b="1"/>
              <a:t> </a:t>
            </a:r>
            <a:br>
              <a:rPr lang="en-ID" sz="2800" b="1"/>
            </a:br>
            <a:br>
              <a:rPr lang="en-ID" sz="2800"/>
            </a:br>
            <a:endParaRPr sz="2800" b="1"/>
          </a:p>
        </p:txBody>
      </p:sp>
      <p:sp>
        <p:nvSpPr>
          <p:cNvPr id="853" name="Google Shape;853;p55"/>
          <p:cNvSpPr txBox="1"/>
          <p:nvPr/>
        </p:nvSpPr>
        <p:spPr>
          <a:xfrm>
            <a:off x="797969" y="1252329"/>
            <a:ext cx="3937102" cy="33855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Menganalisa data secara eksploratif (EDA)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4" name="Google Shape;854;p55"/>
          <p:cNvSpPr txBox="1"/>
          <p:nvPr/>
        </p:nvSpPr>
        <p:spPr>
          <a:xfrm>
            <a:off x="797969" y="1733550"/>
            <a:ext cx="8172052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Karakteristik Atribut: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Deskripsi data (atribut) yang diperoleh</a:t>
            </a:r>
            <a:endParaRPr sz="1400" b="1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5" name="Google Shape;855;p55"/>
          <p:cNvSpPr txBox="1"/>
          <p:nvPr/>
        </p:nvSpPr>
        <p:spPr>
          <a:xfrm>
            <a:off x="813209" y="2274132"/>
            <a:ext cx="8172052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Keterkaitan antar Data: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Analisis statistik korelasi, Anova, Chi-Squared,…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6" name="Google Shape;85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021" y="2706818"/>
            <a:ext cx="4720230" cy="21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3995" y="2691287"/>
            <a:ext cx="4017353" cy="194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64061" y="4594215"/>
            <a:ext cx="203200" cy="1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55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55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Google Shape;861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55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/>
              <a:t>2. Data Understanding : </a:t>
            </a:r>
            <a: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Memvalidasi Data</a:t>
            </a: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ID" sz="2800" b="1"/>
              <a:t> </a:t>
            </a:r>
            <a:br>
              <a:rPr lang="en-ID" sz="2800" b="1"/>
            </a:br>
            <a:br>
              <a:rPr lang="en-ID" sz="2800"/>
            </a:br>
            <a:endParaRPr sz="2800" b="1"/>
          </a:p>
        </p:txBody>
      </p:sp>
      <p:sp>
        <p:nvSpPr>
          <p:cNvPr id="868" name="Google Shape;868;p56"/>
          <p:cNvSpPr txBox="1"/>
          <p:nvPr/>
        </p:nvSpPr>
        <p:spPr>
          <a:xfrm>
            <a:off x="745718" y="1427858"/>
            <a:ext cx="3978682" cy="89255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Menilai kesesuaian kualitas data de-</a:t>
            </a:r>
            <a:br>
              <a:rPr lang="en-ID" sz="14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ID" sz="14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ngan masalah yang akan dipecahkan</a:t>
            </a:r>
            <a:endParaRPr sz="14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9" name="Google Shape;869;p56"/>
          <p:cNvSpPr txBox="1"/>
          <p:nvPr/>
        </p:nvSpPr>
        <p:spPr>
          <a:xfrm>
            <a:off x="1743422" y="2907087"/>
            <a:ext cx="6878104" cy="153888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Laporan Kualitas Data: </a:t>
            </a:r>
            <a:b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- Ukuran Data (Atribut/ fitur dan Jumlah record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	- Deskripsi statistical atribut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	- Relasi antar atribut (dan label)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	- Visualisasi data</a:t>
            </a:r>
            <a:endParaRPr sz="1400" b="1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0" name="Google Shape;870;p56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56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2" name="Google Shape;87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56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/>
              <a:t>3. Data Preparation : </a:t>
            </a:r>
            <a:br>
              <a:rPr lang="en-ID" sz="2800" b="1"/>
            </a:br>
            <a:r>
              <a:rPr lang="en-ID" sz="2800"/>
              <a:t>Memperbaiki kualitas data untuk Pemodelan</a:t>
            </a:r>
            <a:br>
              <a:rPr lang="en-ID" sz="2800"/>
            </a:br>
            <a:endParaRPr sz="2800" b="1"/>
          </a:p>
        </p:txBody>
      </p:sp>
      <p:grpSp>
        <p:nvGrpSpPr>
          <p:cNvPr id="879" name="Google Shape;879;p57"/>
          <p:cNvGrpSpPr/>
          <p:nvPr/>
        </p:nvGrpSpPr>
        <p:grpSpPr>
          <a:xfrm>
            <a:off x="93832" y="1676762"/>
            <a:ext cx="504055" cy="504055"/>
            <a:chOff x="76200" y="1350500"/>
            <a:chExt cx="504056" cy="504055"/>
          </a:xfrm>
        </p:grpSpPr>
        <p:sp>
          <p:nvSpPr>
            <p:cNvPr id="880" name="Google Shape;880;p57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57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2" name="Google Shape;882;p57"/>
          <p:cNvSpPr txBox="1"/>
          <p:nvPr/>
        </p:nvSpPr>
        <p:spPr>
          <a:xfrm>
            <a:off x="630544" y="1584245"/>
            <a:ext cx="4017656" cy="64633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Memilih dan memilah data</a:t>
            </a:r>
            <a:endParaRPr sz="2000" b="1" i="0" u="none" strike="noStrike" cap="none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Memilih data yang akan dipergunakan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83" name="Google Shape;883;p57"/>
          <p:cNvGrpSpPr/>
          <p:nvPr/>
        </p:nvGrpSpPr>
        <p:grpSpPr>
          <a:xfrm>
            <a:off x="93832" y="2475136"/>
            <a:ext cx="504055" cy="504055"/>
            <a:chOff x="76200" y="1350500"/>
            <a:chExt cx="504056" cy="504055"/>
          </a:xfrm>
        </p:grpSpPr>
        <p:sp>
          <p:nvSpPr>
            <p:cNvPr id="884" name="Google Shape;884;p57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57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57"/>
          <p:cNvSpPr txBox="1"/>
          <p:nvPr/>
        </p:nvSpPr>
        <p:spPr>
          <a:xfrm>
            <a:off x="630543" y="2382619"/>
            <a:ext cx="4017657" cy="64633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Membersihan Data</a:t>
            </a:r>
            <a:endParaRPr sz="2000" b="1" i="0" u="none" strike="noStrike" cap="none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Meminimalkan noise (tidak lengkap, salah)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87" name="Google Shape;887;p57"/>
          <p:cNvGrpSpPr/>
          <p:nvPr/>
        </p:nvGrpSpPr>
        <p:grpSpPr>
          <a:xfrm>
            <a:off x="93832" y="3276605"/>
            <a:ext cx="504055" cy="504055"/>
            <a:chOff x="76200" y="1350500"/>
            <a:chExt cx="504056" cy="504055"/>
          </a:xfrm>
        </p:grpSpPr>
        <p:sp>
          <p:nvSpPr>
            <p:cNvPr id="888" name="Google Shape;888;p57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57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0" name="Google Shape;890;p57"/>
          <p:cNvSpPr txBox="1"/>
          <p:nvPr/>
        </p:nvSpPr>
        <p:spPr>
          <a:xfrm>
            <a:off x="630544" y="3184088"/>
            <a:ext cx="4017656" cy="64633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Mengkonstruksi data </a:t>
            </a:r>
            <a:endParaRPr sz="2000" b="1" i="0" u="none" strike="noStrike" cap="none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Menambahkan fitur dan transformasi data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1" name="Google Shape;891;p57"/>
          <p:cNvGrpSpPr/>
          <p:nvPr/>
        </p:nvGrpSpPr>
        <p:grpSpPr>
          <a:xfrm>
            <a:off x="106895" y="4075336"/>
            <a:ext cx="504055" cy="504055"/>
            <a:chOff x="76200" y="1350500"/>
            <a:chExt cx="504056" cy="504055"/>
          </a:xfrm>
        </p:grpSpPr>
        <p:sp>
          <p:nvSpPr>
            <p:cNvPr id="892" name="Google Shape;892;p57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57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4" name="Google Shape;894;p57"/>
          <p:cNvSpPr txBox="1"/>
          <p:nvPr/>
        </p:nvSpPr>
        <p:spPr>
          <a:xfrm>
            <a:off x="643606" y="3982819"/>
            <a:ext cx="4004594" cy="64633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Integrasi Data</a:t>
            </a:r>
            <a:endParaRPr sz="2000" b="1" i="0" u="none" strike="noStrike" cap="none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Menggabungkan data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5" name="Google Shape;895;p57"/>
          <p:cNvSpPr txBox="1"/>
          <p:nvPr/>
        </p:nvSpPr>
        <p:spPr>
          <a:xfrm>
            <a:off x="4946468" y="1712952"/>
            <a:ext cx="290798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Rekord terpakai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Atribut terpakai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57"/>
          <p:cNvSpPr txBox="1"/>
          <p:nvPr/>
        </p:nvSpPr>
        <p:spPr>
          <a:xfrm>
            <a:off x="4946468" y="3255683"/>
            <a:ext cx="434993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Fitur tambahan (Feature Engineering)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Transformasi data (standardisasi, transformasi)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57"/>
          <p:cNvSpPr txBox="1"/>
          <p:nvPr/>
        </p:nvSpPr>
        <p:spPr>
          <a:xfrm>
            <a:off x="4946467" y="2382619"/>
            <a:ext cx="2907987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lengkap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yang diperbaiki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Pecilan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57"/>
          <p:cNvSpPr txBox="1"/>
          <p:nvPr/>
        </p:nvSpPr>
        <p:spPr>
          <a:xfrm>
            <a:off x="4946468" y="4217955"/>
            <a:ext cx="4349933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Gabungan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57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57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1" name="Google Shape;901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57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/>
              <a:t>4. Modeling : </a:t>
            </a:r>
            <a:br>
              <a:rPr lang="en-ID" sz="2800" b="1"/>
            </a:br>
            <a:r>
              <a:rPr lang="en-ID" sz="2800"/>
              <a:t>Mengembangkan Model (Pengetahuan)</a:t>
            </a:r>
            <a:br>
              <a:rPr lang="en-ID" sz="2800"/>
            </a:br>
            <a:endParaRPr sz="2800" b="1"/>
          </a:p>
        </p:txBody>
      </p:sp>
      <p:grpSp>
        <p:nvGrpSpPr>
          <p:cNvPr id="908" name="Google Shape;908;p58"/>
          <p:cNvGrpSpPr/>
          <p:nvPr/>
        </p:nvGrpSpPr>
        <p:grpSpPr>
          <a:xfrm>
            <a:off x="93832" y="1549041"/>
            <a:ext cx="504055" cy="504055"/>
            <a:chOff x="76200" y="1350500"/>
            <a:chExt cx="504056" cy="504055"/>
          </a:xfrm>
        </p:grpSpPr>
        <p:sp>
          <p:nvSpPr>
            <p:cNvPr id="909" name="Google Shape;909;p58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58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1" name="Google Shape;911;p58"/>
          <p:cNvSpPr txBox="1"/>
          <p:nvPr/>
        </p:nvSpPr>
        <p:spPr>
          <a:xfrm>
            <a:off x="630544" y="1456524"/>
            <a:ext cx="4246256" cy="64633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Membangun Skenario Pemodelan</a:t>
            </a:r>
            <a:endParaRPr sz="2000" b="1" i="0" u="none" strike="noStrike" cap="none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Membuat strategi pencarian model terbaik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12" name="Google Shape;912;p58"/>
          <p:cNvGrpSpPr/>
          <p:nvPr/>
        </p:nvGrpSpPr>
        <p:grpSpPr>
          <a:xfrm>
            <a:off x="93832" y="3389536"/>
            <a:ext cx="504055" cy="504055"/>
            <a:chOff x="76200" y="1350500"/>
            <a:chExt cx="504056" cy="504055"/>
          </a:xfrm>
        </p:grpSpPr>
        <p:sp>
          <p:nvSpPr>
            <p:cNvPr id="913" name="Google Shape;913;p58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58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5" name="Google Shape;915;p58"/>
          <p:cNvSpPr txBox="1"/>
          <p:nvPr/>
        </p:nvSpPr>
        <p:spPr>
          <a:xfrm>
            <a:off x="630543" y="3297019"/>
            <a:ext cx="4246257" cy="64633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Membangun model</a:t>
            </a:r>
            <a:endParaRPr sz="2000" b="1" i="0" u="none" strike="noStrike" cap="none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Mengembangkan model dengan Teknik ML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6" name="Google Shape;916;p58"/>
          <p:cNvSpPr/>
          <p:nvPr/>
        </p:nvSpPr>
        <p:spPr>
          <a:xfrm>
            <a:off x="4473517" y="2074805"/>
            <a:ext cx="462233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Pemilihan Algoritma Machine Learning (ML)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Pembagian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Penentuan Langkah Eksperimen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58"/>
          <p:cNvSpPr/>
          <p:nvPr/>
        </p:nvSpPr>
        <p:spPr>
          <a:xfrm>
            <a:off x="4442141" y="3943350"/>
            <a:ext cx="4572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Eksekusi Algoritma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Pengaturan Parameter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Pengukuran Performance Metrics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58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58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0" name="Google Shape;920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58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/>
              <a:t>4. Modeling : </a:t>
            </a:r>
            <a: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Membangun Skenario Pemodelan</a:t>
            </a: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ID" sz="2800"/>
            </a:br>
            <a:endParaRPr sz="2800" b="1"/>
          </a:p>
        </p:txBody>
      </p:sp>
      <p:sp>
        <p:nvSpPr>
          <p:cNvPr id="927" name="Google Shape;927;p59"/>
          <p:cNvSpPr txBox="1"/>
          <p:nvPr/>
        </p:nvSpPr>
        <p:spPr>
          <a:xfrm>
            <a:off x="630544" y="1456524"/>
            <a:ext cx="4246256" cy="33855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Membuat </a:t>
            </a:r>
            <a:r>
              <a:rPr lang="en-ID" sz="1600" b="1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strategi pencarian</a:t>
            </a: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 model terbaik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8" name="Google Shape;928;p59"/>
          <p:cNvSpPr/>
          <p:nvPr/>
        </p:nvSpPr>
        <p:spPr>
          <a:xfrm>
            <a:off x="2565635" y="2198878"/>
            <a:ext cx="462233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Pemilihan Algoritma Machine Learning (ML)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Pembagian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Penentuan Langkah Eksperimen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59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59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1" name="Google Shape;931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59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61" name="Google Shape;161;p6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6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63" name="Google Shape;16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6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65" name="Google Shape;165;p6"/>
          <p:cNvSpPr txBox="1"/>
          <p:nvPr/>
        </p:nvSpPr>
        <p:spPr>
          <a:xfrm>
            <a:off x="81650" y="871425"/>
            <a:ext cx="88038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66" name="Google Shape;166;p6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67" name="Google Shape;167;p6"/>
          <p:cNvSpPr txBox="1"/>
          <p:nvPr/>
        </p:nvSpPr>
        <p:spPr>
          <a:xfrm>
            <a:off x="334560" y="198381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en-ID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1. Pengantar Data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/>
              <a:t>4. Modeling : </a:t>
            </a:r>
            <a: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Membangun Skenario Pemodelan</a:t>
            </a: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ID" sz="2800"/>
            </a:br>
            <a:endParaRPr sz="2800" b="1"/>
          </a:p>
        </p:txBody>
      </p:sp>
      <p:sp>
        <p:nvSpPr>
          <p:cNvPr id="938" name="Google Shape;938;p60"/>
          <p:cNvSpPr txBox="1"/>
          <p:nvPr/>
        </p:nvSpPr>
        <p:spPr>
          <a:xfrm>
            <a:off x="630544" y="1456524"/>
            <a:ext cx="4246256" cy="33855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Membuat strategi pencarian model terbaik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9" name="Google Shape;939;p60"/>
          <p:cNvSpPr txBox="1"/>
          <p:nvPr/>
        </p:nvSpPr>
        <p:spPr>
          <a:xfrm>
            <a:off x="914400" y="2217504"/>
            <a:ext cx="8153400" cy="26161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A. Memilih Algoritma: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Disesuaikan dengan Tugas Analytics  yang dipilih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8750" marR="0" lvl="2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k-Nearest Neighbor (k-NN)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8750" marR="0" lvl="2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Naïve Bayes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8750" marR="0" lvl="2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Regression Techniques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8750" marR="0" lvl="2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Support Vector Machines (SVMs)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8750" marR="0" lvl="2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Decision Trees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8750" marR="0" lvl="2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Random Forests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8750" marR="0" lvl="2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Deep Learning Algorithms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8750" marR="0" lvl="2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. . 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60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60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2" name="Google Shape;942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60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/>
              <a:t>4. Modeling : </a:t>
            </a:r>
            <a: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Membangun Skenario Pemodelan</a:t>
            </a: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ID" sz="2800"/>
            </a:br>
            <a:endParaRPr sz="2800" b="1"/>
          </a:p>
        </p:txBody>
      </p:sp>
      <p:sp>
        <p:nvSpPr>
          <p:cNvPr id="949" name="Google Shape;949;p61"/>
          <p:cNvSpPr txBox="1"/>
          <p:nvPr/>
        </p:nvSpPr>
        <p:spPr>
          <a:xfrm>
            <a:off x="630544" y="1456524"/>
            <a:ext cx="4246256" cy="33855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Membuat strategi pencarian model terbaik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0" name="Google Shape;950;p61"/>
          <p:cNvSpPr txBox="1"/>
          <p:nvPr/>
        </p:nvSpPr>
        <p:spPr>
          <a:xfrm>
            <a:off x="1142999" y="2217504"/>
            <a:ext cx="6629401" cy="95410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B. Membagi data: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Sesuai dengan ketersediaan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8750" marR="0" lvl="2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Data Latih: Untuk mengembangkan model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8750" marR="0" lvl="2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Data Uji: Untuk Mengukur performansi model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61"/>
          <p:cNvSpPr/>
          <p:nvPr/>
        </p:nvSpPr>
        <p:spPr>
          <a:xfrm>
            <a:off x="4347410" y="3758600"/>
            <a:ext cx="1347537" cy="60157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Split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61"/>
          <p:cNvSpPr/>
          <p:nvPr/>
        </p:nvSpPr>
        <p:spPr>
          <a:xfrm>
            <a:off x="1752600" y="3692427"/>
            <a:ext cx="902368" cy="73392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3" name="Google Shape;953;p61"/>
          <p:cNvCxnSpPr/>
          <p:nvPr/>
        </p:nvCxnSpPr>
        <p:spPr>
          <a:xfrm>
            <a:off x="2811378" y="4059389"/>
            <a:ext cx="1440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54" name="Google Shape;954;p61"/>
          <p:cNvCxnSpPr/>
          <p:nvPr/>
        </p:nvCxnSpPr>
        <p:spPr>
          <a:xfrm rot="10800000" flipH="1">
            <a:off x="5863389" y="3692427"/>
            <a:ext cx="1326803" cy="36696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55" name="Google Shape;955;p61"/>
          <p:cNvSpPr/>
          <p:nvPr/>
        </p:nvSpPr>
        <p:spPr>
          <a:xfrm>
            <a:off x="7344487" y="3105150"/>
            <a:ext cx="902368" cy="73392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Latih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61"/>
          <p:cNvSpPr/>
          <p:nvPr/>
        </p:nvSpPr>
        <p:spPr>
          <a:xfrm>
            <a:off x="7344487" y="4363356"/>
            <a:ext cx="902368" cy="73392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</a:t>
            </a:r>
            <a:br>
              <a:rPr lang="en-ID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ID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Uji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7" name="Google Shape;957;p61"/>
          <p:cNvCxnSpPr/>
          <p:nvPr/>
        </p:nvCxnSpPr>
        <p:spPr>
          <a:xfrm>
            <a:off x="5863389" y="4081879"/>
            <a:ext cx="1326803" cy="27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58" name="Google Shape;958;p61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61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0" name="Google Shape;960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61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/>
              <a:t>4. Modeling : </a:t>
            </a:r>
            <a: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Membangun Skenario Pemodelan</a:t>
            </a: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ID" sz="2800"/>
            </a:br>
            <a:endParaRPr sz="2800" b="1"/>
          </a:p>
        </p:txBody>
      </p:sp>
      <p:sp>
        <p:nvSpPr>
          <p:cNvPr id="967" name="Google Shape;967;p62"/>
          <p:cNvSpPr txBox="1"/>
          <p:nvPr/>
        </p:nvSpPr>
        <p:spPr>
          <a:xfrm>
            <a:off x="630544" y="1456524"/>
            <a:ext cx="4246256" cy="33855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Membuat </a:t>
            </a:r>
            <a:r>
              <a:rPr lang="en-ID" sz="1600" b="1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strategi pencarian </a:t>
            </a: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model terbaik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8" name="Google Shape;968;p62"/>
          <p:cNvSpPr txBox="1"/>
          <p:nvPr/>
        </p:nvSpPr>
        <p:spPr>
          <a:xfrm>
            <a:off x="1028700" y="1962150"/>
            <a:ext cx="7696200" cy="67710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C. Menentukan Langkah Eksperimen: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Untuk mendapatkan model </a:t>
            </a:r>
            <a:b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     terbaik secara efisien dan efektif</a:t>
            </a:r>
            <a:endParaRPr sz="1400" b="1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69" name="Google Shape;969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0" y="2753907"/>
            <a:ext cx="2133103" cy="2033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2793" y="2733545"/>
            <a:ext cx="1986006" cy="188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4945" y="2710686"/>
            <a:ext cx="1998377" cy="1888173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62"/>
          <p:cNvSpPr/>
          <p:nvPr/>
        </p:nvSpPr>
        <p:spPr>
          <a:xfrm>
            <a:off x="3211114" y="4528842"/>
            <a:ext cx="24844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 Factor at A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62"/>
          <p:cNvSpPr/>
          <p:nvPr/>
        </p:nvSpPr>
        <p:spPr>
          <a:xfrm>
            <a:off x="5846483" y="4528842"/>
            <a:ext cx="1492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Grid Search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62"/>
          <p:cNvSpPr/>
          <p:nvPr/>
        </p:nvSpPr>
        <p:spPr>
          <a:xfrm>
            <a:off x="1811923" y="4528842"/>
            <a:ext cx="14542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Best Guess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62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62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7" name="Google Shape;977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62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/>
              <a:t>4. Modeling : </a:t>
            </a:r>
            <a: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Membangun model</a:t>
            </a: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ID" sz="2800"/>
            </a:br>
            <a:endParaRPr sz="2800" b="1"/>
          </a:p>
        </p:txBody>
      </p:sp>
      <p:sp>
        <p:nvSpPr>
          <p:cNvPr id="984" name="Google Shape;984;p63"/>
          <p:cNvSpPr txBox="1"/>
          <p:nvPr/>
        </p:nvSpPr>
        <p:spPr>
          <a:xfrm>
            <a:off x="630544" y="1456524"/>
            <a:ext cx="4246256" cy="33855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Mengembangkan model dengan Teknik ML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5" name="Google Shape;985;p63"/>
          <p:cNvSpPr/>
          <p:nvPr/>
        </p:nvSpPr>
        <p:spPr>
          <a:xfrm>
            <a:off x="2558370" y="1879175"/>
            <a:ext cx="462233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Pemilihan Algoritma Machine Learning (ML)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Pembagian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Penentuan Langkah Eksperimen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6" name="Google Shape;986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570" y="2733674"/>
            <a:ext cx="1982463" cy="164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63" descr="A picture containing 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3566" y="2733674"/>
            <a:ext cx="2394631" cy="164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8197" y="2655483"/>
            <a:ext cx="2145350" cy="172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34940" y="2694577"/>
            <a:ext cx="1497360" cy="1727723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63"/>
          <p:cNvSpPr txBox="1"/>
          <p:nvPr/>
        </p:nvSpPr>
        <p:spPr>
          <a:xfrm>
            <a:off x="1478269" y="4461396"/>
            <a:ext cx="6932306" cy="58473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Tidak ada Algoritma yang SELALU TERBAIK untuk setiap dataset! Coba beberapa algoritma!!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1" name="Google Shape;991;p63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63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3" name="Google Shape;993;p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63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/>
              <a:t>4. Modeling : </a:t>
            </a:r>
            <a: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Membangun model</a:t>
            </a: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ID" sz="2800"/>
            </a:br>
            <a:endParaRPr sz="2800" b="1"/>
          </a:p>
        </p:txBody>
      </p:sp>
      <p:sp>
        <p:nvSpPr>
          <p:cNvPr id="1000" name="Google Shape;1000;p64"/>
          <p:cNvSpPr txBox="1"/>
          <p:nvPr/>
        </p:nvSpPr>
        <p:spPr>
          <a:xfrm>
            <a:off x="609600" y="1261833"/>
            <a:ext cx="4246256" cy="33855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Mengembangkan model dengan Teknik ML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1" name="Google Shape;1001;p64"/>
          <p:cNvSpPr/>
          <p:nvPr/>
        </p:nvSpPr>
        <p:spPr>
          <a:xfrm>
            <a:off x="3729018" y="2570434"/>
            <a:ext cx="1347537" cy="60157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Teknik ML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64"/>
          <p:cNvSpPr/>
          <p:nvPr/>
        </p:nvSpPr>
        <p:spPr>
          <a:xfrm>
            <a:off x="1134208" y="2504261"/>
            <a:ext cx="902368" cy="73392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Latih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3" name="Google Shape;1003;p64"/>
          <p:cNvCxnSpPr/>
          <p:nvPr/>
        </p:nvCxnSpPr>
        <p:spPr>
          <a:xfrm>
            <a:off x="2192986" y="2871223"/>
            <a:ext cx="1440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04" name="Google Shape;1004;p64"/>
          <p:cNvCxnSpPr/>
          <p:nvPr/>
        </p:nvCxnSpPr>
        <p:spPr>
          <a:xfrm>
            <a:off x="5244997" y="2871223"/>
            <a:ext cx="1440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005" name="Google Shape;1005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2397" y="2360878"/>
            <a:ext cx="1048742" cy="1048742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64"/>
          <p:cNvSpPr txBox="1"/>
          <p:nvPr/>
        </p:nvSpPr>
        <p:spPr>
          <a:xfrm>
            <a:off x="7182869" y="2700583"/>
            <a:ext cx="830179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64"/>
          <p:cNvSpPr txBox="1"/>
          <p:nvPr/>
        </p:nvSpPr>
        <p:spPr>
          <a:xfrm>
            <a:off x="1077804" y="1962150"/>
            <a:ext cx="7363352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A. Proses Pelatihan 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Untuk mendapatkan model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8" name="Google Shape;1008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0189" y="3548568"/>
            <a:ext cx="2188624" cy="125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0053" y="3681842"/>
            <a:ext cx="2480731" cy="847328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64"/>
          <p:cNvSpPr txBox="1"/>
          <p:nvPr/>
        </p:nvSpPr>
        <p:spPr>
          <a:xfrm>
            <a:off x="3260029" y="3284609"/>
            <a:ext cx="2898864" cy="156966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ID" sz="12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k-Nearest Neighbor (k-NN)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ID" sz="12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Naïve Bayes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ID" sz="12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Regression Techniques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ID" sz="12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Support Vector Machines (SVMs)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ID" sz="12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Decision Trees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ID" sz="12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Random Forests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ID" sz="12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Deep Learning Algorithms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ID" sz="12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. . 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64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64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3" name="Google Shape;1013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64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/>
              <a:t>4. Modeling : </a:t>
            </a:r>
            <a: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Membangun model</a:t>
            </a: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ID" sz="2800"/>
            </a:br>
            <a:endParaRPr sz="2800" b="1"/>
          </a:p>
        </p:txBody>
      </p:sp>
      <p:sp>
        <p:nvSpPr>
          <p:cNvPr id="1020" name="Google Shape;1020;p65"/>
          <p:cNvSpPr txBox="1"/>
          <p:nvPr/>
        </p:nvSpPr>
        <p:spPr>
          <a:xfrm>
            <a:off x="609600" y="1261833"/>
            <a:ext cx="4246256" cy="33855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Mengembangkan model dengan Teknik ML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1" name="Google Shape;1021;p65"/>
          <p:cNvSpPr/>
          <p:nvPr/>
        </p:nvSpPr>
        <p:spPr>
          <a:xfrm>
            <a:off x="973681" y="2548056"/>
            <a:ext cx="902368" cy="73392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Uji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2" name="Google Shape;1022;p65"/>
          <p:cNvCxnSpPr/>
          <p:nvPr/>
        </p:nvCxnSpPr>
        <p:spPr>
          <a:xfrm>
            <a:off x="2032459" y="2915018"/>
            <a:ext cx="4092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023" name="Google Shape;1023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7953" y="2376724"/>
            <a:ext cx="1048742" cy="1048742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65"/>
          <p:cNvSpPr txBox="1"/>
          <p:nvPr/>
        </p:nvSpPr>
        <p:spPr>
          <a:xfrm>
            <a:off x="2668567" y="2730352"/>
            <a:ext cx="830179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65"/>
          <p:cNvSpPr txBox="1"/>
          <p:nvPr/>
        </p:nvSpPr>
        <p:spPr>
          <a:xfrm>
            <a:off x="4026589" y="2716429"/>
            <a:ext cx="9797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Decision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65"/>
          <p:cNvSpPr txBox="1"/>
          <p:nvPr/>
        </p:nvSpPr>
        <p:spPr>
          <a:xfrm>
            <a:off x="890324" y="1844495"/>
            <a:ext cx="7363352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B. Proses Pengujian : </a:t>
            </a:r>
            <a:r>
              <a:rPr lang="en-ID" sz="1400" b="1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Untuk mengukur Performansi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7" name="Google Shape;1027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6344" y="2548056"/>
            <a:ext cx="3889549" cy="22865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8" name="Google Shape;1028;p65"/>
          <p:cNvCxnSpPr/>
          <p:nvPr/>
        </p:nvCxnSpPr>
        <p:spPr>
          <a:xfrm>
            <a:off x="3660953" y="2915018"/>
            <a:ext cx="4092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029" name="Google Shape;1029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4553" y="3467504"/>
            <a:ext cx="2188624" cy="1256749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65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65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2" name="Google Shape;1032;p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65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/>
              <a:t>5. Model Evaluation </a:t>
            </a: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ID" sz="2800"/>
            </a:br>
            <a:endParaRPr sz="2800" b="1"/>
          </a:p>
        </p:txBody>
      </p:sp>
      <p:sp>
        <p:nvSpPr>
          <p:cNvPr id="1039" name="Google Shape;1039;p66"/>
          <p:cNvSpPr txBox="1"/>
          <p:nvPr/>
        </p:nvSpPr>
        <p:spPr>
          <a:xfrm>
            <a:off x="609600" y="1261833"/>
            <a:ext cx="5181600" cy="33855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Mengevaluasi Performansi Model Yang Dihasilkan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40" name="Google Shape;1040;p66"/>
          <p:cNvGrpSpPr/>
          <p:nvPr/>
        </p:nvGrpSpPr>
        <p:grpSpPr>
          <a:xfrm>
            <a:off x="225288" y="2017936"/>
            <a:ext cx="504055" cy="504055"/>
            <a:chOff x="76200" y="1350500"/>
            <a:chExt cx="504056" cy="504055"/>
          </a:xfrm>
        </p:grpSpPr>
        <p:sp>
          <p:nvSpPr>
            <p:cNvPr id="1041" name="Google Shape;1041;p66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66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3" name="Google Shape;1043;p66"/>
          <p:cNvSpPr txBox="1"/>
          <p:nvPr/>
        </p:nvSpPr>
        <p:spPr>
          <a:xfrm>
            <a:off x="762000" y="1925419"/>
            <a:ext cx="3937102" cy="64633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Mengevaluasi Model</a:t>
            </a:r>
            <a:endParaRPr sz="2000" b="1" i="0" u="none" strike="noStrike" cap="none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Mengukur performansi model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44" name="Google Shape;1044;p66"/>
          <p:cNvGrpSpPr/>
          <p:nvPr/>
        </p:nvGrpSpPr>
        <p:grpSpPr>
          <a:xfrm>
            <a:off x="251415" y="3690043"/>
            <a:ext cx="504055" cy="504055"/>
            <a:chOff x="76200" y="1350500"/>
            <a:chExt cx="504056" cy="504055"/>
          </a:xfrm>
        </p:grpSpPr>
        <p:sp>
          <p:nvSpPr>
            <p:cNvPr id="1045" name="Google Shape;1045;p66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66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7" name="Google Shape;1047;p66"/>
          <p:cNvSpPr txBox="1"/>
          <p:nvPr/>
        </p:nvSpPr>
        <p:spPr>
          <a:xfrm>
            <a:off x="788126" y="3597526"/>
            <a:ext cx="3913153" cy="64633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Mengevaluasi Proses</a:t>
            </a:r>
            <a:endParaRPr sz="2000" b="1" i="0" u="none" strike="noStrike" cap="none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Menilai apakah proses sudah maksimal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8" name="Google Shape;1048;p66"/>
          <p:cNvSpPr/>
          <p:nvPr/>
        </p:nvSpPr>
        <p:spPr>
          <a:xfrm>
            <a:off x="4890060" y="1925419"/>
            <a:ext cx="40796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Performansi Capaian vs Target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Memilih Model terbaik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66"/>
          <p:cNvSpPr txBox="1"/>
          <p:nvPr/>
        </p:nvSpPr>
        <p:spPr>
          <a:xfrm>
            <a:off x="4871014" y="3588127"/>
            <a:ext cx="40796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Review Proses untuk mencari </a:t>
            </a:r>
            <a:b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batasan atau kekurangan model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66"/>
          <p:cNvSpPr/>
          <p:nvPr/>
        </p:nvSpPr>
        <p:spPr>
          <a:xfrm>
            <a:off x="0" y="-9125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66"/>
          <p:cNvSpPr txBox="1"/>
          <p:nvPr/>
        </p:nvSpPr>
        <p:spPr>
          <a:xfrm>
            <a:off x="-32225" y="4777900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2" name="Google Shape;1052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38125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66"/>
          <p:cNvSpPr txBox="1"/>
          <p:nvPr/>
        </p:nvSpPr>
        <p:spPr>
          <a:xfrm>
            <a:off x="7752400" y="4854475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b="1"/>
              <a:t>6</a:t>
            </a:r>
            <a:r>
              <a:rPr lang="en-ID" sz="2800" b="1"/>
              <a:t>. Deployment</a:t>
            </a: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ID" sz="2800"/>
            </a:br>
            <a:endParaRPr sz="2800" b="1"/>
          </a:p>
        </p:txBody>
      </p:sp>
      <p:sp>
        <p:nvSpPr>
          <p:cNvPr id="1059" name="Google Shape;1059;p67"/>
          <p:cNvSpPr txBox="1"/>
          <p:nvPr/>
        </p:nvSpPr>
        <p:spPr>
          <a:xfrm>
            <a:off x="609599" y="1261833"/>
            <a:ext cx="5743575" cy="33851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Memasang model ke dalam aplikasi atau menggunakannya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60" name="Google Shape;1060;p67"/>
          <p:cNvGrpSpPr/>
          <p:nvPr/>
        </p:nvGrpSpPr>
        <p:grpSpPr>
          <a:xfrm>
            <a:off x="225288" y="1836961"/>
            <a:ext cx="504055" cy="504055"/>
            <a:chOff x="76200" y="1350500"/>
            <a:chExt cx="504056" cy="504055"/>
          </a:xfrm>
        </p:grpSpPr>
        <p:sp>
          <p:nvSpPr>
            <p:cNvPr id="1061" name="Google Shape;1061;p67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67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3" name="Google Shape;1063;p67"/>
          <p:cNvSpPr txBox="1"/>
          <p:nvPr/>
        </p:nvSpPr>
        <p:spPr>
          <a:xfrm>
            <a:off x="762000" y="1744444"/>
            <a:ext cx="3937102" cy="64629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Membuat rencana deployment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Mengukur performansi model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4" name="Google Shape;1064;p67"/>
          <p:cNvSpPr txBox="1"/>
          <p:nvPr/>
        </p:nvSpPr>
        <p:spPr>
          <a:xfrm>
            <a:off x="4871014" y="4397752"/>
            <a:ext cx="407961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Melakukan perawatan atau membuat model baru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5" name="Google Shape;1065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1386" y="-10913"/>
            <a:ext cx="4572000" cy="12727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6" name="Google Shape;1066;p67"/>
          <p:cNvGrpSpPr/>
          <p:nvPr/>
        </p:nvGrpSpPr>
        <p:grpSpPr>
          <a:xfrm>
            <a:off x="225289" y="2646237"/>
            <a:ext cx="504055" cy="504055"/>
            <a:chOff x="76200" y="1350500"/>
            <a:chExt cx="504056" cy="504055"/>
          </a:xfrm>
        </p:grpSpPr>
        <p:sp>
          <p:nvSpPr>
            <p:cNvPr id="1067" name="Google Shape;1067;p67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67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9" name="Google Shape;1069;p67"/>
          <p:cNvSpPr txBox="1"/>
          <p:nvPr/>
        </p:nvSpPr>
        <p:spPr>
          <a:xfrm>
            <a:off x="762000" y="2553720"/>
            <a:ext cx="3913153" cy="64629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Melakukan deployment model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Menilai apakah proses sudah maksimal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70" name="Google Shape;1070;p67"/>
          <p:cNvGrpSpPr/>
          <p:nvPr/>
        </p:nvGrpSpPr>
        <p:grpSpPr>
          <a:xfrm>
            <a:off x="225288" y="3502467"/>
            <a:ext cx="504055" cy="504055"/>
            <a:chOff x="76200" y="1350500"/>
            <a:chExt cx="504056" cy="504055"/>
          </a:xfrm>
        </p:grpSpPr>
        <p:sp>
          <p:nvSpPr>
            <p:cNvPr id="1071" name="Google Shape;1071;p67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67"/>
            <p:cNvSpPr txBox="1"/>
            <p:nvPr/>
          </p:nvSpPr>
          <p:spPr>
            <a:xfrm flipH="1">
              <a:off x="76200" y="1448659"/>
              <a:ext cx="504056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3" name="Google Shape;1073;p67"/>
          <p:cNvSpPr txBox="1"/>
          <p:nvPr/>
        </p:nvSpPr>
        <p:spPr>
          <a:xfrm>
            <a:off x="762000" y="3409950"/>
            <a:ext cx="3937102" cy="64629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Membuat rencana pemeliharaan</a:t>
            </a:r>
            <a:endParaRPr sz="2000" b="1" i="0" u="none" strike="noStrike" cap="none">
              <a:solidFill>
                <a:srgbClr val="0C5ADB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Mengukur performansi model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74" name="Google Shape;1074;p67"/>
          <p:cNvGrpSpPr/>
          <p:nvPr/>
        </p:nvGrpSpPr>
        <p:grpSpPr>
          <a:xfrm>
            <a:off x="225289" y="4311743"/>
            <a:ext cx="504055" cy="504055"/>
            <a:chOff x="76200" y="1350500"/>
            <a:chExt cx="504056" cy="504055"/>
          </a:xfrm>
        </p:grpSpPr>
        <p:sp>
          <p:nvSpPr>
            <p:cNvPr id="1075" name="Google Shape;1075;p67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67"/>
            <p:cNvSpPr txBox="1"/>
            <p:nvPr/>
          </p:nvSpPr>
          <p:spPr>
            <a:xfrm flipH="1">
              <a:off x="76200" y="1448659"/>
              <a:ext cx="504056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7" name="Google Shape;1077;p67"/>
          <p:cNvSpPr txBox="1"/>
          <p:nvPr/>
        </p:nvSpPr>
        <p:spPr>
          <a:xfrm>
            <a:off x="762000" y="4219226"/>
            <a:ext cx="3913153" cy="64629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Melakukan pemeliharaan model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Menilai apakah proses sudah maksimal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8" name="Google Shape;1078;p67"/>
          <p:cNvSpPr txBox="1"/>
          <p:nvPr/>
        </p:nvSpPr>
        <p:spPr>
          <a:xfrm>
            <a:off x="4871013" y="2623532"/>
            <a:ext cx="407961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Pemasangan model ke dalam sistem operasional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67"/>
          <p:cNvSpPr txBox="1"/>
          <p:nvPr/>
        </p:nvSpPr>
        <p:spPr>
          <a:xfrm>
            <a:off x="4871013" y="3502467"/>
            <a:ext cx="407961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Memonitor performansi sistem dan membuat rencana pemeliharaan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67"/>
          <p:cNvSpPr txBox="1"/>
          <p:nvPr/>
        </p:nvSpPr>
        <p:spPr>
          <a:xfrm>
            <a:off x="4839100" y="1858817"/>
            <a:ext cx="407961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Rencana pemasangan model menjadi suatu sistem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67"/>
          <p:cNvSpPr/>
          <p:nvPr/>
        </p:nvSpPr>
        <p:spPr>
          <a:xfrm>
            <a:off x="0" y="-9125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67"/>
          <p:cNvSpPr txBox="1"/>
          <p:nvPr/>
        </p:nvSpPr>
        <p:spPr>
          <a:xfrm>
            <a:off x="-32225" y="4777900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3" name="Google Shape;108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1000" y="-238125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67"/>
          <p:cNvSpPr txBox="1"/>
          <p:nvPr/>
        </p:nvSpPr>
        <p:spPr>
          <a:xfrm>
            <a:off x="7752400" y="4854475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b="1"/>
              <a:t>7</a:t>
            </a:r>
            <a:r>
              <a:rPr lang="en-ID" sz="2800" b="1"/>
              <a:t>. Evaluation</a:t>
            </a: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ID" sz="2800" b="1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ID" sz="2800"/>
            </a:br>
            <a:endParaRPr sz="2800" b="1"/>
          </a:p>
        </p:txBody>
      </p:sp>
      <p:sp>
        <p:nvSpPr>
          <p:cNvPr id="1090" name="Google Shape;1090;p68"/>
          <p:cNvSpPr txBox="1"/>
          <p:nvPr/>
        </p:nvSpPr>
        <p:spPr>
          <a:xfrm>
            <a:off x="609599" y="1261833"/>
            <a:ext cx="4953001" cy="33851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Mengevaluasi semua kegiatan projek DATA SCIENCE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91" name="Google Shape;1091;p68"/>
          <p:cNvGrpSpPr/>
          <p:nvPr/>
        </p:nvGrpSpPr>
        <p:grpSpPr>
          <a:xfrm>
            <a:off x="225288" y="1836961"/>
            <a:ext cx="504055" cy="504055"/>
            <a:chOff x="76200" y="1350500"/>
            <a:chExt cx="504056" cy="504055"/>
          </a:xfrm>
        </p:grpSpPr>
        <p:sp>
          <p:nvSpPr>
            <p:cNvPr id="1092" name="Google Shape;1092;p68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68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4" name="Google Shape;1094;p68"/>
          <p:cNvSpPr txBox="1"/>
          <p:nvPr/>
        </p:nvSpPr>
        <p:spPr>
          <a:xfrm>
            <a:off x="762000" y="1744444"/>
            <a:ext cx="3937102" cy="64629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Melakukan review projek DS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Lesson learned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95" name="Google Shape;1095;p68"/>
          <p:cNvGrpSpPr/>
          <p:nvPr/>
        </p:nvGrpSpPr>
        <p:grpSpPr>
          <a:xfrm>
            <a:off x="225289" y="2646237"/>
            <a:ext cx="504055" cy="504055"/>
            <a:chOff x="76200" y="1350500"/>
            <a:chExt cx="504056" cy="504055"/>
          </a:xfrm>
        </p:grpSpPr>
        <p:sp>
          <p:nvSpPr>
            <p:cNvPr id="1096" name="Google Shape;1096;p68"/>
            <p:cNvSpPr/>
            <p:nvPr/>
          </p:nvSpPr>
          <p:spPr>
            <a:xfrm flipH="1">
              <a:off x="76201" y="1350500"/>
              <a:ext cx="504055" cy="504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68"/>
            <p:cNvSpPr txBox="1"/>
            <p:nvPr/>
          </p:nvSpPr>
          <p:spPr>
            <a:xfrm flipH="1">
              <a:off x="76200" y="1417861"/>
              <a:ext cx="504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ID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8" name="Google Shape;1098;p68"/>
          <p:cNvSpPr txBox="1"/>
          <p:nvPr/>
        </p:nvSpPr>
        <p:spPr>
          <a:xfrm>
            <a:off x="762000" y="2553720"/>
            <a:ext cx="3913153" cy="95406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5ADB"/>
                </a:solidFill>
                <a:latin typeface="Lato"/>
                <a:ea typeface="Lato"/>
                <a:cs typeface="Lato"/>
                <a:sym typeface="Lato"/>
              </a:rPr>
              <a:t>Membuat laporan akhir proyek 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4C4C4C"/>
                </a:solidFill>
                <a:latin typeface="Lato"/>
                <a:ea typeface="Lato"/>
                <a:cs typeface="Lato"/>
                <a:sym typeface="Lato"/>
              </a:rPr>
              <a:t>Laporan pelaksanaan an pencapaian</a:t>
            </a:r>
            <a:endParaRPr sz="1600" b="0" i="0" u="none" strike="noStrike" cap="none">
              <a:solidFill>
                <a:srgbClr val="4C4C4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9" name="Google Shape;1099;p68"/>
          <p:cNvSpPr txBox="1"/>
          <p:nvPr/>
        </p:nvSpPr>
        <p:spPr>
          <a:xfrm>
            <a:off x="4871013" y="2623532"/>
            <a:ext cx="407961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Laporan akhir projek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68"/>
          <p:cNvSpPr txBox="1"/>
          <p:nvPr/>
        </p:nvSpPr>
        <p:spPr>
          <a:xfrm>
            <a:off x="4839100" y="1858817"/>
            <a:ext cx="407961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Umpan balik dan lesson learned selama mekalukan projek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68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68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3" name="Google Shape;1103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68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69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10" name="Google Shape;1110;p69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69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112" name="Google Shape;1112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p69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114" name="Google Shape;1114;p69"/>
          <p:cNvSpPr txBox="1"/>
          <p:nvPr/>
        </p:nvSpPr>
        <p:spPr>
          <a:xfrm>
            <a:off x="81650" y="871425"/>
            <a:ext cx="88038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115" name="Google Shape;1115;p69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16" name="Google Shape;1116;p69"/>
          <p:cNvSpPr txBox="1"/>
          <p:nvPr/>
        </p:nvSpPr>
        <p:spPr>
          <a:xfrm>
            <a:off x="334560" y="198381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en-ID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5. Langkah Berikutnya?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73" name="Google Shape;173;p7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7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75" name="Google Shape;17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7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77" name="Google Shape;177;p7"/>
          <p:cNvSpPr txBox="1"/>
          <p:nvPr/>
        </p:nvSpPr>
        <p:spPr>
          <a:xfrm>
            <a:off x="81650" y="871425"/>
            <a:ext cx="88038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78" name="Google Shape;178;p7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79" name="Google Shape;179;p7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en-ID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7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9506" y="1041851"/>
            <a:ext cx="9161700" cy="376984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7"/>
          <p:cNvSpPr txBox="1"/>
          <p:nvPr/>
        </p:nvSpPr>
        <p:spPr>
          <a:xfrm>
            <a:off x="0" y="1017578"/>
            <a:ext cx="4836160" cy="41259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en-ID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Bidang keilmuan gabungan dari beberapa bidang yang menggunakan metoda dan proses saintifik, algoritma dan sistem untuk mendapatkan pengetahuan dan pemahaman mendalam (insights) dari data yang bersifat terstruktur maupun tidak terstruktur</a:t>
            </a:r>
            <a:endParaRPr sz="2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7"/>
          <p:cNvSpPr txBox="1"/>
          <p:nvPr/>
        </p:nvSpPr>
        <p:spPr>
          <a:xfrm>
            <a:off x="124470" y="488477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70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22" name="Google Shape;1122;p70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3" name="Google Shape;1123;p70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124" name="Google Shape;1124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Google Shape;1125;p70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126" name="Google Shape;1126;p70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27" name="Google Shape;1127;p70"/>
          <p:cNvSpPr txBox="1"/>
          <p:nvPr/>
        </p:nvSpPr>
        <p:spPr>
          <a:xfrm>
            <a:off x="234050" y="1382229"/>
            <a:ext cx="8520600" cy="2578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en-ID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Materi yang diberikan merupakan materi dasar untuk seorang Associate Data Scientist. Untuk mengembangkan kemampuannya masih banyak hal yang perlu dikembangkan, misalkan: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AutoNum type="arabicPeriod"/>
            </a:pPr>
            <a:r>
              <a:rPr lang="en-ID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Keseimbangan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AutoNum type="arabicPeriod"/>
            </a:pPr>
            <a:r>
              <a:rPr lang="en-ID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Kelengkapan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AutoNum type="arabicPeriod"/>
            </a:pPr>
            <a:r>
              <a:rPr lang="en-ID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Privacy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AutoNum type="arabicPeriod"/>
            </a:pPr>
            <a:r>
              <a:rPr lang="en-ID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Risiko penggunaan Data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AutoNum type="arabicPeriod"/>
            </a:pPr>
            <a:r>
              <a:rPr lang="en-ID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Fairness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AutoNum type="arabicPeriod"/>
            </a:pPr>
            <a:r>
              <a:rPr lang="en-ID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Explanation Data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39087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1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33" name="Google Shape;1133;p71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71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135" name="Google Shape;1135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71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137" name="Google Shape;1137;p71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38" name="Google Shape;1138;p71"/>
          <p:cNvSpPr txBox="1"/>
          <p:nvPr/>
        </p:nvSpPr>
        <p:spPr>
          <a:xfrm>
            <a:off x="234050" y="1382229"/>
            <a:ext cx="8520600" cy="2578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</a:pPr>
            <a:r>
              <a:rPr lang="en-ID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Keseimbangan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72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44" name="Google Shape;1144;p72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72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146" name="Google Shape;1146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72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148" name="Google Shape;1148;p72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49" name="Google Shape;1149;p72"/>
          <p:cNvSpPr txBox="1"/>
          <p:nvPr/>
        </p:nvSpPr>
        <p:spPr>
          <a:xfrm>
            <a:off x="234050" y="1382229"/>
            <a:ext cx="8520600" cy="2578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</a:pPr>
            <a:r>
              <a:rPr lang="en-ID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Kelengkapan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</a:pP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73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55" name="Google Shape;1155;p73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73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157" name="Google Shape;1157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73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159" name="Google Shape;1159;p73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60" name="Google Shape;1160;p73"/>
          <p:cNvSpPr txBox="1"/>
          <p:nvPr/>
        </p:nvSpPr>
        <p:spPr>
          <a:xfrm>
            <a:off x="234050" y="1382229"/>
            <a:ext cx="8520600" cy="2578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</a:pPr>
            <a:r>
              <a:rPr lang="en-ID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Privacy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74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66" name="Google Shape;1166;p74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74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168" name="Google Shape;1168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69" name="Google Shape;1169;p74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170" name="Google Shape;1170;p74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71" name="Google Shape;1171;p74"/>
          <p:cNvSpPr txBox="1"/>
          <p:nvPr/>
        </p:nvSpPr>
        <p:spPr>
          <a:xfrm>
            <a:off x="234050" y="1382229"/>
            <a:ext cx="8520600" cy="2578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</a:pPr>
            <a:r>
              <a:rPr lang="en-ID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Serangan terhadap Data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75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77" name="Google Shape;1177;p75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75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179" name="Google Shape;1179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80" name="Google Shape;1180;p75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181" name="Google Shape;1181;p75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82" name="Google Shape;1182;p75"/>
          <p:cNvSpPr txBox="1"/>
          <p:nvPr/>
        </p:nvSpPr>
        <p:spPr>
          <a:xfrm>
            <a:off x="234050" y="1382229"/>
            <a:ext cx="8520600" cy="2578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</a:pPr>
            <a:r>
              <a:rPr lang="en-ID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Fairness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</a:pP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76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88" name="Google Shape;1188;p76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76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190" name="Google Shape;1190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76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192" name="Google Shape;1192;p76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93" name="Google Shape;1193;p76"/>
          <p:cNvSpPr txBox="1"/>
          <p:nvPr/>
        </p:nvSpPr>
        <p:spPr>
          <a:xfrm>
            <a:off x="234050" y="1382229"/>
            <a:ext cx="8520600" cy="2578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</a:pPr>
            <a:r>
              <a:rPr lang="en-ID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Explanation Data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3167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</a:pP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77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9" name="Google Shape;1199;p77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200" name="Google Shape;1200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77"/>
          <p:cNvSpPr txBox="1"/>
          <p:nvPr/>
        </p:nvSpPr>
        <p:spPr>
          <a:xfrm>
            <a:off x="127750" y="479025"/>
            <a:ext cx="8935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ID" sz="135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Referensi </a:t>
            </a: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202" name="Google Shape;1202;p77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203" name="Google Shape;1203;p77"/>
          <p:cNvSpPr txBox="1"/>
          <p:nvPr/>
        </p:nvSpPr>
        <p:spPr>
          <a:xfrm>
            <a:off x="81650" y="871425"/>
            <a:ext cx="8803800" cy="2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204" name="Google Shape;1204;p77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05" name="Google Shape;1205;p77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06" name="Google Shape;1206;p77"/>
          <p:cNvSpPr txBox="1"/>
          <p:nvPr/>
        </p:nvSpPr>
        <p:spPr>
          <a:xfrm>
            <a:off x="311700" y="1152475"/>
            <a:ext cx="871639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-ID" sz="1600" b="0" i="0" u="none" strike="noStrike" cap="none">
                <a:solidFill>
                  <a:schemeClr val="dk2"/>
                </a:solidFill>
                <a:latin typeface="Overlock"/>
                <a:ea typeface="Overlock"/>
                <a:cs typeface="Overlock"/>
                <a:sym typeface="Overlock"/>
              </a:rPr>
              <a:t>Standard Kompetensi Kerja Nasional Indonesia Bidang AI sub bidang Data Science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</a:pPr>
            <a:r>
              <a:rPr lang="en-ID" sz="1600" b="0" i="0" u="none" strike="noStrike" cap="none">
                <a:solidFill>
                  <a:schemeClr val="dk2"/>
                </a:solidFill>
                <a:latin typeface="Overlock"/>
                <a:ea typeface="Overlock"/>
                <a:cs typeface="Overlock"/>
                <a:sym typeface="Overlock"/>
              </a:rPr>
              <a:t>https://skkni.kemnaker.go.id/tentang-skkni/dokumen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-ID" sz="1600" b="0" i="0" u="none" strike="noStrike" cap="none">
                <a:solidFill>
                  <a:schemeClr val="dk2"/>
                </a:solidFill>
                <a:latin typeface="Overlock"/>
                <a:ea typeface="Overlock"/>
                <a:cs typeface="Overlock"/>
                <a:sym typeface="Overlock"/>
              </a:rPr>
              <a:t>CRISP-DM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</a:pPr>
            <a:r>
              <a:rPr lang="en-ID" sz="1600" b="0" i="0" u="none" strike="noStrike" cap="none">
                <a:solidFill>
                  <a:schemeClr val="dk2"/>
                </a:solidFill>
                <a:latin typeface="Overlock"/>
                <a:ea typeface="Overlock"/>
                <a:cs typeface="Overlock"/>
                <a:sym typeface="Overlock"/>
              </a:rPr>
              <a:t>http://crisp-dm.eu/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-ID" sz="1600" b="0" i="0" u="none" strike="noStrike" cap="none">
                <a:solidFill>
                  <a:schemeClr val="dk2"/>
                </a:solidFill>
                <a:latin typeface="Overlock"/>
                <a:ea typeface="Overlock"/>
                <a:cs typeface="Overlock"/>
                <a:sym typeface="Overlock"/>
              </a:rPr>
              <a:t>IBM Data Science Methodology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</a:pPr>
            <a:r>
              <a:rPr lang="en-ID" sz="1600" b="0" i="0" u="sng" strike="noStrike" cap="none">
                <a:solidFill>
                  <a:schemeClr val="hlink"/>
                </a:solidFill>
                <a:latin typeface="Overlock"/>
                <a:ea typeface="Overlock"/>
                <a:cs typeface="Overlock"/>
                <a:sym typeface="Overlock"/>
                <a:hlinkClick r:id="rId4"/>
              </a:rPr>
              <a:t>https://www.slideshare.net/JohnBRollinsPhD/foundational-methodology-for-data-science</a:t>
            </a:r>
            <a:endParaRPr sz="1600" b="0" i="0" u="none" strike="noStrike" cap="none">
              <a:solidFill>
                <a:schemeClr val="dk2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-ID" sz="1600" b="0" i="0" u="none" strike="noStrike" cap="none">
                <a:solidFill>
                  <a:schemeClr val="dk2"/>
                </a:solidFill>
                <a:latin typeface="Overlock"/>
                <a:ea typeface="Overlock"/>
                <a:cs typeface="Overlock"/>
                <a:sym typeface="Overlock"/>
              </a:rPr>
              <a:t>Microsoft Methodology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</a:pPr>
            <a:r>
              <a:rPr lang="en-ID" sz="1600" b="0" i="0" u="sng" strike="noStrike" cap="none">
                <a:solidFill>
                  <a:schemeClr val="hlink"/>
                </a:solidFill>
                <a:latin typeface="Overlock"/>
                <a:ea typeface="Overlock"/>
                <a:cs typeface="Overlock"/>
                <a:sym typeface="Overlock"/>
                <a:hlinkClick r:id="rId5"/>
              </a:rPr>
              <a:t>https://docs.microsoft.com/en-us/azure/machine-learning/team-data-science-process/overview</a:t>
            </a:r>
            <a:endParaRPr sz="1600" b="0" i="0" u="none" strike="noStrike" cap="none">
              <a:solidFill>
                <a:schemeClr val="dk2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-ID" sz="1600" b="0" i="0" u="none" strike="noStrike" cap="none">
                <a:solidFill>
                  <a:schemeClr val="dk2"/>
                </a:solidFill>
                <a:latin typeface="Overlock"/>
                <a:ea typeface="Overlock"/>
                <a:cs typeface="Overlock"/>
                <a:sym typeface="Overlock"/>
              </a:rPr>
              <a:t>Domino Methodology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</a:pPr>
            <a:r>
              <a:rPr lang="en-ID" sz="1600" b="0" i="0" u="sng" strike="noStrike" cap="none">
                <a:solidFill>
                  <a:schemeClr val="hlink"/>
                </a:solidFill>
                <a:latin typeface="Overlock"/>
                <a:ea typeface="Overlock"/>
                <a:cs typeface="Overlock"/>
                <a:sym typeface="Overlock"/>
                <a:hlinkClick r:id="rId6"/>
              </a:rPr>
              <a:t>https://www.dominodatalab.com/</a:t>
            </a:r>
            <a:endParaRPr sz="1600" b="0" i="0" u="none" strike="noStrike" cap="none">
              <a:solidFill>
                <a:schemeClr val="dk2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dk2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78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78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213" name="Google Shape;1213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214" name="Google Shape;1214;p78"/>
          <p:cNvSpPr txBox="1"/>
          <p:nvPr/>
        </p:nvSpPr>
        <p:spPr>
          <a:xfrm>
            <a:off x="127750" y="479025"/>
            <a:ext cx="8935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ID" sz="135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Tools </a:t>
            </a: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215" name="Google Shape;1215;p78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216" name="Google Shape;1216;p78"/>
          <p:cNvSpPr txBox="1"/>
          <p:nvPr/>
        </p:nvSpPr>
        <p:spPr>
          <a:xfrm>
            <a:off x="81650" y="871425"/>
            <a:ext cx="8803800" cy="2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217" name="Google Shape;1217;p78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79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79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224" name="Google Shape;1224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Google Shape;1225;p79"/>
          <p:cNvSpPr txBox="1"/>
          <p:nvPr/>
        </p:nvSpPr>
        <p:spPr>
          <a:xfrm>
            <a:off x="127750" y="479025"/>
            <a:ext cx="8935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ID" sz="135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Summary</a:t>
            </a: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226" name="Google Shape;1226;p79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227" name="Google Shape;1227;p79"/>
          <p:cNvSpPr txBox="1"/>
          <p:nvPr/>
        </p:nvSpPr>
        <p:spPr>
          <a:xfrm>
            <a:off x="81650" y="871425"/>
            <a:ext cx="8803800" cy="2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228" name="Google Shape;1228;p79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88" name="Google Shape;188;p8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8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90" name="Google Shape;19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8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92" name="Google Shape;192;p8"/>
          <p:cNvSpPr txBox="1"/>
          <p:nvPr/>
        </p:nvSpPr>
        <p:spPr>
          <a:xfrm>
            <a:off x="81650" y="871425"/>
            <a:ext cx="88038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93" name="Google Shape;193;p8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94" name="Google Shape;194;p8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90476"/>
              <a:buFont typeface="Arial"/>
              <a:buNone/>
            </a:pPr>
            <a:r>
              <a:rPr lang="en-ID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Science menggunakan  Teknik Machine 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8"/>
          <p:cNvSpPr txBox="1"/>
          <p:nvPr/>
        </p:nvSpPr>
        <p:spPr>
          <a:xfrm>
            <a:off x="4448296" y="2104303"/>
            <a:ext cx="26084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D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 Approval System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8"/>
          <p:cNvSpPr/>
          <p:nvPr/>
        </p:nvSpPr>
        <p:spPr>
          <a:xfrm>
            <a:off x="4671124" y="1294822"/>
            <a:ext cx="1828800" cy="68054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Program/ Algorithms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8"/>
          <p:cNvSpPr txBox="1"/>
          <p:nvPr/>
        </p:nvSpPr>
        <p:spPr>
          <a:xfrm>
            <a:off x="168475" y="1621167"/>
            <a:ext cx="27366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Conventional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3909124" y="1601036"/>
            <a:ext cx="662763" cy="1935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8"/>
          <p:cNvSpPr/>
          <p:nvPr/>
        </p:nvSpPr>
        <p:spPr>
          <a:xfrm>
            <a:off x="6621497" y="1593705"/>
            <a:ext cx="662763" cy="1935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8"/>
          <p:cNvSpPr txBox="1"/>
          <p:nvPr/>
        </p:nvSpPr>
        <p:spPr>
          <a:xfrm>
            <a:off x="2595383" y="2132789"/>
            <a:ext cx="138852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Customer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8"/>
          <p:cNvSpPr txBox="1"/>
          <p:nvPr/>
        </p:nvSpPr>
        <p:spPr>
          <a:xfrm>
            <a:off x="7067075" y="2119091"/>
            <a:ext cx="20842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 Approved or not?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8"/>
          <p:cNvSpPr txBox="1"/>
          <p:nvPr/>
        </p:nvSpPr>
        <p:spPr>
          <a:xfrm>
            <a:off x="186196" y="3276750"/>
            <a:ext cx="229421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Machine Learning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8"/>
          <p:cNvSpPr/>
          <p:nvPr/>
        </p:nvSpPr>
        <p:spPr>
          <a:xfrm>
            <a:off x="2718329" y="1340592"/>
            <a:ext cx="922279" cy="589009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8"/>
          <p:cNvSpPr/>
          <p:nvPr/>
        </p:nvSpPr>
        <p:spPr>
          <a:xfrm>
            <a:off x="7413706" y="1311307"/>
            <a:ext cx="907400" cy="647579"/>
          </a:xfrm>
          <a:prstGeom prst="snip1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Output?</a:t>
            </a: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8"/>
          <p:cNvSpPr txBox="1"/>
          <p:nvPr/>
        </p:nvSpPr>
        <p:spPr>
          <a:xfrm>
            <a:off x="4129320" y="4051045"/>
            <a:ext cx="3044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D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 Approval System? </a:t>
            </a:r>
            <a:br>
              <a:rPr lang="en-ID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ID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(Model/ Pattern/Knowledge)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8"/>
          <p:cNvSpPr/>
          <p:nvPr/>
        </p:nvSpPr>
        <p:spPr>
          <a:xfrm>
            <a:off x="4656947" y="3241564"/>
            <a:ext cx="1828800" cy="68054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Program/ Algorithms?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8"/>
          <p:cNvSpPr/>
          <p:nvPr/>
        </p:nvSpPr>
        <p:spPr>
          <a:xfrm>
            <a:off x="3894947" y="3547777"/>
            <a:ext cx="662763" cy="1935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8"/>
          <p:cNvSpPr/>
          <p:nvPr/>
        </p:nvSpPr>
        <p:spPr>
          <a:xfrm>
            <a:off x="6607320" y="3540446"/>
            <a:ext cx="662763" cy="1935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8"/>
          <p:cNvSpPr txBox="1"/>
          <p:nvPr/>
        </p:nvSpPr>
        <p:spPr>
          <a:xfrm>
            <a:off x="2581206" y="4079530"/>
            <a:ext cx="138852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Customer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8"/>
          <p:cNvSpPr txBox="1"/>
          <p:nvPr/>
        </p:nvSpPr>
        <p:spPr>
          <a:xfrm>
            <a:off x="7067075" y="4031466"/>
            <a:ext cx="19848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 Approved or not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8"/>
          <p:cNvSpPr/>
          <p:nvPr/>
        </p:nvSpPr>
        <p:spPr>
          <a:xfrm>
            <a:off x="2704152" y="3287334"/>
            <a:ext cx="922279" cy="589009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8"/>
          <p:cNvSpPr/>
          <p:nvPr/>
        </p:nvSpPr>
        <p:spPr>
          <a:xfrm>
            <a:off x="7399529" y="3258048"/>
            <a:ext cx="907400" cy="647579"/>
          </a:xfrm>
          <a:prstGeom prst="snip1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Output</a:t>
            </a: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Team Teaching</a:t>
            </a:r>
            <a:endParaRPr/>
          </a:p>
        </p:txBody>
      </p:sp>
      <p:sp>
        <p:nvSpPr>
          <p:cNvPr id="1234" name="Google Shape;1234;p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ID"/>
              <a:t>Windy Gambetta, Ir., MBA (Institut Teknologi Bandung)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ID"/>
              <a:t>Email: windy@staff.stei.itb.ac.id </a:t>
            </a:r>
            <a:endParaRPr/>
          </a:p>
          <a:p>
            <a: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ID"/>
              <a:t>…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ID"/>
              <a:t>…</a:t>
            </a:r>
            <a:endParaRPr/>
          </a:p>
        </p:txBody>
      </p:sp>
      <p:sp>
        <p:nvSpPr>
          <p:cNvPr id="1235" name="Google Shape;1235;p80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80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7" name="Google Shape;1237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Google Shape;1238;p80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ID" sz="2800" b="1" i="0" u="none" strike="noStrike" cap="none">
                <a:solidFill>
                  <a:srgbClr val="0F3570"/>
                </a:solidFill>
                <a:latin typeface="Overlock"/>
                <a:ea typeface="Overlock"/>
                <a:cs typeface="Overlock"/>
                <a:sym typeface="Overlock"/>
              </a:rPr>
              <a:t>Quiz / Games</a:t>
            </a:r>
            <a:endParaRPr/>
          </a:p>
        </p:txBody>
      </p:sp>
      <p:sp>
        <p:nvSpPr>
          <p:cNvPr id="1244" name="Google Shape;1244;p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ID"/>
              <a:t>Quiz dapat diakses melalui LMS (</a:t>
            </a:r>
            <a:r>
              <a:rPr lang="en-ID" u="sng">
                <a:solidFill>
                  <a:schemeClr val="hlink"/>
                </a:solidFill>
                <a:hlinkClick r:id="rId3"/>
              </a:rPr>
              <a:t>https://lms.kominfo.go.id/</a:t>
            </a:r>
            <a:r>
              <a:rPr lang="en-ID"/>
              <a:t>) </a:t>
            </a:r>
            <a:endParaRPr/>
          </a:p>
        </p:txBody>
      </p:sp>
      <p:sp>
        <p:nvSpPr>
          <p:cNvPr id="1245" name="Google Shape;1245;p81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81"/>
          <p:cNvSpPr txBox="1"/>
          <p:nvPr/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7" name="Google Shape;1247;p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p81"/>
          <p:cNvSpPr txBox="1"/>
          <p:nvPr/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en-ID" sz="1500" b="0" i="0" u="none" strike="noStrike" cap="none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 b="0" i="0" u="none" strike="noStrike" cap="none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3570"/>
        </a:solidFill>
        <a:effectLst/>
      </p:bgPr>
    </p:bg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8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ID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Terima Kasih</a:t>
            </a:r>
            <a:endParaRPr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254" name="Google Shape;1254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6425" y="2616975"/>
            <a:ext cx="5938276" cy="12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82"/>
          <p:cNvSpPr txBox="1">
            <a:spLocks noGrp="1"/>
          </p:cNvSpPr>
          <p:nvPr>
            <p:ph type="subTitle" idx="1"/>
          </p:nvPr>
        </p:nvSpPr>
        <p:spPr>
          <a:xfrm>
            <a:off x="3406000" y="1582625"/>
            <a:ext cx="31203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27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977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18" name="Google Shape;218;p9"/>
          <p:cNvSpPr/>
          <p:nvPr/>
        </p:nvSpPr>
        <p:spPr>
          <a:xfrm>
            <a:off x="0" y="400"/>
            <a:ext cx="9161700" cy="312000"/>
          </a:xfrm>
          <a:prstGeom prst="rect">
            <a:avLst/>
          </a:prstGeom>
          <a:solidFill>
            <a:srgbClr val="0F35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9"/>
          <p:cNvSpPr txBox="1">
            <a:spLocks noGrp="1"/>
          </p:cNvSpPr>
          <p:nvPr>
            <p:ph type="subTitle" idx="1"/>
          </p:nvPr>
        </p:nvSpPr>
        <p:spPr>
          <a:xfrm>
            <a:off x="-32225" y="4787425"/>
            <a:ext cx="3735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DTS 2023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20" name="Google Shape;22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000" y="-228600"/>
            <a:ext cx="1301194" cy="7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9"/>
          <p:cNvSpPr txBox="1"/>
          <p:nvPr/>
        </p:nvSpPr>
        <p:spPr>
          <a:xfrm>
            <a:off x="234050" y="800125"/>
            <a:ext cx="875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0F357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22" name="Google Shape;222;p9"/>
          <p:cNvSpPr txBox="1"/>
          <p:nvPr/>
        </p:nvSpPr>
        <p:spPr>
          <a:xfrm>
            <a:off x="81650" y="871425"/>
            <a:ext cx="88038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23" name="Google Shape;223;p9"/>
          <p:cNvSpPr txBox="1">
            <a:spLocks noGrp="1"/>
          </p:cNvSpPr>
          <p:nvPr>
            <p:ph type="subTitle" idx="1"/>
          </p:nvPr>
        </p:nvSpPr>
        <p:spPr>
          <a:xfrm>
            <a:off x="7752400" y="4864000"/>
            <a:ext cx="13989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ID" sz="15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#Jadi</a:t>
            </a:r>
            <a:r>
              <a:rPr lang="en-ID" sz="1500">
                <a:solidFill>
                  <a:srgbClr val="0F3570"/>
                </a:solidFill>
                <a:latin typeface="Bebas Neue"/>
                <a:ea typeface="Bebas Neue"/>
                <a:cs typeface="Bebas Neue"/>
                <a:sym typeface="Bebas Neue"/>
              </a:rPr>
              <a:t>jagoandigital</a:t>
            </a:r>
            <a:endParaRPr sz="1500">
              <a:solidFill>
                <a:srgbClr val="0F357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24" name="Google Shape;224;p9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en-ID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(Contoh) Projek Data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908" y="931078"/>
            <a:ext cx="3692118" cy="1933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4327" y="962323"/>
            <a:ext cx="3692118" cy="1933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04327" y="2930472"/>
            <a:ext cx="3692118" cy="1933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7908" y="2895851"/>
            <a:ext cx="3692118" cy="1933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3075</Words>
  <Application>Microsoft Macintosh PowerPoint</Application>
  <PresentationFormat>On-screen Show (16:9)</PresentationFormat>
  <Paragraphs>863</Paragraphs>
  <Slides>82</Slides>
  <Notes>82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94" baseType="lpstr">
      <vt:lpstr>Times</vt:lpstr>
      <vt:lpstr>Overlock</vt:lpstr>
      <vt:lpstr>Arial</vt:lpstr>
      <vt:lpstr>Lato</vt:lpstr>
      <vt:lpstr>Times New Roman</vt:lpstr>
      <vt:lpstr>Bebas Neue</vt:lpstr>
      <vt:lpstr>Federo</vt:lpstr>
      <vt:lpstr>Arial Narrow</vt:lpstr>
      <vt:lpstr>Roboto</vt:lpstr>
      <vt:lpstr>Calibri</vt:lpstr>
      <vt:lpstr>Simple Light</vt:lpstr>
      <vt:lpstr>Simple Light</vt:lpstr>
      <vt:lpstr>Vocational school graduate academy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Tujuan 2: Pembuatan Aplikasi berbasis Artificial (2)</vt:lpstr>
      <vt:lpstr>Tujuan Tugas/ Task yang Biasa Dikembangkan</vt:lpstr>
      <vt:lpstr>Tujuan Tugas/ Task yang Biasa Dikembangkan</vt:lpstr>
      <vt:lpstr>Tujuan Tugas/ Task yang Biasa Dikembangkan</vt:lpstr>
      <vt:lpstr>Tujuan Tugas/ Task yang Biasa Dikembangkan</vt:lpstr>
      <vt:lpstr>Tujuan Tugas/ Task yang Biasa Dikembangkan</vt:lpstr>
      <vt:lpstr>Jenis Tugas Analitiks yang bisqa Dilakukan</vt:lpstr>
      <vt:lpstr>Regresi/ Estimasi</vt:lpstr>
      <vt:lpstr>Klasifikasi</vt:lpstr>
      <vt:lpstr>Klastering</vt:lpstr>
      <vt:lpstr>Asosiasi</vt:lpstr>
      <vt:lpstr>2. Metodologi Data Science</vt:lpstr>
      <vt:lpstr>Mayoritas Proyek Pengembangan AI/DS Gagal</vt:lpstr>
      <vt:lpstr>Mayoritas Proyek Pengembangan AI/DS Gagal</vt:lpstr>
      <vt:lpstr>Perlu Metodologi Pengembangan</vt:lpstr>
      <vt:lpstr>Jenis Metodologi</vt:lpstr>
      <vt:lpstr>Metodologi Teknis: Kegiatan DS/AI dianggap Kegiatan Teknikal  </vt:lpstr>
      <vt:lpstr>Metodologi Teknis: Kegiatan DS/AI dianggap Kegiatan Teknikal  </vt:lpstr>
      <vt:lpstr>Metodologi Lengkap: Kegiatan DS/AI dianggap Kegiatan Bisnis: Masalah Bisnis menjadi Masalah DS/AI  </vt:lpstr>
      <vt:lpstr>Metodologi Lengkap: Kegiatan DS/AI dianggap Kegiatan Bisnis: Masalah Bisnis menjadi Masalah DS/AI  </vt:lpstr>
      <vt:lpstr>Metodologi Lengkap: Kegiatan DS/AI dianggap Kegiatan Bisnis: Masalah Bisnis menjadi Masalah DS/AI  </vt:lpstr>
      <vt:lpstr>Metodologi Lengkap: Kegiatan DS/AI dianggap Kegiatan Bisnis: Masalah Bisnis menjadi Masalah DS/AI  </vt:lpstr>
      <vt:lpstr>Bagaimana di Indonesia?</vt:lpstr>
      <vt:lpstr>PowerPoint Presentation</vt:lpstr>
      <vt:lpstr>Siapa yang terlibat dalam Kegiatan Data Science</vt:lpstr>
      <vt:lpstr>Kompetensi (Minimal) bagi seorang Data Scientist</vt:lpstr>
      <vt:lpstr>PowerPoint Presentation</vt:lpstr>
      <vt:lpstr>PowerPoint Presentation</vt:lpstr>
      <vt:lpstr>1. Business Understanding: Menentukan Masalah Bisnis  </vt:lpstr>
      <vt:lpstr>1. Business Understanding: Menentukan Tugas Analytics  </vt:lpstr>
      <vt:lpstr>1. Business Understanding: Menentukan Tugas Analytics  </vt:lpstr>
      <vt:lpstr>1. Business Understanding: Menentukan Tugas Analytics  </vt:lpstr>
      <vt:lpstr>1. Business Understanding: Menentukan Tugas Analytics  </vt:lpstr>
      <vt:lpstr>1. Business Understanding: Menentukan Tugas Analytics  Pengukuran Performansi tergantung Jenis Task Analytics</vt:lpstr>
      <vt:lpstr>1. Business Understanding: Menentukan Tugas Analytics  </vt:lpstr>
      <vt:lpstr>1. Business Understanding: Menentukan Kebutuhan Data   </vt:lpstr>
      <vt:lpstr>1. Business Understanding: Merencanakan Manajemen Projek    </vt:lpstr>
      <vt:lpstr>2. Data Understanding :  Mengenali/ mendalami data yang dimiliki </vt:lpstr>
      <vt:lpstr>2. Data Understanding :  Mengapa Perlu Mengenali/ mendalami data yang dimiliki </vt:lpstr>
      <vt:lpstr>2. Data Understanding : Mengumpulkan Data    </vt:lpstr>
      <vt:lpstr>2. Data Understanding : Menelaah Data    </vt:lpstr>
      <vt:lpstr>2. Data Understanding : Memvalidasi Data    </vt:lpstr>
      <vt:lpstr>3. Data Preparation :  Memperbaiki kualitas data untuk Pemodelan </vt:lpstr>
      <vt:lpstr>4. Modeling :  Mengembangkan Model (Pengetahuan) </vt:lpstr>
      <vt:lpstr>4. Modeling : Membangun Skenario Pemodelan  </vt:lpstr>
      <vt:lpstr>4. Modeling : Membangun Skenario Pemodelan  </vt:lpstr>
      <vt:lpstr>4. Modeling : Membangun Skenario Pemodelan  </vt:lpstr>
      <vt:lpstr>4. Modeling : Membangun Skenario Pemodelan  </vt:lpstr>
      <vt:lpstr>4. Modeling : Membangun model   </vt:lpstr>
      <vt:lpstr>4. Modeling : Membangun model   </vt:lpstr>
      <vt:lpstr>4. Modeling : Membangun model   </vt:lpstr>
      <vt:lpstr>5. Model Evaluation    </vt:lpstr>
      <vt:lpstr>6. Deployment   </vt:lpstr>
      <vt:lpstr>7. Evaluation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Team Teaching</vt:lpstr>
      <vt:lpstr>Quiz / Games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Vocational school graduate academy</dc:title>
  <cp:lastModifiedBy>Muhammad Said Hasibuan</cp:lastModifiedBy>
  <cp:revision>1</cp:revision>
  <dcterms:modified xsi:type="dcterms:W3CDTF">2024-03-19T07:03:06Z</dcterms:modified>
</cp:coreProperties>
</file>