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61"/>
    <p:restoredTop sz="94626"/>
  </p:normalViewPr>
  <p:slideViewPr>
    <p:cSldViewPr snapToGrid="0">
      <p:cViewPr>
        <p:scale>
          <a:sx n="190" d="100"/>
          <a:sy n="190" d="100"/>
        </p:scale>
        <p:origin x="-7256" y="-2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5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3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3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1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6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6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6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0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7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3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51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Video 54" descr="Circling Molecule">
            <a:extLst>
              <a:ext uri="{FF2B5EF4-FFF2-40B4-BE49-F238E27FC236}">
                <a16:creationId xmlns:a16="http://schemas.microsoft.com/office/drawing/2014/main" id="{9E80B6AA-0CC9-5758-1F5B-0F4B3A271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5C64CB-DCB0-424A-8DFE-F09CBEE92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328271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A0302-3501-172C-C8DD-9F8D19E20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1589743"/>
            <a:ext cx="6619874" cy="420145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Data Science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0818461051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8E382-0855-0653-D77E-B230EF681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555816"/>
            <a:ext cx="5768784" cy="510984"/>
          </a:xfrm>
        </p:spPr>
        <p:txBody>
          <a:bodyPr anchor="b"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Prof. Dr. M. Said Hasibuan, </a:t>
            </a:r>
            <a:r>
              <a:rPr lang="en-US" sz="1800" dirty="0" err="1">
                <a:solidFill>
                  <a:srgbClr val="FF0000"/>
                </a:solidFill>
              </a:rPr>
              <a:t>M.Kom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6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0E05-15FD-6EF8-203B-54E8F552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ID" b="1" dirty="0"/>
              <a:t>CPMK 5</a:t>
            </a:r>
            <a:br>
              <a:rPr lang="en-ID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72F2B-51AF-D681-27E6-982D0E3E8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mengevaluasi</a:t>
            </a:r>
            <a:r>
              <a:rPr lang="en-ID" dirty="0"/>
              <a:t> </a:t>
            </a:r>
            <a:r>
              <a:rPr lang="en-ID" dirty="0" err="1"/>
              <a:t>performa</a:t>
            </a:r>
            <a:r>
              <a:rPr lang="en-ID" dirty="0"/>
              <a:t> model dan </a:t>
            </a:r>
            <a:r>
              <a:rPr lang="en-ID" dirty="0" err="1"/>
              <a:t>menyajikan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</a:t>
            </a:r>
            <a:r>
              <a:rPr lang="en-ID" dirty="0" err="1"/>
              <a:t>analisis</a:t>
            </a:r>
            <a:r>
              <a:rPr lang="en-ID" dirty="0"/>
              <a:t> data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bentuk</a:t>
            </a:r>
            <a:r>
              <a:rPr lang="en-ID" dirty="0"/>
              <a:t> </a:t>
            </a:r>
            <a:r>
              <a:rPr lang="en-ID" b="1" dirty="0" err="1"/>
              <a:t>visualisasi</a:t>
            </a:r>
            <a:r>
              <a:rPr lang="en-ID" b="1" dirty="0"/>
              <a:t> dan </a:t>
            </a:r>
            <a:r>
              <a:rPr lang="en-ID" b="1" dirty="0" err="1"/>
              <a:t>laporan</a:t>
            </a:r>
            <a:r>
              <a:rPr lang="en-ID" b="1" dirty="0"/>
              <a:t> </a:t>
            </a:r>
            <a:r>
              <a:rPr lang="en-ID" b="1" dirty="0" err="1"/>
              <a:t>analitik</a:t>
            </a:r>
            <a:r>
              <a:rPr lang="en-ID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57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1121-3426-D9AE-5CF4-09896935F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/>
              <a:t>CPMK 6</a:t>
            </a:r>
            <a:br>
              <a:rPr lang="en-ID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8366E-127E-DCAE-5A35-C2CCA658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menyelesaikan</a:t>
            </a:r>
            <a:r>
              <a:rPr lang="en-ID" dirty="0"/>
              <a:t> </a:t>
            </a:r>
            <a:r>
              <a:rPr lang="en-ID" b="1" dirty="0"/>
              <a:t>mini project data science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memecahkan</a:t>
            </a:r>
            <a:r>
              <a:rPr lang="en-ID" dirty="0"/>
              <a:t> </a:t>
            </a:r>
            <a:r>
              <a:rPr lang="en-ID" dirty="0" err="1"/>
              <a:t>permasalahan</a:t>
            </a:r>
            <a:r>
              <a:rPr lang="en-ID" dirty="0"/>
              <a:t> </a:t>
            </a:r>
            <a:r>
              <a:rPr lang="en-ID" dirty="0" err="1"/>
              <a:t>nyata</a:t>
            </a:r>
            <a:r>
              <a:rPr lang="en-ID" dirty="0"/>
              <a:t> </a:t>
            </a:r>
            <a:r>
              <a:rPr lang="en-ID" dirty="0" err="1"/>
              <a:t>berbasis</a:t>
            </a:r>
            <a:r>
              <a:rPr lang="en-ID" dirty="0"/>
              <a:t> data.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7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ABD5-9ED8-1751-84EB-ACC7D714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Pemetaan</a:t>
            </a:r>
            <a:r>
              <a:rPr lang="en-ID" dirty="0"/>
              <a:t> CPL – CPMK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78353B-0D80-96E7-42DF-59FEAEE6A2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24082"/>
              </p:ext>
            </p:extLst>
          </p:nvPr>
        </p:nvGraphicFramePr>
        <p:xfrm>
          <a:off x="1236372" y="2629535"/>
          <a:ext cx="10155528" cy="2926080"/>
        </p:xfrm>
        <a:graphic>
          <a:graphicData uri="http://schemas.openxmlformats.org/drawingml/2006/table">
            <a:tbl>
              <a:tblPr/>
              <a:tblGrid>
                <a:gridCol w="4809622">
                  <a:extLst>
                    <a:ext uri="{9D8B030D-6E8A-4147-A177-3AD203B41FA5}">
                      <a16:colId xmlns:a16="http://schemas.microsoft.com/office/drawing/2014/main" val="2277811873"/>
                    </a:ext>
                  </a:extLst>
                </a:gridCol>
                <a:gridCol w="5345906">
                  <a:extLst>
                    <a:ext uri="{9D8B030D-6E8A-4147-A177-3AD203B41FA5}">
                      <a16:colId xmlns:a16="http://schemas.microsoft.com/office/drawing/2014/main" val="3500699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CPL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CPMK yang </a:t>
                      </a:r>
                      <a:r>
                        <a:rPr lang="en-ID" dirty="0" err="1"/>
                        <a:t>didukung</a:t>
                      </a:r>
                      <a:endParaRPr lang="en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319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S9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CPMK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005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P3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CPMK 1, CPMK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204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P4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CPMK 2, CPMK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183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KU2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CPMK 3, CPMK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542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KU5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CPMK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015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KK3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CPMK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841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KK4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CPMK 4, CPMK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259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76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604516-F583-413C-8C0B-E7944F33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"/>
            <a:ext cx="4876800" cy="68579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355FA-EC90-BD66-25BE-8A213BDC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24528" cy="36702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Indikator penilaian cpmk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7B6C1F-A1F1-DE17-78AA-E0F26E9750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292336"/>
              </p:ext>
            </p:extLst>
          </p:nvPr>
        </p:nvGraphicFramePr>
        <p:xfrm>
          <a:off x="5715000" y="835871"/>
          <a:ext cx="5676900" cy="5186260"/>
        </p:xfrm>
        <a:graphic>
          <a:graphicData uri="http://schemas.openxmlformats.org/drawingml/2006/table">
            <a:tbl>
              <a:tblPr/>
              <a:tblGrid>
                <a:gridCol w="1281214">
                  <a:extLst>
                    <a:ext uri="{9D8B030D-6E8A-4147-A177-3AD203B41FA5}">
                      <a16:colId xmlns:a16="http://schemas.microsoft.com/office/drawing/2014/main" val="1885103581"/>
                    </a:ext>
                  </a:extLst>
                </a:gridCol>
                <a:gridCol w="4395686">
                  <a:extLst>
                    <a:ext uri="{9D8B030D-6E8A-4147-A177-3AD203B41FA5}">
                      <a16:colId xmlns:a16="http://schemas.microsoft.com/office/drawing/2014/main" val="1793980423"/>
                    </a:ext>
                  </a:extLst>
                </a:gridCol>
              </a:tblGrid>
              <a:tr h="4676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CPMK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Indikator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807319"/>
                  </a:ext>
                </a:extLst>
              </a:tr>
              <a:tr h="7864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 dirty="0"/>
                        <a:t>CPMK1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Mahasiswa mampu menjelaskan konsep Data Science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226747"/>
                  </a:ext>
                </a:extLst>
              </a:tr>
              <a:tr h="7864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CPMK2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Mahasiswa mampu menjelaskan tahapan CRISP-DM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793648"/>
                  </a:ext>
                </a:extLst>
              </a:tr>
              <a:tr h="7864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CPMK3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 dirty="0" err="1"/>
                        <a:t>Mahasiswa</a:t>
                      </a:r>
                      <a:r>
                        <a:rPr lang="en-ID" sz="2100" dirty="0"/>
                        <a:t> </a:t>
                      </a:r>
                      <a:r>
                        <a:rPr lang="en-ID" sz="2100" dirty="0" err="1"/>
                        <a:t>mampu</a:t>
                      </a:r>
                      <a:r>
                        <a:rPr lang="en-ID" sz="2100" dirty="0"/>
                        <a:t> </a:t>
                      </a:r>
                      <a:r>
                        <a:rPr lang="en-ID" sz="2100" dirty="0" err="1"/>
                        <a:t>melakukan</a:t>
                      </a:r>
                      <a:r>
                        <a:rPr lang="en-ID" sz="2100" dirty="0"/>
                        <a:t> preprocessing data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552852"/>
                  </a:ext>
                </a:extLst>
              </a:tr>
              <a:tr h="7864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CPMK4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Mahasiswa mampu membangun model ML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260692"/>
                  </a:ext>
                </a:extLst>
              </a:tr>
              <a:tr h="7864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CPMK5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Mahasiswa mampu mengevaluasi model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166906"/>
                  </a:ext>
                </a:extLst>
              </a:tr>
              <a:tr h="7864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/>
                        <a:t>CPMK6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100" dirty="0" err="1"/>
                        <a:t>Mahasiswa</a:t>
                      </a:r>
                      <a:r>
                        <a:rPr lang="en-ID" sz="2100" dirty="0"/>
                        <a:t> </a:t>
                      </a:r>
                      <a:r>
                        <a:rPr lang="en-ID" sz="2100" dirty="0" err="1"/>
                        <a:t>mampu</a:t>
                      </a:r>
                      <a:r>
                        <a:rPr lang="en-ID" sz="2100" dirty="0"/>
                        <a:t> </a:t>
                      </a:r>
                      <a:r>
                        <a:rPr lang="en-ID" sz="2100" dirty="0" err="1"/>
                        <a:t>membuat</a:t>
                      </a:r>
                      <a:r>
                        <a:rPr lang="en-ID" sz="2100" dirty="0"/>
                        <a:t> mini project</a:t>
                      </a:r>
                    </a:p>
                  </a:txBody>
                  <a:tcPr marL="106276" marR="106276" marT="53138" marB="531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903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38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3AF0B-E074-70BA-147E-9D1666C6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en-US" dirty="0"/>
              <a:t>Rubrik </a:t>
            </a:r>
            <a:r>
              <a:rPr lang="en-US" dirty="0" err="1"/>
              <a:t>penilaian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1E25BE-CDFA-0972-5EAF-0886558793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487398"/>
              </p:ext>
            </p:extLst>
          </p:nvPr>
        </p:nvGraphicFramePr>
        <p:xfrm>
          <a:off x="919567" y="2222500"/>
          <a:ext cx="10252855" cy="374015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</a:tblPr>
              <a:tblGrid>
                <a:gridCol w="1772327">
                  <a:extLst>
                    <a:ext uri="{9D8B030D-6E8A-4147-A177-3AD203B41FA5}">
                      <a16:colId xmlns:a16="http://schemas.microsoft.com/office/drawing/2014/main" val="3315520995"/>
                    </a:ext>
                  </a:extLst>
                </a:gridCol>
                <a:gridCol w="6144144">
                  <a:extLst>
                    <a:ext uri="{9D8B030D-6E8A-4147-A177-3AD203B41FA5}">
                      <a16:colId xmlns:a16="http://schemas.microsoft.com/office/drawing/2014/main" val="4058499383"/>
                    </a:ext>
                  </a:extLst>
                </a:gridCol>
                <a:gridCol w="2336384">
                  <a:extLst>
                    <a:ext uri="{9D8B030D-6E8A-4147-A177-3AD203B41FA5}">
                      <a16:colId xmlns:a16="http://schemas.microsoft.com/office/drawing/2014/main" val="1576826782"/>
                    </a:ext>
                  </a:extLst>
                </a:gridCol>
              </a:tblGrid>
              <a:tr h="534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b="0" cap="none" spc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 marL="146746" marR="112882" marT="112882" marB="112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b="0" cap="none" spc="0">
                          <a:solidFill>
                            <a:schemeClr val="bg1"/>
                          </a:solidFill>
                        </a:rPr>
                        <a:t>Komponen Penilaian</a:t>
                      </a:r>
                    </a:p>
                  </a:txBody>
                  <a:tcPr marL="146746" marR="112882" marT="112882" marB="112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b="0" cap="none" spc="0">
                          <a:solidFill>
                            <a:schemeClr val="bg1"/>
                          </a:solidFill>
                        </a:rPr>
                        <a:t>Bobot</a:t>
                      </a:r>
                    </a:p>
                  </a:txBody>
                  <a:tcPr marL="146746" marR="112882" marT="112882" marB="112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992992"/>
                  </a:ext>
                </a:extLst>
              </a:tr>
              <a:tr h="534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46746" marR="112882" marT="112882" marB="112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Tugas / Praktikum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485815"/>
                  </a:ext>
                </a:extLst>
              </a:tr>
              <a:tr h="534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Mini Project Data Science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699130"/>
                  </a:ext>
                </a:extLst>
              </a:tr>
              <a:tr h="534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46746" marR="112882" marT="112882" marB="112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Kuis / Latihan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65735"/>
                  </a:ext>
                </a:extLst>
              </a:tr>
              <a:tr h="534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Ujian Tengah Semester (UTS)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56021"/>
                  </a:ext>
                </a:extLst>
              </a:tr>
              <a:tr h="534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46746" marR="112882" marT="112882" marB="112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Ujian Akhir Semester (UAS)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cap="none" spc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272985"/>
                  </a:ext>
                </a:extLst>
              </a:tr>
              <a:tr h="53430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ID" sz="17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b="1" cap="none" spc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ID" sz="17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b="1" cap="none" spc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en-ID" sz="17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46746" marR="112882" marT="112882" marB="112882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26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685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BCF21-2CEB-50A6-0E96-272DAF4D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1. Rubrik </a:t>
            </a:r>
            <a:r>
              <a:rPr lang="en-US" sz="3100" b="1" dirty="0" err="1"/>
              <a:t>Penilaian</a:t>
            </a:r>
            <a:r>
              <a:rPr lang="en-US" sz="3100" b="1" dirty="0"/>
              <a:t> </a:t>
            </a:r>
            <a:r>
              <a:rPr lang="en-US" sz="3100" b="1" dirty="0" err="1"/>
              <a:t>Tugas</a:t>
            </a:r>
            <a:r>
              <a:rPr lang="en-US" sz="3100" b="1" dirty="0"/>
              <a:t> / </a:t>
            </a:r>
            <a:r>
              <a:rPr lang="en-US" sz="3100" b="1" dirty="0" err="1"/>
              <a:t>Praktikum</a:t>
            </a:r>
            <a:r>
              <a:rPr lang="en-US" sz="3100" b="1" dirty="0"/>
              <a:t> Data Science</a:t>
            </a:r>
            <a:br>
              <a:rPr lang="en-US" sz="3100" b="1" dirty="0"/>
            </a:br>
            <a:r>
              <a:rPr lang="en-US" sz="3100" b="1" dirty="0"/>
              <a:t>CPMK </a:t>
            </a:r>
            <a:r>
              <a:rPr lang="en-US" sz="3100" b="1" dirty="0" err="1"/>
              <a:t>terkait</a:t>
            </a:r>
            <a:r>
              <a:rPr lang="en-US" sz="3100" b="1" dirty="0"/>
              <a:t>:</a:t>
            </a:r>
            <a:br>
              <a:rPr lang="en-US" sz="3100" dirty="0"/>
            </a:br>
            <a:r>
              <a:rPr lang="en-US" sz="3100" dirty="0"/>
              <a:t>CPMK 2, CPMK 3</a:t>
            </a:r>
            <a:br>
              <a:rPr lang="en-US" sz="3100" dirty="0"/>
            </a:br>
            <a:endParaRPr lang="en-US" sz="31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6E3E71-B947-AD34-6B9A-962E3F9422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1328685"/>
              </p:ext>
            </p:extLst>
          </p:nvPr>
        </p:nvGraphicFramePr>
        <p:xfrm>
          <a:off x="4836706" y="723901"/>
          <a:ext cx="5757088" cy="541020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500819">
                  <a:extLst>
                    <a:ext uri="{9D8B030D-6E8A-4147-A177-3AD203B41FA5}">
                      <a16:colId xmlns:a16="http://schemas.microsoft.com/office/drawing/2014/main" val="4002256680"/>
                    </a:ext>
                  </a:extLst>
                </a:gridCol>
                <a:gridCol w="3085527">
                  <a:extLst>
                    <a:ext uri="{9D8B030D-6E8A-4147-A177-3AD203B41FA5}">
                      <a16:colId xmlns:a16="http://schemas.microsoft.com/office/drawing/2014/main" val="3824177866"/>
                    </a:ext>
                  </a:extLst>
                </a:gridCol>
                <a:gridCol w="1170742">
                  <a:extLst>
                    <a:ext uri="{9D8B030D-6E8A-4147-A177-3AD203B41FA5}">
                      <a16:colId xmlns:a16="http://schemas.microsoft.com/office/drawing/2014/main" val="3173516570"/>
                    </a:ext>
                  </a:extLst>
                </a:gridCol>
              </a:tblGrid>
              <a:tr h="3918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Level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Kriteria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Skor</a:t>
                      </a:r>
                    </a:p>
                  </a:txBody>
                  <a:tcPr marL="86628" marR="86628" marT="43314" marB="43314" anchor="ctr"/>
                </a:tc>
                <a:extLst>
                  <a:ext uri="{0D108BD9-81ED-4DB2-BD59-A6C34878D82A}">
                    <a16:rowId xmlns:a16="http://schemas.microsoft.com/office/drawing/2014/main" val="3422953347"/>
                  </a:ext>
                </a:extLst>
              </a:tr>
              <a:tr h="17191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Sangat Baik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Mahasiswa mampu mengumpulkan, membersihkan, dan menyiapkan data dengan benar serta menjelaskan prosesnya dengan jelas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85 – 100</a:t>
                      </a:r>
                    </a:p>
                  </a:txBody>
                  <a:tcPr marL="86628" marR="86628" marT="43314" marB="43314" anchor="ctr"/>
                </a:tc>
                <a:extLst>
                  <a:ext uri="{0D108BD9-81ED-4DB2-BD59-A6C34878D82A}">
                    <a16:rowId xmlns:a16="http://schemas.microsoft.com/office/drawing/2014/main" val="625547644"/>
                  </a:ext>
                </a:extLst>
              </a:tr>
              <a:tr h="11882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Baik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Mahasiswa mampu melakukan pengolahan data tetapi masih terdapat sedikit kesalahan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70 – 84</a:t>
                      </a:r>
                    </a:p>
                  </a:txBody>
                  <a:tcPr marL="86628" marR="86628" marT="43314" marB="43314" anchor="ctr"/>
                </a:tc>
                <a:extLst>
                  <a:ext uri="{0D108BD9-81ED-4DB2-BD59-A6C34878D82A}">
                    <a16:rowId xmlns:a16="http://schemas.microsoft.com/office/drawing/2014/main" val="9740845"/>
                  </a:ext>
                </a:extLst>
              </a:tr>
              <a:tr h="11882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Cukup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Mahasiswa mampu melakukan sebagian proses pengolahan data tetapi belum sistematis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55 – 69</a:t>
                      </a:r>
                    </a:p>
                  </a:txBody>
                  <a:tcPr marL="86628" marR="86628" marT="43314" marB="43314" anchor="ctr"/>
                </a:tc>
                <a:extLst>
                  <a:ext uri="{0D108BD9-81ED-4DB2-BD59-A6C34878D82A}">
                    <a16:rowId xmlns:a16="http://schemas.microsoft.com/office/drawing/2014/main" val="1618027910"/>
                  </a:ext>
                </a:extLst>
              </a:tr>
              <a:tr h="922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Kurang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Mahasiswa tidak mampu menyiapkan data dengan benar</a:t>
                      </a:r>
                    </a:p>
                  </a:txBody>
                  <a:tcPr marL="86628" marR="86628" marT="43314" marB="4331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&lt; 55</a:t>
                      </a:r>
                    </a:p>
                  </a:txBody>
                  <a:tcPr marL="86628" marR="86628" marT="43314" marB="43314" anchor="ctr"/>
                </a:tc>
                <a:extLst>
                  <a:ext uri="{0D108BD9-81ED-4DB2-BD59-A6C34878D82A}">
                    <a16:rowId xmlns:a16="http://schemas.microsoft.com/office/drawing/2014/main" val="963480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95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04516-F583-413C-8C0B-E7944F33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"/>
            <a:ext cx="4876800" cy="68579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550AB-0A52-5B25-AFBB-536232A6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24528" cy="36702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D" sz="3100" b="1">
                <a:solidFill>
                  <a:schemeClr val="bg1"/>
                </a:solidFill>
              </a:rPr>
              <a:t>2. Rubrik Penilaian Mini Project Data Science</a:t>
            </a:r>
            <a:br>
              <a:rPr lang="en-ID" sz="3100" b="1">
                <a:solidFill>
                  <a:schemeClr val="bg1"/>
                </a:solidFill>
              </a:rPr>
            </a:br>
            <a:r>
              <a:rPr lang="en-ID" sz="3100" b="1">
                <a:solidFill>
                  <a:schemeClr val="bg1"/>
                </a:solidFill>
              </a:rPr>
              <a:t>CPMK terkait:</a:t>
            </a:r>
            <a:br>
              <a:rPr lang="en-ID" sz="3100">
                <a:solidFill>
                  <a:schemeClr val="bg1"/>
                </a:solidFill>
              </a:rPr>
            </a:br>
            <a:r>
              <a:rPr lang="en-ID" sz="3100">
                <a:solidFill>
                  <a:schemeClr val="bg1"/>
                </a:solidFill>
              </a:rPr>
              <a:t>CPMK 3, CPMK 4, CPMK 5, CPMK 6</a:t>
            </a:r>
            <a:br>
              <a:rPr lang="en-ID" sz="3100">
                <a:solidFill>
                  <a:schemeClr val="bg1"/>
                </a:solidFill>
              </a:rPr>
            </a:br>
            <a:endParaRPr lang="en-US" sz="310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08B753-7C07-6E74-9314-F0817AD4A1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93564"/>
              </p:ext>
            </p:extLst>
          </p:nvPr>
        </p:nvGraphicFramePr>
        <p:xfrm>
          <a:off x="5715000" y="1089106"/>
          <a:ext cx="5676900" cy="4679793"/>
        </p:xfrm>
        <a:graphic>
          <a:graphicData uri="http://schemas.openxmlformats.org/drawingml/2006/table">
            <a:tbl>
              <a:tblPr/>
              <a:tblGrid>
                <a:gridCol w="2431914">
                  <a:extLst>
                    <a:ext uri="{9D8B030D-6E8A-4147-A177-3AD203B41FA5}">
                      <a16:colId xmlns:a16="http://schemas.microsoft.com/office/drawing/2014/main" val="3805974202"/>
                    </a:ext>
                  </a:extLst>
                </a:gridCol>
                <a:gridCol w="2371055">
                  <a:extLst>
                    <a:ext uri="{9D8B030D-6E8A-4147-A177-3AD203B41FA5}">
                      <a16:colId xmlns:a16="http://schemas.microsoft.com/office/drawing/2014/main" val="3116509502"/>
                    </a:ext>
                  </a:extLst>
                </a:gridCol>
                <a:gridCol w="873931">
                  <a:extLst>
                    <a:ext uri="{9D8B030D-6E8A-4147-A177-3AD203B41FA5}">
                      <a16:colId xmlns:a16="http://schemas.microsoft.com/office/drawing/2014/main" val="2598395343"/>
                    </a:ext>
                  </a:extLst>
                </a:gridCol>
              </a:tblGrid>
              <a:tr h="3856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Aspek Penilaian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Deskripsi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Bobot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358512"/>
                  </a:ext>
                </a:extLst>
              </a:tr>
              <a:tr h="11743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Pemahaman Masalah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Kemampuan memahami dan merumuskan masalah berbasis data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20%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149561"/>
                  </a:ext>
                </a:extLst>
              </a:tr>
              <a:tr h="6485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Data Preparation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Proses pengumpulan dan pembersihan data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20%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191259"/>
                  </a:ext>
                </a:extLst>
              </a:tr>
              <a:tr h="911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Pemodelan Machine Learning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Penerapan algoritma klasifikasi / clustering / regresi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25%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140158"/>
                  </a:ext>
                </a:extLst>
              </a:tr>
              <a:tr h="911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Evaluasi Model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Analisis performa model menggunakan metrik evaluasi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20%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671677"/>
                  </a:ext>
                </a:extLst>
              </a:tr>
              <a:tr h="6485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/>
                        <a:t>Presentasi dan Visualisasi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dirty="0" err="1"/>
                        <a:t>Penyajian</a:t>
                      </a:r>
                      <a:r>
                        <a:rPr lang="en-ID" sz="1700" dirty="0"/>
                        <a:t> </a:t>
                      </a:r>
                      <a:r>
                        <a:rPr lang="en-ID" sz="1700" dirty="0" err="1"/>
                        <a:t>hasil</a:t>
                      </a:r>
                      <a:r>
                        <a:rPr lang="en-ID" sz="1700" dirty="0"/>
                        <a:t> </a:t>
                      </a:r>
                      <a:r>
                        <a:rPr lang="en-ID" sz="1700" dirty="0" err="1"/>
                        <a:t>analisis</a:t>
                      </a:r>
                      <a:r>
                        <a:rPr lang="en-ID" sz="1700" dirty="0"/>
                        <a:t> data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1700" dirty="0"/>
                        <a:t>15%</a:t>
                      </a:r>
                    </a:p>
                  </a:txBody>
                  <a:tcPr marL="87637" marR="87637" marT="43818" marB="438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27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33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DFCB-3594-DB0A-8051-07C63BDF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Skala </a:t>
            </a:r>
            <a:r>
              <a:rPr lang="en-US" dirty="0" err="1"/>
              <a:t>penilaian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7DBDAB-E7EE-3390-6799-5A18E2048E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0088" y="3178175"/>
          <a:ext cx="10691812" cy="1828800"/>
        </p:xfrm>
        <a:graphic>
          <a:graphicData uri="http://schemas.openxmlformats.org/drawingml/2006/table">
            <a:tbl>
              <a:tblPr/>
              <a:tblGrid>
                <a:gridCol w="5345906">
                  <a:extLst>
                    <a:ext uri="{9D8B030D-6E8A-4147-A177-3AD203B41FA5}">
                      <a16:colId xmlns:a16="http://schemas.microsoft.com/office/drawing/2014/main" val="3032762261"/>
                    </a:ext>
                  </a:extLst>
                </a:gridCol>
                <a:gridCol w="5345906">
                  <a:extLst>
                    <a:ext uri="{9D8B030D-6E8A-4147-A177-3AD203B41FA5}">
                      <a16:colId xmlns:a16="http://schemas.microsoft.com/office/drawing/2014/main" val="4020166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Level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Deskripsi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433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Sangat Baik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Analisis data lengkap, model tepat, visualisasi jelas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850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Baik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Analisis cukup baik, model berjalan dengan benar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417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Cukup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Analisis terbatas dan model kurang optimal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234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Kurang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 err="1"/>
                        <a:t>Analisis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tidak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jelas</a:t>
                      </a:r>
                      <a:r>
                        <a:rPr lang="en-ID" dirty="0"/>
                        <a:t> dan model </a:t>
                      </a:r>
                      <a:r>
                        <a:rPr lang="en-ID" dirty="0" err="1"/>
                        <a:t>tidak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berjalan</a:t>
                      </a:r>
                      <a:endParaRPr lang="en-ID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958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73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C0DD3-43C6-4342-4918-568DF18F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/>
              <a:t>3. Rubrik </a:t>
            </a:r>
            <a:r>
              <a:rPr lang="en-US" sz="3400" b="1" dirty="0" err="1"/>
              <a:t>Penilaian</a:t>
            </a:r>
            <a:r>
              <a:rPr lang="en-US" sz="3400" b="1" dirty="0"/>
              <a:t> </a:t>
            </a:r>
            <a:r>
              <a:rPr lang="en-US" sz="3400" b="1" dirty="0" err="1"/>
              <a:t>Kuis</a:t>
            </a:r>
            <a:r>
              <a:rPr lang="en-US" sz="3400" b="1" dirty="0"/>
              <a:t> / Latihan</a:t>
            </a:r>
            <a:br>
              <a:rPr lang="en-US" sz="3400" b="1" dirty="0"/>
            </a:br>
            <a:r>
              <a:rPr lang="en-US" sz="3400" b="1" dirty="0"/>
              <a:t>CPMK </a:t>
            </a:r>
            <a:r>
              <a:rPr lang="en-US" sz="3400" b="1" dirty="0" err="1"/>
              <a:t>terkait</a:t>
            </a:r>
            <a:r>
              <a:rPr lang="en-US" sz="3400" b="1" dirty="0"/>
              <a:t>:</a:t>
            </a:r>
            <a:br>
              <a:rPr lang="en-US" sz="3400" dirty="0"/>
            </a:br>
            <a:r>
              <a:rPr lang="en-US" sz="3400" dirty="0"/>
              <a:t>CPMK 1, CPMK 2</a:t>
            </a:r>
            <a:br>
              <a:rPr lang="en-US" sz="3400" dirty="0"/>
            </a:br>
            <a:endParaRPr lang="en-US" sz="3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335BE7-4536-A686-5DC9-2D847677DF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97039"/>
              </p:ext>
            </p:extLst>
          </p:nvPr>
        </p:nvGraphicFramePr>
        <p:xfrm>
          <a:off x="4313861" y="723901"/>
          <a:ext cx="6802778" cy="5410200"/>
        </p:xfrm>
        <a:graphic>
          <a:graphicData uri="http://schemas.openxmlformats.org/drawingml/2006/table">
            <a:tbl>
              <a:tblPr>
                <a:solidFill>
                  <a:srgbClr val="F2F2F2">
                    <a:alpha val="30196"/>
                  </a:srgbClr>
                </a:solidFill>
              </a:tblPr>
              <a:tblGrid>
                <a:gridCol w="1796478">
                  <a:extLst>
                    <a:ext uri="{9D8B030D-6E8A-4147-A177-3AD203B41FA5}">
                      <a16:colId xmlns:a16="http://schemas.microsoft.com/office/drawing/2014/main" val="3727721050"/>
                    </a:ext>
                  </a:extLst>
                </a:gridCol>
                <a:gridCol w="3584790">
                  <a:extLst>
                    <a:ext uri="{9D8B030D-6E8A-4147-A177-3AD203B41FA5}">
                      <a16:colId xmlns:a16="http://schemas.microsoft.com/office/drawing/2014/main" val="3792793454"/>
                    </a:ext>
                  </a:extLst>
                </a:gridCol>
                <a:gridCol w="1421510">
                  <a:extLst>
                    <a:ext uri="{9D8B030D-6E8A-4147-A177-3AD203B41FA5}">
                      <a16:colId xmlns:a16="http://schemas.microsoft.com/office/drawing/2014/main" val="3909571591"/>
                    </a:ext>
                  </a:extLst>
                </a:gridCol>
              </a:tblGrid>
              <a:tr h="6049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Level</a:t>
                      </a:r>
                    </a:p>
                  </a:txBody>
                  <a:tcPr marL="166140" marR="127800" marT="127800" marB="127800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Kriteria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Skor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046303"/>
                  </a:ext>
                </a:extLst>
              </a:tr>
              <a:tr h="1797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Sangat Baik</a:t>
                      </a:r>
                    </a:p>
                  </a:txBody>
                  <a:tcPr marL="166140" marR="127800" marT="127800" marB="127800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Mahasiswa mampu menjelaskan konsep Data Science dan metodologi analisis data dengan sangat baik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85 – 100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237174"/>
                  </a:ext>
                </a:extLst>
              </a:tr>
              <a:tr h="12013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Baik</a:t>
                      </a:r>
                    </a:p>
                  </a:txBody>
                  <a:tcPr marL="166140" marR="127800" marT="127800" marB="127800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Mahasiswa memahami konsep namun belum mendalam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70 – 84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132048"/>
                  </a:ext>
                </a:extLst>
              </a:tr>
              <a:tr h="903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Cukup</a:t>
                      </a:r>
                    </a:p>
                  </a:txBody>
                  <a:tcPr marL="166140" marR="127800" marT="127800" marB="127800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Mahasiswa memahami sebagian konsep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55 – 69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688259"/>
                  </a:ext>
                </a:extLst>
              </a:tr>
              <a:tr h="903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Kurang</a:t>
                      </a:r>
                    </a:p>
                  </a:txBody>
                  <a:tcPr marL="166140" marR="127800" marT="127800" marB="127800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Mahasiswa tidak memahami konsep dasar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000" cap="none" spc="0">
                          <a:solidFill>
                            <a:schemeClr val="tx1"/>
                          </a:solidFill>
                        </a:rPr>
                        <a:t>&lt; 55</a:t>
                      </a:r>
                    </a:p>
                  </a:txBody>
                  <a:tcPr marL="166140" marR="127800" marT="127800" marB="1278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92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14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6AEB0-F4C7-BDF2-A96A-9C96C85A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D" sz="1900" b="1"/>
              <a:t>4. Rubrik </a:t>
            </a:r>
            <a:r>
              <a:rPr lang="en-ID" sz="1900" b="1" err="1"/>
              <a:t>Penilaian</a:t>
            </a:r>
            <a:r>
              <a:rPr lang="en-ID" sz="1900" b="1"/>
              <a:t> </a:t>
            </a:r>
            <a:r>
              <a:rPr lang="en-ID" sz="1900" b="1" err="1"/>
              <a:t>Ujian</a:t>
            </a:r>
            <a:r>
              <a:rPr lang="en-ID" sz="1900" b="1"/>
              <a:t> Tengah Semester (UTS)</a:t>
            </a:r>
            <a:br>
              <a:rPr lang="en-ID" sz="1900" b="1"/>
            </a:br>
            <a:r>
              <a:rPr lang="en-ID" sz="1900" b="1"/>
              <a:t>CPMK </a:t>
            </a:r>
            <a:r>
              <a:rPr lang="en-ID" sz="1900" b="1" err="1"/>
              <a:t>terkait</a:t>
            </a:r>
            <a:r>
              <a:rPr lang="en-ID" sz="1900" b="1"/>
              <a:t>:</a:t>
            </a:r>
            <a:br>
              <a:rPr lang="en-ID" sz="1900"/>
            </a:br>
            <a:r>
              <a:rPr lang="en-ID" sz="1900"/>
              <a:t>CPMK 1, CPMK 2, CPMK 3</a:t>
            </a:r>
            <a:br>
              <a:rPr lang="en-ID" sz="1900"/>
            </a:br>
            <a:endParaRPr lang="en-US" sz="19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B5B971-CD5C-DD23-412B-5FB1A625A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1747583"/>
              </p:ext>
            </p:extLst>
          </p:nvPr>
        </p:nvGraphicFramePr>
        <p:xfrm>
          <a:off x="700088" y="2694042"/>
          <a:ext cx="10691813" cy="27970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51873">
                  <a:extLst>
                    <a:ext uri="{9D8B030D-6E8A-4147-A177-3AD203B41FA5}">
                      <a16:colId xmlns:a16="http://schemas.microsoft.com/office/drawing/2014/main" val="787989184"/>
                    </a:ext>
                  </a:extLst>
                </a:gridCol>
                <a:gridCol w="5090965">
                  <a:extLst>
                    <a:ext uri="{9D8B030D-6E8A-4147-A177-3AD203B41FA5}">
                      <a16:colId xmlns:a16="http://schemas.microsoft.com/office/drawing/2014/main" val="671789489"/>
                    </a:ext>
                  </a:extLst>
                </a:gridCol>
                <a:gridCol w="1348975">
                  <a:extLst>
                    <a:ext uri="{9D8B030D-6E8A-4147-A177-3AD203B41FA5}">
                      <a16:colId xmlns:a16="http://schemas.microsoft.com/office/drawing/2014/main" val="4067790030"/>
                    </a:ext>
                  </a:extLst>
                </a:gridCol>
              </a:tblGrid>
              <a:tr h="6992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Aspek Penilaian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Deskripsi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Bobot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186070"/>
                  </a:ext>
                </a:extLst>
              </a:tr>
              <a:tr h="6992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Pemahaman Konsep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Definisi Data Science, AI, ML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292389"/>
                  </a:ext>
                </a:extLst>
              </a:tr>
              <a:tr h="6992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Metodologi Data Science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Tahapan CRISP-DM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659297"/>
                  </a:ext>
                </a:extLst>
              </a:tr>
              <a:tr h="6992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Analisis Data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Interpretasi dataset sederhana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700" cap="none" spc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 marL="0" marR="205667" marT="102833" marB="10283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256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91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2E7B-3743-67EC-A56E-93AD8AF7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lulusan</a:t>
            </a:r>
            <a:r>
              <a:rPr lang="en-US" dirty="0"/>
              <a:t> (CPL)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1D59C-3468-6F29-5DAF-B22F8026B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ID" b="1" dirty="0"/>
              <a:t>1. CPL </a:t>
            </a:r>
            <a:r>
              <a:rPr lang="en-ID" b="1" dirty="0" err="1"/>
              <a:t>Sikap</a:t>
            </a:r>
            <a:r>
              <a:rPr lang="en-ID" b="1" dirty="0"/>
              <a:t> (S)</a:t>
            </a:r>
          </a:p>
          <a:p>
            <a:pPr marL="0" indent="0">
              <a:buNone/>
            </a:pPr>
            <a:r>
              <a:rPr lang="en-ID" b="1" dirty="0"/>
              <a:t>S9</a:t>
            </a:r>
            <a:br>
              <a:rPr lang="en-ID" dirty="0"/>
            </a:b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sikap</a:t>
            </a:r>
            <a:r>
              <a:rPr lang="en-ID" dirty="0"/>
              <a:t> </a:t>
            </a:r>
            <a:r>
              <a:rPr lang="en-ID" dirty="0" err="1"/>
              <a:t>bertanggung</a:t>
            </a:r>
            <a:r>
              <a:rPr lang="en-ID" dirty="0"/>
              <a:t> </a:t>
            </a:r>
            <a:r>
              <a:rPr lang="en-ID" dirty="0" err="1"/>
              <a:t>jawab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pekerjaan</a:t>
            </a:r>
            <a:r>
              <a:rPr lang="en-ID" dirty="0"/>
              <a:t> di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analisis</a:t>
            </a:r>
            <a:r>
              <a:rPr lang="en-ID" dirty="0"/>
              <a:t> data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menjunjung</a:t>
            </a:r>
            <a:r>
              <a:rPr lang="en-ID" dirty="0"/>
              <a:t> </a:t>
            </a:r>
            <a:r>
              <a:rPr lang="en-ID" dirty="0" err="1"/>
              <a:t>tinggi</a:t>
            </a:r>
            <a:r>
              <a:rPr lang="en-ID" dirty="0"/>
              <a:t> </a:t>
            </a:r>
            <a:r>
              <a:rPr lang="en-ID" dirty="0" err="1"/>
              <a:t>etika</a:t>
            </a:r>
            <a:r>
              <a:rPr lang="en-ID" dirty="0"/>
              <a:t> </a:t>
            </a:r>
            <a:r>
              <a:rPr lang="en-ID" dirty="0" err="1"/>
              <a:t>akademik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pengolahan</a:t>
            </a:r>
            <a:r>
              <a:rPr lang="en-ID" dirty="0"/>
              <a:t> dan </a:t>
            </a:r>
            <a:r>
              <a:rPr lang="en-ID" dirty="0" err="1"/>
              <a:t>pemanfaatan</a:t>
            </a:r>
            <a:r>
              <a:rPr lang="en-ID" dirty="0"/>
              <a:t> data.</a:t>
            </a:r>
          </a:p>
          <a:p>
            <a:endParaRPr lang="en-US" dirty="0"/>
          </a:p>
          <a:p>
            <a:pPr marL="0" indent="0">
              <a:buNone/>
            </a:pPr>
            <a:r>
              <a:rPr lang="en-ID" b="1" dirty="0"/>
              <a:t>2. CPL </a:t>
            </a:r>
            <a:r>
              <a:rPr lang="en-ID" b="1" dirty="0" err="1"/>
              <a:t>Pengetahuan</a:t>
            </a:r>
            <a:r>
              <a:rPr lang="en-ID" b="1" dirty="0"/>
              <a:t> (P)</a:t>
            </a:r>
          </a:p>
          <a:p>
            <a:r>
              <a:rPr lang="en-ID" b="1" dirty="0"/>
              <a:t>P3</a:t>
            </a:r>
            <a:br>
              <a:rPr lang="en-ID" dirty="0"/>
            </a:br>
            <a:r>
              <a:rPr lang="en-ID" dirty="0" err="1"/>
              <a:t>Menguasai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dasar</a:t>
            </a:r>
            <a:r>
              <a:rPr lang="en-ID" dirty="0"/>
              <a:t> </a:t>
            </a:r>
            <a:r>
              <a:rPr lang="en-ID" b="1" dirty="0" err="1"/>
              <a:t>statistika</a:t>
            </a:r>
            <a:r>
              <a:rPr lang="en-ID" b="1" dirty="0"/>
              <a:t>, data mining, machine learning, dan </a:t>
            </a:r>
            <a:r>
              <a:rPr lang="en-ID" b="1" dirty="0" err="1"/>
              <a:t>metode</a:t>
            </a:r>
            <a:r>
              <a:rPr lang="en-ID" b="1" dirty="0"/>
              <a:t> </a:t>
            </a:r>
            <a:r>
              <a:rPr lang="en-ID" b="1" dirty="0" err="1"/>
              <a:t>analisis</a:t>
            </a:r>
            <a:r>
              <a:rPr lang="en-ID" b="1" dirty="0"/>
              <a:t> data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yang </a:t>
            </a:r>
            <a:r>
              <a:rPr lang="en-ID" dirty="0" err="1"/>
              <a:t>bernilai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data.</a:t>
            </a:r>
          </a:p>
          <a:p>
            <a:r>
              <a:rPr lang="en-ID" b="1" dirty="0"/>
              <a:t>P4</a:t>
            </a:r>
            <a:br>
              <a:rPr lang="en-ID" dirty="0"/>
            </a:b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b="1" dirty="0"/>
              <a:t>data lifecycle, data preprocessing, dan </a:t>
            </a:r>
            <a:r>
              <a:rPr lang="en-ID" b="1" dirty="0" err="1"/>
              <a:t>metode</a:t>
            </a:r>
            <a:r>
              <a:rPr lang="en-ID" b="1" dirty="0"/>
              <a:t> </a:t>
            </a:r>
            <a:r>
              <a:rPr lang="en-ID" b="1" dirty="0" err="1"/>
              <a:t>pemodelan</a:t>
            </a:r>
            <a:r>
              <a:rPr lang="en-ID" b="1" dirty="0"/>
              <a:t> data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proses data science.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7BCB8-5E96-8DC3-4205-96D7A886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D" sz="1900" b="1" dirty="0"/>
              <a:t>5. Rubrik </a:t>
            </a:r>
            <a:r>
              <a:rPr lang="en-ID" sz="1900" b="1" dirty="0" err="1"/>
              <a:t>Penilaian</a:t>
            </a:r>
            <a:r>
              <a:rPr lang="en-ID" sz="1900" b="1" dirty="0"/>
              <a:t> </a:t>
            </a:r>
            <a:r>
              <a:rPr lang="en-ID" sz="1900" b="1" dirty="0" err="1"/>
              <a:t>Ujian</a:t>
            </a:r>
            <a:r>
              <a:rPr lang="en-ID" sz="1900" b="1" dirty="0"/>
              <a:t> Akhir Semester (UAS)</a:t>
            </a:r>
            <a:br>
              <a:rPr lang="en-ID" sz="1900" b="1" dirty="0"/>
            </a:br>
            <a:r>
              <a:rPr lang="en-ID" sz="1900" b="1" dirty="0"/>
              <a:t>CPMK </a:t>
            </a:r>
            <a:r>
              <a:rPr lang="en-ID" sz="1900" b="1" dirty="0" err="1"/>
              <a:t>terkait</a:t>
            </a:r>
            <a:r>
              <a:rPr lang="en-ID" sz="1900" b="1" dirty="0"/>
              <a:t>:</a:t>
            </a:r>
            <a:br>
              <a:rPr lang="en-ID" sz="1900" dirty="0"/>
            </a:br>
            <a:r>
              <a:rPr lang="en-ID" sz="1900" dirty="0"/>
              <a:t>CPMK 4, CPMK 5</a:t>
            </a:r>
            <a:br>
              <a:rPr lang="en-ID" sz="1900" dirty="0"/>
            </a:br>
            <a:endParaRPr lang="en-US" sz="19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7F73944-C4D2-4EDF-6AE2-9DE05992A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039067"/>
              </p:ext>
            </p:extLst>
          </p:nvPr>
        </p:nvGraphicFramePr>
        <p:xfrm>
          <a:off x="700088" y="2333186"/>
          <a:ext cx="10691813" cy="3518780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</a:tblPr>
              <a:tblGrid>
                <a:gridCol w="4303604">
                  <a:extLst>
                    <a:ext uri="{9D8B030D-6E8A-4147-A177-3AD203B41FA5}">
                      <a16:colId xmlns:a16="http://schemas.microsoft.com/office/drawing/2014/main" val="755242958"/>
                    </a:ext>
                  </a:extLst>
                </a:gridCol>
                <a:gridCol w="5136104">
                  <a:extLst>
                    <a:ext uri="{9D8B030D-6E8A-4147-A177-3AD203B41FA5}">
                      <a16:colId xmlns:a16="http://schemas.microsoft.com/office/drawing/2014/main" val="3033494982"/>
                    </a:ext>
                  </a:extLst>
                </a:gridCol>
                <a:gridCol w="1252105">
                  <a:extLst>
                    <a:ext uri="{9D8B030D-6E8A-4147-A177-3AD203B41FA5}">
                      <a16:colId xmlns:a16="http://schemas.microsoft.com/office/drawing/2014/main" val="4004289930"/>
                    </a:ext>
                  </a:extLst>
                </a:gridCol>
              </a:tblGrid>
              <a:tr h="7072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Aspek Penilaian</a:t>
                      </a:r>
                    </a:p>
                  </a:txBody>
                  <a:tcPr marL="120742" marR="172489" marT="34498" marB="2587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Deskripsi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Bobot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48242"/>
                  </a:ext>
                </a:extLst>
              </a:tr>
              <a:tr h="10521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Pemodelan Machine Learning</a:t>
                      </a:r>
                    </a:p>
                  </a:txBody>
                  <a:tcPr marL="120742" marR="172489" marT="34498" marB="2587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Implementasi algoritma klasifikasi / clustering / regresi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60198"/>
                  </a:ext>
                </a:extLst>
              </a:tr>
              <a:tr h="7072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Evaluasi Model</a:t>
                      </a:r>
                    </a:p>
                  </a:txBody>
                  <a:tcPr marL="120742" marR="172489" marT="34498" marB="2587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Analisis akurasi dan performa model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313809"/>
                  </a:ext>
                </a:extLst>
              </a:tr>
              <a:tr h="10521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Interpretasi Hasil</a:t>
                      </a:r>
                    </a:p>
                  </a:txBody>
                  <a:tcPr marL="120742" marR="172489" marT="34498" marB="2587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Kemampuan menjelaskan hasil analisis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300" cap="none" spc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marL="120742" marR="172489" marT="34498" marB="2587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391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645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1DF0-7217-080E-B74B-A267AE08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Rubrik </a:t>
            </a:r>
            <a:r>
              <a:rPr lang="en-ID" dirty="0" err="1"/>
              <a:t>Penilaian</a:t>
            </a:r>
            <a:r>
              <a:rPr lang="en-ID" dirty="0"/>
              <a:t> </a:t>
            </a:r>
            <a:r>
              <a:rPr lang="en-ID" dirty="0" err="1"/>
              <a:t>Presentasi</a:t>
            </a:r>
            <a:r>
              <a:rPr lang="en-ID" dirty="0"/>
              <a:t> Project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0E2473-E16A-18E8-1FF4-28A7F50747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0088" y="2903855"/>
          <a:ext cx="10691811" cy="2377440"/>
        </p:xfrm>
        <a:graphic>
          <a:graphicData uri="http://schemas.openxmlformats.org/drawingml/2006/table">
            <a:tbl>
              <a:tblPr/>
              <a:tblGrid>
                <a:gridCol w="3563937">
                  <a:extLst>
                    <a:ext uri="{9D8B030D-6E8A-4147-A177-3AD203B41FA5}">
                      <a16:colId xmlns:a16="http://schemas.microsoft.com/office/drawing/2014/main" val="1847902502"/>
                    </a:ext>
                  </a:extLst>
                </a:gridCol>
                <a:gridCol w="3563937">
                  <a:extLst>
                    <a:ext uri="{9D8B030D-6E8A-4147-A177-3AD203B41FA5}">
                      <a16:colId xmlns:a16="http://schemas.microsoft.com/office/drawing/2014/main" val="3222854995"/>
                    </a:ext>
                  </a:extLst>
                </a:gridCol>
                <a:gridCol w="3563937">
                  <a:extLst>
                    <a:ext uri="{9D8B030D-6E8A-4147-A177-3AD203B41FA5}">
                      <a16:colId xmlns:a16="http://schemas.microsoft.com/office/drawing/2014/main" val="3504758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Aspek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Deskripsi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Bobot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857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Penguasaan Materi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Pemahaman terhadap data dan model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30%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068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Visualisasi Data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Grafik dan dashboard analisis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25%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043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Komunikasi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Kemampuan menjelaskan hasil analisis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25%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164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Kerja Tim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/>
                        <a:t>Kolaborasi dalam kelompok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dirty="0"/>
                        <a:t>20%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54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568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925B-A138-B119-74EA-130F8A7AF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 err="1"/>
              <a:t>Contoh</a:t>
            </a:r>
            <a:r>
              <a:rPr lang="en-ID" b="1" dirty="0"/>
              <a:t> Mini Project Data Science</a:t>
            </a:r>
            <a:br>
              <a:rPr lang="en-ID" b="1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5D6D9A-5FDB-DA47-77C3-3803117F3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b="1" dirty="0" err="1"/>
              <a:t>Judul</a:t>
            </a:r>
            <a:endParaRPr lang="en-ID" b="1" dirty="0"/>
          </a:p>
          <a:p>
            <a:pPr marL="0" indent="0">
              <a:buNone/>
            </a:pPr>
            <a:r>
              <a:rPr lang="en-ID" dirty="0" err="1"/>
              <a:t>Prediksi</a:t>
            </a:r>
            <a:r>
              <a:rPr lang="en-ID" dirty="0"/>
              <a:t> </a:t>
            </a:r>
            <a:r>
              <a:rPr lang="en-ID" dirty="0" err="1"/>
              <a:t>Kelulusan</a:t>
            </a:r>
            <a:r>
              <a:rPr lang="en-ID" dirty="0"/>
              <a:t> </a:t>
            </a:r>
            <a:r>
              <a:rPr lang="en-ID" dirty="0" err="1"/>
              <a:t>Mahasiswa</a:t>
            </a:r>
            <a:endParaRPr lang="en-ID" dirty="0"/>
          </a:p>
          <a:p>
            <a:r>
              <a:rPr lang="en-ID" b="1" dirty="0"/>
              <a:t>Dataset</a:t>
            </a:r>
          </a:p>
          <a:p>
            <a:pPr marL="0" indent="0">
              <a:buNone/>
            </a:pPr>
            <a:r>
              <a:rPr lang="en-ID" dirty="0" err="1"/>
              <a:t>Variabel</a:t>
            </a:r>
            <a:r>
              <a:rPr lang="en-ID" dirty="0"/>
              <a:t>:</a:t>
            </a:r>
          </a:p>
          <a:p>
            <a:r>
              <a:rPr lang="en-ID" dirty="0"/>
              <a:t>IPK</a:t>
            </a:r>
          </a:p>
          <a:p>
            <a:r>
              <a:rPr lang="en-ID" dirty="0" err="1"/>
              <a:t>Kehadiran</a:t>
            </a:r>
            <a:endParaRPr lang="en-ID" dirty="0"/>
          </a:p>
          <a:p>
            <a:r>
              <a:rPr lang="en-ID" dirty="0" err="1"/>
              <a:t>Jumlah</a:t>
            </a:r>
            <a:r>
              <a:rPr lang="en-ID" dirty="0"/>
              <a:t> SKS</a:t>
            </a:r>
          </a:p>
          <a:p>
            <a:r>
              <a:rPr lang="en-ID" dirty="0" err="1"/>
              <a:t>Aktivitas</a:t>
            </a:r>
            <a:r>
              <a:rPr lang="en-ID" dirty="0"/>
              <a:t> </a:t>
            </a:r>
            <a:r>
              <a:rPr lang="en-ID" dirty="0" err="1"/>
              <a:t>organisasi</a:t>
            </a:r>
            <a:endParaRPr lang="en-I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7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CB99-D8FE-920F-5F95-8AF16408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 err="1"/>
              <a:t>Contoh</a:t>
            </a:r>
            <a:r>
              <a:rPr lang="en-ID" b="1" dirty="0"/>
              <a:t> Mini Project Data Science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EC3A1-D0D4-6C6B-C3F1-BE6A0520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b="1" dirty="0" err="1"/>
              <a:t>Algoritma</a:t>
            </a:r>
            <a:endParaRPr lang="en-ID" b="1" dirty="0"/>
          </a:p>
          <a:p>
            <a:r>
              <a:rPr lang="en-ID" dirty="0"/>
              <a:t>Decision Tree</a:t>
            </a:r>
          </a:p>
          <a:p>
            <a:r>
              <a:rPr lang="en-ID" dirty="0"/>
              <a:t>Logistic Regression</a:t>
            </a:r>
          </a:p>
          <a:p>
            <a:r>
              <a:rPr lang="en-ID" dirty="0"/>
              <a:t>Naive Bayes</a:t>
            </a:r>
          </a:p>
          <a:p>
            <a:r>
              <a:rPr lang="en-ID" b="1" dirty="0"/>
              <a:t>Output</a:t>
            </a:r>
          </a:p>
          <a:p>
            <a:r>
              <a:rPr lang="en-ID" dirty="0" err="1"/>
              <a:t>Prediksi</a:t>
            </a:r>
            <a:r>
              <a:rPr lang="en-ID" dirty="0"/>
              <a:t>:</a:t>
            </a:r>
          </a:p>
          <a:p>
            <a:r>
              <a:rPr lang="en-ID" dirty="0"/>
              <a:t>Lulus </a:t>
            </a:r>
            <a:r>
              <a:rPr lang="en-ID" dirty="0" err="1"/>
              <a:t>Tepat</a:t>
            </a:r>
            <a:r>
              <a:rPr lang="en-ID" dirty="0"/>
              <a:t> Waktu</a:t>
            </a:r>
          </a:p>
          <a:p>
            <a:r>
              <a:rPr lang="en-ID" dirty="0" err="1"/>
              <a:t>Berpotensi</a:t>
            </a:r>
            <a:r>
              <a:rPr lang="en-ID" dirty="0"/>
              <a:t> </a:t>
            </a:r>
            <a:r>
              <a:rPr lang="en-ID" dirty="0" err="1"/>
              <a:t>Terlambat</a:t>
            </a:r>
            <a:endParaRPr lang="en-I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38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04516-F583-413C-8C0B-E7944F33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"/>
            <a:ext cx="4876800" cy="68579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02BFC-616F-EF26-6D0F-A924D234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24528" cy="3670298"/>
          </a:xfrm>
        </p:spPr>
        <p:txBody>
          <a:bodyPr>
            <a:normAutofit/>
          </a:bodyPr>
          <a:lstStyle/>
          <a:p>
            <a:r>
              <a:rPr lang="en-ID" dirty="0">
                <a:solidFill>
                  <a:schemeClr val="bg1"/>
                </a:solidFill>
              </a:rPr>
              <a:t>Matrix CPMK – </a:t>
            </a:r>
            <a:r>
              <a:rPr lang="en-ID" dirty="0" err="1">
                <a:solidFill>
                  <a:schemeClr val="bg1"/>
                </a:solidFill>
              </a:rPr>
              <a:t>SubCPMK</a:t>
            </a:r>
            <a:r>
              <a:rPr lang="en-ID" dirty="0">
                <a:solidFill>
                  <a:schemeClr val="bg1"/>
                </a:solidFill>
              </a:rPr>
              <a:t> – </a:t>
            </a:r>
            <a:r>
              <a:rPr lang="en-ID" dirty="0" err="1">
                <a:solidFill>
                  <a:schemeClr val="bg1"/>
                </a:solidFill>
              </a:rPr>
              <a:t>Pertemuan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51002A-17FB-A155-14ED-0D87A8096C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95733"/>
              </p:ext>
            </p:extLst>
          </p:nvPr>
        </p:nvGraphicFramePr>
        <p:xfrm>
          <a:off x="6147519" y="723901"/>
          <a:ext cx="4811864" cy="54102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9606">
                  <a:extLst>
                    <a:ext uri="{9D8B030D-6E8A-4147-A177-3AD203B41FA5}">
                      <a16:colId xmlns:a16="http://schemas.microsoft.com/office/drawing/2014/main" val="709859082"/>
                    </a:ext>
                  </a:extLst>
                </a:gridCol>
                <a:gridCol w="1990573">
                  <a:extLst>
                    <a:ext uri="{9D8B030D-6E8A-4147-A177-3AD203B41FA5}">
                      <a16:colId xmlns:a16="http://schemas.microsoft.com/office/drawing/2014/main" val="3435672147"/>
                    </a:ext>
                  </a:extLst>
                </a:gridCol>
                <a:gridCol w="1445611">
                  <a:extLst>
                    <a:ext uri="{9D8B030D-6E8A-4147-A177-3AD203B41FA5}">
                      <a16:colId xmlns:a16="http://schemas.microsoft.com/office/drawing/2014/main" val="3667262215"/>
                    </a:ext>
                  </a:extLst>
                </a:gridCol>
                <a:gridCol w="856074">
                  <a:extLst>
                    <a:ext uri="{9D8B030D-6E8A-4147-A177-3AD203B41FA5}">
                      <a16:colId xmlns:a16="http://schemas.microsoft.com/office/drawing/2014/main" val="4171169218"/>
                    </a:ext>
                  </a:extLst>
                </a:gridCol>
              </a:tblGrid>
              <a:tr h="1964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Minggu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Sub-CPMK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Materi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Metode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2898062908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memahami konsep Data Science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Konsep Data Science, AI, ML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Ceramah, Diskusi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3005458152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2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memahami tools data science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Python, RapidMiner, Statistika dasar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676848830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3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mengumpulkan data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Data collection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1401307908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4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memahami karakteristik data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Data exploration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4248124811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5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melakukan validasi data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Data validation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496283604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6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menentukan objek data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Feature selection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 err="1"/>
                        <a:t>Diskusi</a:t>
                      </a:r>
                      <a:r>
                        <a:rPr lang="en-ID" sz="900" dirty="0"/>
                        <a:t>, </a:t>
                      </a:r>
                      <a:r>
                        <a:rPr lang="en-ID" sz="900" dirty="0" err="1"/>
                        <a:t>Praktikum</a:t>
                      </a:r>
                      <a:endParaRPr lang="en-ID" sz="900" dirty="0"/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1023332629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7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membersihkan data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Data cleaning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705477102"/>
                  </a:ext>
                </a:extLst>
              </a:tr>
              <a:tr h="1964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8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Evaluasi pemahaman konsep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UTS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Ujian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2680833071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9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 err="1"/>
                        <a:t>Mahasiswa</a:t>
                      </a:r>
                      <a:r>
                        <a:rPr lang="en-ID" sz="900" dirty="0"/>
                        <a:t> </a:t>
                      </a:r>
                      <a:r>
                        <a:rPr lang="en-ID" sz="900" dirty="0" err="1"/>
                        <a:t>mampu</a:t>
                      </a:r>
                      <a:r>
                        <a:rPr lang="en-ID" sz="900" dirty="0"/>
                        <a:t> </a:t>
                      </a:r>
                      <a:r>
                        <a:rPr lang="en-ID" sz="900" dirty="0" err="1"/>
                        <a:t>melakukan</a:t>
                      </a:r>
                      <a:r>
                        <a:rPr lang="en-ID" sz="900" dirty="0"/>
                        <a:t> </a:t>
                      </a:r>
                      <a:r>
                        <a:rPr lang="en-ID" sz="900" dirty="0" err="1"/>
                        <a:t>rekonstruksi</a:t>
                      </a:r>
                      <a:r>
                        <a:rPr lang="en-ID" sz="900" dirty="0"/>
                        <a:t> data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Data transformation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142116307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10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 err="1"/>
                        <a:t>Mahasiswa</a:t>
                      </a:r>
                      <a:r>
                        <a:rPr lang="en-ID" sz="900" dirty="0"/>
                        <a:t> </a:t>
                      </a:r>
                      <a:r>
                        <a:rPr lang="en-ID" sz="900" dirty="0" err="1"/>
                        <a:t>mampu</a:t>
                      </a:r>
                      <a:r>
                        <a:rPr lang="en-ID" sz="900" dirty="0"/>
                        <a:t> </a:t>
                      </a:r>
                      <a:r>
                        <a:rPr lang="en-ID" sz="900" dirty="0" err="1"/>
                        <a:t>melakukan</a:t>
                      </a:r>
                      <a:r>
                        <a:rPr lang="en-ID" sz="900" dirty="0"/>
                        <a:t> </a:t>
                      </a:r>
                      <a:r>
                        <a:rPr lang="en-ID" sz="900" dirty="0" err="1"/>
                        <a:t>labeling</a:t>
                      </a:r>
                      <a:r>
                        <a:rPr lang="en-ID" sz="900" dirty="0"/>
                        <a:t> data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/>
                        <a:t>Data </a:t>
                      </a:r>
                      <a:r>
                        <a:rPr lang="en-ID" sz="900" dirty="0" err="1"/>
                        <a:t>labeling</a:t>
                      </a:r>
                      <a:endParaRPr lang="en-ID" sz="900" dirty="0"/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3610483894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11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membangun model klasifikasi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/>
                        <a:t>Decision Tree, Naive Bayes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Praktikum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1390158493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12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membangun model clustering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/>
                        <a:t>K-Means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 err="1"/>
                        <a:t>Praktikum</a:t>
                      </a:r>
                      <a:endParaRPr lang="en-ID" sz="900" dirty="0"/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3595467972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13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membangun model regresi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Linear Regression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 err="1"/>
                        <a:t>Praktikum</a:t>
                      </a:r>
                      <a:endParaRPr lang="en-ID" sz="900" dirty="0"/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1237251174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14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mengevaluasi model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Accuracy, Confusion Matrix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 err="1"/>
                        <a:t>Praktikum</a:t>
                      </a:r>
                      <a:endParaRPr lang="en-ID" sz="900" dirty="0"/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1982029805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15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mengerjakan mini project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Latihan project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/>
                        <a:t>Project Based Learning</a:t>
                      </a:r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1837437233"/>
                  </a:ext>
                </a:extLst>
              </a:tr>
              <a:tr h="334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16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Mahasiswa mampu mempresentasikan hasil analisis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/>
                        <a:t>UAS / Presentasi Project</a:t>
                      </a:r>
                    </a:p>
                  </a:txBody>
                  <a:tcPr marL="25282" marR="25282" marT="12641" marB="1264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900" dirty="0" err="1"/>
                        <a:t>Presentasi</a:t>
                      </a:r>
                      <a:endParaRPr lang="en-ID" sz="900" dirty="0"/>
                    </a:p>
                  </a:txBody>
                  <a:tcPr marL="25282" marR="25282" marT="12641" marB="12641" anchor="ctr"/>
                </a:tc>
                <a:extLst>
                  <a:ext uri="{0D108BD9-81ED-4DB2-BD59-A6C34878D82A}">
                    <a16:rowId xmlns:a16="http://schemas.microsoft.com/office/drawing/2014/main" val="2524364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83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D4AA-36EF-0375-F08A-93F425D7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59" y="914400"/>
            <a:ext cx="10691265" cy="1307592"/>
          </a:xfrm>
        </p:spPr>
        <p:txBody>
          <a:bodyPr/>
          <a:lstStyle/>
          <a:p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lulusan</a:t>
            </a:r>
            <a:r>
              <a:rPr lang="en-US" dirty="0"/>
              <a:t> (CPL)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EEB9F-385B-1509-0D2D-AB66F0B96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b="1" dirty="0"/>
              <a:t>3. CPL </a:t>
            </a:r>
            <a:r>
              <a:rPr lang="en-ID" b="1" dirty="0" err="1"/>
              <a:t>Keterampilan</a:t>
            </a:r>
            <a:r>
              <a:rPr lang="en-ID" b="1" dirty="0"/>
              <a:t> Umum (KU)</a:t>
            </a:r>
          </a:p>
          <a:p>
            <a:r>
              <a:rPr lang="en-ID" b="1" dirty="0"/>
              <a:t>KU2</a:t>
            </a:r>
            <a:br>
              <a:rPr lang="en-ID" dirty="0"/>
            </a:br>
            <a:r>
              <a:rPr lang="en-ID" dirty="0"/>
              <a:t>Mampu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kinerja</a:t>
            </a:r>
            <a:r>
              <a:rPr lang="en-ID" dirty="0"/>
              <a:t> </a:t>
            </a:r>
            <a:r>
              <a:rPr lang="en-ID" dirty="0" err="1"/>
              <a:t>mandiri</a:t>
            </a:r>
            <a:r>
              <a:rPr lang="en-ID" dirty="0"/>
              <a:t>, </a:t>
            </a:r>
            <a:r>
              <a:rPr lang="en-ID" dirty="0" err="1"/>
              <a:t>bermutu</a:t>
            </a:r>
            <a:r>
              <a:rPr lang="en-ID" dirty="0"/>
              <a:t>, dan </a:t>
            </a:r>
            <a:r>
              <a:rPr lang="en-ID" dirty="0" err="1"/>
              <a:t>terukur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menyelesaikan</a:t>
            </a:r>
            <a:r>
              <a:rPr lang="en-ID" dirty="0"/>
              <a:t> </a:t>
            </a:r>
            <a:r>
              <a:rPr lang="en-ID" dirty="0" err="1"/>
              <a:t>permasalahan</a:t>
            </a:r>
            <a:r>
              <a:rPr lang="en-ID" dirty="0"/>
              <a:t> </a:t>
            </a:r>
            <a:r>
              <a:rPr lang="en-ID" dirty="0" err="1"/>
              <a:t>analisis</a:t>
            </a:r>
            <a:r>
              <a:rPr lang="en-ID" dirty="0"/>
              <a:t> data.</a:t>
            </a:r>
          </a:p>
          <a:p>
            <a:r>
              <a:rPr lang="en-ID" b="1" dirty="0"/>
              <a:t>KU5</a:t>
            </a:r>
            <a:br>
              <a:rPr lang="en-ID" dirty="0"/>
            </a:br>
            <a:r>
              <a:rPr lang="en-ID" dirty="0"/>
              <a:t>Mampu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keputusan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tepat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</a:t>
            </a:r>
            <a:r>
              <a:rPr lang="en-ID" dirty="0" err="1"/>
              <a:t>analisis</a:t>
            </a:r>
            <a:r>
              <a:rPr lang="en-ID" dirty="0"/>
              <a:t> data dan </a:t>
            </a:r>
            <a:r>
              <a:rPr lang="en-ID" dirty="0" err="1"/>
              <a:t>informas</a:t>
            </a:r>
            <a:endParaRPr lang="en-I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9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6BDA-A2BB-5B02-A36C-E55F7C04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lulusan</a:t>
            </a:r>
            <a:r>
              <a:rPr lang="en-US" dirty="0"/>
              <a:t> (CPL)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93B6D-14A5-AA39-4483-BEACF8AB8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b="1" dirty="0"/>
              <a:t>4. CPL </a:t>
            </a:r>
            <a:r>
              <a:rPr lang="en-ID" b="1" dirty="0" err="1"/>
              <a:t>Keterampilan</a:t>
            </a:r>
            <a:r>
              <a:rPr lang="en-ID" b="1" dirty="0"/>
              <a:t> </a:t>
            </a:r>
            <a:r>
              <a:rPr lang="en-ID" b="1" dirty="0" err="1"/>
              <a:t>Khusus</a:t>
            </a:r>
            <a:r>
              <a:rPr lang="en-ID" b="1" dirty="0"/>
              <a:t> (KK)</a:t>
            </a:r>
          </a:p>
          <a:p>
            <a:r>
              <a:rPr lang="en-ID" b="1" dirty="0"/>
              <a:t>KK3</a:t>
            </a:r>
            <a:br>
              <a:rPr lang="en-ID" dirty="0"/>
            </a:br>
            <a:r>
              <a:rPr lang="en-ID" dirty="0"/>
              <a:t>Mampu </a:t>
            </a:r>
            <a:r>
              <a:rPr lang="en-ID" dirty="0" err="1"/>
              <a:t>mengumpulkan</a:t>
            </a:r>
            <a:r>
              <a:rPr lang="en-ID" dirty="0"/>
              <a:t>, </a:t>
            </a:r>
            <a:r>
              <a:rPr lang="en-ID" dirty="0" err="1"/>
              <a:t>membersihkan</a:t>
            </a:r>
            <a:r>
              <a:rPr lang="en-ID" dirty="0"/>
              <a:t>, </a:t>
            </a:r>
            <a:r>
              <a:rPr lang="en-ID" dirty="0" err="1"/>
              <a:t>menganalisis</a:t>
            </a:r>
            <a:r>
              <a:rPr lang="en-ID" dirty="0"/>
              <a:t>, dan </a:t>
            </a:r>
            <a:r>
              <a:rPr lang="en-ID" dirty="0" err="1"/>
              <a:t>memvisualisasikan</a:t>
            </a:r>
            <a:r>
              <a:rPr lang="en-ID" dirty="0"/>
              <a:t> data </a:t>
            </a:r>
            <a:r>
              <a:rPr lang="en-ID" dirty="0" err="1"/>
              <a:t>menggunakan</a:t>
            </a:r>
            <a:r>
              <a:rPr lang="en-ID" dirty="0"/>
              <a:t> tools data science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b="1" dirty="0"/>
              <a:t>Python, RapidMiner, </a:t>
            </a:r>
            <a:r>
              <a:rPr lang="en-ID" b="1" dirty="0" err="1"/>
              <a:t>atau</a:t>
            </a:r>
            <a:r>
              <a:rPr lang="en-ID" b="1" dirty="0"/>
              <a:t> tools </a:t>
            </a:r>
            <a:r>
              <a:rPr lang="en-ID" b="1" dirty="0" err="1"/>
              <a:t>analitik</a:t>
            </a:r>
            <a:r>
              <a:rPr lang="en-ID" b="1" dirty="0"/>
              <a:t> </a:t>
            </a:r>
            <a:r>
              <a:rPr lang="en-ID" b="1" dirty="0" err="1"/>
              <a:t>lainnya</a:t>
            </a:r>
            <a:r>
              <a:rPr lang="en-ID" dirty="0"/>
              <a:t>.</a:t>
            </a:r>
          </a:p>
          <a:p>
            <a:r>
              <a:rPr lang="en-ID" b="1" dirty="0"/>
              <a:t>KK4</a:t>
            </a:r>
            <a:br>
              <a:rPr lang="en-ID" dirty="0"/>
            </a:br>
            <a:r>
              <a:rPr lang="en-ID" dirty="0"/>
              <a:t>Mampu </a:t>
            </a:r>
            <a:r>
              <a:rPr lang="en-ID" dirty="0" err="1"/>
              <a:t>membangun</a:t>
            </a:r>
            <a:r>
              <a:rPr lang="en-ID" dirty="0"/>
              <a:t> dan </a:t>
            </a:r>
            <a:r>
              <a:rPr lang="en-ID" dirty="0" err="1"/>
              <a:t>mengevaluasi</a:t>
            </a:r>
            <a:r>
              <a:rPr lang="en-ID" dirty="0"/>
              <a:t> model </a:t>
            </a:r>
            <a:r>
              <a:rPr lang="en-ID" b="1" dirty="0"/>
              <a:t>machine learning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menyelesaikan</a:t>
            </a:r>
            <a:r>
              <a:rPr lang="en-ID" dirty="0"/>
              <a:t> </a:t>
            </a:r>
            <a:r>
              <a:rPr lang="en-ID" dirty="0" err="1"/>
              <a:t>permasalahan</a:t>
            </a:r>
            <a:r>
              <a:rPr lang="en-ID" dirty="0"/>
              <a:t> </a:t>
            </a:r>
            <a:r>
              <a:rPr lang="en-ID" dirty="0" err="1"/>
              <a:t>klasifikasi</a:t>
            </a:r>
            <a:r>
              <a:rPr lang="en-ID" dirty="0"/>
              <a:t>, clustering, dan </a:t>
            </a:r>
            <a:r>
              <a:rPr lang="en-ID" dirty="0" err="1"/>
              <a:t>prediksi</a:t>
            </a:r>
            <a:r>
              <a:rPr lang="en-ID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3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A8C4F8-261C-7C98-9585-431358419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0C14F-913E-8A87-97C1-9E2C481B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7467600" cy="3913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/>
              <a:t>CPMK Mata Kuliah Data Science</a:t>
            </a:r>
            <a:br>
              <a:rPr lang="en-US" sz="3800" b="1"/>
            </a:br>
            <a:r>
              <a:rPr lang="en-US" sz="3800"/>
              <a:t>CPMK adalah turunan dari CPL yang dicapai melalui kegiatan pembelajaran dalam satu mata kuliah.</a:t>
            </a:r>
            <a:br>
              <a:rPr lang="en-US" sz="3800"/>
            </a:br>
            <a:endParaRPr lang="en-US" sz="38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AFE2CA-5B3A-141B-BA1D-064BC79E6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87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B5BC2-39F6-3B20-B52B-43C7B4BF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/>
              <a:t>CPMK 1</a:t>
            </a:r>
            <a:br>
              <a:rPr lang="en-ID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365E-53DE-0942-55C9-99FC03DF3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menjelaskan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dasar</a:t>
            </a:r>
            <a:r>
              <a:rPr lang="en-ID" dirty="0"/>
              <a:t> </a:t>
            </a:r>
            <a:r>
              <a:rPr lang="en-ID" b="1" dirty="0"/>
              <a:t>Data Science, Artificial Intelligence, dan Machine Learning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perannya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industri</a:t>
            </a:r>
            <a:r>
              <a:rPr lang="en-ID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0371-683E-FBAB-0C45-AAE7EC55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/>
              <a:t>CPMK 2</a:t>
            </a:r>
            <a:br>
              <a:rPr lang="en-ID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19E81-8E9D-ACCC-E6A6-1AA1D36E3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memahami</a:t>
            </a:r>
            <a:r>
              <a:rPr lang="en-ID" dirty="0"/>
              <a:t> dan </a:t>
            </a:r>
            <a:r>
              <a:rPr lang="en-ID" dirty="0" err="1"/>
              <a:t>menerapkan</a:t>
            </a:r>
            <a:r>
              <a:rPr lang="en-ID" dirty="0"/>
              <a:t> </a:t>
            </a:r>
            <a:r>
              <a:rPr lang="en-ID" b="1" dirty="0" err="1"/>
              <a:t>metodologi</a:t>
            </a:r>
            <a:r>
              <a:rPr lang="en-ID" b="1" dirty="0"/>
              <a:t> data science (CRISP-DM)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proses </a:t>
            </a:r>
            <a:r>
              <a:rPr lang="en-ID" dirty="0" err="1"/>
              <a:t>analisis</a:t>
            </a:r>
            <a:r>
              <a:rPr lang="en-ID" dirty="0"/>
              <a:t>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63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90251-76E1-39BD-A24A-0FFCD2D4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/>
              <a:t>CPMK 3</a:t>
            </a:r>
            <a:br>
              <a:rPr lang="en-ID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EAEE5-8FEF-C251-C077-D2B826BB0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b="1" dirty="0" err="1"/>
              <a:t>pengumpulan</a:t>
            </a:r>
            <a:r>
              <a:rPr lang="en-ID" b="1" dirty="0"/>
              <a:t>, </a:t>
            </a:r>
            <a:r>
              <a:rPr lang="en-ID" b="1" dirty="0" err="1"/>
              <a:t>pembersihan</a:t>
            </a:r>
            <a:r>
              <a:rPr lang="en-ID" b="1" dirty="0"/>
              <a:t>, dan </a:t>
            </a:r>
            <a:r>
              <a:rPr lang="en-ID" b="1" dirty="0" err="1"/>
              <a:t>eksplorasi</a:t>
            </a:r>
            <a:r>
              <a:rPr lang="en-ID" b="1" dirty="0"/>
              <a:t> data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tools data science.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3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0449-0F17-CA18-0771-79C688AC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/>
              <a:t>CPMK 4</a:t>
            </a:r>
            <a:br>
              <a:rPr lang="en-ID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0884B-0CA4-51CF-3A05-9969FD5AD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membangun</a:t>
            </a:r>
            <a:r>
              <a:rPr lang="en-ID" dirty="0"/>
              <a:t> model </a:t>
            </a:r>
            <a:r>
              <a:rPr lang="en-ID" b="1" dirty="0" err="1"/>
              <a:t>klasifikasi</a:t>
            </a:r>
            <a:r>
              <a:rPr lang="en-ID" b="1" dirty="0"/>
              <a:t>, clustering, dan </a:t>
            </a:r>
            <a:r>
              <a:rPr lang="en-ID" b="1" dirty="0" err="1"/>
              <a:t>regresi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algoritma</a:t>
            </a:r>
            <a:r>
              <a:rPr lang="en-ID" dirty="0"/>
              <a:t> machine learning.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8881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1092</Words>
  <Application>Microsoft Macintosh PowerPoint</Application>
  <PresentationFormat>Widescreen</PresentationFormat>
  <Paragraphs>274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Calisto MT</vt:lpstr>
      <vt:lpstr>Univers Condensed</vt:lpstr>
      <vt:lpstr>ChronicleVTI</vt:lpstr>
      <vt:lpstr>Data Science 0818461051</vt:lpstr>
      <vt:lpstr>Capaian Pembelajaran lulusan (CPL)</vt:lpstr>
      <vt:lpstr>Capaian Pembelajaran lulusan (CPL)</vt:lpstr>
      <vt:lpstr>Capaian Pembelajaran lulusan (CPL)</vt:lpstr>
      <vt:lpstr>CPMK Mata Kuliah Data Science CPMK adalah turunan dari CPL yang dicapai melalui kegiatan pembelajaran dalam satu mata kuliah. </vt:lpstr>
      <vt:lpstr>CPMK 1 </vt:lpstr>
      <vt:lpstr>CPMK 2 </vt:lpstr>
      <vt:lpstr>CPMK 3 </vt:lpstr>
      <vt:lpstr>CPMK 4 </vt:lpstr>
      <vt:lpstr> CPMK 5 </vt:lpstr>
      <vt:lpstr>CPMK 6 </vt:lpstr>
      <vt:lpstr>Pemetaan CPL – CPMK</vt:lpstr>
      <vt:lpstr>Indikator penilaian cpmk</vt:lpstr>
      <vt:lpstr>Rubrik penilaian</vt:lpstr>
      <vt:lpstr>1. Rubrik Penilaian Tugas / Praktikum Data Science CPMK terkait: CPMK 2, CPMK 3 </vt:lpstr>
      <vt:lpstr>2. Rubrik Penilaian Mini Project Data Science CPMK terkait: CPMK 3, CPMK 4, CPMK 5, CPMK 6 </vt:lpstr>
      <vt:lpstr>Skala penilaian</vt:lpstr>
      <vt:lpstr>3. Rubrik Penilaian Kuis / Latihan CPMK terkait: CPMK 1, CPMK 2 </vt:lpstr>
      <vt:lpstr>4. Rubrik Penilaian Ujian Tengah Semester (UTS) CPMK terkait: CPMK 1, CPMK 2, CPMK 3 </vt:lpstr>
      <vt:lpstr>5. Rubrik Penilaian Ujian Akhir Semester (UAS) CPMK terkait: CPMK 4, CPMK 5 </vt:lpstr>
      <vt:lpstr>Rubrik Penilaian Presentasi Project</vt:lpstr>
      <vt:lpstr>Contoh Mini Project Data Science </vt:lpstr>
      <vt:lpstr>Contoh Mini Project Data Science</vt:lpstr>
      <vt:lpstr>Matrix CPMK – SubCPMK – Pertemuan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Muhammad Said Hasibuan</dc:creator>
  <cp:lastModifiedBy>Muhammad Said Hasibuan</cp:lastModifiedBy>
  <cp:revision>7</cp:revision>
  <dcterms:created xsi:type="dcterms:W3CDTF">2026-03-05T14:26:08Z</dcterms:created>
  <dcterms:modified xsi:type="dcterms:W3CDTF">2026-03-06T02:33:33Z</dcterms:modified>
</cp:coreProperties>
</file>