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6" r:id="rId3"/>
    <p:sldId id="259" r:id="rId4"/>
    <p:sldId id="284" r:id="rId5"/>
    <p:sldId id="277" r:id="rId6"/>
    <p:sldId id="278" r:id="rId7"/>
    <p:sldId id="279" r:id="rId8"/>
    <p:sldId id="280" r:id="rId9"/>
    <p:sldId id="281" r:id="rId10"/>
    <p:sldId id="282" r:id="rId11"/>
    <p:sldId id="275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444" autoAdjust="0"/>
  </p:normalViewPr>
  <p:slideViewPr>
    <p:cSldViewPr>
      <p:cViewPr varScale="1">
        <p:scale>
          <a:sx n="70" d="100"/>
          <a:sy n="70" d="100"/>
        </p:scale>
        <p:origin x="1157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981AC12-766F-456A-86D2-BC19F01AFC5B}" type="datetimeFigureOut">
              <a:rPr lang="en-US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01A69D2-1B16-43A2-9A0D-663831508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880D61-0919-404C-A1A4-F91817543289}" type="datetimeFigureOut">
              <a:rPr lang="en-US"/>
              <a:pPr>
                <a:defRPr/>
              </a:pPr>
              <a:t>3/10/2025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440B2A-69E9-4708-9860-DEF1DF334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DCBD50-53AD-4B35-8C79-7C72797D0A8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  <p:sp>
        <p:nvSpPr>
          <p:cNvPr id="36869" name="Footer Placeholder 4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rev. ....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56A3B-3F6D-4506-A101-EAE0FB8E3FF9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F5D84-B392-4107-8E50-03CB1B679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715F7-D215-4FE0-9759-8AB425E0840B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23DA5-A9A4-4AF6-BD02-FBE419364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BEB8F-E275-41C6-A301-7866781FB1F5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A5DA4-E26B-4060-ACD8-D6C083D72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0DADC-F7E1-4A7F-A731-06357ABB9021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8C7B0-1C7A-4C6E-BAC1-141946CF9B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975AE-C2ED-4666-8B40-0908F567EEF4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227D0-18CC-487E-9207-45CE974B37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031C1-DE3B-4E03-AB4B-9DD08A175553}" type="datetime1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2B0D3-AA91-4054-94E9-4367EAF39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62E5B-5A7B-4982-938F-B94A909B1569}" type="datetime1">
              <a:rPr lang="en-US" smtClean="0"/>
              <a:t>3/10/2025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0987A-D7D7-4C73-B25A-7B957B972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D2DB4-2B33-4517-8726-BB70431A07E1}" type="datetime1">
              <a:rPr lang="en-US" smtClean="0"/>
              <a:t>3/10/2025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361D7-2371-486B-95F1-C660C4A61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68B44-0629-47B9-83E0-202DFA920C20}" type="datetime1">
              <a:rPr lang="en-US" smtClean="0"/>
              <a:t>3/10/2025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8524F-3A04-4F6D-A021-A5179A84B8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F12DA-39B7-456B-B7D9-9B96E481CCD0}" type="datetime1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8D83E-ECAB-41FE-AE8B-DBF31A0B3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7328D-FF9F-4B8F-9695-728B76D96CC2}" type="datetime1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1DA60-C979-4A75-BD84-D3985E8253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5E0D38-8DB3-4487-B479-94D1F5437B64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61E08C-3D8A-4922-80CE-30866E136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928802"/>
            <a:ext cx="9144000" cy="31393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Pengetahuan</a:t>
            </a:r>
            <a:r>
              <a:rPr lang="en-US" sz="7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 </a:t>
            </a:r>
            <a:r>
              <a:rPr lang="en-US" sz="72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Dasar</a:t>
            </a:r>
            <a:r>
              <a:rPr lang="en-US" sz="7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Data Mining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Pertemuan</a:t>
            </a:r>
            <a: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 1</a:t>
            </a:r>
          </a:p>
        </p:txBody>
      </p:sp>
      <p:pic>
        <p:nvPicPr>
          <p:cNvPr id="4099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6C667E-63E6-4AC4-A831-845207D9577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BEF9F06-07B3-48B6-B496-22484947E236}" type="datetime1">
              <a:rPr lang="en-US" smtClean="0"/>
              <a:t>3/10/2025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5400" b="1" dirty="0"/>
              <a:t>TOOLS DATA MINING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r>
              <a:rPr lang="en-US" dirty="0" err="1"/>
              <a:t>Karateristik-karateristik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tool data mining </a:t>
            </a:r>
            <a:r>
              <a:rPr lang="en-US" dirty="0" err="1"/>
              <a:t>meliputi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–Data preparation facilities</a:t>
            </a:r>
          </a:p>
          <a:p>
            <a:pPr lvl="1"/>
            <a:r>
              <a:rPr lang="en-US" dirty="0"/>
              <a:t>–Selection of data mining operation (algorithms)</a:t>
            </a:r>
          </a:p>
          <a:p>
            <a:pPr lvl="1"/>
            <a:r>
              <a:rPr lang="en-US" dirty="0"/>
              <a:t>–Product scalability and performance</a:t>
            </a:r>
          </a:p>
          <a:p>
            <a:pPr lvl="1"/>
            <a:r>
              <a:rPr lang="en-US" dirty="0"/>
              <a:t>–Facilities for visualization of result</a:t>
            </a:r>
          </a:p>
          <a:p>
            <a:pPr lvl="1"/>
            <a:endParaRPr lang="en-US" dirty="0"/>
          </a:p>
          <a:p>
            <a:r>
              <a:rPr lang="en-US" dirty="0"/>
              <a:t>Data mining tool, </a:t>
            </a:r>
            <a:r>
              <a:rPr lang="en-US" dirty="0" err="1"/>
              <a:t>meliputi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–Integral Solution </a:t>
            </a:r>
            <a:r>
              <a:rPr lang="en-US" dirty="0" err="1"/>
              <a:t>Ltd’sClementine</a:t>
            </a:r>
            <a:endParaRPr lang="en-US" dirty="0"/>
          </a:p>
          <a:p>
            <a:pPr lvl="1"/>
            <a:r>
              <a:rPr lang="en-US" dirty="0"/>
              <a:t>–</a:t>
            </a:r>
            <a:r>
              <a:rPr lang="en-US" dirty="0" err="1"/>
              <a:t>DataMindCorp’s</a:t>
            </a:r>
            <a:r>
              <a:rPr lang="en-US" dirty="0"/>
              <a:t> Data Crusher</a:t>
            </a:r>
          </a:p>
          <a:p>
            <a:pPr lvl="1"/>
            <a:r>
              <a:rPr lang="en-US" dirty="0"/>
              <a:t>–IBM’s Intelligent Miner</a:t>
            </a:r>
          </a:p>
          <a:p>
            <a:pPr lvl="1"/>
            <a:r>
              <a:rPr lang="en-US" dirty="0"/>
              <a:t>–Silicon Graphics Inc.’s </a:t>
            </a:r>
            <a:r>
              <a:rPr lang="en-US" dirty="0" err="1"/>
              <a:t>MineSet</a:t>
            </a:r>
            <a:endParaRPr lang="en-US" dirty="0"/>
          </a:p>
          <a:p>
            <a:pPr lvl="1"/>
            <a:r>
              <a:rPr lang="en-US" dirty="0"/>
              <a:t>–</a:t>
            </a:r>
            <a:r>
              <a:rPr lang="en-US" dirty="0" err="1"/>
              <a:t>InformationsDiscovery</a:t>
            </a:r>
            <a:r>
              <a:rPr lang="en-US" dirty="0"/>
              <a:t> Inc.’s Data Mining Suite</a:t>
            </a:r>
          </a:p>
          <a:p>
            <a:pPr lvl="1"/>
            <a:r>
              <a:rPr lang="en-US" dirty="0"/>
              <a:t>–SAS Institute Inc.’s SAS  System and Right Information System’ Thought.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15CB24-8D18-4132-8DAD-0E278B9DDD60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D992-4C85-42EC-80EB-FB6A91C58C9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E9CD45E-00BF-4977-8FFD-B1D5985BC340}" type="datetime1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4B6DD8-74DF-4EBB-955A-0A67CE43B0EF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227D0-18CC-487E-9207-45CE974B375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ctr"/>
            <a:r>
              <a:rPr lang="en-US" dirty="0">
                <a:latin typeface="Cambria" pitchFamily="18" charset="0"/>
              </a:rPr>
              <a:t>KONTRAK KULIAH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614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</a:rPr>
              <a:t>Silabus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</a:rPr>
              <a:t> Mata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</a:rPr>
              <a:t>Kuliah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mbria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</a:rPr>
              <a:t>Satuan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</a:rPr>
              <a:t>Acara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</a:rPr>
              <a:t>Pengajaran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mbria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</a:rPr>
              <a:t>Komponen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</a:rPr>
              <a:t>nilai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mbria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</a:rPr>
              <a:t>Metode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</a:rPr>
              <a:t>Perkuliahan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mbria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</a:rPr>
              <a:t>Tata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</a:rPr>
              <a:t>tertib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</a:rPr>
              <a:t>perkuliahan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mbria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</a:rPr>
              <a:t>Literatur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mbria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768850"/>
          </a:xfrm>
        </p:spPr>
        <p:txBody>
          <a:bodyPr/>
          <a:lstStyle/>
          <a:p>
            <a:endParaRPr lang="en-US" sz="1600" dirty="0"/>
          </a:p>
          <a:p>
            <a:pPr algn="just"/>
            <a:r>
              <a:rPr lang="en-US" sz="1600" dirty="0"/>
              <a:t>Data Mining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suatu</a:t>
            </a:r>
            <a:r>
              <a:rPr lang="en-US" sz="1600" dirty="0"/>
              <a:t> </a:t>
            </a:r>
            <a:r>
              <a:rPr lang="en-US" sz="1600" dirty="0" err="1"/>
              <a:t>proses</a:t>
            </a:r>
            <a:r>
              <a:rPr lang="en-US" sz="1600" dirty="0"/>
              <a:t> </a:t>
            </a:r>
            <a:r>
              <a:rPr lang="en-US" sz="1600" dirty="0" err="1"/>
              <a:t>pencarian</a:t>
            </a:r>
            <a:r>
              <a:rPr lang="en-US" sz="1600" dirty="0"/>
              <a:t> </a:t>
            </a:r>
            <a:r>
              <a:rPr lang="en-US" sz="1600" dirty="0" err="1"/>
              <a:t>pola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data-data </a:t>
            </a:r>
            <a:r>
              <a:rPr lang="en-US" sz="1600" dirty="0" err="1"/>
              <a:t>dengan</a:t>
            </a:r>
            <a:r>
              <a:rPr lang="en-US" sz="1600" dirty="0"/>
              <a:t>  </a:t>
            </a:r>
            <a:r>
              <a:rPr lang="en-US" sz="1600" dirty="0" err="1"/>
              <a:t>jumlah</a:t>
            </a:r>
            <a:r>
              <a:rPr lang="en-US" sz="1600" dirty="0"/>
              <a:t> yang </a:t>
            </a:r>
            <a:r>
              <a:rPr lang="en-US" sz="1600" dirty="0" err="1"/>
              <a:t>sangat</a:t>
            </a:r>
            <a:r>
              <a:rPr lang="en-US" sz="1600" dirty="0"/>
              <a:t> </a:t>
            </a:r>
            <a:r>
              <a:rPr lang="en-US" sz="1600" dirty="0" err="1"/>
              <a:t>banyak</a:t>
            </a:r>
            <a:r>
              <a:rPr lang="en-US" sz="1600" dirty="0"/>
              <a:t>  yang </a:t>
            </a:r>
            <a:r>
              <a:rPr lang="en-US" sz="1600" dirty="0" err="1"/>
              <a:t>tersimpan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suatu</a:t>
            </a:r>
            <a:r>
              <a:rPr lang="en-US" sz="1600" dirty="0"/>
              <a:t> </a:t>
            </a:r>
            <a:r>
              <a:rPr lang="en-US" sz="1600" dirty="0" err="1"/>
              <a:t>tempat</a:t>
            </a:r>
            <a:r>
              <a:rPr lang="en-US" sz="1600" dirty="0"/>
              <a:t> </a:t>
            </a:r>
            <a:r>
              <a:rPr lang="en-US" sz="1600" dirty="0" err="1"/>
              <a:t>penyimpanan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menggunakan</a:t>
            </a:r>
            <a:r>
              <a:rPr lang="en-US" sz="1600" dirty="0"/>
              <a:t> </a:t>
            </a:r>
            <a:r>
              <a:rPr lang="en-US" sz="1600" dirty="0" err="1"/>
              <a:t>teknologi</a:t>
            </a:r>
            <a:r>
              <a:rPr lang="en-US" sz="1600" dirty="0"/>
              <a:t> </a:t>
            </a:r>
            <a:r>
              <a:rPr lang="en-US" sz="1600" dirty="0" err="1"/>
              <a:t>pengenal</a:t>
            </a:r>
            <a:r>
              <a:rPr lang="en-US" sz="1600" dirty="0"/>
              <a:t> </a:t>
            </a:r>
            <a:r>
              <a:rPr lang="en-US" sz="1600" dirty="0" err="1"/>
              <a:t>pola</a:t>
            </a:r>
            <a:r>
              <a:rPr lang="en-US" sz="1600" dirty="0"/>
              <a:t>, </a:t>
            </a:r>
            <a:r>
              <a:rPr lang="en-US" sz="1600" dirty="0" err="1"/>
              <a:t>teknik</a:t>
            </a:r>
            <a:r>
              <a:rPr lang="en-US" sz="1600" dirty="0"/>
              <a:t> </a:t>
            </a:r>
            <a:r>
              <a:rPr lang="en-US" sz="1600" dirty="0" err="1"/>
              <a:t>statistik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matematik</a:t>
            </a:r>
            <a:r>
              <a:rPr lang="en-US" sz="1600" dirty="0"/>
              <a:t>. 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dirty="0"/>
              <a:t>Data mining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analisis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sekumpulan</a:t>
            </a:r>
            <a:r>
              <a:rPr lang="en-US" sz="1600" dirty="0"/>
              <a:t> data yang  </a:t>
            </a:r>
            <a:r>
              <a:rPr lang="en-US" sz="1600" dirty="0" err="1"/>
              <a:t>diamati</a:t>
            </a:r>
            <a:r>
              <a:rPr lang="en-US" sz="1600" dirty="0"/>
              <a:t> (</a:t>
            </a:r>
            <a:r>
              <a:rPr lang="en-US" sz="1600" dirty="0" err="1"/>
              <a:t>sangat</a:t>
            </a:r>
            <a:r>
              <a:rPr lang="en-US" sz="1600" dirty="0"/>
              <a:t> </a:t>
            </a:r>
            <a:r>
              <a:rPr lang="en-US" sz="1600" dirty="0" err="1"/>
              <a:t>besar</a:t>
            </a:r>
            <a:r>
              <a:rPr lang="en-US" sz="1600" dirty="0"/>
              <a:t>)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menemukan</a:t>
            </a:r>
            <a:r>
              <a:rPr lang="en-US" sz="1600" dirty="0"/>
              <a:t> </a:t>
            </a:r>
            <a:r>
              <a:rPr lang="en-US" sz="1600" dirty="0" err="1"/>
              <a:t>hubungan</a:t>
            </a:r>
            <a:r>
              <a:rPr lang="en-US" sz="1600" dirty="0"/>
              <a:t> yang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terduga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merangkum</a:t>
            </a:r>
            <a:r>
              <a:rPr lang="en-US" sz="1600" dirty="0"/>
              <a:t> data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cara</a:t>
            </a:r>
            <a:r>
              <a:rPr lang="en-US" sz="1600" dirty="0"/>
              <a:t> yang </a:t>
            </a:r>
            <a:r>
              <a:rPr lang="en-US" sz="1600" dirty="0" err="1"/>
              <a:t>baru</a:t>
            </a:r>
            <a:r>
              <a:rPr lang="en-US" sz="1600" dirty="0"/>
              <a:t> yang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dipahami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berguna</a:t>
            </a:r>
            <a:r>
              <a:rPr lang="en-US" sz="1600" dirty="0"/>
              <a:t> </a:t>
            </a:r>
            <a:r>
              <a:rPr lang="en-US" sz="1600" dirty="0" err="1"/>
              <a:t>bagi</a:t>
            </a:r>
            <a:r>
              <a:rPr lang="en-US" sz="1600" dirty="0"/>
              <a:t> </a:t>
            </a:r>
            <a:r>
              <a:rPr lang="en-US" sz="1600" dirty="0" err="1"/>
              <a:t>pemilik</a:t>
            </a:r>
            <a:r>
              <a:rPr lang="en-US" sz="1600" dirty="0"/>
              <a:t> data.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dirty="0"/>
              <a:t>Data mining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proses</a:t>
            </a:r>
            <a:r>
              <a:rPr lang="en-US" sz="1600" dirty="0"/>
              <a:t> yang </a:t>
            </a:r>
            <a:r>
              <a:rPr lang="en-US" sz="1600" dirty="0" err="1"/>
              <a:t>memperkerjakan</a:t>
            </a:r>
            <a:r>
              <a:rPr lang="en-US" sz="1600" dirty="0"/>
              <a:t> </a:t>
            </a:r>
            <a:r>
              <a:rPr lang="en-US" sz="1600" dirty="0" err="1"/>
              <a:t>satu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teknik-teknik</a:t>
            </a:r>
            <a:r>
              <a:rPr lang="en-US" sz="1600" dirty="0"/>
              <a:t> </a:t>
            </a:r>
            <a:r>
              <a:rPr lang="en-US" sz="1600" dirty="0" err="1"/>
              <a:t>pembelajaran</a:t>
            </a:r>
            <a:r>
              <a:rPr lang="en-US" sz="1600" dirty="0"/>
              <a:t> </a:t>
            </a:r>
            <a:r>
              <a:rPr lang="en-US" sz="1600" dirty="0" err="1"/>
              <a:t>komputer</a:t>
            </a:r>
            <a:r>
              <a:rPr lang="en-US" sz="1600" dirty="0"/>
              <a:t> (</a:t>
            </a:r>
            <a:r>
              <a:rPr lang="en-US" sz="1600" i="1" dirty="0"/>
              <a:t>machine learning) </a:t>
            </a:r>
            <a:r>
              <a:rPr lang="en-US" sz="1600" i="1" dirty="0" err="1"/>
              <a:t>untuk</a:t>
            </a:r>
            <a:r>
              <a:rPr lang="en-US" sz="1600" i="1" dirty="0"/>
              <a:t> </a:t>
            </a:r>
            <a:r>
              <a:rPr lang="en-US" sz="1600" i="1" dirty="0" err="1"/>
              <a:t>menganalisis</a:t>
            </a:r>
            <a:r>
              <a:rPr lang="en-US" sz="1600" i="1" dirty="0"/>
              <a:t> </a:t>
            </a:r>
            <a:r>
              <a:rPr lang="en-US" sz="1600" i="1" dirty="0" err="1"/>
              <a:t>dan</a:t>
            </a:r>
            <a:r>
              <a:rPr lang="en-US" sz="1600" i="1" dirty="0"/>
              <a:t> </a:t>
            </a:r>
            <a:r>
              <a:rPr lang="en-US" sz="1600" i="1" dirty="0" err="1"/>
              <a:t>mengekstraksi</a:t>
            </a:r>
            <a:r>
              <a:rPr lang="en-US" sz="1600" i="1" dirty="0"/>
              <a:t> </a:t>
            </a:r>
            <a:r>
              <a:rPr lang="en-US" sz="1600" i="1" dirty="0" err="1"/>
              <a:t>pengetahuan</a:t>
            </a:r>
            <a:r>
              <a:rPr lang="en-US" sz="1600" i="1" dirty="0"/>
              <a:t> (knowledge) </a:t>
            </a:r>
            <a:r>
              <a:rPr lang="en-US" sz="1600" i="1" dirty="0" err="1"/>
              <a:t>secara</a:t>
            </a:r>
            <a:r>
              <a:rPr lang="en-US" sz="1600" i="1" dirty="0"/>
              <a:t> </a:t>
            </a:r>
            <a:r>
              <a:rPr lang="en-US" sz="1600" i="1" dirty="0" err="1"/>
              <a:t>otomatis</a:t>
            </a:r>
            <a:r>
              <a:rPr lang="en-US" sz="1600" i="1" dirty="0"/>
              <a:t>.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dirty="0"/>
              <a:t>Data mining </a:t>
            </a:r>
            <a:r>
              <a:rPr lang="en-US" sz="1600" dirty="0" err="1"/>
              <a:t>menggunakan</a:t>
            </a:r>
            <a:r>
              <a:rPr lang="en-US" sz="1600" dirty="0"/>
              <a:t> </a:t>
            </a:r>
            <a:r>
              <a:rPr lang="en-US" sz="1600" dirty="0" err="1"/>
              <a:t>berbagai</a:t>
            </a:r>
            <a:r>
              <a:rPr lang="en-US" sz="1600" dirty="0"/>
              <a:t> </a:t>
            </a:r>
            <a:r>
              <a:rPr lang="en-US" sz="1600" dirty="0" err="1"/>
              <a:t>perangkat</a:t>
            </a:r>
            <a:r>
              <a:rPr lang="en-US" sz="1600" dirty="0"/>
              <a:t> </a:t>
            </a:r>
            <a:r>
              <a:rPr lang="en-US" sz="1600" dirty="0" err="1"/>
              <a:t>lunak</a:t>
            </a:r>
            <a:r>
              <a:rPr lang="en-US" sz="1600" dirty="0"/>
              <a:t> </a:t>
            </a:r>
            <a:r>
              <a:rPr lang="en-US" sz="1600" dirty="0" err="1"/>
              <a:t>analisis</a:t>
            </a:r>
            <a:r>
              <a:rPr lang="en-US" sz="1600" dirty="0"/>
              <a:t> data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menemukan</a:t>
            </a:r>
            <a:r>
              <a:rPr lang="en-US" sz="1600" dirty="0"/>
              <a:t> </a:t>
            </a:r>
            <a:r>
              <a:rPr lang="en-US" sz="1600" dirty="0" err="1"/>
              <a:t>pola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relasi</a:t>
            </a:r>
            <a:r>
              <a:rPr lang="en-US" sz="1600" dirty="0"/>
              <a:t> data agar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digunakan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membuat</a:t>
            </a:r>
            <a:r>
              <a:rPr lang="en-US" sz="1600" dirty="0"/>
              <a:t> </a:t>
            </a:r>
            <a:r>
              <a:rPr lang="en-US" sz="1600" dirty="0" err="1"/>
              <a:t>prediksi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tepat</a:t>
            </a:r>
            <a:endParaRPr lang="en-US" sz="1600" dirty="0"/>
          </a:p>
          <a:p>
            <a:endParaRPr lang="en-US" sz="1600" dirty="0"/>
          </a:p>
        </p:txBody>
      </p:sp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2214546" y="285750"/>
            <a:ext cx="642939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>
                <a:latin typeface="Cambria" pitchFamily="18" charset="0"/>
              </a:rPr>
              <a:t>Data Mining 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D2A9E5-EA0E-4A91-9432-242C9DB0BD7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61BE0E4-6411-4B14-A556-4740910C1283}" type="datetime1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  <a:endParaRPr lang="en-US" dirty="0"/>
          </a:p>
        </p:txBody>
      </p:sp>
      <p:pic>
        <p:nvPicPr>
          <p:cNvPr id="8" name="Picture 7" descr="paka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6376" y="5733256"/>
            <a:ext cx="1019175" cy="93345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Fungsi</a:t>
            </a:r>
            <a:r>
              <a:rPr lang="en-US" dirty="0"/>
              <a:t> Data Mining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Deskripsi</a:t>
            </a:r>
            <a:endParaRPr lang="en-US" dirty="0"/>
          </a:p>
          <a:p>
            <a:r>
              <a:rPr lang="en-US" dirty="0" err="1"/>
              <a:t>Estimasi</a:t>
            </a:r>
            <a:endParaRPr lang="en-US" dirty="0"/>
          </a:p>
          <a:p>
            <a:r>
              <a:rPr lang="en-US" dirty="0" err="1"/>
              <a:t>Prediksi</a:t>
            </a:r>
            <a:endParaRPr lang="en-US" dirty="0"/>
          </a:p>
          <a:p>
            <a:r>
              <a:rPr lang="en-US" dirty="0" err="1"/>
              <a:t>Klasifikasi</a:t>
            </a:r>
            <a:endParaRPr lang="en-US" dirty="0"/>
          </a:p>
          <a:p>
            <a:r>
              <a:rPr lang="en-US" dirty="0"/>
              <a:t>Clustering</a:t>
            </a:r>
          </a:p>
          <a:p>
            <a:r>
              <a:rPr lang="en-US" dirty="0" err="1"/>
              <a:t>Asosiasi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15C959-CA71-4E23-A1EA-3D0720EDF4FF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/>
              <a:t>MENGAPA MELAKUKAN </a:t>
            </a:r>
            <a:br>
              <a:rPr lang="en-US" sz="3600" b="1" dirty="0"/>
            </a:br>
            <a:r>
              <a:rPr lang="en-US" sz="3600" b="1" dirty="0"/>
              <a:t>PENAMBANGAN  DATA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txBody>
          <a:bodyPr>
            <a:normAutofit fontScale="55000" lnSpcReduction="20000"/>
          </a:bodyPr>
          <a:lstStyle/>
          <a:p>
            <a:endParaRPr lang="en-US" dirty="0"/>
          </a:p>
          <a:p>
            <a:r>
              <a:rPr lang="en-US" dirty="0" err="1"/>
              <a:t>SudutPandang</a:t>
            </a:r>
            <a:r>
              <a:rPr lang="en-US" dirty="0"/>
              <a:t> </a:t>
            </a:r>
            <a:r>
              <a:rPr lang="en-US" dirty="0" err="1"/>
              <a:t>Komersial</a:t>
            </a:r>
            <a:r>
              <a:rPr lang="en-US" dirty="0"/>
              <a:t>: </a:t>
            </a:r>
          </a:p>
          <a:p>
            <a:pPr lvl="1"/>
            <a:r>
              <a:rPr lang="en-US" dirty="0" err="1"/>
              <a:t>Meledaknya</a:t>
            </a:r>
            <a:r>
              <a:rPr lang="en-US" dirty="0"/>
              <a:t> volume data yang </a:t>
            </a:r>
            <a:r>
              <a:rPr lang="en-US" dirty="0" err="1"/>
              <a:t>dihimpun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disimpan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data warehouse</a:t>
            </a:r>
          </a:p>
          <a:p>
            <a:pPr lvl="1"/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komputasi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diupayakan</a:t>
            </a:r>
            <a:endParaRPr lang="en-US" dirty="0"/>
          </a:p>
          <a:p>
            <a:pPr lvl="1"/>
            <a:r>
              <a:rPr lang="en-US" dirty="0" err="1"/>
              <a:t>Kuatnya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kompetitif</a:t>
            </a:r>
            <a:endParaRPr lang="en-US" dirty="0"/>
          </a:p>
          <a:p>
            <a:pPr lvl="1"/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yang </a:t>
            </a:r>
            <a:r>
              <a:rPr lang="en-US" dirty="0" err="1"/>
              <a:t>lebihbaik</a:t>
            </a:r>
            <a:r>
              <a:rPr lang="en-US" dirty="0"/>
              <a:t>, </a:t>
            </a:r>
            <a:r>
              <a:rPr lang="en-US" dirty="0" err="1"/>
              <a:t>layanan-layanan</a:t>
            </a:r>
            <a:r>
              <a:rPr lang="en-US" dirty="0"/>
              <a:t> </a:t>
            </a:r>
            <a:r>
              <a:rPr lang="en-US" dirty="0" err="1"/>
              <a:t>kastemisasi</a:t>
            </a:r>
            <a:endParaRPr lang="en-US" dirty="0"/>
          </a:p>
          <a:p>
            <a:pPr lvl="1"/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berarti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 err="1"/>
              <a:t>Sudut</a:t>
            </a:r>
            <a:r>
              <a:rPr lang="en-US" dirty="0"/>
              <a:t> Pandang </a:t>
            </a:r>
            <a:r>
              <a:rPr lang="en-US" dirty="0" err="1"/>
              <a:t>Keilmuan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Kecepatan</a:t>
            </a:r>
            <a:r>
              <a:rPr lang="en-US" dirty="0"/>
              <a:t> data yang </a:t>
            </a:r>
            <a:r>
              <a:rPr lang="en-US" dirty="0" err="1"/>
              <a:t>dihimpun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disimpan</a:t>
            </a:r>
            <a:r>
              <a:rPr lang="en-US" dirty="0"/>
              <a:t>(</a:t>
            </a:r>
            <a:r>
              <a:rPr lang="en-US" dirty="0" err="1"/>
              <a:t>Gbyte</a:t>
            </a:r>
            <a:r>
              <a:rPr lang="en-US" dirty="0"/>
              <a:t>/hour)</a:t>
            </a:r>
          </a:p>
          <a:p>
            <a:pPr lvl="1"/>
            <a:r>
              <a:rPr lang="en-US" dirty="0"/>
              <a:t>Remote sensor yang </a:t>
            </a:r>
            <a:r>
              <a:rPr lang="en-US" dirty="0" err="1"/>
              <a:t>ditempatkanpadasuatusatelit</a:t>
            </a:r>
            <a:endParaRPr lang="en-US" dirty="0"/>
          </a:p>
          <a:p>
            <a:pPr lvl="1"/>
            <a:r>
              <a:rPr lang="en-US" dirty="0"/>
              <a:t>Telescope yang </a:t>
            </a:r>
            <a:r>
              <a:rPr lang="en-US" dirty="0" err="1"/>
              <a:t>digunakanuntukmen</a:t>
            </a:r>
            <a:r>
              <a:rPr lang="en-US" dirty="0"/>
              <a:t>-scan </a:t>
            </a:r>
            <a:r>
              <a:rPr lang="en-US" dirty="0" err="1"/>
              <a:t>langit</a:t>
            </a:r>
            <a:endParaRPr lang="en-US" dirty="0"/>
          </a:p>
          <a:p>
            <a:pPr lvl="1"/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saintifik</a:t>
            </a:r>
            <a:r>
              <a:rPr lang="en-US" dirty="0"/>
              <a:t> yang </a:t>
            </a:r>
            <a:r>
              <a:rPr lang="en-US" dirty="0" err="1"/>
              <a:t>membangkitkan</a:t>
            </a:r>
            <a:r>
              <a:rPr lang="en-US" dirty="0"/>
              <a:t> data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terabytes</a:t>
            </a:r>
          </a:p>
          <a:p>
            <a:pPr lvl="1"/>
            <a:r>
              <a:rPr lang="en-US" dirty="0" err="1"/>
              <a:t>Teknik-teknik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fisibel</a:t>
            </a:r>
            <a:r>
              <a:rPr lang="en-US" dirty="0"/>
              <a:t> </a:t>
            </a:r>
            <a:r>
              <a:rPr lang="en-US" dirty="0" err="1"/>
              <a:t>utnuk</a:t>
            </a:r>
            <a:r>
              <a:rPr lang="en-US" dirty="0"/>
              <a:t> </a:t>
            </a:r>
            <a:r>
              <a:rPr lang="en-US" dirty="0" err="1"/>
              <a:t>mengolah</a:t>
            </a:r>
            <a:r>
              <a:rPr lang="en-US" dirty="0"/>
              <a:t> data </a:t>
            </a:r>
            <a:r>
              <a:rPr lang="en-US" dirty="0" err="1"/>
              <a:t>mentah</a:t>
            </a:r>
            <a:endParaRPr lang="en-US" dirty="0"/>
          </a:p>
          <a:p>
            <a:pPr lvl="1"/>
            <a:r>
              <a:rPr lang="en-US" dirty="0"/>
              <a:t>Data mining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reduksi</a:t>
            </a:r>
            <a:r>
              <a:rPr lang="en-US" dirty="0"/>
              <a:t> data ;</a:t>
            </a:r>
          </a:p>
          <a:p>
            <a:pPr lvl="1"/>
            <a:r>
              <a:rPr lang="en-US" dirty="0" err="1"/>
              <a:t>Catalogging</a:t>
            </a:r>
            <a:r>
              <a:rPr lang="en-US" dirty="0"/>
              <a:t>, </a:t>
            </a:r>
            <a:r>
              <a:rPr lang="en-US" dirty="0" err="1"/>
              <a:t>klassifikasi</a:t>
            </a:r>
            <a:r>
              <a:rPr lang="en-US" dirty="0"/>
              <a:t>, </a:t>
            </a:r>
            <a:r>
              <a:rPr lang="en-US" dirty="0" err="1"/>
              <a:t>segmentasi</a:t>
            </a:r>
            <a:r>
              <a:rPr lang="en-US" dirty="0"/>
              <a:t> data</a:t>
            </a:r>
          </a:p>
          <a:p>
            <a:pPr lvl="1"/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ilmuwan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formulasi</a:t>
            </a:r>
            <a:r>
              <a:rPr lang="en-US" dirty="0"/>
              <a:t> </a:t>
            </a:r>
            <a:r>
              <a:rPr lang="en-US" dirty="0" err="1"/>
              <a:t>hipotesisi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925AA2-642E-4F8C-9DAE-4421669C7E89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Hubungan</a:t>
            </a:r>
            <a:r>
              <a:rPr lang="en-US" sz="3600" b="1" dirty="0"/>
              <a:t> </a:t>
            </a:r>
            <a:r>
              <a:rPr lang="en-US" sz="3600" b="1" dirty="0" err="1"/>
              <a:t>Dengan</a:t>
            </a:r>
            <a:r>
              <a:rPr lang="en-US" sz="3600" b="1" dirty="0"/>
              <a:t> </a:t>
            </a:r>
            <a:r>
              <a:rPr lang="en-US" sz="3600" b="1" dirty="0" err="1"/>
              <a:t>Berbagai</a:t>
            </a:r>
            <a:r>
              <a:rPr lang="en-US" sz="3600" b="1" dirty="0"/>
              <a:t> </a:t>
            </a:r>
            <a:r>
              <a:rPr lang="en-US" sz="3600" b="1" dirty="0" err="1"/>
              <a:t>Disiplin</a:t>
            </a:r>
            <a:r>
              <a:rPr lang="en-US" sz="3600" b="1" dirty="0"/>
              <a:t> </a:t>
            </a:r>
            <a:r>
              <a:rPr lang="en-US" sz="3600" b="1" dirty="0" err="1"/>
              <a:t>Ilmu</a:t>
            </a:r>
            <a:endParaRPr lang="en-US" sz="3600" b="1" dirty="0"/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142984"/>
            <a:ext cx="85344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6F3ADC-BAD7-4B3C-9CE4-9E3E29CB9930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/>
              <a:t>ILMU YANG BERKAITAN DENGAN DATA MINING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dirty="0"/>
              <a:t>Database</a:t>
            </a:r>
          </a:p>
          <a:p>
            <a:r>
              <a:rPr lang="en-US" dirty="0"/>
              <a:t>Information science (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)</a:t>
            </a:r>
          </a:p>
          <a:p>
            <a:r>
              <a:rPr lang="en-US" dirty="0"/>
              <a:t>High performance computing </a:t>
            </a:r>
          </a:p>
          <a:p>
            <a:r>
              <a:rPr lang="en-US" dirty="0" err="1"/>
              <a:t>Visualisasi</a:t>
            </a:r>
            <a:endParaRPr lang="en-US" dirty="0"/>
          </a:p>
          <a:p>
            <a:r>
              <a:rPr lang="en-US" dirty="0"/>
              <a:t>Machine learning</a:t>
            </a:r>
          </a:p>
          <a:p>
            <a:r>
              <a:rPr lang="en-US" dirty="0" err="1"/>
              <a:t>Statistik</a:t>
            </a:r>
            <a:endParaRPr lang="en-US" dirty="0"/>
          </a:p>
          <a:p>
            <a:r>
              <a:rPr lang="en-US" dirty="0"/>
              <a:t>Neural networks (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saraf</a:t>
            </a:r>
            <a:r>
              <a:rPr lang="en-US" dirty="0"/>
              <a:t> </a:t>
            </a:r>
            <a:r>
              <a:rPr lang="en-US" dirty="0" err="1"/>
              <a:t>tiruan</a:t>
            </a:r>
            <a:r>
              <a:rPr lang="en-US" dirty="0"/>
              <a:t>)</a:t>
            </a:r>
          </a:p>
          <a:p>
            <a:r>
              <a:rPr lang="en-US" dirty="0" err="1"/>
              <a:t>Pemodelan</a:t>
            </a:r>
            <a:r>
              <a:rPr lang="en-US" dirty="0"/>
              <a:t> </a:t>
            </a:r>
            <a:r>
              <a:rPr lang="en-US" dirty="0" err="1"/>
              <a:t>matematika</a:t>
            </a:r>
            <a:endParaRPr lang="en-US" dirty="0"/>
          </a:p>
          <a:p>
            <a:r>
              <a:rPr lang="en-US" dirty="0"/>
              <a:t>Information retrieval</a:t>
            </a:r>
          </a:p>
          <a:p>
            <a:r>
              <a:rPr lang="en-US" dirty="0"/>
              <a:t>Information extraction </a:t>
            </a:r>
            <a:r>
              <a:rPr lang="en-US" dirty="0" err="1"/>
              <a:t>dan</a:t>
            </a:r>
            <a:endParaRPr lang="en-US" dirty="0"/>
          </a:p>
          <a:p>
            <a:r>
              <a:rPr lang="en-US" dirty="0" err="1"/>
              <a:t>Pengenalan</a:t>
            </a:r>
            <a:r>
              <a:rPr lang="en-US" dirty="0"/>
              <a:t> </a:t>
            </a:r>
            <a:r>
              <a:rPr lang="en-US" dirty="0" err="1"/>
              <a:t>pola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57BFC3-B626-42F0-A1A2-53C902B10510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b="1" dirty="0"/>
              <a:t>PENERAPAN DATA MINING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Analisa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Manajemen</a:t>
            </a:r>
            <a:endParaRPr lang="en-US" dirty="0"/>
          </a:p>
          <a:p>
            <a:pPr lvl="1"/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diselesaikan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data mining :</a:t>
            </a:r>
          </a:p>
          <a:p>
            <a:pPr lvl="2"/>
            <a:r>
              <a:rPr lang="en-US" dirty="0" err="1"/>
              <a:t>Menebak</a:t>
            </a:r>
            <a:r>
              <a:rPr lang="en-US" dirty="0"/>
              <a:t> target  </a:t>
            </a:r>
            <a:r>
              <a:rPr lang="en-US" dirty="0" err="1"/>
              <a:t>pasar</a:t>
            </a:r>
            <a:endParaRPr lang="en-US" dirty="0"/>
          </a:p>
          <a:p>
            <a:pPr lvl="2"/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beli</a:t>
            </a:r>
            <a:r>
              <a:rPr lang="en-US" dirty="0"/>
              <a:t> </a:t>
            </a:r>
            <a:r>
              <a:rPr lang="en-US" dirty="0" err="1"/>
              <a:t>pemakai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waktu</a:t>
            </a:r>
            <a:endParaRPr lang="en-US" dirty="0"/>
          </a:p>
          <a:p>
            <a:pPr lvl="2"/>
            <a:r>
              <a:rPr lang="en-US" dirty="0"/>
              <a:t>Cross Market Analysis</a:t>
            </a:r>
          </a:p>
          <a:p>
            <a:pPr lvl="2"/>
            <a:r>
              <a:rPr lang="en-US" dirty="0" err="1"/>
              <a:t>Profil</a:t>
            </a:r>
            <a:r>
              <a:rPr lang="en-US" dirty="0"/>
              <a:t> Customer </a:t>
            </a: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Customer</a:t>
            </a:r>
          </a:p>
          <a:p>
            <a:pPr lvl="2"/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loyalitas</a:t>
            </a:r>
            <a:r>
              <a:rPr lang="en-US" dirty="0"/>
              <a:t> customer</a:t>
            </a:r>
          </a:p>
          <a:p>
            <a:pPr lvl="2"/>
            <a:r>
              <a:rPr lang="en-US" dirty="0" err="1"/>
              <a:t>Informasi</a:t>
            </a:r>
            <a:r>
              <a:rPr lang="en-US" dirty="0"/>
              <a:t> summary</a:t>
            </a:r>
          </a:p>
          <a:p>
            <a:pPr lvl="2"/>
            <a:endParaRPr lang="en-US" dirty="0"/>
          </a:p>
          <a:p>
            <a:r>
              <a:rPr lang="en-US" dirty="0" err="1"/>
              <a:t>Analisa</a:t>
            </a:r>
            <a:r>
              <a:rPr lang="en-US" dirty="0"/>
              <a:t> Perusahaan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en-US" dirty="0"/>
          </a:p>
          <a:p>
            <a:pPr lvl="1"/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diselesaikan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data mining :</a:t>
            </a:r>
          </a:p>
          <a:p>
            <a:pPr lvl="2"/>
            <a:r>
              <a:rPr lang="en-US" dirty="0" err="1"/>
              <a:t>Merencanakan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Aset</a:t>
            </a:r>
            <a:endParaRPr lang="en-US" dirty="0"/>
          </a:p>
          <a:p>
            <a:pPr lvl="2"/>
            <a:r>
              <a:rPr lang="en-US" dirty="0" err="1"/>
              <a:t>Merencanakan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(Resource Planning)</a:t>
            </a:r>
          </a:p>
          <a:p>
            <a:pPr lvl="2"/>
            <a:r>
              <a:rPr lang="en-US" dirty="0" err="1"/>
              <a:t>Memonitor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( Competition)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6EE1CF-9202-4B9A-AE72-EC7E1D968830}" type="datetime1">
              <a:rPr lang="en-US" smtClean="0"/>
              <a:t>3/10/2025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629400"/>
          </a:xfrm>
        </p:spPr>
        <p:txBody>
          <a:bodyPr>
            <a:normAutofit fontScale="62500" lnSpcReduction="20000"/>
          </a:bodyPr>
          <a:lstStyle/>
          <a:p>
            <a:endParaRPr lang="en-US" dirty="0"/>
          </a:p>
          <a:p>
            <a:r>
              <a:rPr lang="en-US" dirty="0"/>
              <a:t>Telekomunikasi</a:t>
            </a:r>
          </a:p>
          <a:p>
            <a:pPr lvl="1" algn="just">
              <a:buNone/>
            </a:pPr>
            <a:r>
              <a:rPr lang="en-US" dirty="0"/>
              <a:t>Data mining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jutaan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yang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otomatis</a:t>
            </a:r>
            <a:endParaRPr lang="en-US" dirty="0"/>
          </a:p>
          <a:p>
            <a:r>
              <a:rPr lang="en-US" dirty="0" err="1"/>
              <a:t>Keuangan</a:t>
            </a:r>
            <a:r>
              <a:rPr lang="en-US" dirty="0"/>
              <a:t> </a:t>
            </a:r>
          </a:p>
          <a:p>
            <a:pPr lvl="1">
              <a:buNone/>
            </a:pPr>
            <a:r>
              <a:rPr lang="en-US" dirty="0"/>
              <a:t>Data mining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mendeteksi</a:t>
            </a:r>
            <a:r>
              <a:rPr lang="en-US" dirty="0"/>
              <a:t> </a:t>
            </a:r>
            <a:r>
              <a:rPr lang="en-US" dirty="0" err="1"/>
              <a:t>transaksi-transaksi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yang </a:t>
            </a:r>
            <a:r>
              <a:rPr lang="en-US" dirty="0" err="1"/>
              <a:t>mencurigakan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susah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. </a:t>
            </a:r>
          </a:p>
          <a:p>
            <a:r>
              <a:rPr lang="en-US" dirty="0" err="1"/>
              <a:t>Asuransi</a:t>
            </a:r>
            <a:r>
              <a:rPr lang="en-US" dirty="0"/>
              <a:t> </a:t>
            </a:r>
          </a:p>
          <a:p>
            <a:pPr lvl="1">
              <a:buNone/>
            </a:pPr>
            <a:r>
              <a:rPr lang="en-US" dirty="0"/>
              <a:t>Australian Health Insurance </a:t>
            </a:r>
            <a:r>
              <a:rPr lang="en-US" dirty="0" err="1"/>
              <a:t>Commision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data mining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menghemat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juta</a:t>
            </a:r>
            <a:r>
              <a:rPr lang="en-US" dirty="0"/>
              <a:t> dollar </a:t>
            </a:r>
            <a:r>
              <a:rPr lang="en-US" dirty="0" err="1"/>
              <a:t>pertahun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Astronomi</a:t>
            </a:r>
            <a:endParaRPr lang="en-US" dirty="0"/>
          </a:p>
          <a:p>
            <a:pPr lvl="1">
              <a:buNone/>
            </a:pPr>
            <a:r>
              <a:rPr lang="en-US" dirty="0"/>
              <a:t>Jet Propulsion Laboratory (JPL) </a:t>
            </a:r>
            <a:r>
              <a:rPr lang="en-US" dirty="0" err="1"/>
              <a:t>diPasadena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Pulomar</a:t>
            </a:r>
            <a:r>
              <a:rPr lang="en-US" dirty="0"/>
              <a:t> Observatory </a:t>
            </a:r>
            <a:r>
              <a:rPr lang="en-US" dirty="0" err="1"/>
              <a:t>menemukan</a:t>
            </a:r>
            <a:r>
              <a:rPr lang="en-US" dirty="0"/>
              <a:t> 22 quasar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data mining.</a:t>
            </a:r>
          </a:p>
          <a:p>
            <a:r>
              <a:rPr lang="en-US" dirty="0" err="1"/>
              <a:t>Olahraga</a:t>
            </a:r>
            <a:r>
              <a:rPr lang="en-US" dirty="0"/>
              <a:t> </a:t>
            </a:r>
          </a:p>
          <a:p>
            <a:pPr lvl="1">
              <a:buNone/>
            </a:pPr>
            <a:r>
              <a:rPr lang="en-US" dirty="0"/>
              <a:t>IBM Advanced Scout </a:t>
            </a:r>
            <a:r>
              <a:rPr lang="en-US" dirty="0" err="1"/>
              <a:t>menggunakan</a:t>
            </a:r>
            <a:r>
              <a:rPr lang="en-US" dirty="0"/>
              <a:t> data mining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permainan</a:t>
            </a:r>
            <a:r>
              <a:rPr lang="en-US" dirty="0"/>
              <a:t> NBA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competitive advantage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New York Knicks</a:t>
            </a:r>
          </a:p>
          <a:p>
            <a:r>
              <a:rPr lang="en-US" dirty="0"/>
              <a:t>Internet Web Surf</a:t>
            </a:r>
          </a:p>
          <a:p>
            <a:pPr lvl="1">
              <a:buNone/>
            </a:pPr>
            <a:r>
              <a:rPr lang="en-US" dirty="0" err="1"/>
              <a:t>AidIBM</a:t>
            </a:r>
            <a:r>
              <a:rPr lang="en-US" dirty="0"/>
              <a:t> Surf-Aid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data mining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mendata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halamanWeb</a:t>
            </a:r>
            <a:r>
              <a:rPr lang="en-US" dirty="0"/>
              <a:t> </a:t>
            </a:r>
            <a:r>
              <a:rPr lang="en-US" dirty="0" err="1"/>
              <a:t>khususnyaberkaitan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web.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5ABD3-0692-487F-8059-81E2E559BA51}" type="datetime1">
              <a:rPr lang="en-US" smtClean="0"/>
              <a:t>3/10/2025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engetahuan Dasar Komputer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7&quot;/&gt;&lt;property id=&quot;20307&quot; value=&quot;261&quot;/&gt;&lt;property id=&quot;20309&quot; value=&quot;-1&quot;/&gt;&lt;/object&gt;&lt;object type=&quot;3&quot; unique_id=&quot;11578&quot;&gt;&lt;property id=&quot;20148&quot; value=&quot;5&quot;/&gt;&lt;property id=&quot;20300&quot; value=&quot;Slide 11 - &amp;quot;end&amp;quot;&quot;/&gt;&lt;property id=&quot;20307&quot; value=&quot;275&quot;/&gt;&lt;property id=&quot;20309&quot; value=&quot;-1&quot;/&gt;&lt;/object&gt;&lt;object type=&quot;3&quot; unique_id=&quot;11666&quot;&gt;&lt;property id=&quot;20148&quot; value=&quot;5&quot;/&gt;&lt;property id=&quot;20300&quot; value=&quot;Slide 5&quot;/&gt;&lt;property id=&quot;20307&quot; value=&quot;279&quot;/&gt;&lt;/object&gt;&lt;object type=&quot;3&quot; unique_id=&quot;11667&quot;&gt;&lt;property id=&quot;20148&quot; value=&quot;5&quot;/&gt;&lt;property id=&quot;20300&quot; value=&quot;Slide 6 - &amp;quot;Tahap Pengolahan Data&amp;quot;&quot;/&gt;&lt;property id=&quot;20307&quot; value=&quot;278&quot;/&gt;&lt;/object&gt;&lt;object type=&quot;3&quot; unique_id=&quot;11668&quot;&gt;&lt;property id=&quot;20148&quot; value=&quot;5&quot;/&gt;&lt;property id=&quot;20300&quot; value=&quot;Slide 8&quot;/&gt;&lt;property id=&quot;20307&quot; value=&quot;277&quot;/&gt;&lt;/object&gt;&lt;object type=&quot;3&quot; unique_id=&quot;11669&quot;&gt;&lt;property id=&quot;20148&quot; value=&quot;5&quot;/&gt;&lt;property id=&quot;20300&quot; value=&quot;Slide 9 - &amp;quot;Struktur Komputer&amp;quot;&quot;/&gt;&lt;property id=&quot;20307&quot; value=&quot;280&quot;/&gt;&lt;/object&gt;&lt;object type=&quot;3&quot; unique_id=&quot;11670&quot;&gt;&lt;property id=&quot;20148&quot; value=&quot;5&quot;/&gt;&lt;property id=&quot;20300&quot; value=&quot;Slide 10&quot;/&gt;&lt;property id=&quot;20307&quot; value=&quot;28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620</Words>
  <Application>Microsoft Office PowerPoint</Application>
  <PresentationFormat>On-screen Show (4:3)</PresentationFormat>
  <Paragraphs>138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Cambria</vt:lpstr>
      <vt:lpstr>Office Theme</vt:lpstr>
      <vt:lpstr>PowerPoint Presentation</vt:lpstr>
      <vt:lpstr>KONTRAK KULIAH</vt:lpstr>
      <vt:lpstr>PowerPoint Presentation</vt:lpstr>
      <vt:lpstr>Fungsi Data Mining</vt:lpstr>
      <vt:lpstr>MENGAPA MELAKUKAN  PENAMBANGAN  DATA</vt:lpstr>
      <vt:lpstr>Hubungan Dengan Berbagai Disiplin Ilmu</vt:lpstr>
      <vt:lpstr>ILMU YANG BERKAITAN DENGAN DATA MINING</vt:lpstr>
      <vt:lpstr>PENERAPAN DATA MINING</vt:lpstr>
      <vt:lpstr>PowerPoint Presentation</vt:lpstr>
      <vt:lpstr>TOOLS DATA MINING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Sri Karnila</cp:lastModifiedBy>
  <cp:revision>136</cp:revision>
  <dcterms:created xsi:type="dcterms:W3CDTF">2010-04-18T12:06:30Z</dcterms:created>
  <dcterms:modified xsi:type="dcterms:W3CDTF">2025-03-10T02:13:43Z</dcterms:modified>
</cp:coreProperties>
</file>