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61" r:id="rId2"/>
    <p:sldId id="275" r:id="rId3"/>
    <p:sldId id="277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89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855"/>
  </p:normalViewPr>
  <p:slideViewPr>
    <p:cSldViewPr snapToGrid="0">
      <p:cViewPr varScale="1">
        <p:scale>
          <a:sx n="91" d="100"/>
          <a:sy n="91" d="100"/>
        </p:scale>
        <p:origin x="390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722AB-8177-AC47-9E0E-EF50CBFF24EE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A8CCB-6417-DE4D-9343-EC1E5FBD6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0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EAFDC-7CA6-4CF5-ECB1-AF9C85C8C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0D4341A-4620-4470-C8CA-ADF83DF39A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64652A7-BA46-CAC0-991C-2AFF9B70B2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FFE2437-636D-99D4-8E55-8AB10D8C7F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75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6049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0394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839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533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780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773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2644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349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032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61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0277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5063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430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99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2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44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313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91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14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020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12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798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B2063-615F-B467-72E0-0BBAFF815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EF12A-6133-5868-E927-A10D3BA3A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9A80C-710B-BAC5-9860-C4FA9FD9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8179C-310C-75CE-B7F2-4AE92CC1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95153-60C9-73FA-33BC-4EF7F440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4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A6C1-E9B5-B85C-7518-A5D6BCC0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1A3F9-6872-EA97-6EF3-ECA223CAA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EACA4-6E70-06AD-A811-DF950ADBF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3F097-DF4D-7AA0-8ECA-DE31EE71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F68FF-B0E2-7266-931F-8DBC069A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CAD40F-C13D-9E7C-B3C1-8D0527AD6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E5485-FEF9-E6A3-B5E9-AB2EF9C33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F9ABE-0717-DFD1-E0E6-85A16ABE0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ABFD2-E803-074D-29B8-A9556E1E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D3F3C-B59E-A76B-898F-0FD44EDF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5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DBDB1-BF41-19D4-F16A-024BEA31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421A7-AF8E-1027-269A-7C57FDD08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D0326-19C7-BAF1-58A0-8883152E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0BF99-CB50-5C56-B3C4-86F4DCA2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2FCB3-C03A-7907-42C3-E194415F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5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8D17-3BEC-2138-D307-2E1195E9B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270D8-F2C6-2675-3186-ADF88F906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713D4-3FFB-611A-C4B0-1C444BB44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F250-51FF-C374-9B53-4970F93B9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ACC9-F07F-D33B-738D-0AF6CAAE7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3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81B7-60F6-4CDE-7F5B-9932A39C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C35FB-2A8F-A6F8-C73D-A16296DF4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4798F-D85A-6B90-605E-8EFE6D66F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4D679-FABD-0593-2502-A17F16E39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AB108-D015-D79A-638C-7E1B156CA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B4AA0-B13A-D04A-CD28-C3BB2A61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1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B6A23-EBA1-2F16-2CB5-29954284D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48E64-AFE2-A97A-F818-3B6A4BA75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6E71D-790C-612D-060F-D832E8B18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82E89-FA28-0840-10F1-3D9BF5581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ED128-925A-2E64-B178-B62B5EE14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17551-7AC5-3D73-3A54-E01D06B02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0B6D3-A723-1064-43E1-3204EDF2E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B53E0-C97A-C7E6-0364-8C6B4EA22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1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2C51D-2D82-80E3-6B4A-04B94947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4FC5B4-AA73-EE31-B7EB-EFB41EEA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3495ED-83F6-B60D-FE1C-7B976C9A0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236E02-AE03-0811-C51E-2106B1E8E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1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1FBA4-5B04-9878-694C-2F5E165D1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13E8-CF9E-D0A5-D1B7-3B7DBA062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0E1F1-E789-0980-9676-79AD56983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9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CF8E4-8B0D-88B7-DA4B-78D1891D6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00568-2FCD-6A9D-A40C-3CC8AF7C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D6936-CCD3-1A44-F5B7-96B05D1BF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E97F4-FF0E-42B0-BE53-D8752E9F8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2958B-7DBF-34F3-A495-ED1312612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FDDE6-51A1-4855-A12A-38D9E619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1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BB340-EFF8-18C8-D5C4-E89FE0052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A91BA7-0691-8484-092F-5B3F0DFE7C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A968B-AA9D-CE04-3B1A-19DF0F6F0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045B6-B5CB-7F2B-197A-4C9DC6B5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17303-5CD4-9F2A-0C2B-749207342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475E6-6EA3-51F6-0F50-BD477C32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2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0947D2-C079-044F-B1EF-F8B455145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CC6DF-1499-0E03-E553-BB3C0FE7C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78C98-8140-B14C-024F-1E2A30A9B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C0A8C0-D6FB-1649-8F3A-AE8F8235BA7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89B1E-2D18-0341-122A-923F2E299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7432C-E288-FB00-5895-DC7A99041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3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54B82-50B3-87AF-F317-E6F956C21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573C4B13-DE44-1B01-59FC-2E97F7077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BE73E22B-753D-6431-EC28-113DF2660F3B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65E9BB-1702-E37A-51FE-31D2246D37D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0D296B-FA48-CAC9-2FD5-F4AC69743715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1AF5DD9-2D71-726E-61C0-EFDE01972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 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C8C45E-65FB-A514-4C2B-12AEE1EA1D7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155003-D59F-4BCD-81B4-6E98FE8EC258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7912365-5F20-D304-03E4-F2B3BD9DE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772" y="2377440"/>
            <a:ext cx="11519209" cy="2854588"/>
          </a:xfrm>
        </p:spPr>
        <p:txBody>
          <a:bodyPr>
            <a:normAutofit fontScale="90000"/>
          </a:bodyPr>
          <a:lstStyle/>
          <a:p>
            <a:r>
              <a:rPr lang="id-ID" sz="3200" i="1" dirty="0"/>
              <a:t>Visualisasi Data dan Informasi</a:t>
            </a:r>
            <a:r>
              <a:rPr lang="en-US" sz="3100" b="1" i="1" dirty="0"/>
              <a:t/>
            </a:r>
            <a:br>
              <a:rPr lang="en-US" sz="3100" b="1" i="1" dirty="0"/>
            </a:br>
            <a:r>
              <a:rPr lang="id-ID" sz="3100" b="1" i="1" dirty="0" smtClean="0"/>
              <a:t/>
            </a:r>
            <a:br>
              <a:rPr lang="id-ID" sz="3100" b="1" i="1" dirty="0" smtClean="0"/>
            </a:br>
            <a:r>
              <a:rPr lang="en-US" sz="3100" b="1" dirty="0"/>
              <a:t/>
            </a:r>
            <a:br>
              <a:rPr lang="en-US" sz="3100" b="1" dirty="0"/>
            </a:br>
            <a:r>
              <a:rPr lang="en-US" sz="3100" b="1" dirty="0"/>
              <a:t>PERTEMUAN I</a:t>
            </a:r>
            <a:br>
              <a:rPr lang="en-US" sz="3100" b="1" dirty="0"/>
            </a:br>
            <a:r>
              <a:rPr lang="en-US" sz="3100" b="1" dirty="0" err="1"/>
              <a:t>Pengantar</a:t>
            </a:r>
            <a:r>
              <a:rPr lang="en-US" sz="3100" b="1" dirty="0"/>
              <a:t> </a:t>
            </a:r>
            <a:r>
              <a:rPr lang="id-ID" sz="3200" dirty="0"/>
              <a:t>Visualisasi Data dan Informasi</a:t>
            </a:r>
            <a:r>
              <a:rPr lang="id-ID" dirty="0"/>
              <a:t/>
            </a:r>
            <a:br>
              <a:rPr lang="id-ID" dirty="0"/>
            </a:br>
            <a:endParaRPr lang="en-US" dirty="0"/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52CCD15A-F8E4-5072-3A7D-C3F1245D3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1852" y="5699786"/>
            <a:ext cx="9144000" cy="1655762"/>
          </a:xfrm>
        </p:spPr>
        <p:txBody>
          <a:bodyPr/>
          <a:lstStyle/>
          <a:p>
            <a:r>
              <a:rPr lang="en-US" dirty="0" err="1"/>
              <a:t>Yuni</a:t>
            </a:r>
            <a:r>
              <a:rPr lang="en-US" dirty="0"/>
              <a:t> </a:t>
            </a:r>
            <a:r>
              <a:rPr lang="en-US" dirty="0" err="1"/>
              <a:t>Puspita</a:t>
            </a:r>
            <a:r>
              <a:rPr lang="en-US" dirty="0"/>
              <a:t> Sari, MTI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581086"/>
      </p:ext>
    </p:extLst>
  </p:cSld>
  <p:clrMapOvr>
    <a:masterClrMapping/>
  </p:clrMapOvr>
  <p:transition spd="slow">
    <p:push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Visualisasi Interaktif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Pentingnya Interaktivitas</a:t>
            </a:r>
            <a:r>
              <a:rPr lang="id-ID" sz="2400" dirty="0" smtClean="0"/>
              <a:t>: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sz="2400" dirty="0"/>
              <a:t>Memberikan pengguna kemampuan untuk berinteraksi dengan data melalui fitur seperti zoom, filter, dan klik untuk melihat informasi lebih lanjut</a:t>
            </a:r>
            <a:r>
              <a:rPr lang="id-ID" sz="2400" dirty="0" smtClean="0"/>
              <a:t>.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id-ID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sz="2400" dirty="0"/>
              <a:t>Memberikan pengguna kemampuan untuk berinteraksi dengan data melalui fitur seperti zoom, filter, dan klik untuk melihat informasi lebih lanjut.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1592575551"/>
      </p:ext>
    </p:extLst>
  </p:cSld>
  <p:clrMapOvr>
    <a:masterClrMapping/>
  </p:clrMapOvr>
  <p:transition spd="slow">
    <p:push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Visualisasi Interaktif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Pentingnya Interaktivitas</a:t>
            </a:r>
            <a:r>
              <a:rPr lang="id-ID" sz="2400" dirty="0" smtClean="0"/>
              <a:t>: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sz="2400" dirty="0"/>
              <a:t>Memberikan pengguna kemampuan untuk berinteraksi dengan data melalui fitur seperti zoom, filter, dan klik untuk melihat informasi lebih lanjut</a:t>
            </a:r>
            <a:r>
              <a:rPr lang="id-ID" sz="2400" dirty="0" smtClean="0"/>
              <a:t>.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id-ID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sz="2400" dirty="0"/>
              <a:t>Memberikan pengguna kemampuan untuk berinteraksi dengan data melalui fitur seperti zoom, filter, dan klik untuk melihat informasi lebih lanjut.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524290023"/>
      </p:ext>
    </p:extLst>
  </p:cSld>
  <p:clrMapOvr>
    <a:masterClrMapping/>
  </p:clrMapOvr>
  <p:transition spd="slow">
    <p:push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nn-NO" dirty="0"/>
              <a:t>Pengertian Visualisasi Data dan </a:t>
            </a:r>
            <a:r>
              <a:rPr lang="nn-NO" dirty="0" smtClean="0"/>
              <a:t>Informasi</a:t>
            </a:r>
            <a:endParaRPr lang="en-US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Visualisasi </a:t>
            </a:r>
            <a:r>
              <a:rPr lang="id-ID" sz="2400" dirty="0"/>
              <a:t>data adalah proses untuk menyajikan data dalam bentuk gambar, grafik, atau diagram, sehingga informasi dapat lebih mudah dipahami dan dianalisis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n-U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Contoh</a:t>
            </a:r>
            <a:r>
              <a:rPr lang="id-ID" sz="2400" dirty="0"/>
              <a:t>: Sebuah grafik batang untuk menampilkan jumlah penjualan per bulan, atau peta interaktif untuk menunjukkan distribusi data secara geografis.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69292934"/>
      </p:ext>
    </p:extLst>
  </p:cSld>
  <p:clrMapOvr>
    <a:masterClrMapping/>
  </p:clrMapOvr>
  <p:transition spd="slow">
    <p:push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t-IT" dirty="0"/>
              <a:t>Peran Data Science dalam Bisnis</a:t>
            </a:r>
            <a:endParaRPr lang="en-US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9838765" cy="364633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s-ES" sz="2400" b="1" dirty="0" err="1"/>
              <a:t>Transformasi</a:t>
            </a:r>
            <a:r>
              <a:rPr lang="es-ES" sz="2400" b="1" dirty="0"/>
              <a:t> </a:t>
            </a:r>
            <a:r>
              <a:rPr lang="es-ES" sz="2400" b="1" dirty="0" err="1"/>
              <a:t>Bisnis</a:t>
            </a:r>
            <a:endParaRPr lang="es-ES" sz="24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2400" b="1" dirty="0"/>
              <a:t>	</a:t>
            </a:r>
            <a:r>
              <a:rPr lang="es-ES" sz="2400" dirty="0"/>
              <a:t>Data </a:t>
            </a:r>
            <a:r>
              <a:rPr lang="es-ES" sz="2400" dirty="0" err="1"/>
              <a:t>Science</a:t>
            </a:r>
            <a:r>
              <a:rPr lang="es-ES" sz="2400" dirty="0"/>
              <a:t> </a:t>
            </a:r>
            <a:r>
              <a:rPr lang="es-ES" sz="2400" dirty="0" err="1"/>
              <a:t>memungkinkan</a:t>
            </a:r>
            <a:r>
              <a:rPr lang="es-ES" sz="2400" dirty="0"/>
              <a:t> </a:t>
            </a:r>
            <a:r>
              <a:rPr lang="es-ES" sz="2400" dirty="0" err="1"/>
              <a:t>perusahaan</a:t>
            </a:r>
            <a:r>
              <a:rPr lang="es-ES" sz="2400" dirty="0"/>
              <a:t> </a:t>
            </a:r>
            <a:r>
              <a:rPr lang="es-ES" sz="2400" dirty="0" err="1"/>
              <a:t>untuk</a:t>
            </a:r>
            <a:r>
              <a:rPr lang="es-ES" sz="2400" dirty="0"/>
              <a:t> </a:t>
            </a:r>
            <a:r>
              <a:rPr lang="es-ES" sz="2400" dirty="0" err="1"/>
              <a:t>beradaptasi</a:t>
            </a:r>
            <a:r>
              <a:rPr lang="es-ES" sz="2400" dirty="0"/>
              <a:t>  </a:t>
            </a:r>
            <a:r>
              <a:rPr lang="es-ES" sz="2400" dirty="0" err="1"/>
              <a:t>dengan</a:t>
            </a:r>
            <a:r>
              <a:rPr lang="es-ES" sz="2400" dirty="0"/>
              <a:t> 	</a:t>
            </a:r>
            <a:r>
              <a:rPr lang="es-ES" sz="2400" dirty="0" err="1"/>
              <a:t>cepat</a:t>
            </a:r>
            <a:r>
              <a:rPr lang="es-ES" sz="2400" dirty="0"/>
              <a:t> </a:t>
            </a:r>
            <a:r>
              <a:rPr lang="es-ES" sz="2400" dirty="0" err="1"/>
              <a:t>terhadap</a:t>
            </a:r>
            <a:r>
              <a:rPr lang="es-ES" sz="2400" dirty="0"/>
              <a:t> </a:t>
            </a:r>
            <a:r>
              <a:rPr lang="es-ES" sz="2400" dirty="0" err="1"/>
              <a:t>perubahan</a:t>
            </a:r>
            <a:r>
              <a:rPr lang="es-ES" sz="2400" dirty="0"/>
              <a:t> pasar dan </a:t>
            </a:r>
            <a:r>
              <a:rPr lang="es-ES" sz="2400" dirty="0" err="1"/>
              <a:t>meningkatkan</a:t>
            </a:r>
            <a:r>
              <a:rPr lang="es-ES" sz="2400" dirty="0"/>
              <a:t> </a:t>
            </a:r>
            <a:r>
              <a:rPr lang="es-ES" sz="2400" dirty="0" err="1"/>
              <a:t>efisiensi</a:t>
            </a:r>
            <a:r>
              <a:rPr lang="es-ES" sz="2400" dirty="0"/>
              <a:t> 	</a:t>
            </a:r>
            <a:r>
              <a:rPr lang="es-ES" sz="2400" dirty="0" err="1"/>
              <a:t>operasional</a:t>
            </a:r>
            <a:r>
              <a:rPr lang="es-ES" sz="2400" dirty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 err="1"/>
              <a:t>Efisiensi</a:t>
            </a:r>
            <a:r>
              <a:rPr lang="en-US" sz="2400" b="1" dirty="0"/>
              <a:t> &amp; </a:t>
            </a:r>
            <a:r>
              <a:rPr lang="en-US" sz="2400" b="1" dirty="0" err="1"/>
              <a:t>Wawasan</a:t>
            </a:r>
            <a:r>
              <a:rPr lang="en-US" sz="2400" b="1" dirty="0"/>
              <a:t> </a:t>
            </a:r>
            <a:r>
              <a:rPr lang="en-US" sz="2400" b="1" dirty="0" err="1"/>
              <a:t>Prediktif</a:t>
            </a:r>
            <a:endParaRPr lang="en-US" sz="24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b="1" dirty="0"/>
              <a:t>	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efisiensi</a:t>
            </a:r>
            <a:r>
              <a:rPr lang="en-US" sz="2400" dirty="0"/>
              <a:t> </a:t>
            </a:r>
            <a:r>
              <a:rPr lang="en-US" sz="2400" dirty="0" err="1"/>
              <a:t>operasional</a:t>
            </a:r>
            <a:r>
              <a:rPr lang="en-US" sz="2400" dirty="0"/>
              <a:t> dan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wawasan</a:t>
            </a:r>
            <a:r>
              <a:rPr lang="en-US" sz="2400" dirty="0"/>
              <a:t> yang 	</a:t>
            </a:r>
            <a:r>
              <a:rPr lang="en-US" sz="2400" dirty="0" err="1"/>
              <a:t>berguna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memprediksi</a:t>
            </a:r>
            <a:r>
              <a:rPr lang="en-US" sz="2400" dirty="0"/>
              <a:t> </a:t>
            </a:r>
            <a:r>
              <a:rPr lang="en-US" sz="2400" dirty="0" err="1"/>
              <a:t>perilaku</a:t>
            </a:r>
            <a:r>
              <a:rPr lang="en-US" sz="2400" dirty="0"/>
              <a:t> </a:t>
            </a:r>
            <a:r>
              <a:rPr lang="en-US" sz="2400" dirty="0" err="1"/>
              <a:t>pelanggan</a:t>
            </a:r>
            <a:r>
              <a:rPr lang="en-US" sz="2400" dirty="0"/>
              <a:t> dan </a:t>
            </a:r>
            <a:r>
              <a:rPr lang="en-US" sz="2400" dirty="0" err="1"/>
              <a:t>tren</a:t>
            </a:r>
            <a:r>
              <a:rPr lang="en-US" sz="2400" dirty="0"/>
              <a:t> pasar.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605270935"/>
      </p:ext>
    </p:extLst>
  </p:cSld>
  <p:clrMapOvr>
    <a:masterClrMapping/>
  </p:clrMapOvr>
  <p:transition spd="slow">
    <p:push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Business Analytics?</a:t>
            </a:r>
            <a:endParaRPr lang="en-US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dirty="0"/>
              <a:t>Business Analytics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praktik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data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menganalisis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dan </a:t>
            </a:r>
            <a:r>
              <a:rPr lang="en-US" sz="2400" dirty="0" err="1"/>
              <a:t>merancang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berbasis</a:t>
            </a:r>
            <a:r>
              <a:rPr lang="en-US" sz="2400" dirty="0"/>
              <a:t> data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/>
              <a:t>Proses</a:t>
            </a:r>
            <a:r>
              <a:rPr lang="en-US" sz="2400" dirty="0"/>
              <a:t>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pengumpulan</a:t>
            </a:r>
            <a:r>
              <a:rPr lang="en-US" sz="2400" dirty="0"/>
              <a:t> data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err="1"/>
              <a:t>Pemrosesan</a:t>
            </a:r>
            <a:endParaRPr lang="en-US" sz="2400" dirty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err="1"/>
              <a:t>Analisis</a:t>
            </a:r>
            <a:endParaRPr lang="en-US" sz="2400" dirty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err="1"/>
              <a:t>hingga</a:t>
            </a:r>
            <a:r>
              <a:rPr lang="en-US" sz="2400" dirty="0"/>
              <a:t> </a:t>
            </a:r>
            <a:r>
              <a:rPr lang="en-US" sz="2400" dirty="0" err="1"/>
              <a:t>penerapan</a:t>
            </a:r>
            <a:r>
              <a:rPr lang="en-US" sz="2400" dirty="0"/>
              <a:t> </a:t>
            </a:r>
            <a:r>
              <a:rPr lang="en-US" sz="2400" dirty="0" err="1"/>
              <a:t>temuan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strategi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796727727"/>
      </p:ext>
    </p:extLst>
  </p:cSld>
  <p:clrMapOvr>
    <a:masterClrMapping/>
  </p:clrMapOvr>
  <p:transition spd="slow">
    <p:push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Keputusan </a:t>
            </a:r>
            <a:r>
              <a:rPr lang="en-US" dirty="0" err="1"/>
              <a:t>Berbasis</a:t>
            </a:r>
            <a:r>
              <a:rPr lang="en-US" dirty="0"/>
              <a:t> Data</a:t>
            </a:r>
            <a:endParaRPr lang="en-US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b="1" dirty="0"/>
              <a:t>Keputusan yang </a:t>
            </a:r>
            <a:r>
              <a:rPr lang="en-US" sz="2400" b="1" dirty="0" err="1"/>
              <a:t>Lebih</a:t>
            </a:r>
            <a:r>
              <a:rPr lang="en-US" sz="2400" b="1" dirty="0"/>
              <a:t> </a:t>
            </a:r>
            <a:r>
              <a:rPr lang="en-US" sz="2400" b="1" dirty="0" err="1"/>
              <a:t>Tepat</a:t>
            </a:r>
            <a:r>
              <a:rPr lang="en-US" sz="2400" dirty="0"/>
              <a:t>: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berbasis</a:t>
            </a:r>
            <a:r>
              <a:rPr lang="en-US" sz="2400" dirty="0"/>
              <a:t> data </a:t>
            </a:r>
            <a:r>
              <a:rPr lang="en-US" sz="2400" dirty="0" err="1"/>
              <a:t>memastikan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akurat</a:t>
            </a:r>
            <a:r>
              <a:rPr lang="en-US" sz="2400" dirty="0"/>
              <a:t> dan </a:t>
            </a:r>
            <a:r>
              <a:rPr lang="en-US" sz="2400" dirty="0" err="1"/>
              <a:t>meminimalkan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perlu</a:t>
            </a:r>
            <a:r>
              <a:rPr lang="en-US" sz="2400" dirty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 err="1"/>
              <a:t>Contoh</a:t>
            </a:r>
            <a:r>
              <a:rPr lang="en-US" sz="2400" dirty="0"/>
              <a:t>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/>
              <a:t>Perusahaan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data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strategi</a:t>
            </a:r>
            <a:r>
              <a:rPr lang="en-US" sz="2400" dirty="0"/>
              <a:t> </a:t>
            </a:r>
            <a:r>
              <a:rPr lang="en-US" sz="2400" dirty="0" err="1"/>
              <a:t>pemasaran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efektif</a:t>
            </a:r>
            <a:endParaRPr lang="en-US" sz="2400" dirty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 </a:t>
            </a:r>
            <a:r>
              <a:rPr lang="en-US" sz="2400" dirty="0" err="1"/>
              <a:t>pelanggan</a:t>
            </a:r>
            <a:r>
              <a:rPr lang="en-US" sz="2400" dirty="0"/>
              <a:t>, dan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err="1"/>
              <a:t>mengoptimalkan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984354466"/>
      </p:ext>
    </p:extLst>
  </p:cSld>
  <p:clrMapOvr>
    <a:masterClrMapping/>
  </p:clrMapOvr>
  <p:transition spd="slow">
    <p:push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en-US" dirty="0"/>
              <a:t>Framework Business Analytics</a:t>
            </a:r>
            <a:endParaRPr lang="en-US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/>
              <a:t>Proses</a:t>
            </a:r>
            <a:r>
              <a:rPr lang="en-US" sz="2400" dirty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b="1" dirty="0" err="1"/>
              <a:t>Pengumpulan</a:t>
            </a:r>
            <a:r>
              <a:rPr lang="en-US" sz="2400" b="1" dirty="0"/>
              <a:t> Data</a:t>
            </a:r>
            <a:r>
              <a:rPr lang="en-US" sz="2400" dirty="0"/>
              <a:t>: Data </a:t>
            </a:r>
            <a:r>
              <a:rPr lang="en-US" sz="2400" dirty="0" err="1"/>
              <a:t>dikumpulkan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(internal dan </a:t>
            </a:r>
            <a:r>
              <a:rPr lang="en-US" sz="2400" dirty="0" err="1"/>
              <a:t>eksternal</a:t>
            </a:r>
            <a:r>
              <a:rPr lang="en-US" sz="2400" dirty="0"/>
              <a:t>) yang </a:t>
            </a:r>
            <a:r>
              <a:rPr lang="en-US" sz="2400" dirty="0" err="1"/>
              <a:t>relevan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b="1" dirty="0" err="1"/>
              <a:t>Pemrosesan</a:t>
            </a:r>
            <a:r>
              <a:rPr lang="en-US" sz="2400" b="1" dirty="0"/>
              <a:t> Data</a:t>
            </a:r>
            <a:r>
              <a:rPr lang="en-US" sz="2400" dirty="0"/>
              <a:t>: Data yang </a:t>
            </a:r>
            <a:r>
              <a:rPr lang="en-US" sz="2400" dirty="0" err="1"/>
              <a:t>dikumpulkan</a:t>
            </a:r>
            <a:r>
              <a:rPr lang="en-US" sz="2400" dirty="0"/>
              <a:t> </a:t>
            </a:r>
            <a:r>
              <a:rPr lang="en-US" sz="2400" dirty="0" err="1"/>
              <a:t>dibersihkan</a:t>
            </a:r>
            <a:r>
              <a:rPr lang="en-US" sz="2400" dirty="0"/>
              <a:t> dan </a:t>
            </a:r>
            <a:r>
              <a:rPr lang="en-US" sz="2400" dirty="0" err="1"/>
              <a:t>diorganisir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lanjut</a:t>
            </a:r>
            <a:r>
              <a:rPr lang="en-US" sz="2400" dirty="0"/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b="1" dirty="0" err="1"/>
              <a:t>Analisis</a:t>
            </a:r>
            <a:r>
              <a:rPr lang="en-US" sz="2400" b="1" dirty="0"/>
              <a:t> Data</a:t>
            </a:r>
            <a:r>
              <a:rPr lang="en-US" sz="2400" dirty="0"/>
              <a:t>: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analitik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 dan </a:t>
            </a:r>
            <a:r>
              <a:rPr lang="en-US" sz="2400" dirty="0" err="1"/>
              <a:t>wawasan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b="1" dirty="0" err="1"/>
              <a:t>Penerapan</a:t>
            </a:r>
            <a:r>
              <a:rPr lang="en-US" sz="2400" dirty="0"/>
              <a:t>: </a:t>
            </a:r>
            <a:r>
              <a:rPr lang="en-US" sz="2400" dirty="0" err="1"/>
              <a:t>Menyusun</a:t>
            </a:r>
            <a:r>
              <a:rPr lang="en-US" sz="2400" dirty="0"/>
              <a:t> </a:t>
            </a:r>
            <a:r>
              <a:rPr lang="en-US" sz="2400" dirty="0" err="1"/>
              <a:t>strategi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temuan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data.</a:t>
            </a:r>
          </a:p>
        </p:txBody>
      </p:sp>
    </p:spTree>
    <p:extLst>
      <p:ext uri="{BB962C8B-B14F-4D97-AF65-F5344CB8AC3E}">
        <p14:creationId xmlns:p14="http://schemas.microsoft.com/office/powerpoint/2010/main" val="2260915190"/>
      </p:ext>
    </p:extLst>
  </p:cSld>
  <p:clrMapOvr>
    <a:masterClrMapping/>
  </p:clrMapOvr>
  <p:transition spd="slow">
    <p:push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en-US" dirty="0" err="1"/>
              <a:t>Alat</a:t>
            </a:r>
            <a:r>
              <a:rPr lang="en-US" dirty="0"/>
              <a:t> dan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Data Science</a:t>
            </a:r>
            <a:endParaRPr lang="en-US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/>
              <a:t>Proses</a:t>
            </a:r>
            <a:r>
              <a:rPr lang="en-US" sz="2400" dirty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b="1" dirty="0"/>
              <a:t>Python dan R</a:t>
            </a:r>
            <a:r>
              <a:rPr lang="en-US" sz="2400" dirty="0"/>
              <a:t>: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statistik</a:t>
            </a:r>
            <a:r>
              <a:rPr lang="en-US" sz="2400" dirty="0"/>
              <a:t> dan </a:t>
            </a:r>
            <a:r>
              <a:rPr lang="en-US" sz="2400" dirty="0" err="1"/>
              <a:t>penerapan</a:t>
            </a:r>
            <a:r>
              <a:rPr lang="en-US" sz="2400" dirty="0"/>
              <a:t> machine learning.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b="1" dirty="0"/>
              <a:t>Power BI dan Tableau</a:t>
            </a:r>
            <a:r>
              <a:rPr lang="en-US" sz="2400" dirty="0"/>
              <a:t>: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visualisasi</a:t>
            </a:r>
            <a:r>
              <a:rPr lang="en-US" sz="2400" dirty="0"/>
              <a:t> data dan dashboard yang </a:t>
            </a:r>
            <a:r>
              <a:rPr lang="en-US" sz="2400" dirty="0" err="1"/>
              <a:t>mudah</a:t>
            </a:r>
            <a:r>
              <a:rPr lang="en-US" sz="2400" dirty="0"/>
              <a:t> </a:t>
            </a:r>
            <a:r>
              <a:rPr lang="en-US" sz="2400" dirty="0" err="1"/>
              <a:t>dipahami</a:t>
            </a:r>
            <a:r>
              <a:rPr lang="en-US" sz="2400" dirty="0"/>
              <a:t> oleh </a:t>
            </a:r>
            <a:r>
              <a:rPr lang="en-US" sz="2400" dirty="0" err="1"/>
              <a:t>pemangku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b="1" dirty="0"/>
              <a:t>SQL</a:t>
            </a:r>
            <a:r>
              <a:rPr lang="en-US" sz="2400" dirty="0"/>
              <a:t>: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mengelola</a:t>
            </a:r>
            <a:r>
              <a:rPr lang="en-US" sz="2400" dirty="0"/>
              <a:t> dan </a:t>
            </a:r>
            <a:r>
              <a:rPr lang="en-US" sz="2400" dirty="0" err="1"/>
              <a:t>melakukan</a:t>
            </a:r>
            <a:r>
              <a:rPr lang="en-US" sz="2400" dirty="0"/>
              <a:t> query </a:t>
            </a:r>
            <a:r>
              <a:rPr lang="en-US" sz="2400" dirty="0" err="1"/>
              <a:t>terhadap</a:t>
            </a:r>
            <a:r>
              <a:rPr lang="en-US" sz="2400" dirty="0"/>
              <a:t> database </a:t>
            </a:r>
            <a:r>
              <a:rPr lang="en-US" sz="2400" dirty="0" err="1"/>
              <a:t>relasional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2121226"/>
      </p:ext>
    </p:extLst>
  </p:cSld>
  <p:clrMapOvr>
    <a:masterClrMapping/>
  </p:clrMapOvr>
  <p:transition spd="slow">
    <p:push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en-US" b="1" dirty="0"/>
              <a:t>Data Science vs. Business Analytics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dirty="0"/>
              <a:t>EDA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pendekatan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, </a:t>
            </a:r>
            <a:r>
              <a:rPr lang="en-US" sz="2400" dirty="0" err="1"/>
              <a:t>pola</a:t>
            </a:r>
            <a:r>
              <a:rPr lang="en-US" sz="2400" dirty="0"/>
              <a:t>, dan </a:t>
            </a:r>
            <a:r>
              <a:rPr lang="en-US" sz="2400" dirty="0" err="1"/>
              <a:t>distribusi</a:t>
            </a:r>
            <a:r>
              <a:rPr lang="en-US" sz="2400" dirty="0"/>
              <a:t> data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visualisasi</a:t>
            </a:r>
            <a:r>
              <a:rPr lang="en-US" sz="2400" dirty="0"/>
              <a:t> dan </a:t>
            </a:r>
            <a:r>
              <a:rPr lang="en-US" sz="2400" dirty="0" err="1"/>
              <a:t>statistik</a:t>
            </a:r>
            <a:r>
              <a:rPr lang="en-US" sz="2400" dirty="0"/>
              <a:t> </a:t>
            </a:r>
            <a:r>
              <a:rPr lang="en-US" sz="2400" dirty="0" err="1"/>
              <a:t>deskriptif</a:t>
            </a:r>
            <a:r>
              <a:rPr lang="en-US" sz="2400" dirty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n-US" sz="2400" b="1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 err="1"/>
              <a:t>Tujuan</a:t>
            </a:r>
            <a:r>
              <a:rPr lang="en-US" sz="2400" dirty="0"/>
              <a:t>: </a:t>
            </a: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data, </a:t>
            </a:r>
            <a:r>
              <a:rPr lang="en-US" sz="2400" dirty="0" err="1"/>
              <a:t>mengidentifikasi</a:t>
            </a:r>
            <a:r>
              <a:rPr lang="en-US" sz="2400" dirty="0"/>
              <a:t> outliers, dan </a:t>
            </a:r>
            <a:r>
              <a:rPr lang="en-US" sz="2400" dirty="0" err="1"/>
              <a:t>mengkonfirmasi</a:t>
            </a:r>
            <a:r>
              <a:rPr lang="en-US" sz="2400" dirty="0"/>
              <a:t> </a:t>
            </a:r>
            <a:r>
              <a:rPr lang="en-US" sz="2400" dirty="0" err="1"/>
              <a:t>asumsi</a:t>
            </a:r>
            <a:r>
              <a:rPr lang="en-US" sz="2400" dirty="0"/>
              <a:t> yang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data.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Menggunakan</a:t>
            </a:r>
            <a:r>
              <a:rPr lang="en-US" sz="2400" dirty="0"/>
              <a:t> box plot, histogram, </a:t>
            </a:r>
            <a:r>
              <a:rPr lang="en-US" sz="2400" dirty="0" err="1"/>
              <a:t>atau</a:t>
            </a:r>
            <a:r>
              <a:rPr lang="en-US" sz="2400" dirty="0"/>
              <a:t> scatter plot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menganalisis</a:t>
            </a:r>
            <a:r>
              <a:rPr lang="en-US" sz="2400" dirty="0"/>
              <a:t> </a:t>
            </a:r>
            <a:r>
              <a:rPr lang="en-US" sz="2400" dirty="0" err="1"/>
              <a:t>distribusi</a:t>
            </a:r>
            <a:r>
              <a:rPr lang="en-US" sz="2400" dirty="0"/>
              <a:t> dan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372933574"/>
      </p:ext>
    </p:extLst>
  </p:cSld>
  <p:clrMapOvr>
    <a:masterClrMapping/>
  </p:clrMapOvr>
  <p:transition spd="slow">
    <p:push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en-US" dirty="0"/>
              <a:t>Teknik Exploratory Data Analysis (EDA)</a:t>
            </a:r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dirty="0"/>
              <a:t>EDA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pendekatan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, </a:t>
            </a:r>
            <a:r>
              <a:rPr lang="en-US" sz="2400" dirty="0" err="1"/>
              <a:t>pola</a:t>
            </a:r>
            <a:r>
              <a:rPr lang="en-US" sz="2400" dirty="0"/>
              <a:t>, dan </a:t>
            </a:r>
            <a:r>
              <a:rPr lang="en-US" sz="2400" dirty="0" err="1"/>
              <a:t>distribusi</a:t>
            </a:r>
            <a:r>
              <a:rPr lang="en-US" sz="2400" dirty="0"/>
              <a:t> data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visualisasi</a:t>
            </a:r>
            <a:r>
              <a:rPr lang="en-US" sz="2400" dirty="0"/>
              <a:t> dan </a:t>
            </a:r>
            <a:r>
              <a:rPr lang="en-US" sz="2400" dirty="0" err="1"/>
              <a:t>statistik</a:t>
            </a:r>
            <a:r>
              <a:rPr lang="en-US" sz="2400" dirty="0"/>
              <a:t> </a:t>
            </a:r>
            <a:r>
              <a:rPr lang="en-US" sz="2400" dirty="0" err="1"/>
              <a:t>deskriptif</a:t>
            </a:r>
            <a:r>
              <a:rPr lang="en-US" sz="2400" dirty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n-U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 err="1"/>
              <a:t>Tujuan</a:t>
            </a:r>
            <a:r>
              <a:rPr lang="en-US" sz="2400" dirty="0"/>
              <a:t>: </a:t>
            </a: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data, </a:t>
            </a:r>
            <a:r>
              <a:rPr lang="en-US" sz="2400" dirty="0" err="1"/>
              <a:t>mengidentifikasi</a:t>
            </a:r>
            <a:r>
              <a:rPr lang="en-US" sz="2400" dirty="0"/>
              <a:t> outliers, dan </a:t>
            </a:r>
            <a:r>
              <a:rPr lang="en-US" sz="2400" dirty="0" err="1"/>
              <a:t>mengkonfirmasi</a:t>
            </a:r>
            <a:r>
              <a:rPr lang="en-US" sz="2400" dirty="0"/>
              <a:t> </a:t>
            </a:r>
            <a:r>
              <a:rPr lang="en-US" sz="2400" dirty="0" err="1"/>
              <a:t>asumsi</a:t>
            </a:r>
            <a:r>
              <a:rPr lang="en-US" sz="2400" dirty="0"/>
              <a:t> yang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data.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en-U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dirty="0"/>
              <a:t> </a:t>
            </a:r>
            <a:r>
              <a:rPr lang="en-US" sz="2400" b="1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Menggunakan</a:t>
            </a:r>
            <a:r>
              <a:rPr lang="en-US" sz="2400" dirty="0"/>
              <a:t> box plot, histogram, </a:t>
            </a:r>
            <a:r>
              <a:rPr lang="en-US" sz="2400" dirty="0" err="1"/>
              <a:t>atau</a:t>
            </a:r>
            <a:r>
              <a:rPr lang="en-US" sz="2400" dirty="0"/>
              <a:t> scatter plot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menganalisis</a:t>
            </a:r>
            <a:r>
              <a:rPr lang="en-US" sz="2400" dirty="0"/>
              <a:t> </a:t>
            </a:r>
            <a:r>
              <a:rPr lang="en-US" sz="2400" dirty="0" err="1"/>
              <a:t>distribusi</a:t>
            </a:r>
            <a:r>
              <a:rPr lang="en-US" sz="2400" dirty="0"/>
              <a:t> dan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n-US" sz="2400" b="1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01000795"/>
      </p:ext>
    </p:extLst>
  </p:cSld>
  <p:clrMapOvr>
    <a:masterClrMapping/>
  </p:clrMapOvr>
  <p:transition spd="slow"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 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Gambaran Umum Mata Kuliah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3114"/>
            <a:ext cx="10515600" cy="364633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600" dirty="0"/>
              <a:t>Mata kuliah ini berfokus pada penyampaian informasi melalui media visual yang berbasis komputer untuk mempermudah pemahaman data yang kompleks</a:t>
            </a:r>
            <a:r>
              <a:rPr lang="id-ID" sz="26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6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6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600" b="1" dirty="0"/>
              <a:t>Contoh</a:t>
            </a:r>
            <a:r>
              <a:rPr lang="id-ID" sz="2600" dirty="0"/>
              <a:t>: Menggunakan grafik untuk menggambarkan tren penjualan produk dari bulan ke bulan, yang memungkinkan audiens untuk dengan cepat memahami perubahan dalam angka</a:t>
            </a:r>
            <a:r>
              <a:rPr lang="id-ID" sz="2600" dirty="0" smtClean="0"/>
              <a:t>.</a:t>
            </a:r>
            <a:endParaRPr lang="id-ID" sz="2600" dirty="0">
              <a:latin typeface="+mj-lt"/>
              <a:ea typeface="+mj-ea"/>
              <a:cs typeface="+mj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448692"/>
      </p:ext>
    </p:extLst>
  </p:cSld>
  <p:clrMapOvr>
    <a:masterClrMapping/>
  </p:clrMapOvr>
  <p:transition spd="slow">
    <p:push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en-US" dirty="0"/>
              <a:t>Predictive Analytics</a:t>
            </a:r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dirty="0"/>
              <a:t>Predictive Analytics </a:t>
            </a:r>
            <a:r>
              <a:rPr lang="en-US" sz="2400" dirty="0" err="1"/>
              <a:t>menggunakan</a:t>
            </a:r>
            <a:r>
              <a:rPr lang="en-US" sz="2400" dirty="0"/>
              <a:t> data </a:t>
            </a:r>
            <a:r>
              <a:rPr lang="en-US" sz="2400" dirty="0" err="1"/>
              <a:t>historis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model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memprediksi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di masa </a:t>
            </a:r>
            <a:r>
              <a:rPr lang="en-US" sz="2400" dirty="0" err="1"/>
              <a:t>depan</a:t>
            </a:r>
            <a:r>
              <a:rPr lang="en-US" sz="2400" dirty="0"/>
              <a:t>..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n-U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 err="1"/>
              <a:t>Metode</a:t>
            </a:r>
            <a:r>
              <a:rPr lang="en-US" sz="2400" dirty="0"/>
              <a:t>: Linear regression, decision trees, random forest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yang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n-U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dirty="0"/>
              <a:t> </a:t>
            </a:r>
            <a:r>
              <a:rPr lang="en-US" sz="2400" b="1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Memprediksi</a:t>
            </a:r>
            <a:r>
              <a:rPr lang="en-US" sz="2400" dirty="0"/>
              <a:t> </a:t>
            </a:r>
            <a:r>
              <a:rPr lang="en-US" sz="2400" dirty="0" err="1"/>
              <a:t>penjualan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data </a:t>
            </a:r>
            <a:r>
              <a:rPr lang="en-US" sz="2400" dirty="0" err="1"/>
              <a:t>historis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memprediksi</a:t>
            </a:r>
            <a:r>
              <a:rPr lang="en-US" sz="2400" dirty="0"/>
              <a:t> churn </a:t>
            </a:r>
            <a:r>
              <a:rPr lang="en-US" sz="2400" dirty="0" err="1"/>
              <a:t>pelanggan</a:t>
            </a:r>
            <a:r>
              <a:rPr lang="en-US" sz="2400" dirty="0"/>
              <a:t>.</a:t>
            </a:r>
            <a:endParaRPr lang="en-US" sz="2400" b="1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22108813"/>
      </p:ext>
    </p:extLst>
  </p:cSld>
  <p:clrMapOvr>
    <a:masterClrMapping/>
  </p:clrMapOvr>
  <p:transition spd="slow">
    <p:push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en-US" dirty="0"/>
              <a:t>Business Intelligence (BI) dan Dashboard</a:t>
            </a:r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b="1" dirty="0" err="1"/>
              <a:t>Definisi</a:t>
            </a:r>
            <a:r>
              <a:rPr lang="en-US" sz="2400" dirty="0"/>
              <a:t>: Business Intelligence (BI)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dan proses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mengumpulkan</a:t>
            </a:r>
            <a:r>
              <a:rPr lang="en-US" sz="2400" dirty="0"/>
              <a:t>, </a:t>
            </a:r>
            <a:r>
              <a:rPr lang="en-US" sz="2400" dirty="0" err="1"/>
              <a:t>menganalisis</a:t>
            </a:r>
            <a:r>
              <a:rPr lang="en-US" sz="2400" dirty="0"/>
              <a:t>, dan </a:t>
            </a:r>
            <a:r>
              <a:rPr lang="en-US" sz="2400" dirty="0" err="1"/>
              <a:t>menyajikan</a:t>
            </a:r>
            <a:r>
              <a:rPr lang="en-US" sz="2400" dirty="0"/>
              <a:t> data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membantu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n-U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b="1" dirty="0"/>
              <a:t>Dashboard</a:t>
            </a:r>
            <a:r>
              <a:rPr lang="en-US" sz="2400" dirty="0"/>
              <a:t>: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visualisasi</a:t>
            </a:r>
            <a:r>
              <a:rPr lang="en-US" sz="2400" dirty="0"/>
              <a:t> yang </a:t>
            </a:r>
            <a:r>
              <a:rPr lang="en-US" sz="2400" dirty="0" err="1"/>
              <a:t>menampilkan</a:t>
            </a:r>
            <a:r>
              <a:rPr lang="en-US" sz="2400" dirty="0"/>
              <a:t> KPI (Key Performance Indicators) dan </a:t>
            </a:r>
            <a:r>
              <a:rPr lang="en-US" sz="2400" dirty="0" err="1"/>
              <a:t>metrik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memonitor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real-time.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en-U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sz="2400" dirty="0"/>
              <a:t> </a:t>
            </a:r>
            <a:r>
              <a:rPr lang="en-US" sz="2400" b="1" dirty="0" err="1"/>
              <a:t>Alat</a:t>
            </a:r>
            <a:r>
              <a:rPr lang="en-US" sz="2400" b="1" dirty="0"/>
              <a:t> BI</a:t>
            </a:r>
            <a:r>
              <a:rPr lang="en-US" sz="2400" dirty="0"/>
              <a:t>: Power BI, Tableau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dashboard </a:t>
            </a:r>
            <a:r>
              <a:rPr lang="en-US" sz="2400" dirty="0" err="1"/>
              <a:t>interaktif</a:t>
            </a:r>
            <a:r>
              <a:rPr lang="en-US" sz="2400" dirty="0"/>
              <a:t> yang </a:t>
            </a:r>
            <a:r>
              <a:rPr lang="en-US" sz="2400" dirty="0" err="1"/>
              <a:t>menyajikan</a:t>
            </a:r>
            <a:r>
              <a:rPr lang="en-US" sz="2400" dirty="0"/>
              <a:t> data </a:t>
            </a:r>
            <a:r>
              <a:rPr lang="en-US" sz="2400" dirty="0" err="1"/>
              <a:t>secara</a:t>
            </a:r>
            <a:r>
              <a:rPr lang="en-US" sz="2400" dirty="0"/>
              <a:t> visual.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846945666"/>
      </p:ext>
    </p:extLst>
  </p:cSld>
  <p:clrMapOvr>
    <a:masterClrMapping/>
  </p:clrMapOvr>
  <p:transition spd="slow">
    <p:push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&amp; </a:t>
            </a:r>
            <a:r>
              <a:rPr lang="en-US" dirty="0" err="1"/>
              <a:t>Diskusi</a:t>
            </a:r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sz="2400" b="1" dirty="0" err="1"/>
              <a:t>Studi</a:t>
            </a:r>
            <a:r>
              <a:rPr lang="en-US" sz="2400" b="1" dirty="0"/>
              <a:t> </a:t>
            </a:r>
            <a:r>
              <a:rPr lang="en-US" sz="2400" b="1" dirty="0" err="1"/>
              <a:t>Kasus</a:t>
            </a:r>
            <a:r>
              <a:rPr lang="en-US" sz="2400" dirty="0"/>
              <a:t>: </a:t>
            </a:r>
            <a:r>
              <a:rPr lang="en-US" sz="2400" dirty="0" err="1"/>
              <a:t>Penggunaan</a:t>
            </a:r>
            <a:r>
              <a:rPr lang="en-US" sz="2400" dirty="0"/>
              <a:t> Data Science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 retail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memprediksi</a:t>
            </a:r>
            <a:r>
              <a:rPr lang="en-US" sz="2400" dirty="0"/>
              <a:t> </a:t>
            </a:r>
            <a:r>
              <a:rPr lang="en-US" sz="2400" dirty="0" err="1"/>
              <a:t>tren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data </a:t>
            </a:r>
            <a:r>
              <a:rPr lang="en-US" sz="2400" dirty="0" err="1"/>
              <a:t>musiman</a:t>
            </a:r>
            <a:r>
              <a:rPr lang="en-US" sz="2400" dirty="0"/>
              <a:t> dan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efisiensi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persediaan</a:t>
            </a:r>
            <a:r>
              <a:rPr lang="en-US" sz="2400" dirty="0"/>
              <a:t>.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en-US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sz="2400" b="1" dirty="0" err="1"/>
              <a:t>Diskusi</a:t>
            </a:r>
            <a:r>
              <a:rPr lang="en-US" sz="2400" dirty="0"/>
              <a:t>: </a:t>
            </a: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Data Science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dan </a:t>
            </a:r>
            <a:r>
              <a:rPr lang="en-US" sz="2400" dirty="0" err="1"/>
              <a:t>inovasi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?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940664102"/>
      </p:ext>
    </p:extLst>
  </p:cSld>
  <p:clrMapOvr>
    <a:masterClrMapping/>
  </p:clrMapOvr>
  <p:transition spd="slow">
    <p:push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4400" dirty="0" err="1">
                <a:latin typeface="+mj-lt"/>
                <a:ea typeface="+mj-ea"/>
                <a:cs typeface="+mj-cs"/>
              </a:rPr>
              <a:t>Terimakasih</a:t>
            </a:r>
            <a:r>
              <a:rPr lang="es-ES" sz="4400" dirty="0"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362976"/>
      </p:ext>
    </p:extLst>
  </p:cSld>
  <p:clrMapOvr>
    <a:masterClrMapping/>
  </p:clrMapOvr>
  <p:transition spd="slow">
    <p:push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Tujuan Visualisasi Data</a:t>
            </a:r>
            <a:endParaRPr lang="en-US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nn-NO" sz="2400" b="1" dirty="0"/>
              <a:t>Mengomunikasikan Data</a:t>
            </a:r>
            <a:r>
              <a:rPr lang="nn-NO" sz="2400" dirty="0"/>
              <a:t>: Menyampaikan informasi secara jelas dan efisien menggunakan elemen visual</a:t>
            </a:r>
            <a:r>
              <a:rPr lang="nn-NO" sz="2400" dirty="0" smtClean="0"/>
              <a:t>.</a:t>
            </a: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b="1" dirty="0"/>
              <a:t>Mempermudah Pemahaman</a:t>
            </a:r>
            <a:r>
              <a:rPr lang="id-ID" sz="2400" dirty="0"/>
              <a:t>: Membantu audiens untuk mengidentifikasi pola, tren, dan hubungan dalam data yang kompleks</a:t>
            </a:r>
            <a:r>
              <a:rPr lang="id-ID" sz="2400" dirty="0" smtClean="0"/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endParaRPr lang="en-U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Contoh</a:t>
            </a:r>
            <a:r>
              <a:rPr lang="id-ID" sz="2400" dirty="0"/>
              <a:t>: Menggunakan grafik garis untuk menggambarkan tren suhu harian, yang memudahkan pengamat untuk melihat pola perubahan suhu dalam periode waktu tertentu.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9378794"/>
      </p:ext>
    </p:extLst>
  </p:cSld>
  <p:clrMapOvr>
    <a:masterClrMapping/>
  </p:clrMapOvr>
  <p:transition spd="slow">
    <p:push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Aspek-Aspek dalam Visualisasi</a:t>
            </a:r>
            <a:endParaRPr lang="en-US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92500"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</a:t>
            </a:r>
            <a:r>
              <a:rPr lang="nn-NO" sz="2400" b="1" dirty="0"/>
              <a:t>Apa (Data)</a:t>
            </a:r>
            <a:r>
              <a:rPr lang="nn-NO" sz="2400" dirty="0"/>
              <a:t>: Data yang akan divisualisasikan, misalnya data penjualan, data suhu, atau data demografi</a:t>
            </a:r>
            <a:r>
              <a:rPr lang="nn-NO" sz="2400" dirty="0" smtClean="0"/>
              <a:t>.</a:t>
            </a:r>
            <a:endParaRPr lang="id-ID" sz="2400" dirty="0" smtClean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/>
              <a:t> </a:t>
            </a:r>
            <a:r>
              <a:rPr lang="id-ID" sz="2400" b="1" dirty="0"/>
              <a:t>Mengapa (Tujuan)</a:t>
            </a:r>
            <a:r>
              <a:rPr lang="id-ID" sz="2400" dirty="0"/>
              <a:t>: Tujuan visualisasi tersebut, apakah untuk analisis, presentasi, atau keputusan</a:t>
            </a:r>
            <a:r>
              <a:rPr lang="id-ID" sz="2400" dirty="0" smtClean="0"/>
              <a:t>.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/>
              <a:t> </a:t>
            </a:r>
            <a:r>
              <a:rPr lang="id-ID" sz="2400" b="1" dirty="0"/>
              <a:t>Bagaimana (Teknik)</a:t>
            </a:r>
            <a:r>
              <a:rPr lang="id-ID" sz="2400" dirty="0"/>
              <a:t>: Teknik visualisasi yang digunakan seperti diagram batang, grafik garis, atau </a:t>
            </a:r>
            <a:r>
              <a:rPr lang="id-ID" sz="2400" dirty="0" smtClean="0"/>
              <a:t>peta interaktif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Contoh</a:t>
            </a:r>
            <a:r>
              <a:rPr lang="id-ID" sz="2400" dirty="0"/>
              <a:t>: Menggunakan diagram lingkaran untuk menggambarkan proporsi kategori produk dalam satu periode.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494212911"/>
      </p:ext>
    </p:extLst>
  </p:cSld>
  <p:clrMapOvr>
    <a:masterClrMapping/>
  </p:clrMapOvr>
  <p:transition spd="slow">
    <p:push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b="1" dirty="0"/>
              <a:t>Prinsip-Komunikasi Visual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</a:t>
            </a:r>
            <a:r>
              <a:rPr lang="id-ID" sz="2400" b="1" dirty="0"/>
              <a:t>Persepsi Visual pada Manusia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Proses bagaimana manusia memandang dan memahami </a:t>
            </a:r>
            <a:r>
              <a:rPr lang="id-ID" sz="2400" dirty="0" smtClean="0"/>
              <a:t>	informasi </a:t>
            </a:r>
            <a:r>
              <a:rPr lang="id-ID" sz="2400" dirty="0"/>
              <a:t>visual. Faktor seperti warna, ukuran, dan </a:t>
            </a:r>
            <a:r>
              <a:rPr lang="id-ID" sz="2400" dirty="0" smtClean="0"/>
              <a:t>	kontras </a:t>
            </a:r>
            <a:r>
              <a:rPr lang="id-ID" sz="2400" dirty="0"/>
              <a:t>sangat memengaruhi cara orang </a:t>
            </a:r>
            <a:r>
              <a:rPr lang="id-ID" sz="2400" dirty="0" smtClean="0"/>
              <a:t>	menginterpretasikan </a:t>
            </a:r>
            <a:r>
              <a:rPr lang="id-ID" sz="2400" dirty="0"/>
              <a:t>data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Contoh</a:t>
            </a:r>
            <a:r>
              <a:rPr lang="id-ID" sz="2400" dirty="0"/>
              <a:t>: Menggunakan warna cerah untuk menandai data penting dalam grafik, sehingga lebih mudah terlihat.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2629337224"/>
      </p:ext>
    </p:extLst>
  </p:cSld>
  <p:clrMapOvr>
    <a:masterClrMapping/>
  </p:clrMapOvr>
  <p:transition spd="slow">
    <p:push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Representasi Data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 smtClean="0"/>
              <a:t>Jenis-Jenis </a:t>
            </a:r>
            <a:r>
              <a:rPr lang="id-ID" sz="2400" b="1" dirty="0"/>
              <a:t>Representasi Data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b="1" dirty="0" smtClean="0"/>
              <a:t>Data </a:t>
            </a:r>
            <a:r>
              <a:rPr lang="id-ID" sz="2400" b="1" dirty="0"/>
              <a:t>Numerik</a:t>
            </a:r>
            <a:r>
              <a:rPr lang="id-ID" sz="2400" dirty="0"/>
              <a:t>: Representasi dengan grafik batang atau grafik garis</a:t>
            </a:r>
            <a:r>
              <a:rPr lang="id-ID" sz="2400" dirty="0" smtClean="0"/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b="1" dirty="0"/>
              <a:t>Data Spasial</a:t>
            </a:r>
            <a:r>
              <a:rPr lang="id-ID" sz="2400" dirty="0"/>
              <a:t>: Representasi dengan peta geografis</a:t>
            </a:r>
            <a:r>
              <a:rPr lang="id-ID" sz="2400" dirty="0" smtClean="0"/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b="1" dirty="0"/>
              <a:t>Data Temporal</a:t>
            </a:r>
            <a:r>
              <a:rPr lang="id-ID" sz="2400" dirty="0"/>
              <a:t>: Representasi dengan grafik waktu, seperti grafik garis yang menunjukkan perubahan sepanjang waktu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Contoh</a:t>
            </a:r>
            <a:r>
              <a:rPr lang="id-ID" sz="2400" dirty="0"/>
              <a:t>: Menggunakan grafik batang untuk memvisualisasikan data penjualan bulanan, atau grafik garis untuk menunjukkan pertumbuhan populasi dari tahun ke tahun.	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1348261055"/>
      </p:ext>
    </p:extLst>
  </p:cSld>
  <p:clrMapOvr>
    <a:masterClrMapping/>
  </p:clrMapOvr>
  <p:transition spd="slow">
    <p:push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Karakteristik Data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Jenis </a:t>
            </a:r>
            <a:r>
              <a:rPr lang="id-ID" sz="2400" b="1" dirty="0" smtClean="0"/>
              <a:t>Data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b="1" dirty="0"/>
              <a:t>Nominal</a:t>
            </a:r>
            <a:r>
              <a:rPr lang="id-ID" sz="2400" dirty="0"/>
              <a:t>: Kategori yang tidak memiliki urutan, seperti jenis kelamin (laki-laki, perempuan</a:t>
            </a:r>
            <a:r>
              <a:rPr lang="id-ID" sz="2400" dirty="0" smtClean="0"/>
              <a:t>).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b="1" dirty="0"/>
              <a:t>Ordinal</a:t>
            </a:r>
            <a:r>
              <a:rPr lang="id-ID" sz="2400" dirty="0"/>
              <a:t>: Data yang memiliki urutan, seperti peringkat (tinggi, sedang, rendah</a:t>
            </a:r>
            <a:r>
              <a:rPr lang="id-ID" sz="2400" dirty="0" smtClean="0"/>
              <a:t>).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b="1" dirty="0"/>
              <a:t>Interval</a:t>
            </a:r>
            <a:r>
              <a:rPr lang="id-ID" sz="2400" dirty="0"/>
              <a:t>: Data dengan interval yang tetap, seperti suhu dalam derajat Celsius</a:t>
            </a:r>
            <a:r>
              <a:rPr lang="id-ID" sz="2400" dirty="0" smtClean="0"/>
              <a:t>.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nn-NO" sz="2400" b="1" dirty="0"/>
              <a:t>Spasial</a:t>
            </a:r>
            <a:r>
              <a:rPr lang="nn-NO" sz="2400" dirty="0"/>
              <a:t>: Data yang terkait dengan lokasi geografis</a:t>
            </a:r>
            <a:r>
              <a:rPr lang="nn-NO" sz="2400" dirty="0" smtClean="0"/>
              <a:t>.</a:t>
            </a: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b="1" dirty="0"/>
              <a:t>Temporal</a:t>
            </a:r>
            <a:r>
              <a:rPr lang="id-ID" sz="2400" dirty="0"/>
              <a:t>: Data yang terkait dengan waktu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Contoh</a:t>
            </a:r>
            <a:r>
              <a:rPr lang="id-ID" sz="2400" dirty="0"/>
              <a:t>: Menggunakan grafik garis untuk menunjukkan perubahan suhu (interval) atau peta untuk memvisualisasikan penyebaran penyakit (spasial).	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684491619"/>
      </p:ext>
    </p:extLst>
  </p:cSld>
  <p:clrMapOvr>
    <a:masterClrMapping/>
  </p:clrMapOvr>
  <p:transition spd="slow">
    <p:push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Persepsi dan Visualisasi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Psikologi Persepsi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sv-SE" sz="2400" dirty="0"/>
              <a:t>Bagaimana manusia memproses informasi visual melalui indera penglihatan, dan bagaimana faktor-faktor seperti warna, ukuran, dan bentuk mempengaruhi interpretasi kita terhadap data</a:t>
            </a:r>
            <a:r>
              <a:rPr lang="sv-SE" sz="2400" dirty="0" smtClean="0"/>
              <a:t>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Contoh</a:t>
            </a:r>
            <a:r>
              <a:rPr lang="id-ID" sz="2400" dirty="0"/>
              <a:t>: Menggunakan kontras warna yang tinggi antara elemen-elemen data yang ingin ditekankan dalam visualisasi.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463875248"/>
      </p:ext>
    </p:extLst>
  </p:cSld>
  <p:clrMapOvr>
    <a:masterClrMapping/>
  </p:clrMapOvr>
  <p:transition spd="slow">
    <p:push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Aplikasi Praktis Visualisasi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Alat dan Teknik</a:t>
            </a:r>
            <a:r>
              <a:rPr lang="id-ID" sz="2400" dirty="0" smtClean="0"/>
              <a:t>: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sz="2400" dirty="0"/>
              <a:t>Penggunaan perangkat lunak seperti </a:t>
            </a:r>
            <a:r>
              <a:rPr lang="id-ID" sz="2400" b="1" dirty="0"/>
              <a:t>Tableau</a:t>
            </a:r>
            <a:r>
              <a:rPr lang="id-ID" sz="2400" dirty="0"/>
              <a:t>, </a:t>
            </a:r>
            <a:r>
              <a:rPr lang="id-ID" sz="2400" b="1" dirty="0"/>
              <a:t>Power BI</a:t>
            </a:r>
            <a:r>
              <a:rPr lang="id-ID" sz="2400" dirty="0"/>
              <a:t>, atau </a:t>
            </a:r>
            <a:r>
              <a:rPr lang="id-ID" sz="2400" b="1" dirty="0"/>
              <a:t>Python (Matplotlib, Seaborn)</a:t>
            </a:r>
            <a:r>
              <a:rPr lang="id-ID" sz="2400" dirty="0"/>
              <a:t> untuk membuat visualisasi</a:t>
            </a:r>
            <a:r>
              <a:rPr lang="id-ID" sz="2400" dirty="0" smtClean="0"/>
              <a:t>.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sz="2400" b="1" dirty="0"/>
              <a:t>Contoh</a:t>
            </a:r>
            <a:r>
              <a:rPr lang="id-ID" sz="2400" dirty="0"/>
              <a:t>: Menggunakan Power BI untuk membuat dashboard interaktif yang menampilkan data penjualan real-time.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029194490"/>
      </p:ext>
    </p:extLst>
  </p:cSld>
  <p:clrMapOvr>
    <a:masterClrMapping/>
  </p:clrMapOvr>
  <p:transition spd="slow">
    <p:push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2676</TotalTime>
  <Words>1318</Words>
  <Application>Microsoft Office PowerPoint</Application>
  <PresentationFormat>Widescreen</PresentationFormat>
  <Paragraphs>201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Aptos</vt:lpstr>
      <vt:lpstr>Aptos Display</vt:lpstr>
      <vt:lpstr>Arial</vt:lpstr>
      <vt:lpstr>Calibri</vt:lpstr>
      <vt:lpstr>Cascadia Code Light</vt:lpstr>
      <vt:lpstr>Cascadia Mono</vt:lpstr>
      <vt:lpstr>Century Gothic</vt:lpstr>
      <vt:lpstr>Times New Roman</vt:lpstr>
      <vt:lpstr>Wingdings</vt:lpstr>
      <vt:lpstr>Office Theme</vt:lpstr>
      <vt:lpstr>Visualisasi Data dan Informasi   PERTEMUAN I Pengantar Visualisasi Data dan Informasi </vt:lpstr>
      <vt:lpstr>Gambaran Umum Mata Kuliah</vt:lpstr>
      <vt:lpstr>Tujuan Visualisasi Data</vt:lpstr>
      <vt:lpstr>Aspek-Aspek dalam Visualisasi</vt:lpstr>
      <vt:lpstr>Prinsip-Komunikasi Visual</vt:lpstr>
      <vt:lpstr>Representasi Data</vt:lpstr>
      <vt:lpstr>Karakteristik Data</vt:lpstr>
      <vt:lpstr>Persepsi dan Visualisasi</vt:lpstr>
      <vt:lpstr>Aplikasi Praktis Visualisasi</vt:lpstr>
      <vt:lpstr>Visualisasi Interaktif</vt:lpstr>
      <vt:lpstr>Visualisasi Interaktif</vt:lpstr>
      <vt:lpstr>Pengertian Visualisasi Data dan Informasi</vt:lpstr>
      <vt:lpstr>Peran Data Science dalam Bisnis</vt:lpstr>
      <vt:lpstr>Apa itu Business Analytics?</vt:lpstr>
      <vt:lpstr>Pentingnya Pengambilan Keputusan Berbasis Data</vt:lpstr>
      <vt:lpstr>Framework Business Analytics</vt:lpstr>
      <vt:lpstr>Alat dan Teknologi dalam Data Science</vt:lpstr>
      <vt:lpstr>Data Science vs. Business Analytics</vt:lpstr>
      <vt:lpstr>Teknik Exploratory Data Analysis (EDA)</vt:lpstr>
      <vt:lpstr>Predictive Analytics</vt:lpstr>
      <vt:lpstr>Business Intelligence (BI) dan Dashboard</vt:lpstr>
      <vt:lpstr>Studi Kasus &amp; Diskusi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Optimalisasi Efisiensi e-Government melalui Sistem Informasi Terpadu SIRENA Dengan Metode Prototype: Studi Kasus Polda Lampung</dc:title>
  <dc:creator>Muhammad Said Hasibuan</dc:creator>
  <cp:lastModifiedBy>Windows User</cp:lastModifiedBy>
  <cp:revision>33</cp:revision>
  <dcterms:created xsi:type="dcterms:W3CDTF">2025-03-16T09:42:29Z</dcterms:created>
  <dcterms:modified xsi:type="dcterms:W3CDTF">2026-03-08T11:52:16Z</dcterms:modified>
</cp:coreProperties>
</file>