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256" r:id="rId2"/>
    <p:sldId id="299" r:id="rId3"/>
    <p:sldId id="303" r:id="rId4"/>
    <p:sldId id="304" r:id="rId5"/>
    <p:sldId id="305" r:id="rId6"/>
    <p:sldId id="306" r:id="rId7"/>
    <p:sldId id="307" r:id="rId8"/>
    <p:sldId id="308" r:id="rId9"/>
    <p:sldId id="309" r:id="rId10"/>
    <p:sldId id="301" r:id="rId11"/>
  </p:sldIdLst>
  <p:sldSz cx="9144000" cy="6858000" type="screen4x3"/>
  <p:notesSz cx="7045325" cy="9345613"/>
  <p:custDataLst>
    <p:tags r:id="rId14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43" userDrawn="1">
          <p15:clr>
            <a:srgbClr val="A4A3A4"/>
          </p15:clr>
        </p15:guide>
        <p15:guide id="2" pos="221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userId="Ray" providerId="None"/>
      </p:ext>
    </p:extLst>
  </p:cmAuthor>
  <p:cmAuthor id="2" name="user" initials="u" lastIdx="1" clrIdx="1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172" autoAdjust="0"/>
    <p:restoredTop sz="94580" autoAdjust="0"/>
  </p:normalViewPr>
  <p:slideViewPr>
    <p:cSldViewPr>
      <p:cViewPr varScale="1">
        <p:scale>
          <a:sx n="77" d="100"/>
          <a:sy n="77" d="100"/>
        </p:scale>
        <p:origin x="1517" y="53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946" y="-96"/>
      </p:cViewPr>
      <p:guideLst>
        <p:guide orient="horz" pos="2943"/>
        <p:guide pos="221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gs" Target="tags/tag1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1-04-30T14:37:44.232" idx="1">
    <p:pos x="10" y="10"/>
    <p:text/>
    <p:extLst>
      <p:ext uri="{C676402C-5697-4E1C-873F-D02D1690AC5C}">
        <p15:threadingInfo xmlns:p15="http://schemas.microsoft.com/office/powerpoint/2012/main" timeZoneBias="-420"/>
      </p:ext>
    </p:extLst>
  </p:cm>
</p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7450" y="701675"/>
            <a:ext cx="4670425" cy="3503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56" tIns="46278" rIns="92556" bIns="462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4533" y="4439167"/>
            <a:ext cx="5636260" cy="4205526"/>
          </a:xfrm>
          <a:prstGeom prst="rect">
            <a:avLst/>
          </a:prstGeom>
        </p:spPr>
        <p:txBody>
          <a:bodyPr vert="horz" lIns="92556" tIns="46278" rIns="92556" bIns="4627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7E5F97AF-CD45-40DE-9BCE-3C60148170F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4BD782C2-0B6B-41B6-B032-B4AAE7AFA99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1605E9BE-0D9A-4E76-8D6C-56DE4E94803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0" r:id="rId3"/>
    <p:sldLayoutId id="2147483652" r:id="rId4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6" Type="http://schemas.openxmlformats.org/officeDocument/2006/relationships/comments" Target="../comments/comment1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2571744"/>
            <a:ext cx="9144000" cy="126188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000" b="1" dirty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ANALISA DATA NUMERIK</a:t>
            </a:r>
            <a:endParaRPr lang="id-ID" sz="4000" b="1" dirty="0"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ctr"/>
            <a:r>
              <a:rPr lang="id-ID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PERTEMUAN KE ..</a:t>
            </a:r>
            <a:r>
              <a:rPr lang="en-US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5</a:t>
            </a:r>
            <a:r>
              <a:rPr lang="id-ID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..</a:t>
            </a:r>
            <a:endParaRPr lang="en-US" sz="360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pic>
        <p:nvPicPr>
          <p:cNvPr id="5" name="Picture 4" descr="D:\!!!DATA RETNO_QAC\ARSIP Internal Memo\LOGO IM.png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9" t="15303" r="72530" b="16026"/>
          <a:stretch>
            <a:fillRect/>
          </a:stretch>
        </p:blipFill>
        <p:spPr bwMode="auto">
          <a:xfrm>
            <a:off x="7812360" y="60608"/>
            <a:ext cx="1276350" cy="128016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 thruBlk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dirty="0">
                <a:latin typeface="Cambria" panose="02040503050406030204" pitchFamily="18" charset="0"/>
              </a:rPr>
              <a:t>PENUTUP</a:t>
            </a:r>
            <a:endParaRPr lang="id-ID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11560" y="1844824"/>
            <a:ext cx="8229600" cy="39890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Buatlah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kesimpulan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materi</a:t>
            </a:r>
            <a:endParaRPr lang="en-US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r>
              <a:rPr lang="en-US" sz="2800" b="1" i="0" dirty="0" err="1">
                <a:solidFill>
                  <a:srgbClr val="404040"/>
                </a:solidFill>
                <a:effectLst/>
                <a:latin typeface="Inter"/>
              </a:rPr>
              <a:t>Pendugaan</a:t>
            </a:r>
            <a:r>
              <a:rPr lang="en-US" sz="2800" b="1" i="0" dirty="0">
                <a:solidFill>
                  <a:srgbClr val="404040"/>
                </a:solidFill>
                <a:effectLst/>
                <a:latin typeface="Inter"/>
              </a:rPr>
              <a:t> Parameter </a:t>
            </a:r>
            <a:r>
              <a:rPr lang="en-US" sz="2800" b="1" i="0" dirty="0" err="1">
                <a:solidFill>
                  <a:srgbClr val="404040"/>
                </a:solidFill>
                <a:effectLst/>
                <a:latin typeface="Inter"/>
              </a:rPr>
              <a:t>Populasi</a:t>
            </a:r>
            <a:r>
              <a:rPr lang="en-US" sz="2800" b="1" i="0" dirty="0">
                <a:solidFill>
                  <a:srgbClr val="404040"/>
                </a:solidFill>
                <a:effectLst/>
                <a:latin typeface="Inter"/>
              </a:rPr>
              <a:t> </a:t>
            </a:r>
            <a:r>
              <a:rPr lang="en-US" sz="2800" b="1" i="0" dirty="0" err="1">
                <a:solidFill>
                  <a:srgbClr val="404040"/>
                </a:solidFill>
                <a:effectLst/>
                <a:latin typeface="Inter"/>
              </a:rPr>
              <a:t>dari</a:t>
            </a:r>
            <a:r>
              <a:rPr lang="en-US" sz="2800" b="1" i="0" dirty="0">
                <a:solidFill>
                  <a:srgbClr val="404040"/>
                </a:solidFill>
                <a:effectLst/>
                <a:latin typeface="Inter"/>
              </a:rPr>
              <a:t> </a:t>
            </a:r>
            <a:r>
              <a:rPr lang="en-US" sz="2800" b="1" i="0" dirty="0" err="1">
                <a:solidFill>
                  <a:srgbClr val="404040"/>
                </a:solidFill>
                <a:effectLst/>
                <a:latin typeface="Inter"/>
              </a:rPr>
              <a:t>Sampel</a:t>
            </a:r>
            <a:endParaRPr kumimoji="0" lang="id-ID" sz="2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  <a:p>
            <a:pPr algn="l"/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endParaRPr lang="id-ID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342900" indent="-342900" algn="l">
              <a:buFont typeface="Arial" pitchFamily="34" charset="0"/>
              <a:buChar char="•"/>
            </a:pPr>
            <a:endParaRPr lang="id-ID" sz="2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7567083"/>
      </p:ext>
    </p:extLst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600" b="1" i="0" dirty="0" err="1">
                <a:solidFill>
                  <a:srgbClr val="404040"/>
                </a:solidFill>
                <a:effectLst/>
                <a:latin typeface="Inter"/>
              </a:rPr>
              <a:t>Pendugaan</a:t>
            </a:r>
            <a:r>
              <a:rPr lang="en-US" sz="3600" b="1" i="0" dirty="0">
                <a:solidFill>
                  <a:srgbClr val="404040"/>
                </a:solidFill>
                <a:effectLst/>
                <a:latin typeface="Inter"/>
              </a:rPr>
              <a:t> Parameter </a:t>
            </a:r>
            <a:r>
              <a:rPr lang="en-US" sz="3600" b="1" i="0" dirty="0" err="1">
                <a:solidFill>
                  <a:srgbClr val="404040"/>
                </a:solidFill>
                <a:effectLst/>
                <a:latin typeface="Inter"/>
              </a:rPr>
              <a:t>Populasi</a:t>
            </a:r>
            <a:r>
              <a:rPr lang="en-US" sz="3600" b="1" i="0" dirty="0">
                <a:solidFill>
                  <a:srgbClr val="404040"/>
                </a:solidFill>
                <a:effectLst/>
                <a:latin typeface="Inter"/>
              </a:rPr>
              <a:t> </a:t>
            </a:r>
            <a:r>
              <a:rPr lang="en-US" sz="3600" b="1" i="0" dirty="0" err="1">
                <a:solidFill>
                  <a:srgbClr val="404040"/>
                </a:solidFill>
                <a:effectLst/>
                <a:latin typeface="Inter"/>
              </a:rPr>
              <a:t>dari</a:t>
            </a:r>
            <a:r>
              <a:rPr lang="en-US" sz="3600" b="1" i="0" dirty="0">
                <a:solidFill>
                  <a:srgbClr val="404040"/>
                </a:solidFill>
                <a:effectLst/>
                <a:latin typeface="Inter"/>
              </a:rPr>
              <a:t> </a:t>
            </a:r>
            <a:r>
              <a:rPr lang="en-US" sz="3600" b="1" i="0" dirty="0" err="1">
                <a:solidFill>
                  <a:srgbClr val="404040"/>
                </a:solidFill>
                <a:effectLst/>
                <a:latin typeface="Inter"/>
              </a:rPr>
              <a:t>Sampel</a:t>
            </a:r>
            <a:endParaRPr kumimoji="0" lang="id-ID" sz="3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67544" y="16288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 fontScale="70000" lnSpcReduction="2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endParaRPr lang="en-US" sz="1800" dirty="0">
              <a:solidFill>
                <a:srgbClr val="800080"/>
              </a:solidFill>
              <a:effectLst/>
              <a:latin typeface="Segoe UI" panose="020B0502040204020203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endParaRPr lang="en-US" sz="1800" dirty="0">
              <a:solidFill>
                <a:schemeClr val="tx1"/>
              </a:solidFill>
              <a:effectLst/>
              <a:latin typeface="Segoe UI" panose="020B0502040204020203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buFont typeface="+mj-lt"/>
              <a:buAutoNum type="arabicPeriod"/>
            </a:pPr>
            <a:r>
              <a:rPr lang="en-US" b="1" i="0" dirty="0" err="1">
                <a:solidFill>
                  <a:srgbClr val="404040"/>
                </a:solidFill>
                <a:effectLst/>
                <a:latin typeface="Inter"/>
              </a:rPr>
              <a:t>Definisi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:</a:t>
            </a:r>
          </a:p>
          <a:p>
            <a:pPr marL="742950" lvl="1" indent="-285750" algn="l">
              <a:buFont typeface="+mj-lt"/>
              <a:buAutoNum type="arabicPeriod"/>
            </a:pPr>
            <a:r>
              <a:rPr lang="en-US" b="0" i="0" dirty="0" err="1">
                <a:solidFill>
                  <a:srgbClr val="404040"/>
                </a:solidFill>
                <a:effectLst/>
                <a:latin typeface="Inter"/>
              </a:rPr>
              <a:t>Pendugaan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 parameter </a:t>
            </a:r>
            <a:r>
              <a:rPr lang="en-US" b="0" i="0" dirty="0" err="1">
                <a:solidFill>
                  <a:srgbClr val="404040"/>
                </a:solidFill>
                <a:effectLst/>
                <a:latin typeface="Inter"/>
              </a:rPr>
              <a:t>adalah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 proses </a:t>
            </a:r>
            <a:r>
              <a:rPr lang="en-US" b="0" i="0" dirty="0" err="1">
                <a:solidFill>
                  <a:srgbClr val="404040"/>
                </a:solidFill>
                <a:effectLst/>
                <a:latin typeface="Inter"/>
              </a:rPr>
              <a:t>mengestimasi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 </a:t>
            </a:r>
            <a:r>
              <a:rPr lang="en-US" b="0" i="0" dirty="0" err="1">
                <a:solidFill>
                  <a:srgbClr val="404040"/>
                </a:solidFill>
                <a:effectLst/>
                <a:latin typeface="Inter"/>
              </a:rPr>
              <a:t>nilai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 parameter </a:t>
            </a:r>
            <a:r>
              <a:rPr lang="en-US" b="0" i="0" dirty="0" err="1">
                <a:solidFill>
                  <a:srgbClr val="404040"/>
                </a:solidFill>
                <a:effectLst/>
                <a:latin typeface="Inter"/>
              </a:rPr>
              <a:t>populasi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 (</a:t>
            </a:r>
            <a:r>
              <a:rPr lang="en-US" b="0" i="0" dirty="0" err="1">
                <a:solidFill>
                  <a:srgbClr val="404040"/>
                </a:solidFill>
                <a:effectLst/>
                <a:latin typeface="Inter"/>
              </a:rPr>
              <a:t>seperti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 mean, </a:t>
            </a:r>
            <a:r>
              <a:rPr lang="en-US" b="0" i="0" dirty="0" err="1">
                <a:solidFill>
                  <a:srgbClr val="404040"/>
                </a:solidFill>
                <a:effectLst/>
                <a:latin typeface="Inter"/>
              </a:rPr>
              <a:t>varians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) </a:t>
            </a:r>
            <a:r>
              <a:rPr lang="en-US" b="0" i="0" dirty="0" err="1">
                <a:solidFill>
                  <a:srgbClr val="404040"/>
                </a:solidFill>
                <a:effectLst/>
                <a:latin typeface="Inter"/>
              </a:rPr>
              <a:t>berdasarkan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 data </a:t>
            </a:r>
            <a:r>
              <a:rPr lang="en-US" b="0" i="0" dirty="0" err="1">
                <a:solidFill>
                  <a:srgbClr val="404040"/>
                </a:solidFill>
                <a:effectLst/>
                <a:latin typeface="Inter"/>
              </a:rPr>
              <a:t>sampel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.</a:t>
            </a:r>
          </a:p>
          <a:p>
            <a:pPr marL="742950" lvl="1" indent="-285750" algn="l">
              <a:buFont typeface="+mj-lt"/>
              <a:buAutoNum type="arabicPeriod"/>
            </a:pPr>
            <a:r>
              <a:rPr lang="en-US" b="0" i="0" dirty="0" err="1">
                <a:solidFill>
                  <a:srgbClr val="404040"/>
                </a:solidFill>
                <a:effectLst/>
                <a:latin typeface="Inter"/>
              </a:rPr>
              <a:t>Contoh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 parameter: Rata-rata </a:t>
            </a:r>
            <a:r>
              <a:rPr lang="en-US" b="0" i="0" dirty="0" err="1">
                <a:solidFill>
                  <a:srgbClr val="404040"/>
                </a:solidFill>
                <a:effectLst/>
                <a:latin typeface="Inter"/>
              </a:rPr>
              <a:t>populasi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 (</a:t>
            </a:r>
            <a:r>
              <a:rPr lang="el-GR" b="0" i="0" dirty="0">
                <a:solidFill>
                  <a:srgbClr val="404040"/>
                </a:solidFill>
                <a:effectLst/>
                <a:latin typeface="KaTeX_Main"/>
              </a:rPr>
              <a:t>μ</a:t>
            </a:r>
            <a:r>
              <a:rPr lang="el-GR" b="0" i="1" dirty="0">
                <a:solidFill>
                  <a:srgbClr val="404040"/>
                </a:solidFill>
                <a:effectLst/>
                <a:latin typeface="KaTeX_Math"/>
              </a:rPr>
              <a:t>μ</a:t>
            </a:r>
            <a:r>
              <a:rPr lang="el-GR" b="0" i="0" dirty="0">
                <a:solidFill>
                  <a:srgbClr val="404040"/>
                </a:solidFill>
                <a:effectLst/>
                <a:latin typeface="Inter"/>
              </a:rPr>
              <a:t>), </a:t>
            </a:r>
            <a:r>
              <a:rPr lang="en-US" b="0" i="0" dirty="0" err="1">
                <a:solidFill>
                  <a:srgbClr val="404040"/>
                </a:solidFill>
                <a:effectLst/>
                <a:latin typeface="Inter"/>
              </a:rPr>
              <a:t>Varians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 </a:t>
            </a:r>
            <a:r>
              <a:rPr lang="en-US" b="0" i="0" dirty="0" err="1">
                <a:solidFill>
                  <a:srgbClr val="404040"/>
                </a:solidFill>
                <a:effectLst/>
                <a:latin typeface="Inter"/>
              </a:rPr>
              <a:t>populasi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 (</a:t>
            </a:r>
            <a:r>
              <a:rPr lang="el-GR" b="0" i="0" dirty="0">
                <a:solidFill>
                  <a:srgbClr val="404040"/>
                </a:solidFill>
                <a:effectLst/>
                <a:latin typeface="KaTeX_Main"/>
              </a:rPr>
              <a:t>σ2</a:t>
            </a:r>
            <a:r>
              <a:rPr lang="el-GR" b="0" i="1" dirty="0">
                <a:solidFill>
                  <a:srgbClr val="404040"/>
                </a:solidFill>
                <a:effectLst/>
                <a:latin typeface="KaTeX_Math"/>
              </a:rPr>
              <a:t>σ</a:t>
            </a:r>
            <a:r>
              <a:rPr lang="el-GR" b="0" i="0" dirty="0">
                <a:solidFill>
                  <a:srgbClr val="404040"/>
                </a:solidFill>
                <a:effectLst/>
                <a:latin typeface="KaTeX_Main"/>
              </a:rPr>
              <a:t>2</a:t>
            </a:r>
            <a:r>
              <a:rPr lang="el-GR" b="0" i="0" dirty="0">
                <a:solidFill>
                  <a:srgbClr val="404040"/>
                </a:solidFill>
                <a:effectLst/>
                <a:latin typeface="Inter"/>
              </a:rPr>
              <a:t>).</a:t>
            </a:r>
          </a:p>
          <a:p>
            <a:pPr algn="l">
              <a:buFont typeface="+mj-lt"/>
              <a:buAutoNum type="arabicPeriod"/>
            </a:pPr>
            <a:r>
              <a:rPr lang="en-US" b="1" i="0" dirty="0" err="1">
                <a:solidFill>
                  <a:srgbClr val="404040"/>
                </a:solidFill>
                <a:effectLst/>
                <a:latin typeface="Inter"/>
              </a:rPr>
              <a:t>Contoh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:</a:t>
            </a:r>
          </a:p>
          <a:p>
            <a:pPr marL="742950" lvl="1" indent="-285750" algn="l">
              <a:buFont typeface="+mj-lt"/>
              <a:buAutoNum type="arabicPeriod"/>
            </a:pPr>
            <a:r>
              <a:rPr lang="en-US" b="0" i="0" dirty="0" err="1">
                <a:solidFill>
                  <a:srgbClr val="404040"/>
                </a:solidFill>
                <a:effectLst/>
                <a:latin typeface="Inter"/>
              </a:rPr>
              <a:t>Sebuah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 </a:t>
            </a:r>
            <a:r>
              <a:rPr lang="en-US" b="0" i="0" dirty="0" err="1">
                <a:solidFill>
                  <a:srgbClr val="404040"/>
                </a:solidFill>
                <a:effectLst/>
                <a:latin typeface="Inter"/>
              </a:rPr>
              <a:t>penelitian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 </a:t>
            </a:r>
            <a:r>
              <a:rPr lang="en-US" b="0" i="0" dirty="0" err="1">
                <a:solidFill>
                  <a:srgbClr val="404040"/>
                </a:solidFill>
                <a:effectLst/>
                <a:latin typeface="Inter"/>
              </a:rPr>
              <a:t>ingin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 </a:t>
            </a:r>
            <a:r>
              <a:rPr lang="en-US" b="0" i="0" dirty="0" err="1">
                <a:solidFill>
                  <a:srgbClr val="404040"/>
                </a:solidFill>
                <a:effectLst/>
                <a:latin typeface="Inter"/>
              </a:rPr>
              <a:t>mengestimasi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 rata-rata </a:t>
            </a:r>
            <a:r>
              <a:rPr lang="en-US" b="0" i="0" dirty="0" err="1">
                <a:solidFill>
                  <a:srgbClr val="404040"/>
                </a:solidFill>
                <a:effectLst/>
                <a:latin typeface="Inter"/>
              </a:rPr>
              <a:t>tinggi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 badan </a:t>
            </a:r>
            <a:r>
              <a:rPr lang="en-US" b="0" i="0" dirty="0" err="1">
                <a:solidFill>
                  <a:srgbClr val="404040"/>
                </a:solidFill>
                <a:effectLst/>
                <a:latin typeface="Inter"/>
              </a:rPr>
              <a:t>mahasiswa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 di </a:t>
            </a:r>
            <a:r>
              <a:rPr lang="en-US" b="0" i="0" dirty="0" err="1">
                <a:solidFill>
                  <a:srgbClr val="404040"/>
                </a:solidFill>
                <a:effectLst/>
                <a:latin typeface="Inter"/>
              </a:rPr>
              <a:t>suatu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 universitas. Dari </a:t>
            </a:r>
            <a:r>
              <a:rPr lang="en-US" b="0" i="0" dirty="0" err="1">
                <a:solidFill>
                  <a:srgbClr val="404040"/>
                </a:solidFill>
                <a:effectLst/>
                <a:latin typeface="Inter"/>
              </a:rPr>
              <a:t>sampel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 50 </a:t>
            </a:r>
            <a:r>
              <a:rPr lang="en-US" b="0" i="0" dirty="0" err="1">
                <a:solidFill>
                  <a:srgbClr val="404040"/>
                </a:solidFill>
                <a:effectLst/>
                <a:latin typeface="Inter"/>
              </a:rPr>
              <a:t>mahasiswa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, </a:t>
            </a:r>
            <a:r>
              <a:rPr lang="en-US" b="0" i="0" dirty="0" err="1">
                <a:solidFill>
                  <a:srgbClr val="404040"/>
                </a:solidFill>
                <a:effectLst/>
                <a:latin typeface="Inter"/>
              </a:rPr>
              <a:t>diperoleh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 rata-rata </a:t>
            </a:r>
            <a:r>
              <a:rPr lang="en-US" b="0" i="0" dirty="0" err="1">
                <a:solidFill>
                  <a:srgbClr val="404040"/>
                </a:solidFill>
                <a:effectLst/>
                <a:latin typeface="Inter"/>
              </a:rPr>
              <a:t>tinggi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 badan 170 cm. </a:t>
            </a:r>
            <a:r>
              <a:rPr lang="en-US" b="0" i="0" dirty="0" err="1">
                <a:solidFill>
                  <a:srgbClr val="404040"/>
                </a:solidFill>
                <a:effectLst/>
                <a:latin typeface="Inter"/>
              </a:rPr>
              <a:t>Maka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, 170 cm </a:t>
            </a:r>
            <a:r>
              <a:rPr lang="en-US" b="0" i="0" dirty="0" err="1">
                <a:solidFill>
                  <a:srgbClr val="404040"/>
                </a:solidFill>
                <a:effectLst/>
                <a:latin typeface="Inter"/>
              </a:rPr>
              <a:t>adalah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 </a:t>
            </a:r>
            <a:r>
              <a:rPr lang="en-US" b="0" i="0" dirty="0" err="1">
                <a:solidFill>
                  <a:srgbClr val="404040"/>
                </a:solidFill>
                <a:effectLst/>
                <a:latin typeface="Inter"/>
              </a:rPr>
              <a:t>penduga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 </a:t>
            </a:r>
            <a:r>
              <a:rPr lang="en-US" b="0" i="0" dirty="0" err="1">
                <a:solidFill>
                  <a:srgbClr val="404040"/>
                </a:solidFill>
                <a:effectLst/>
                <a:latin typeface="Inter"/>
              </a:rPr>
              <a:t>untuk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 rata-rata </a:t>
            </a:r>
            <a:r>
              <a:rPr lang="en-US" b="0" i="0" dirty="0" err="1">
                <a:solidFill>
                  <a:srgbClr val="404040"/>
                </a:solidFill>
                <a:effectLst/>
                <a:latin typeface="Inter"/>
              </a:rPr>
              <a:t>populasi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 (</a:t>
            </a:r>
            <a:r>
              <a:rPr lang="el-GR" b="0" i="0" dirty="0">
                <a:solidFill>
                  <a:srgbClr val="404040"/>
                </a:solidFill>
                <a:effectLst/>
                <a:latin typeface="KaTeX_Main"/>
              </a:rPr>
              <a:t>μ</a:t>
            </a:r>
            <a:r>
              <a:rPr lang="el-GR" b="0" i="1" dirty="0">
                <a:solidFill>
                  <a:srgbClr val="404040"/>
                </a:solidFill>
                <a:effectLst/>
                <a:latin typeface="KaTeX_Math"/>
              </a:rPr>
              <a:t>μ</a:t>
            </a:r>
            <a:r>
              <a:rPr lang="el-GR" b="0" i="0" dirty="0">
                <a:solidFill>
                  <a:srgbClr val="404040"/>
                </a:solidFill>
                <a:effectLst/>
                <a:latin typeface="Inter"/>
              </a:rPr>
              <a:t>).</a:t>
            </a:r>
          </a:p>
          <a:p>
            <a:pPr algn="l"/>
            <a:r>
              <a:rPr lang="en-US" b="1" i="0" dirty="0">
                <a:solidFill>
                  <a:srgbClr val="404040"/>
                </a:solidFill>
                <a:effectLst/>
                <a:latin typeface="Inter"/>
              </a:rPr>
              <a:t>Pembahasan </a:t>
            </a:r>
            <a:endParaRPr lang="en-US" b="0" i="0" dirty="0">
              <a:solidFill>
                <a:srgbClr val="404040"/>
              </a:solidFill>
              <a:effectLst/>
              <a:latin typeface="Inter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1" i="0" dirty="0">
                <a:solidFill>
                  <a:srgbClr val="404040"/>
                </a:solidFill>
                <a:effectLst/>
                <a:latin typeface="Inter"/>
              </a:rPr>
              <a:t>Parameter </a:t>
            </a:r>
            <a:r>
              <a:rPr lang="en-US" b="1" i="0" dirty="0" err="1">
                <a:solidFill>
                  <a:srgbClr val="404040"/>
                </a:solidFill>
                <a:effectLst/>
                <a:latin typeface="Inter"/>
              </a:rPr>
              <a:t>Populasi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: Rata-rata </a:t>
            </a:r>
            <a:r>
              <a:rPr lang="en-US" b="0" i="0" dirty="0" err="1">
                <a:solidFill>
                  <a:srgbClr val="404040"/>
                </a:solidFill>
                <a:effectLst/>
                <a:latin typeface="Inter"/>
              </a:rPr>
              <a:t>tinggi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 badan </a:t>
            </a:r>
            <a:r>
              <a:rPr lang="en-US" b="0" i="0" dirty="0" err="1">
                <a:solidFill>
                  <a:srgbClr val="404040"/>
                </a:solidFill>
                <a:effectLst/>
                <a:latin typeface="Inter"/>
              </a:rPr>
              <a:t>semua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 </a:t>
            </a:r>
            <a:r>
              <a:rPr lang="en-US" b="0" i="0" dirty="0" err="1">
                <a:solidFill>
                  <a:srgbClr val="404040"/>
                </a:solidFill>
                <a:effectLst/>
                <a:latin typeface="Inter"/>
              </a:rPr>
              <a:t>mahasiswa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 (</a:t>
            </a:r>
            <a:r>
              <a:rPr lang="el-GR" b="0" i="0" dirty="0">
                <a:solidFill>
                  <a:srgbClr val="404040"/>
                </a:solidFill>
                <a:effectLst/>
                <a:latin typeface="KaTeX_Main"/>
              </a:rPr>
              <a:t>μ</a:t>
            </a:r>
            <a:r>
              <a:rPr lang="el-GR" b="0" i="1" dirty="0">
                <a:solidFill>
                  <a:srgbClr val="404040"/>
                </a:solidFill>
                <a:effectLst/>
                <a:latin typeface="KaTeX_Math"/>
              </a:rPr>
              <a:t>μ</a:t>
            </a:r>
            <a:r>
              <a:rPr lang="el-GR" b="0" i="0" dirty="0">
                <a:solidFill>
                  <a:srgbClr val="404040"/>
                </a:solidFill>
                <a:effectLst/>
                <a:latin typeface="Inter"/>
              </a:rPr>
              <a:t>).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1" i="0" dirty="0" err="1">
                <a:solidFill>
                  <a:srgbClr val="404040"/>
                </a:solidFill>
                <a:effectLst/>
                <a:latin typeface="Inter"/>
              </a:rPr>
              <a:t>Statistik</a:t>
            </a:r>
            <a:r>
              <a:rPr lang="en-US" b="1" i="0" dirty="0">
                <a:solidFill>
                  <a:srgbClr val="404040"/>
                </a:solidFill>
                <a:effectLst/>
                <a:latin typeface="Inter"/>
              </a:rPr>
              <a:t> </a:t>
            </a:r>
            <a:r>
              <a:rPr lang="en-US" b="1" i="0" dirty="0" err="1">
                <a:solidFill>
                  <a:srgbClr val="404040"/>
                </a:solidFill>
                <a:effectLst/>
                <a:latin typeface="Inter"/>
              </a:rPr>
              <a:t>Sampel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: Rata-rata </a:t>
            </a:r>
            <a:r>
              <a:rPr lang="en-US" b="0" i="0" dirty="0" err="1">
                <a:solidFill>
                  <a:srgbClr val="404040"/>
                </a:solidFill>
                <a:effectLst/>
                <a:latin typeface="Inter"/>
              </a:rPr>
              <a:t>tinggi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 badan 50 </a:t>
            </a:r>
            <a:r>
              <a:rPr lang="en-US" b="0" i="0" dirty="0" err="1">
                <a:solidFill>
                  <a:srgbClr val="404040"/>
                </a:solidFill>
                <a:effectLst/>
                <a:latin typeface="Inter"/>
              </a:rPr>
              <a:t>mahasiswa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 (</a:t>
            </a:r>
            <a:r>
              <a:rPr lang="en-US" b="0" i="0" dirty="0">
                <a:solidFill>
                  <a:srgbClr val="404040"/>
                </a:solidFill>
                <a:effectLst/>
                <a:latin typeface="KaTeX_Main"/>
              </a:rPr>
              <a:t>xˉ=170</a:t>
            </a:r>
            <a:r>
              <a:rPr lang="en-US" b="0" i="1" dirty="0">
                <a:solidFill>
                  <a:srgbClr val="404040"/>
                </a:solidFill>
                <a:effectLst/>
                <a:latin typeface="KaTeX_Math"/>
              </a:rPr>
              <a:t>x</a:t>
            </a:r>
            <a:r>
              <a:rPr lang="en-US" b="0" i="0" dirty="0">
                <a:solidFill>
                  <a:srgbClr val="404040"/>
                </a:solidFill>
                <a:effectLst/>
                <a:latin typeface="KaTeX_Main"/>
              </a:rPr>
              <a:t>ˉ=170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 cm).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1" i="0" dirty="0" err="1">
                <a:solidFill>
                  <a:srgbClr val="404040"/>
                </a:solidFill>
                <a:effectLst/>
                <a:latin typeface="Inter"/>
              </a:rPr>
              <a:t>Penduga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: </a:t>
            </a:r>
            <a:r>
              <a:rPr lang="en-US" b="0" i="0" dirty="0" err="1">
                <a:solidFill>
                  <a:srgbClr val="404040"/>
                </a:solidFill>
                <a:effectLst/>
                <a:latin typeface="KaTeX_Main"/>
              </a:rPr>
              <a:t>xˉ</a:t>
            </a:r>
            <a:r>
              <a:rPr lang="en-US" b="0" i="1" dirty="0" err="1">
                <a:solidFill>
                  <a:srgbClr val="404040"/>
                </a:solidFill>
                <a:effectLst/>
                <a:latin typeface="KaTeX_Math"/>
              </a:rPr>
              <a:t>x</a:t>
            </a:r>
            <a:r>
              <a:rPr lang="en-US" b="0" i="0" dirty="0">
                <a:solidFill>
                  <a:srgbClr val="404040"/>
                </a:solidFill>
                <a:effectLst/>
                <a:latin typeface="KaTeX_Main"/>
              </a:rPr>
              <a:t>ˉ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 </a:t>
            </a:r>
            <a:r>
              <a:rPr lang="en-US" b="0" i="0" dirty="0" err="1">
                <a:solidFill>
                  <a:srgbClr val="404040"/>
                </a:solidFill>
                <a:effectLst/>
                <a:latin typeface="Inter"/>
              </a:rPr>
              <a:t>digunakan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 </a:t>
            </a:r>
            <a:r>
              <a:rPr lang="en-US" b="0" i="0" dirty="0" err="1">
                <a:solidFill>
                  <a:srgbClr val="404040"/>
                </a:solidFill>
                <a:effectLst/>
                <a:latin typeface="Inter"/>
              </a:rPr>
              <a:t>sebagai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 </a:t>
            </a:r>
            <a:r>
              <a:rPr lang="en-US" b="0" i="0" dirty="0" err="1">
                <a:solidFill>
                  <a:srgbClr val="404040"/>
                </a:solidFill>
                <a:effectLst/>
                <a:latin typeface="Inter"/>
              </a:rPr>
              <a:t>penduga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 </a:t>
            </a:r>
            <a:r>
              <a:rPr lang="en-US" b="0" i="0" dirty="0" err="1">
                <a:solidFill>
                  <a:srgbClr val="404040"/>
                </a:solidFill>
                <a:effectLst/>
                <a:latin typeface="Inter"/>
              </a:rPr>
              <a:t>untuk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 </a:t>
            </a:r>
            <a:r>
              <a:rPr lang="el-GR" b="0" i="0" dirty="0">
                <a:solidFill>
                  <a:srgbClr val="404040"/>
                </a:solidFill>
                <a:effectLst/>
                <a:latin typeface="KaTeX_Main"/>
              </a:rPr>
              <a:t>μ</a:t>
            </a:r>
            <a:r>
              <a:rPr lang="el-GR" b="0" i="1" dirty="0">
                <a:solidFill>
                  <a:srgbClr val="404040"/>
                </a:solidFill>
                <a:effectLst/>
                <a:latin typeface="KaTeX_Math"/>
              </a:rPr>
              <a:t>μ</a:t>
            </a:r>
            <a:r>
              <a:rPr lang="el-GR" b="0" i="0" dirty="0">
                <a:solidFill>
                  <a:srgbClr val="404040"/>
                </a:solidFill>
                <a:effectLst/>
                <a:latin typeface="Inter"/>
              </a:rPr>
              <a:t>.</a:t>
            </a:r>
          </a:p>
          <a:p>
            <a:pPr marL="457200" indent="-457200" algn="l">
              <a:buFont typeface="Arial" pitchFamily="34" charset="0"/>
              <a:buChar char="•"/>
            </a:pPr>
            <a:endParaRPr lang="id-ID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91362876"/>
      </p:ext>
    </p:extLst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d-ID" sz="3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endParaRPr lang="en-US" sz="1800" dirty="0">
              <a:solidFill>
                <a:srgbClr val="800080"/>
              </a:solidFill>
              <a:effectLst/>
              <a:latin typeface="Segoe UI" panose="020B0502040204020203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07000"/>
              </a:lnSpc>
              <a:spcAft>
                <a:spcPts val="800"/>
              </a:spcAft>
              <a:buSzPts val="1000"/>
              <a:tabLst>
                <a:tab pos="457200" algn="l"/>
              </a:tabLst>
            </a:pPr>
            <a:endParaRPr lang="en-US" sz="18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C95E4E96-6824-43BD-8D91-B894AAD73744}"/>
              </a:ext>
            </a:extLst>
          </p:cNvPr>
          <p:cNvSpPr txBox="1">
            <a:spLocks/>
          </p:cNvSpPr>
          <p:nvPr/>
        </p:nvSpPr>
        <p:spPr>
          <a:xfrm>
            <a:off x="395536" y="5144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600" b="0" i="0" dirty="0" err="1">
                <a:solidFill>
                  <a:srgbClr val="404040"/>
                </a:solidFill>
                <a:effectLst/>
                <a:latin typeface="Inter"/>
              </a:rPr>
              <a:t>Metode-Metode</a:t>
            </a:r>
            <a:r>
              <a:rPr lang="en-US" sz="3600" b="0" i="0" dirty="0">
                <a:solidFill>
                  <a:srgbClr val="404040"/>
                </a:solidFill>
                <a:effectLst/>
                <a:latin typeface="Inter"/>
              </a:rPr>
              <a:t> </a:t>
            </a:r>
            <a:r>
              <a:rPr lang="en-US" sz="3600" b="0" i="0" dirty="0" err="1">
                <a:solidFill>
                  <a:srgbClr val="404040"/>
                </a:solidFill>
                <a:effectLst/>
                <a:latin typeface="Inter"/>
              </a:rPr>
              <a:t>Pendugaan</a:t>
            </a:r>
            <a:r>
              <a:rPr lang="en-US" sz="3600" b="0" i="0" dirty="0">
                <a:solidFill>
                  <a:srgbClr val="404040"/>
                </a:solidFill>
                <a:effectLst/>
                <a:latin typeface="Inter"/>
              </a:rPr>
              <a:t> Parameter</a:t>
            </a:r>
            <a:endParaRPr kumimoji="0" lang="id-ID" sz="3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35F03B31-F18E-41A7-8702-408B390B33C0}"/>
              </a:ext>
            </a:extLst>
          </p:cNvPr>
          <p:cNvSpPr txBox="1">
            <a:spLocks/>
          </p:cNvSpPr>
          <p:nvPr/>
        </p:nvSpPr>
        <p:spPr>
          <a:xfrm>
            <a:off x="395536" y="1052736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endParaRPr lang="en-US" sz="1800" dirty="0">
              <a:solidFill>
                <a:srgbClr val="800080"/>
              </a:solidFill>
              <a:effectLst/>
              <a:latin typeface="Segoe UI" panose="020B0502040204020203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endParaRPr lang="en-US" sz="1800" dirty="0">
              <a:solidFill>
                <a:schemeClr val="tx1"/>
              </a:solidFill>
              <a:effectLst/>
              <a:latin typeface="Segoe UI" panose="020B0502040204020203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buFont typeface="+mj-lt"/>
              <a:buAutoNum type="arabicPeriod"/>
            </a:pPr>
            <a:r>
              <a:rPr lang="en-US" b="1" i="0" dirty="0" err="1">
                <a:solidFill>
                  <a:srgbClr val="404040"/>
                </a:solidFill>
                <a:effectLst/>
                <a:latin typeface="Inter"/>
              </a:rPr>
              <a:t>Metode</a:t>
            </a:r>
            <a:r>
              <a:rPr lang="en-US" b="1" i="0" dirty="0">
                <a:solidFill>
                  <a:srgbClr val="404040"/>
                </a:solidFill>
                <a:effectLst/>
                <a:latin typeface="Inter"/>
              </a:rPr>
              <a:t> Maximum Likelihood Estimation (MLE)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:</a:t>
            </a:r>
          </a:p>
          <a:p>
            <a:pPr marL="742950" lvl="1" indent="-285750" algn="l">
              <a:buFont typeface="+mj-lt"/>
              <a:buAutoNum type="arabicPeriod"/>
            </a:pPr>
            <a:r>
              <a:rPr lang="en-US" b="0" i="0" dirty="0" err="1">
                <a:solidFill>
                  <a:srgbClr val="404040"/>
                </a:solidFill>
                <a:effectLst/>
                <a:latin typeface="Inter"/>
              </a:rPr>
              <a:t>Mencari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 </a:t>
            </a:r>
            <a:r>
              <a:rPr lang="en-US" b="0" i="0" dirty="0" err="1">
                <a:solidFill>
                  <a:srgbClr val="404040"/>
                </a:solidFill>
                <a:effectLst/>
                <a:latin typeface="Inter"/>
              </a:rPr>
              <a:t>nilai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 parameter yang </a:t>
            </a:r>
            <a:r>
              <a:rPr lang="en-US" b="0" i="0" dirty="0" err="1">
                <a:solidFill>
                  <a:srgbClr val="404040"/>
                </a:solidFill>
                <a:effectLst/>
                <a:latin typeface="Inter"/>
              </a:rPr>
              <a:t>memaksimalkan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 </a:t>
            </a:r>
            <a:r>
              <a:rPr lang="en-US" b="0" i="0" dirty="0" err="1">
                <a:solidFill>
                  <a:srgbClr val="404040"/>
                </a:solidFill>
                <a:effectLst/>
                <a:latin typeface="Inter"/>
              </a:rPr>
              <a:t>fungsi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 likelihood.</a:t>
            </a:r>
          </a:p>
          <a:p>
            <a:pPr marL="742950" lvl="1" indent="-285750" algn="l">
              <a:buFont typeface="+mj-lt"/>
              <a:buAutoNum type="arabicPeriod"/>
            </a:pPr>
            <a:r>
              <a:rPr lang="en-US" b="0" i="0" dirty="0" err="1">
                <a:solidFill>
                  <a:srgbClr val="404040"/>
                </a:solidFill>
                <a:effectLst/>
                <a:latin typeface="Inter"/>
              </a:rPr>
              <a:t>Contoh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: </a:t>
            </a:r>
            <a:r>
              <a:rPr lang="en-US" b="0" i="0" dirty="0" err="1">
                <a:solidFill>
                  <a:srgbClr val="404040"/>
                </a:solidFill>
                <a:effectLst/>
                <a:latin typeface="Inter"/>
              </a:rPr>
              <a:t>Mengestimasi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 parameter </a:t>
            </a:r>
            <a:r>
              <a:rPr lang="en-US" b="0" i="0" dirty="0" err="1">
                <a:solidFill>
                  <a:srgbClr val="404040"/>
                </a:solidFill>
                <a:effectLst/>
                <a:latin typeface="Inter"/>
              </a:rPr>
              <a:t>distribusi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 normal.</a:t>
            </a:r>
          </a:p>
          <a:p>
            <a:pPr algn="l">
              <a:buFont typeface="+mj-lt"/>
              <a:buAutoNum type="arabicPeriod"/>
            </a:pPr>
            <a:r>
              <a:rPr lang="en-US" b="1" i="0" dirty="0" err="1">
                <a:solidFill>
                  <a:srgbClr val="404040"/>
                </a:solidFill>
                <a:effectLst/>
                <a:latin typeface="Inter"/>
              </a:rPr>
              <a:t>Metode</a:t>
            </a:r>
            <a:r>
              <a:rPr lang="en-US" b="1" i="0" dirty="0">
                <a:solidFill>
                  <a:srgbClr val="404040"/>
                </a:solidFill>
                <a:effectLst/>
                <a:latin typeface="Inter"/>
              </a:rPr>
              <a:t> Least Squares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:</a:t>
            </a:r>
          </a:p>
          <a:p>
            <a:pPr marL="742950" lvl="1" indent="-285750" algn="l">
              <a:buFont typeface="+mj-lt"/>
              <a:buAutoNum type="arabicPeriod"/>
            </a:pPr>
            <a:r>
              <a:rPr lang="en-US" b="0" i="0" dirty="0" err="1">
                <a:solidFill>
                  <a:srgbClr val="404040"/>
                </a:solidFill>
                <a:effectLst/>
                <a:latin typeface="Inter"/>
              </a:rPr>
              <a:t>Minimalkan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 </a:t>
            </a:r>
            <a:r>
              <a:rPr lang="en-US" b="0" i="0" dirty="0" err="1">
                <a:solidFill>
                  <a:srgbClr val="404040"/>
                </a:solidFill>
                <a:effectLst/>
                <a:latin typeface="Inter"/>
              </a:rPr>
              <a:t>jumlah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 </a:t>
            </a:r>
            <a:r>
              <a:rPr lang="en-US" b="0" i="0" dirty="0" err="1">
                <a:solidFill>
                  <a:srgbClr val="404040"/>
                </a:solidFill>
                <a:effectLst/>
                <a:latin typeface="Inter"/>
              </a:rPr>
              <a:t>kuadrat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 error.</a:t>
            </a:r>
          </a:p>
          <a:p>
            <a:pPr marL="742950" lvl="1" indent="-285750" algn="l">
              <a:buFont typeface="+mj-lt"/>
              <a:buAutoNum type="arabicPeriod"/>
            </a:pPr>
            <a:r>
              <a:rPr lang="en-US" b="0" i="0" dirty="0" err="1">
                <a:solidFill>
                  <a:srgbClr val="404040"/>
                </a:solidFill>
                <a:effectLst/>
                <a:latin typeface="Inter"/>
              </a:rPr>
              <a:t>Contoh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: </a:t>
            </a:r>
            <a:r>
              <a:rPr lang="en-US" b="0" i="0" dirty="0" err="1">
                <a:solidFill>
                  <a:srgbClr val="404040"/>
                </a:solidFill>
                <a:effectLst/>
                <a:latin typeface="Inter"/>
              </a:rPr>
              <a:t>Regresi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 linier.</a:t>
            </a:r>
          </a:p>
          <a:p>
            <a:pPr algn="l">
              <a:buFont typeface="+mj-lt"/>
              <a:buAutoNum type="arabicPeriod"/>
            </a:pPr>
            <a:r>
              <a:rPr lang="en-US" b="1" i="0" dirty="0" err="1">
                <a:solidFill>
                  <a:srgbClr val="404040"/>
                </a:solidFill>
                <a:effectLst/>
                <a:latin typeface="Inter"/>
              </a:rPr>
              <a:t>Metode</a:t>
            </a:r>
            <a:r>
              <a:rPr lang="en-US" b="1" i="0" dirty="0">
                <a:solidFill>
                  <a:srgbClr val="404040"/>
                </a:solidFill>
                <a:effectLst/>
                <a:latin typeface="Inter"/>
              </a:rPr>
              <a:t> Bayes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:</a:t>
            </a:r>
          </a:p>
          <a:p>
            <a:pPr marL="742950" lvl="1" indent="-285750" algn="l">
              <a:buFont typeface="+mj-lt"/>
              <a:buAutoNum type="arabicPeriod"/>
            </a:pPr>
            <a:r>
              <a:rPr lang="en-US" b="0" i="0" dirty="0" err="1">
                <a:solidFill>
                  <a:srgbClr val="404040"/>
                </a:solidFill>
                <a:effectLst/>
                <a:latin typeface="Inter"/>
              </a:rPr>
              <a:t>Menggunakan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 </a:t>
            </a:r>
            <a:r>
              <a:rPr lang="en-US" b="0" i="0" dirty="0" err="1">
                <a:solidFill>
                  <a:srgbClr val="404040"/>
                </a:solidFill>
                <a:effectLst/>
                <a:latin typeface="Inter"/>
              </a:rPr>
              <a:t>informasi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 prior </a:t>
            </a:r>
            <a:r>
              <a:rPr lang="en-US" b="0" i="0" dirty="0" err="1">
                <a:solidFill>
                  <a:srgbClr val="404040"/>
                </a:solidFill>
                <a:effectLst/>
                <a:latin typeface="Inter"/>
              </a:rPr>
              <a:t>untuk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 </a:t>
            </a:r>
            <a:r>
              <a:rPr lang="en-US" b="0" i="0" dirty="0" err="1">
                <a:solidFill>
                  <a:srgbClr val="404040"/>
                </a:solidFill>
                <a:effectLst/>
                <a:latin typeface="Inter"/>
              </a:rPr>
              <a:t>mengestimasi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 parameter.</a:t>
            </a:r>
          </a:p>
          <a:p>
            <a:pPr lvl="0" algn="just">
              <a:lnSpc>
                <a:spcPct val="107000"/>
              </a:lnSpc>
              <a:spcAft>
                <a:spcPts val="800"/>
              </a:spcAft>
              <a:buSzPts val="1000"/>
              <a:tabLst>
                <a:tab pos="457200" algn="l"/>
              </a:tabLst>
            </a:pPr>
            <a:endParaRPr lang="en-US" sz="18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9439199"/>
      </p:ext>
    </p:extLst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sz="3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lanjutan</a:t>
            </a:r>
            <a:endParaRPr lang="en-US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395536" y="126876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buFont typeface="+mj-lt"/>
              <a:buAutoNum type="arabicPeriod"/>
            </a:pPr>
            <a:r>
              <a:rPr lang="en-US" b="1" i="0" dirty="0" err="1">
                <a:solidFill>
                  <a:srgbClr val="404040"/>
                </a:solidFill>
                <a:effectLst/>
                <a:latin typeface="Inter"/>
              </a:rPr>
              <a:t>Metode</a:t>
            </a:r>
            <a:r>
              <a:rPr lang="en-US" b="1" i="0" dirty="0">
                <a:solidFill>
                  <a:srgbClr val="404040"/>
                </a:solidFill>
                <a:effectLst/>
                <a:latin typeface="Inter"/>
              </a:rPr>
              <a:t> Bayes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:</a:t>
            </a:r>
          </a:p>
          <a:p>
            <a:pPr marL="742950" lvl="1" indent="-285750" algn="l">
              <a:buFont typeface="+mj-lt"/>
              <a:buAutoNum type="arabicPeriod"/>
            </a:pPr>
            <a:r>
              <a:rPr lang="en-US" b="0" i="0" dirty="0" err="1">
                <a:solidFill>
                  <a:srgbClr val="404040"/>
                </a:solidFill>
                <a:effectLst/>
                <a:latin typeface="Inter"/>
              </a:rPr>
              <a:t>Menggunakan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 </a:t>
            </a:r>
            <a:r>
              <a:rPr lang="en-US" b="0" i="0" dirty="0" err="1">
                <a:solidFill>
                  <a:srgbClr val="404040"/>
                </a:solidFill>
                <a:effectLst/>
                <a:latin typeface="Inter"/>
              </a:rPr>
              <a:t>informasi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 prior </a:t>
            </a:r>
            <a:r>
              <a:rPr lang="en-US" b="0" i="0" dirty="0" err="1">
                <a:solidFill>
                  <a:srgbClr val="404040"/>
                </a:solidFill>
                <a:effectLst/>
                <a:latin typeface="Inter"/>
              </a:rPr>
              <a:t>untuk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 </a:t>
            </a:r>
            <a:r>
              <a:rPr lang="en-US" b="0" i="0" dirty="0" err="1">
                <a:solidFill>
                  <a:srgbClr val="404040"/>
                </a:solidFill>
                <a:effectLst/>
                <a:latin typeface="Inter"/>
              </a:rPr>
              <a:t>mengestimasi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 parameter.</a:t>
            </a:r>
          </a:p>
          <a:p>
            <a:pPr algn="l"/>
            <a:r>
              <a:rPr lang="en-US" b="1" i="0" dirty="0" err="1">
                <a:solidFill>
                  <a:srgbClr val="404040"/>
                </a:solidFill>
                <a:effectLst/>
                <a:latin typeface="Inter"/>
              </a:rPr>
              <a:t>Contoh</a:t>
            </a:r>
            <a:r>
              <a:rPr lang="en-US" b="1" i="0" dirty="0">
                <a:solidFill>
                  <a:srgbClr val="404040"/>
                </a:solidFill>
                <a:effectLst/>
                <a:latin typeface="Inter"/>
              </a:rPr>
              <a:t> dan Pembahasan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: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1" i="0" dirty="0" err="1">
                <a:solidFill>
                  <a:srgbClr val="404040"/>
                </a:solidFill>
                <a:effectLst/>
                <a:latin typeface="Inter"/>
              </a:rPr>
              <a:t>Contoh</a:t>
            </a:r>
            <a:r>
              <a:rPr lang="en-US" b="1" i="0" dirty="0">
                <a:solidFill>
                  <a:srgbClr val="404040"/>
                </a:solidFill>
                <a:effectLst/>
                <a:latin typeface="Inter"/>
              </a:rPr>
              <a:t> MLE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:</a:t>
            </a:r>
            <a:br>
              <a:rPr lang="en-US" b="0" i="0" dirty="0">
                <a:solidFill>
                  <a:srgbClr val="404040"/>
                </a:solidFill>
                <a:effectLst/>
                <a:latin typeface="Inter"/>
              </a:rPr>
            </a:br>
            <a:r>
              <a:rPr lang="en-US" b="0" i="0" dirty="0" err="1">
                <a:solidFill>
                  <a:srgbClr val="404040"/>
                </a:solidFill>
                <a:effectLst/>
                <a:latin typeface="Inter"/>
              </a:rPr>
              <a:t>Diberikan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 data </a:t>
            </a:r>
            <a:r>
              <a:rPr lang="en-US" b="0" i="0" dirty="0" err="1">
                <a:solidFill>
                  <a:srgbClr val="404040"/>
                </a:solidFill>
                <a:effectLst/>
                <a:latin typeface="Inter"/>
              </a:rPr>
              <a:t>sampel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 </a:t>
            </a:r>
            <a:r>
              <a:rPr lang="en-US" b="0" i="0" dirty="0">
                <a:solidFill>
                  <a:srgbClr val="404040"/>
                </a:solidFill>
                <a:effectLst/>
                <a:latin typeface="KaTeX_Main"/>
              </a:rPr>
              <a:t>X={2,3,5,7,11}</a:t>
            </a:r>
            <a:r>
              <a:rPr lang="en-US" b="0" i="1" dirty="0">
                <a:solidFill>
                  <a:srgbClr val="404040"/>
                </a:solidFill>
                <a:effectLst/>
                <a:latin typeface="KaTeX_Math"/>
              </a:rPr>
              <a:t>X</a:t>
            </a:r>
            <a:r>
              <a:rPr lang="en-US" b="0" i="0" dirty="0">
                <a:solidFill>
                  <a:srgbClr val="404040"/>
                </a:solidFill>
                <a:effectLst/>
                <a:latin typeface="KaTeX_Main"/>
              </a:rPr>
              <a:t>={2,3,5,7,11}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. </a:t>
            </a:r>
            <a:r>
              <a:rPr lang="en-US" b="0" i="0" dirty="0" err="1">
                <a:solidFill>
                  <a:srgbClr val="404040"/>
                </a:solidFill>
                <a:effectLst/>
                <a:latin typeface="Inter"/>
              </a:rPr>
              <a:t>Estimasi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 parameter </a:t>
            </a:r>
            <a:r>
              <a:rPr lang="el-GR" b="0" i="0" dirty="0">
                <a:solidFill>
                  <a:srgbClr val="404040"/>
                </a:solidFill>
                <a:effectLst/>
                <a:latin typeface="KaTeX_Main"/>
              </a:rPr>
              <a:t>λ</a:t>
            </a:r>
            <a:r>
              <a:rPr lang="el-GR" b="0" i="1" dirty="0">
                <a:solidFill>
                  <a:srgbClr val="404040"/>
                </a:solidFill>
                <a:effectLst/>
                <a:latin typeface="KaTeX_Math"/>
              </a:rPr>
              <a:t>λ</a:t>
            </a:r>
            <a:r>
              <a:rPr lang="el-GR" b="0" i="0" dirty="0">
                <a:solidFill>
                  <a:srgbClr val="404040"/>
                </a:solidFill>
                <a:effectLst/>
                <a:latin typeface="Inter"/>
              </a:rPr>
              <a:t> </a:t>
            </a:r>
            <a:r>
              <a:rPr lang="en-US" b="0" i="0" dirty="0" err="1">
                <a:solidFill>
                  <a:srgbClr val="404040"/>
                </a:solidFill>
                <a:effectLst/>
                <a:latin typeface="Inter"/>
              </a:rPr>
              <a:t>dari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 </a:t>
            </a:r>
            <a:r>
              <a:rPr lang="en-US" b="0" i="0" dirty="0" err="1">
                <a:solidFill>
                  <a:srgbClr val="404040"/>
                </a:solidFill>
                <a:effectLst/>
                <a:latin typeface="Inter"/>
              </a:rPr>
              <a:t>distribusi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 Poisson </a:t>
            </a:r>
            <a:r>
              <a:rPr lang="en-US" b="0" i="0" dirty="0" err="1">
                <a:solidFill>
                  <a:srgbClr val="404040"/>
                </a:solidFill>
                <a:effectLst/>
                <a:latin typeface="Inter"/>
              </a:rPr>
              <a:t>menggunakan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 MLE.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en-US" b="1" i="0" dirty="0" err="1">
                <a:solidFill>
                  <a:srgbClr val="404040"/>
                </a:solidFill>
                <a:effectLst/>
                <a:latin typeface="Inter"/>
              </a:rPr>
              <a:t>Penyelesaian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:</a:t>
            </a:r>
            <a:br>
              <a:rPr lang="en-US" b="0" i="0" dirty="0">
                <a:solidFill>
                  <a:srgbClr val="404040"/>
                </a:solidFill>
                <a:effectLst/>
                <a:latin typeface="Inter"/>
              </a:rPr>
            </a:br>
            <a:r>
              <a:rPr lang="en-US" b="0" i="0" dirty="0" err="1">
                <a:solidFill>
                  <a:srgbClr val="404040"/>
                </a:solidFill>
                <a:effectLst/>
                <a:latin typeface="Inter"/>
              </a:rPr>
              <a:t>Fungsi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 likelihood: </a:t>
            </a:r>
            <a:r>
              <a:rPr lang="en-US" b="0" i="0" dirty="0">
                <a:solidFill>
                  <a:srgbClr val="404040"/>
                </a:solidFill>
                <a:effectLst/>
                <a:latin typeface="KaTeX_Main"/>
              </a:rPr>
              <a:t>L(</a:t>
            </a:r>
            <a:r>
              <a:rPr lang="el-GR" b="0" i="0" dirty="0">
                <a:solidFill>
                  <a:srgbClr val="404040"/>
                </a:solidFill>
                <a:effectLst/>
                <a:latin typeface="KaTeX_Main"/>
              </a:rPr>
              <a:t>λ)=∏</a:t>
            </a:r>
            <a:r>
              <a:rPr lang="en-US" b="0" i="0" dirty="0" err="1">
                <a:solidFill>
                  <a:srgbClr val="404040"/>
                </a:solidFill>
                <a:effectLst/>
                <a:latin typeface="KaTeX_Main"/>
              </a:rPr>
              <a:t>i</a:t>
            </a:r>
            <a:r>
              <a:rPr lang="en-US" b="0" i="0" dirty="0">
                <a:solidFill>
                  <a:srgbClr val="404040"/>
                </a:solidFill>
                <a:effectLst/>
                <a:latin typeface="KaTeX_Main"/>
              </a:rPr>
              <a:t>=1ne−</a:t>
            </a:r>
            <a:r>
              <a:rPr lang="el-GR" b="0" i="0" dirty="0">
                <a:solidFill>
                  <a:srgbClr val="404040"/>
                </a:solidFill>
                <a:effectLst/>
                <a:latin typeface="KaTeX_Main"/>
              </a:rPr>
              <a:t>λλ</a:t>
            </a:r>
            <a:r>
              <a:rPr lang="en-US" b="0" i="0" dirty="0" err="1">
                <a:solidFill>
                  <a:srgbClr val="404040"/>
                </a:solidFill>
                <a:effectLst/>
                <a:latin typeface="KaTeX_Main"/>
              </a:rPr>
              <a:t>xixi!</a:t>
            </a:r>
            <a:r>
              <a:rPr lang="en-US" b="0" i="1" dirty="0" err="1">
                <a:solidFill>
                  <a:srgbClr val="404040"/>
                </a:solidFill>
                <a:effectLst/>
                <a:latin typeface="KaTeX_Math"/>
              </a:rPr>
              <a:t>L</a:t>
            </a:r>
            <a:r>
              <a:rPr lang="en-US" b="0" i="0" dirty="0">
                <a:solidFill>
                  <a:srgbClr val="404040"/>
                </a:solidFill>
                <a:effectLst/>
                <a:latin typeface="KaTeX_Main"/>
              </a:rPr>
              <a:t>(</a:t>
            </a:r>
            <a:r>
              <a:rPr lang="el-GR" b="0" i="1" dirty="0">
                <a:solidFill>
                  <a:srgbClr val="404040"/>
                </a:solidFill>
                <a:effectLst/>
                <a:latin typeface="KaTeX_Math"/>
              </a:rPr>
              <a:t>λ</a:t>
            </a:r>
            <a:r>
              <a:rPr lang="el-GR" b="0" i="0" dirty="0">
                <a:solidFill>
                  <a:srgbClr val="404040"/>
                </a:solidFill>
                <a:effectLst/>
                <a:latin typeface="KaTeX_Main"/>
              </a:rPr>
              <a:t>)=</a:t>
            </a:r>
            <a:r>
              <a:rPr lang="el-GR" b="0" i="0" dirty="0">
                <a:solidFill>
                  <a:srgbClr val="404040"/>
                </a:solidFill>
                <a:effectLst/>
                <a:latin typeface="KaTeX_Size1"/>
              </a:rPr>
              <a:t>∏</a:t>
            </a:r>
            <a:r>
              <a:rPr lang="en-US" b="0" i="1" dirty="0" err="1">
                <a:solidFill>
                  <a:srgbClr val="404040"/>
                </a:solidFill>
                <a:effectLst/>
                <a:latin typeface="KaTeX_Math"/>
              </a:rPr>
              <a:t>i</a:t>
            </a:r>
            <a:r>
              <a:rPr lang="en-US" b="0" i="0" dirty="0">
                <a:solidFill>
                  <a:srgbClr val="404040"/>
                </a:solidFill>
                <a:effectLst/>
                <a:latin typeface="KaTeX_Main"/>
              </a:rPr>
              <a:t>=1</a:t>
            </a:r>
            <a:r>
              <a:rPr lang="en-US" b="0" i="1" dirty="0">
                <a:solidFill>
                  <a:srgbClr val="404040"/>
                </a:solidFill>
                <a:effectLst/>
                <a:latin typeface="KaTeX_Math"/>
              </a:rPr>
              <a:t>n</a:t>
            </a:r>
            <a:r>
              <a:rPr lang="en-US" b="0" i="0" dirty="0">
                <a:solidFill>
                  <a:srgbClr val="404040"/>
                </a:solidFill>
                <a:effectLst/>
                <a:latin typeface="KaTeX_Main"/>
              </a:rPr>
              <a:t>​</a:t>
            </a:r>
            <a:r>
              <a:rPr lang="en-US" b="0" i="1" dirty="0">
                <a:solidFill>
                  <a:srgbClr val="404040"/>
                </a:solidFill>
                <a:effectLst/>
                <a:latin typeface="KaTeX_Math"/>
              </a:rPr>
              <a:t>xi</a:t>
            </a:r>
            <a:r>
              <a:rPr lang="en-US" b="0" i="0" dirty="0">
                <a:solidFill>
                  <a:srgbClr val="404040"/>
                </a:solidFill>
                <a:effectLst/>
                <a:latin typeface="KaTeX_Main"/>
              </a:rPr>
              <a:t>​!</a:t>
            </a:r>
            <a:r>
              <a:rPr lang="en-US" b="0" i="1" dirty="0">
                <a:solidFill>
                  <a:srgbClr val="404040"/>
                </a:solidFill>
                <a:effectLst/>
                <a:latin typeface="KaTeX_Math"/>
              </a:rPr>
              <a:t>e</a:t>
            </a:r>
            <a:r>
              <a:rPr lang="en-US" b="0" i="0" dirty="0">
                <a:solidFill>
                  <a:srgbClr val="404040"/>
                </a:solidFill>
                <a:effectLst/>
                <a:latin typeface="KaTeX_Main"/>
              </a:rPr>
              <a:t>−</a:t>
            </a:r>
            <a:r>
              <a:rPr lang="el-GR" b="0" i="1" dirty="0">
                <a:solidFill>
                  <a:srgbClr val="404040"/>
                </a:solidFill>
                <a:effectLst/>
                <a:latin typeface="KaTeX_Math"/>
              </a:rPr>
              <a:t>λλ</a:t>
            </a:r>
            <a:r>
              <a:rPr lang="en-US" b="0" i="1" dirty="0">
                <a:solidFill>
                  <a:srgbClr val="404040"/>
                </a:solidFill>
                <a:effectLst/>
                <a:latin typeface="KaTeX_Math"/>
              </a:rPr>
              <a:t>xi</a:t>
            </a:r>
            <a:r>
              <a:rPr lang="en-US" b="0" i="0" dirty="0">
                <a:solidFill>
                  <a:srgbClr val="404040"/>
                </a:solidFill>
                <a:effectLst/>
                <a:latin typeface="KaTeX_Main"/>
              </a:rPr>
              <a:t>​​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.</a:t>
            </a:r>
            <a:br>
              <a:rPr lang="en-US" b="0" i="0" dirty="0">
                <a:solidFill>
                  <a:srgbClr val="404040"/>
                </a:solidFill>
                <a:effectLst/>
                <a:latin typeface="Inter"/>
              </a:rPr>
            </a:br>
            <a:r>
              <a:rPr lang="en-US" b="0" i="0" dirty="0" err="1">
                <a:solidFill>
                  <a:srgbClr val="404040"/>
                </a:solidFill>
                <a:effectLst/>
                <a:latin typeface="Inter"/>
              </a:rPr>
              <a:t>Maksimalkan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 log-likelihood </a:t>
            </a:r>
            <a:r>
              <a:rPr lang="en-US" b="0" i="0" dirty="0" err="1">
                <a:solidFill>
                  <a:srgbClr val="404040"/>
                </a:solidFill>
                <a:effectLst/>
                <a:latin typeface="Inter"/>
              </a:rPr>
              <a:t>untuk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 </a:t>
            </a:r>
            <a:r>
              <a:rPr lang="en-US" b="0" i="0" dirty="0" err="1">
                <a:solidFill>
                  <a:srgbClr val="404040"/>
                </a:solidFill>
                <a:effectLst/>
                <a:latin typeface="Inter"/>
              </a:rPr>
              <a:t>mendapatkan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 </a:t>
            </a:r>
            <a:r>
              <a:rPr lang="el-GR" b="0" i="0" dirty="0">
                <a:solidFill>
                  <a:srgbClr val="404040"/>
                </a:solidFill>
                <a:effectLst/>
                <a:latin typeface="KaTeX_Main"/>
              </a:rPr>
              <a:t>λ^=</a:t>
            </a:r>
            <a:r>
              <a:rPr lang="en-US" b="0" i="0" dirty="0">
                <a:solidFill>
                  <a:srgbClr val="404040"/>
                </a:solidFill>
                <a:effectLst/>
                <a:latin typeface="KaTeX_Main"/>
              </a:rPr>
              <a:t>xˉ</a:t>
            </a:r>
            <a:r>
              <a:rPr lang="el-GR" b="0" i="1" dirty="0">
                <a:solidFill>
                  <a:srgbClr val="404040"/>
                </a:solidFill>
                <a:effectLst/>
                <a:latin typeface="KaTeX_Math"/>
              </a:rPr>
              <a:t>λ</a:t>
            </a:r>
            <a:r>
              <a:rPr lang="el-GR" b="0" i="0" dirty="0">
                <a:solidFill>
                  <a:srgbClr val="404040"/>
                </a:solidFill>
                <a:effectLst/>
                <a:latin typeface="KaTeX_Main"/>
              </a:rPr>
              <a:t>^=</a:t>
            </a:r>
            <a:r>
              <a:rPr lang="en-US" b="0" i="1" dirty="0">
                <a:solidFill>
                  <a:srgbClr val="404040"/>
                </a:solidFill>
                <a:effectLst/>
                <a:latin typeface="KaTeX_Math"/>
              </a:rPr>
              <a:t>x</a:t>
            </a:r>
            <a:r>
              <a:rPr lang="en-US" b="0" i="0" dirty="0">
                <a:solidFill>
                  <a:srgbClr val="404040"/>
                </a:solidFill>
                <a:effectLst/>
                <a:latin typeface="KaTeX_Main"/>
              </a:rPr>
              <a:t>ˉ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.</a:t>
            </a:r>
            <a:br>
              <a:rPr lang="en-US" b="0" i="0" dirty="0">
                <a:solidFill>
                  <a:srgbClr val="404040"/>
                </a:solidFill>
                <a:effectLst/>
                <a:latin typeface="Inter"/>
              </a:rPr>
            </a:br>
            <a:r>
              <a:rPr lang="el-GR" b="0" i="0" dirty="0">
                <a:solidFill>
                  <a:srgbClr val="404040"/>
                </a:solidFill>
                <a:effectLst/>
                <a:latin typeface="KaTeX_Main"/>
              </a:rPr>
              <a:t>λ^=2+3+5+7+115=5.6</a:t>
            </a:r>
            <a:r>
              <a:rPr lang="el-GR" b="0" i="1" dirty="0">
                <a:solidFill>
                  <a:srgbClr val="404040"/>
                </a:solidFill>
                <a:effectLst/>
                <a:latin typeface="KaTeX_Math"/>
              </a:rPr>
              <a:t>λ</a:t>
            </a:r>
            <a:r>
              <a:rPr lang="el-GR" b="0" i="0" dirty="0">
                <a:solidFill>
                  <a:srgbClr val="404040"/>
                </a:solidFill>
                <a:effectLst/>
                <a:latin typeface="KaTeX_Main"/>
              </a:rPr>
              <a:t>^=52+3+5+7+11​=5.6</a:t>
            </a:r>
            <a:r>
              <a:rPr lang="el-GR" b="0" i="0" dirty="0">
                <a:solidFill>
                  <a:srgbClr val="404040"/>
                </a:solidFill>
                <a:effectLst/>
                <a:latin typeface="Inter"/>
              </a:rPr>
              <a:t>.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endParaRPr lang="en-US" sz="1800" dirty="0">
              <a:solidFill>
                <a:srgbClr val="800080"/>
              </a:solidFill>
              <a:effectLst/>
              <a:latin typeface="Segoe UI" panose="020B0502040204020203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0678076"/>
      </p:ext>
    </p:extLst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sz="4000" b="0" i="0" dirty="0" err="1">
                <a:solidFill>
                  <a:srgbClr val="404040"/>
                </a:solidFill>
                <a:effectLst/>
                <a:latin typeface="Inter"/>
              </a:rPr>
              <a:t>Pengujian</a:t>
            </a:r>
            <a:r>
              <a:rPr lang="en-US" sz="4000" b="0" i="0" dirty="0">
                <a:solidFill>
                  <a:srgbClr val="404040"/>
                </a:solidFill>
                <a:effectLst/>
                <a:latin typeface="Inter"/>
              </a:rPr>
              <a:t> </a:t>
            </a:r>
            <a:r>
              <a:rPr lang="en-US" sz="4000" b="0" i="0" dirty="0" err="1">
                <a:solidFill>
                  <a:srgbClr val="404040"/>
                </a:solidFill>
                <a:effectLst/>
                <a:latin typeface="Inter"/>
              </a:rPr>
              <a:t>Hipotesis</a:t>
            </a:r>
            <a:endParaRPr lang="en-US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buFont typeface="+mj-lt"/>
              <a:buAutoNum type="arabicPeriod"/>
            </a:pPr>
            <a:r>
              <a:rPr lang="en-US" b="1" i="0" dirty="0">
                <a:solidFill>
                  <a:srgbClr val="404040"/>
                </a:solidFill>
                <a:effectLst/>
                <a:latin typeface="Inter"/>
              </a:rPr>
              <a:t>Langkah-Langkah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:</a:t>
            </a:r>
          </a:p>
          <a:p>
            <a:pPr marL="742950" lvl="1" indent="-285750" algn="l">
              <a:buFont typeface="+mj-lt"/>
              <a:buAutoNum type="arabicPeriod"/>
            </a:pPr>
            <a:r>
              <a:rPr lang="en-US" b="0" i="0" dirty="0" err="1">
                <a:solidFill>
                  <a:srgbClr val="404040"/>
                </a:solidFill>
                <a:effectLst/>
                <a:latin typeface="Inter"/>
              </a:rPr>
              <a:t>Formulasi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 </a:t>
            </a:r>
            <a:r>
              <a:rPr lang="en-US" b="0" i="0" dirty="0" err="1">
                <a:solidFill>
                  <a:srgbClr val="404040"/>
                </a:solidFill>
                <a:effectLst/>
                <a:latin typeface="Inter"/>
              </a:rPr>
              <a:t>hipotesis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 null (</a:t>
            </a:r>
            <a:r>
              <a:rPr lang="en-US" b="0" i="0" dirty="0">
                <a:solidFill>
                  <a:srgbClr val="404040"/>
                </a:solidFill>
                <a:effectLst/>
                <a:latin typeface="KaTeX_Main"/>
              </a:rPr>
              <a:t>H0</a:t>
            </a:r>
            <a:r>
              <a:rPr lang="en-US" b="0" i="1" dirty="0">
                <a:solidFill>
                  <a:srgbClr val="404040"/>
                </a:solidFill>
                <a:effectLst/>
                <a:latin typeface="KaTeX_Math"/>
              </a:rPr>
              <a:t>H</a:t>
            </a:r>
            <a:r>
              <a:rPr lang="en-US" b="0" i="0" dirty="0">
                <a:solidFill>
                  <a:srgbClr val="404040"/>
                </a:solidFill>
                <a:effectLst/>
                <a:latin typeface="KaTeX_Main"/>
              </a:rPr>
              <a:t>0​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) dan </a:t>
            </a:r>
            <a:r>
              <a:rPr lang="en-US" b="0" i="0" dirty="0" err="1">
                <a:solidFill>
                  <a:srgbClr val="404040"/>
                </a:solidFill>
                <a:effectLst/>
                <a:latin typeface="Inter"/>
              </a:rPr>
              <a:t>alternatif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 (</a:t>
            </a:r>
            <a:r>
              <a:rPr lang="en-US" b="0" i="0" dirty="0">
                <a:solidFill>
                  <a:srgbClr val="404040"/>
                </a:solidFill>
                <a:effectLst/>
                <a:latin typeface="KaTeX_Main"/>
              </a:rPr>
              <a:t>H1</a:t>
            </a:r>
            <a:r>
              <a:rPr lang="en-US" b="0" i="1" dirty="0">
                <a:solidFill>
                  <a:srgbClr val="404040"/>
                </a:solidFill>
                <a:effectLst/>
                <a:latin typeface="KaTeX_Math"/>
              </a:rPr>
              <a:t>H</a:t>
            </a:r>
            <a:r>
              <a:rPr lang="en-US" b="0" i="0" dirty="0">
                <a:solidFill>
                  <a:srgbClr val="404040"/>
                </a:solidFill>
                <a:effectLst/>
                <a:latin typeface="KaTeX_Main"/>
              </a:rPr>
              <a:t>1​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).</a:t>
            </a:r>
          </a:p>
          <a:p>
            <a:pPr marL="742950" lvl="1" indent="-285750" algn="l">
              <a:buFont typeface="+mj-lt"/>
              <a:buAutoNum type="arabicPeriod"/>
            </a:pPr>
            <a:r>
              <a:rPr lang="en-US" b="0" i="0" dirty="0" err="1">
                <a:solidFill>
                  <a:srgbClr val="404040"/>
                </a:solidFill>
                <a:effectLst/>
                <a:latin typeface="Inter"/>
              </a:rPr>
              <a:t>Tentukan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 </a:t>
            </a:r>
            <a:r>
              <a:rPr lang="en-US" b="0" i="0" dirty="0" err="1">
                <a:solidFill>
                  <a:srgbClr val="404040"/>
                </a:solidFill>
                <a:effectLst/>
                <a:latin typeface="Inter"/>
              </a:rPr>
              <a:t>tingkat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 </a:t>
            </a:r>
            <a:r>
              <a:rPr lang="en-US" b="0" i="0" dirty="0" err="1">
                <a:solidFill>
                  <a:srgbClr val="404040"/>
                </a:solidFill>
                <a:effectLst/>
                <a:latin typeface="Inter"/>
              </a:rPr>
              <a:t>signifikansi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 (</a:t>
            </a:r>
            <a:r>
              <a:rPr lang="el-GR" b="0" i="0" dirty="0">
                <a:solidFill>
                  <a:srgbClr val="404040"/>
                </a:solidFill>
                <a:effectLst/>
                <a:latin typeface="KaTeX_Main"/>
              </a:rPr>
              <a:t>α</a:t>
            </a:r>
            <a:r>
              <a:rPr lang="el-GR" b="0" i="1" dirty="0">
                <a:solidFill>
                  <a:srgbClr val="404040"/>
                </a:solidFill>
                <a:effectLst/>
                <a:latin typeface="KaTeX_Math"/>
              </a:rPr>
              <a:t>α</a:t>
            </a:r>
            <a:r>
              <a:rPr lang="el-GR" b="0" i="0" dirty="0">
                <a:solidFill>
                  <a:srgbClr val="404040"/>
                </a:solidFill>
                <a:effectLst/>
                <a:latin typeface="Inter"/>
              </a:rPr>
              <a:t>).</a:t>
            </a:r>
          </a:p>
          <a:p>
            <a:pPr marL="742950" lvl="1" indent="-285750" algn="l">
              <a:buFont typeface="+mj-lt"/>
              <a:buAutoNum type="arabicPeriod"/>
            </a:pPr>
            <a:r>
              <a:rPr lang="en-US" b="0" i="0" dirty="0" err="1">
                <a:solidFill>
                  <a:srgbClr val="404040"/>
                </a:solidFill>
                <a:effectLst/>
                <a:latin typeface="Inter"/>
              </a:rPr>
              <a:t>Hitung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 </a:t>
            </a:r>
            <a:r>
              <a:rPr lang="en-US" b="0" i="0" dirty="0" err="1">
                <a:solidFill>
                  <a:srgbClr val="404040"/>
                </a:solidFill>
                <a:effectLst/>
                <a:latin typeface="Inter"/>
              </a:rPr>
              <a:t>statistik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 uji.</a:t>
            </a:r>
          </a:p>
          <a:p>
            <a:pPr marL="742950" lvl="1" indent="-285750" algn="l">
              <a:buFont typeface="+mj-lt"/>
              <a:buAutoNum type="arabicPeriod"/>
            </a:pP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Ambil </a:t>
            </a:r>
            <a:r>
              <a:rPr lang="en-US" b="0" i="0" dirty="0" err="1">
                <a:solidFill>
                  <a:srgbClr val="404040"/>
                </a:solidFill>
                <a:effectLst/>
                <a:latin typeface="Inter"/>
              </a:rPr>
              <a:t>keputusan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 (</a:t>
            </a:r>
            <a:r>
              <a:rPr lang="en-US" b="0" i="0" dirty="0" err="1">
                <a:solidFill>
                  <a:srgbClr val="404040"/>
                </a:solidFill>
                <a:effectLst/>
                <a:latin typeface="Inter"/>
              </a:rPr>
              <a:t>tolak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/</a:t>
            </a:r>
            <a:r>
              <a:rPr lang="en-US" b="0" i="0" dirty="0" err="1">
                <a:solidFill>
                  <a:srgbClr val="404040"/>
                </a:solidFill>
                <a:effectLst/>
                <a:latin typeface="Inter"/>
              </a:rPr>
              <a:t>gagal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 </a:t>
            </a:r>
            <a:r>
              <a:rPr lang="en-US" b="0" i="0" dirty="0" err="1">
                <a:solidFill>
                  <a:srgbClr val="404040"/>
                </a:solidFill>
                <a:effectLst/>
                <a:latin typeface="Inter"/>
              </a:rPr>
              <a:t>tolak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 </a:t>
            </a:r>
            <a:r>
              <a:rPr lang="en-US" b="0" i="0" dirty="0">
                <a:solidFill>
                  <a:srgbClr val="404040"/>
                </a:solidFill>
                <a:effectLst/>
                <a:latin typeface="KaTeX_Main"/>
              </a:rPr>
              <a:t>H0</a:t>
            </a:r>
            <a:r>
              <a:rPr lang="en-US" b="0" i="1" dirty="0">
                <a:solidFill>
                  <a:srgbClr val="404040"/>
                </a:solidFill>
                <a:effectLst/>
                <a:latin typeface="KaTeX_Math"/>
              </a:rPr>
              <a:t>H</a:t>
            </a:r>
            <a:r>
              <a:rPr lang="en-US" b="0" i="0" dirty="0">
                <a:solidFill>
                  <a:srgbClr val="404040"/>
                </a:solidFill>
                <a:effectLst/>
                <a:latin typeface="KaTeX_Main"/>
              </a:rPr>
              <a:t>0​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).</a:t>
            </a:r>
          </a:p>
          <a:p>
            <a:pPr algn="l">
              <a:buFont typeface="+mj-lt"/>
              <a:buAutoNum type="arabicPeriod"/>
            </a:pPr>
            <a:r>
              <a:rPr lang="en-US" b="1" i="0" dirty="0" err="1">
                <a:solidFill>
                  <a:srgbClr val="404040"/>
                </a:solidFill>
                <a:effectLst/>
                <a:latin typeface="Inter"/>
              </a:rPr>
              <a:t>Contoh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:</a:t>
            </a:r>
          </a:p>
          <a:p>
            <a:pPr marL="742950" lvl="1" indent="-285750" algn="l">
              <a:buFont typeface="+mj-lt"/>
              <a:buAutoNum type="arabicPeriod"/>
            </a:pPr>
            <a:r>
              <a:rPr lang="en-US" b="0" i="0" dirty="0" err="1">
                <a:solidFill>
                  <a:srgbClr val="404040"/>
                </a:solidFill>
                <a:effectLst/>
                <a:latin typeface="Inter"/>
              </a:rPr>
              <a:t>Sebuah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 </a:t>
            </a:r>
            <a:r>
              <a:rPr lang="en-US" b="0" i="0" dirty="0" err="1">
                <a:solidFill>
                  <a:srgbClr val="404040"/>
                </a:solidFill>
                <a:effectLst/>
                <a:latin typeface="Inter"/>
              </a:rPr>
              <a:t>perusahaan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 </a:t>
            </a:r>
            <a:r>
              <a:rPr lang="en-US" b="0" i="0" dirty="0" err="1">
                <a:solidFill>
                  <a:srgbClr val="404040"/>
                </a:solidFill>
                <a:effectLst/>
                <a:latin typeface="Inter"/>
              </a:rPr>
              <a:t>mengklaim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 rata-rata </a:t>
            </a:r>
            <a:r>
              <a:rPr lang="en-US" b="0" i="0" dirty="0" err="1">
                <a:solidFill>
                  <a:srgbClr val="404040"/>
                </a:solidFill>
                <a:effectLst/>
                <a:latin typeface="Inter"/>
              </a:rPr>
              <a:t>berat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 </a:t>
            </a:r>
            <a:r>
              <a:rPr lang="en-US" b="0" i="0" dirty="0" err="1">
                <a:solidFill>
                  <a:srgbClr val="404040"/>
                </a:solidFill>
                <a:effectLst/>
                <a:latin typeface="Inter"/>
              </a:rPr>
              <a:t>produknya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 500 gram. </a:t>
            </a:r>
            <a:r>
              <a:rPr lang="en-US" b="0" i="0" dirty="0" err="1">
                <a:solidFill>
                  <a:srgbClr val="404040"/>
                </a:solidFill>
                <a:effectLst/>
                <a:latin typeface="Inter"/>
              </a:rPr>
              <a:t>Sampel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 25 </a:t>
            </a:r>
            <a:r>
              <a:rPr lang="en-US" b="0" i="0" dirty="0" err="1">
                <a:solidFill>
                  <a:srgbClr val="404040"/>
                </a:solidFill>
                <a:effectLst/>
                <a:latin typeface="Inter"/>
              </a:rPr>
              <a:t>produk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 </a:t>
            </a:r>
            <a:r>
              <a:rPr lang="en-US" b="0" i="0" dirty="0" err="1">
                <a:solidFill>
                  <a:srgbClr val="404040"/>
                </a:solidFill>
                <a:effectLst/>
                <a:latin typeface="Inter"/>
              </a:rPr>
              <a:t>memiliki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 rata-rata 495 gram </a:t>
            </a:r>
            <a:r>
              <a:rPr lang="en-US" b="0" i="0" dirty="0" err="1">
                <a:solidFill>
                  <a:srgbClr val="404040"/>
                </a:solidFill>
                <a:effectLst/>
                <a:latin typeface="Inter"/>
              </a:rPr>
              <a:t>dengan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 </a:t>
            </a:r>
            <a:r>
              <a:rPr lang="en-US" b="0" i="0" dirty="0" err="1">
                <a:solidFill>
                  <a:srgbClr val="404040"/>
                </a:solidFill>
                <a:effectLst/>
                <a:latin typeface="Inter"/>
              </a:rPr>
              <a:t>standar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 </a:t>
            </a:r>
            <a:r>
              <a:rPr lang="en-US" b="0" i="0" dirty="0" err="1">
                <a:solidFill>
                  <a:srgbClr val="404040"/>
                </a:solidFill>
                <a:effectLst/>
                <a:latin typeface="Inter"/>
              </a:rPr>
              <a:t>deviasi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 10 gram. Uji </a:t>
            </a:r>
            <a:r>
              <a:rPr lang="en-US" b="0" i="0" dirty="0" err="1">
                <a:solidFill>
                  <a:srgbClr val="404040"/>
                </a:solidFill>
                <a:effectLst/>
                <a:latin typeface="Inter"/>
              </a:rPr>
              <a:t>hipotesis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 </a:t>
            </a:r>
            <a:r>
              <a:rPr lang="en-US" b="0" i="0" dirty="0" err="1">
                <a:solidFill>
                  <a:srgbClr val="404040"/>
                </a:solidFill>
                <a:effectLst/>
                <a:latin typeface="Inter"/>
              </a:rPr>
              <a:t>dengan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 </a:t>
            </a:r>
            <a:r>
              <a:rPr lang="el-GR" b="0" i="0" dirty="0">
                <a:solidFill>
                  <a:srgbClr val="404040"/>
                </a:solidFill>
                <a:effectLst/>
                <a:latin typeface="KaTeX_Main"/>
              </a:rPr>
              <a:t>α=0.05</a:t>
            </a:r>
            <a:r>
              <a:rPr lang="el-GR" b="0" i="1" dirty="0">
                <a:solidFill>
                  <a:srgbClr val="404040"/>
                </a:solidFill>
                <a:effectLst/>
                <a:latin typeface="KaTeX_Math"/>
              </a:rPr>
              <a:t>α</a:t>
            </a:r>
            <a:r>
              <a:rPr lang="el-GR" b="0" i="0" dirty="0">
                <a:solidFill>
                  <a:srgbClr val="404040"/>
                </a:solidFill>
                <a:effectLst/>
                <a:latin typeface="KaTeX_Main"/>
              </a:rPr>
              <a:t>=0.05</a:t>
            </a:r>
            <a:r>
              <a:rPr lang="el-GR" b="0" i="0" dirty="0">
                <a:solidFill>
                  <a:srgbClr val="404040"/>
                </a:solidFill>
                <a:effectLst/>
                <a:latin typeface="Inter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507382659"/>
      </p:ext>
    </p:extLst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algn="ctr"/>
            <a:r>
              <a:rPr lang="en-US" sz="3200" b="1" i="0" dirty="0">
                <a:solidFill>
                  <a:srgbClr val="404040"/>
                </a:solidFill>
                <a:effectLst/>
                <a:latin typeface="Inter"/>
              </a:rPr>
              <a:t>Interval </a:t>
            </a:r>
            <a:r>
              <a:rPr lang="en-US" sz="3200" b="1" i="0" dirty="0" err="1">
                <a:solidFill>
                  <a:srgbClr val="404040"/>
                </a:solidFill>
                <a:effectLst/>
                <a:latin typeface="Inter"/>
              </a:rPr>
              <a:t>Kepercayaan</a:t>
            </a:r>
            <a:endParaRPr lang="en-US" sz="3200" b="1" i="0" dirty="0">
              <a:solidFill>
                <a:srgbClr val="404040"/>
              </a:solidFill>
              <a:effectLst/>
              <a:latin typeface="Inter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67544" y="16288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b="1" i="0" dirty="0">
                <a:solidFill>
                  <a:srgbClr val="404040"/>
                </a:solidFill>
                <a:effectLst/>
                <a:latin typeface="Inter"/>
              </a:rPr>
              <a:t>Pembahasan </a:t>
            </a:r>
            <a:r>
              <a:rPr lang="en-US" b="1" i="0" dirty="0" err="1">
                <a:solidFill>
                  <a:srgbClr val="404040"/>
                </a:solidFill>
                <a:effectLst/>
                <a:latin typeface="Inter"/>
              </a:rPr>
              <a:t>Contoh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: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1" i="0" dirty="0" err="1">
                <a:solidFill>
                  <a:srgbClr val="404040"/>
                </a:solidFill>
                <a:effectLst/>
                <a:latin typeface="Inter"/>
              </a:rPr>
              <a:t>Hipotesis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:</a:t>
            </a:r>
            <a:br>
              <a:rPr lang="en-US" b="0" i="0" dirty="0">
                <a:solidFill>
                  <a:srgbClr val="404040"/>
                </a:solidFill>
                <a:effectLst/>
                <a:latin typeface="Inter"/>
              </a:rPr>
            </a:br>
            <a:r>
              <a:rPr lang="en-US" b="0" i="0" dirty="0">
                <a:solidFill>
                  <a:srgbClr val="404040"/>
                </a:solidFill>
                <a:effectLst/>
                <a:latin typeface="KaTeX_Main"/>
              </a:rPr>
              <a:t>H0:</a:t>
            </a:r>
            <a:r>
              <a:rPr lang="el-GR" b="0" i="0" dirty="0">
                <a:solidFill>
                  <a:srgbClr val="404040"/>
                </a:solidFill>
                <a:effectLst/>
                <a:latin typeface="KaTeX_Main"/>
              </a:rPr>
              <a:t>μ=500</a:t>
            </a:r>
            <a:r>
              <a:rPr lang="en-US" b="0" i="1" dirty="0">
                <a:solidFill>
                  <a:srgbClr val="404040"/>
                </a:solidFill>
                <a:effectLst/>
                <a:latin typeface="KaTeX_Math"/>
              </a:rPr>
              <a:t>H</a:t>
            </a:r>
            <a:r>
              <a:rPr lang="en-US" b="0" i="0" dirty="0">
                <a:solidFill>
                  <a:srgbClr val="404040"/>
                </a:solidFill>
                <a:effectLst/>
                <a:latin typeface="KaTeX_Main"/>
              </a:rPr>
              <a:t>0​:</a:t>
            </a:r>
            <a:r>
              <a:rPr lang="el-GR" b="0" i="1" dirty="0">
                <a:solidFill>
                  <a:srgbClr val="404040"/>
                </a:solidFill>
                <a:effectLst/>
                <a:latin typeface="KaTeX_Math"/>
              </a:rPr>
              <a:t>μ</a:t>
            </a:r>
            <a:r>
              <a:rPr lang="el-GR" b="0" i="0" dirty="0">
                <a:solidFill>
                  <a:srgbClr val="404040"/>
                </a:solidFill>
                <a:effectLst/>
                <a:latin typeface="KaTeX_Main"/>
              </a:rPr>
              <a:t>=500</a:t>
            </a:r>
            <a:br>
              <a:rPr lang="el-GR" b="0" i="0" dirty="0">
                <a:solidFill>
                  <a:srgbClr val="404040"/>
                </a:solidFill>
                <a:effectLst/>
                <a:latin typeface="Inter"/>
              </a:rPr>
            </a:br>
            <a:r>
              <a:rPr lang="en-US" b="0" i="0" dirty="0">
                <a:solidFill>
                  <a:srgbClr val="404040"/>
                </a:solidFill>
                <a:effectLst/>
                <a:latin typeface="KaTeX_Main"/>
              </a:rPr>
              <a:t>H1:</a:t>
            </a:r>
            <a:r>
              <a:rPr lang="el-GR" b="0" i="0" dirty="0">
                <a:solidFill>
                  <a:srgbClr val="404040"/>
                </a:solidFill>
                <a:effectLst/>
                <a:latin typeface="KaTeX_Main"/>
              </a:rPr>
              <a:t>μ≠500</a:t>
            </a:r>
            <a:r>
              <a:rPr lang="en-US" b="0" i="1" dirty="0">
                <a:solidFill>
                  <a:srgbClr val="404040"/>
                </a:solidFill>
                <a:effectLst/>
                <a:latin typeface="KaTeX_Math"/>
              </a:rPr>
              <a:t>H</a:t>
            </a:r>
            <a:r>
              <a:rPr lang="en-US" b="0" i="0" dirty="0">
                <a:solidFill>
                  <a:srgbClr val="404040"/>
                </a:solidFill>
                <a:effectLst/>
                <a:latin typeface="KaTeX_Main"/>
              </a:rPr>
              <a:t>1​:</a:t>
            </a:r>
            <a:r>
              <a:rPr lang="el-GR" b="0" i="1" dirty="0">
                <a:solidFill>
                  <a:srgbClr val="404040"/>
                </a:solidFill>
                <a:effectLst/>
                <a:latin typeface="KaTeX_Math"/>
              </a:rPr>
              <a:t>μ</a:t>
            </a:r>
            <a:r>
              <a:rPr lang="el-GR" b="0" i="0" dirty="0">
                <a:solidFill>
                  <a:srgbClr val="404040"/>
                </a:solidFill>
                <a:effectLst/>
                <a:latin typeface="KaTeX_Main"/>
              </a:rPr>
              <a:t>=500</a:t>
            </a:r>
            <a:endParaRPr lang="el-GR" b="0" i="0" dirty="0">
              <a:solidFill>
                <a:srgbClr val="404040"/>
              </a:solidFill>
              <a:effectLst/>
              <a:latin typeface="Inter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1" i="0" dirty="0" err="1">
                <a:solidFill>
                  <a:srgbClr val="404040"/>
                </a:solidFill>
                <a:effectLst/>
                <a:latin typeface="Inter"/>
              </a:rPr>
              <a:t>Statistik</a:t>
            </a:r>
            <a:r>
              <a:rPr lang="en-US" b="1" i="0" dirty="0">
                <a:solidFill>
                  <a:srgbClr val="404040"/>
                </a:solidFill>
                <a:effectLst/>
                <a:latin typeface="Inter"/>
              </a:rPr>
              <a:t> Uji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: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404040"/>
                </a:solidFill>
                <a:effectLst/>
                <a:latin typeface="KaTeX_Main"/>
              </a:rPr>
              <a:t>t=xˉ−</a:t>
            </a:r>
            <a:r>
              <a:rPr lang="el-GR" b="0" i="0" dirty="0">
                <a:solidFill>
                  <a:srgbClr val="404040"/>
                </a:solidFill>
                <a:effectLst/>
                <a:latin typeface="KaTeX_Main"/>
              </a:rPr>
              <a:t>μ0</a:t>
            </a:r>
            <a:r>
              <a:rPr lang="en-US" b="0" i="0" dirty="0">
                <a:solidFill>
                  <a:srgbClr val="404040"/>
                </a:solidFill>
                <a:effectLst/>
                <a:latin typeface="KaTeX_Main"/>
              </a:rPr>
              <a:t>s/n=495−50010/25=−2.5</a:t>
            </a:r>
            <a:r>
              <a:rPr lang="en-US" b="0" i="1" dirty="0">
                <a:solidFill>
                  <a:srgbClr val="404040"/>
                </a:solidFill>
                <a:effectLst/>
                <a:latin typeface="KaTeX_Math"/>
              </a:rPr>
              <a:t>t</a:t>
            </a:r>
            <a:r>
              <a:rPr lang="en-US" b="0" i="0" dirty="0">
                <a:solidFill>
                  <a:srgbClr val="404040"/>
                </a:solidFill>
                <a:effectLst/>
                <a:latin typeface="KaTeX_Main"/>
              </a:rPr>
              <a:t>=</a:t>
            </a:r>
            <a:r>
              <a:rPr lang="en-US" b="0" i="1" dirty="0">
                <a:solidFill>
                  <a:srgbClr val="404040"/>
                </a:solidFill>
                <a:effectLst/>
                <a:latin typeface="KaTeX_Math"/>
              </a:rPr>
              <a:t>s</a:t>
            </a:r>
            <a:r>
              <a:rPr lang="en-US" b="0" i="0" dirty="0">
                <a:solidFill>
                  <a:srgbClr val="404040"/>
                </a:solidFill>
                <a:effectLst/>
                <a:latin typeface="KaTeX_Main"/>
              </a:rPr>
              <a:t>/</a:t>
            </a:r>
            <a:r>
              <a:rPr lang="en-US" b="0" i="1" dirty="0">
                <a:solidFill>
                  <a:srgbClr val="404040"/>
                </a:solidFill>
                <a:effectLst/>
                <a:latin typeface="KaTeX_Math"/>
              </a:rPr>
              <a:t>n</a:t>
            </a:r>
            <a:r>
              <a:rPr lang="en-US" b="0" i="0" dirty="0">
                <a:solidFill>
                  <a:srgbClr val="404040"/>
                </a:solidFill>
                <a:effectLst/>
                <a:latin typeface="KaTeX_Main"/>
              </a:rPr>
              <a:t>​</a:t>
            </a:r>
            <a:r>
              <a:rPr lang="en-US" b="0" i="1" dirty="0">
                <a:solidFill>
                  <a:srgbClr val="404040"/>
                </a:solidFill>
                <a:effectLst/>
                <a:latin typeface="KaTeX_Math"/>
              </a:rPr>
              <a:t>x</a:t>
            </a:r>
            <a:r>
              <a:rPr lang="en-US" b="0" i="0" dirty="0">
                <a:solidFill>
                  <a:srgbClr val="404040"/>
                </a:solidFill>
                <a:effectLst/>
                <a:latin typeface="KaTeX_Main"/>
              </a:rPr>
              <a:t>ˉ−</a:t>
            </a:r>
            <a:r>
              <a:rPr lang="el-GR" b="0" i="1" dirty="0">
                <a:solidFill>
                  <a:srgbClr val="404040"/>
                </a:solidFill>
                <a:effectLst/>
                <a:latin typeface="KaTeX_Math"/>
              </a:rPr>
              <a:t>μ</a:t>
            </a:r>
            <a:r>
              <a:rPr lang="el-GR" b="0" i="0" dirty="0">
                <a:solidFill>
                  <a:srgbClr val="404040"/>
                </a:solidFill>
                <a:effectLst/>
                <a:latin typeface="KaTeX_Main"/>
              </a:rPr>
              <a:t>0​​=10/25​495−500​=−2.5</a:t>
            </a:r>
            <a:endParaRPr lang="el-GR" b="0" i="0" dirty="0">
              <a:solidFill>
                <a:srgbClr val="404040"/>
              </a:solidFill>
              <a:effectLst/>
              <a:latin typeface="Inter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1" i="0" dirty="0">
                <a:solidFill>
                  <a:srgbClr val="404040"/>
                </a:solidFill>
                <a:effectLst/>
                <a:latin typeface="Inter"/>
              </a:rPr>
              <a:t>Keputusan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:</a:t>
            </a:r>
            <a:br>
              <a:rPr lang="en-US" b="0" i="0" dirty="0">
                <a:solidFill>
                  <a:srgbClr val="404040"/>
                </a:solidFill>
                <a:effectLst/>
                <a:latin typeface="Inter"/>
              </a:rPr>
            </a:br>
            <a:r>
              <a:rPr lang="en-US" b="0" i="0" dirty="0" err="1">
                <a:solidFill>
                  <a:srgbClr val="404040"/>
                </a:solidFill>
                <a:effectLst/>
                <a:latin typeface="Inter"/>
              </a:rPr>
              <a:t>Bandingkan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 </a:t>
            </a:r>
            <a:r>
              <a:rPr lang="en-US" b="0" i="0" dirty="0">
                <a:solidFill>
                  <a:srgbClr val="404040"/>
                </a:solidFill>
                <a:effectLst/>
                <a:latin typeface="KaTeX_Main"/>
              </a:rPr>
              <a:t>∣t∣=2.5∣</a:t>
            </a:r>
            <a:r>
              <a:rPr lang="en-US" b="0" i="1" dirty="0">
                <a:solidFill>
                  <a:srgbClr val="404040"/>
                </a:solidFill>
                <a:effectLst/>
                <a:latin typeface="KaTeX_Math"/>
              </a:rPr>
              <a:t>t</a:t>
            </a:r>
            <a:r>
              <a:rPr lang="en-US" b="0" i="0" dirty="0">
                <a:solidFill>
                  <a:srgbClr val="404040"/>
                </a:solidFill>
                <a:effectLst/>
                <a:latin typeface="KaTeX_Main"/>
              </a:rPr>
              <a:t>∣=2.5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 </a:t>
            </a:r>
            <a:r>
              <a:rPr lang="en-US" b="0" i="0" dirty="0" err="1">
                <a:solidFill>
                  <a:srgbClr val="404040"/>
                </a:solidFill>
                <a:effectLst/>
                <a:latin typeface="Inter"/>
              </a:rPr>
              <a:t>dengan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 </a:t>
            </a:r>
            <a:r>
              <a:rPr lang="en-US" b="0" i="0" dirty="0">
                <a:solidFill>
                  <a:srgbClr val="404040"/>
                </a:solidFill>
                <a:effectLst/>
                <a:latin typeface="KaTeX_Main"/>
              </a:rPr>
              <a:t>t0.025,24=2.064</a:t>
            </a:r>
            <a:r>
              <a:rPr lang="en-US" b="0" i="1" dirty="0">
                <a:solidFill>
                  <a:srgbClr val="404040"/>
                </a:solidFill>
                <a:effectLst/>
                <a:latin typeface="KaTeX_Math"/>
              </a:rPr>
              <a:t>t</a:t>
            </a:r>
            <a:r>
              <a:rPr lang="en-US" b="0" i="0" dirty="0">
                <a:solidFill>
                  <a:srgbClr val="404040"/>
                </a:solidFill>
                <a:effectLst/>
                <a:latin typeface="KaTeX_Main"/>
              </a:rPr>
              <a:t>0.025,24​=2.064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.</a:t>
            </a:r>
            <a:br>
              <a:rPr lang="en-US" b="0" i="0" dirty="0">
                <a:solidFill>
                  <a:srgbClr val="404040"/>
                </a:solidFill>
                <a:effectLst/>
                <a:latin typeface="Inter"/>
              </a:rPr>
            </a:b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Karena </a:t>
            </a:r>
            <a:r>
              <a:rPr lang="en-US" b="0" i="0" dirty="0">
                <a:solidFill>
                  <a:srgbClr val="404040"/>
                </a:solidFill>
                <a:effectLst/>
                <a:latin typeface="KaTeX_Main"/>
              </a:rPr>
              <a:t>∣t∣&gt;</a:t>
            </a:r>
            <a:r>
              <a:rPr lang="en-US" b="0" i="0" dirty="0" err="1">
                <a:solidFill>
                  <a:srgbClr val="404040"/>
                </a:solidFill>
                <a:effectLst/>
                <a:latin typeface="KaTeX_Main"/>
              </a:rPr>
              <a:t>tkritis∣</a:t>
            </a:r>
            <a:r>
              <a:rPr lang="en-US" b="0" i="1" dirty="0" err="1">
                <a:solidFill>
                  <a:srgbClr val="404040"/>
                </a:solidFill>
                <a:effectLst/>
                <a:latin typeface="KaTeX_Math"/>
              </a:rPr>
              <a:t>t</a:t>
            </a:r>
            <a:r>
              <a:rPr lang="en-US" b="0" i="0" dirty="0">
                <a:solidFill>
                  <a:srgbClr val="404040"/>
                </a:solidFill>
                <a:effectLst/>
                <a:latin typeface="KaTeX_Main"/>
              </a:rPr>
              <a:t>∣&gt;</a:t>
            </a:r>
            <a:r>
              <a:rPr lang="en-US" b="0" i="1" dirty="0" err="1">
                <a:solidFill>
                  <a:srgbClr val="404040"/>
                </a:solidFill>
                <a:effectLst/>
                <a:latin typeface="KaTeX_Math"/>
              </a:rPr>
              <a:t>tkritis</a:t>
            </a:r>
            <a:r>
              <a:rPr lang="en-US" b="0" i="0" dirty="0">
                <a:solidFill>
                  <a:srgbClr val="404040"/>
                </a:solidFill>
                <a:effectLst/>
                <a:latin typeface="KaTeX_Main"/>
              </a:rPr>
              <a:t>​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, </a:t>
            </a:r>
            <a:r>
              <a:rPr lang="en-US" b="0" i="0" dirty="0" err="1">
                <a:solidFill>
                  <a:srgbClr val="404040"/>
                </a:solidFill>
                <a:effectLst/>
                <a:latin typeface="Inter"/>
              </a:rPr>
              <a:t>tolak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 </a:t>
            </a:r>
            <a:r>
              <a:rPr lang="en-US" b="0" i="0" dirty="0">
                <a:solidFill>
                  <a:srgbClr val="404040"/>
                </a:solidFill>
                <a:effectLst/>
                <a:latin typeface="KaTeX_Main"/>
              </a:rPr>
              <a:t>H0</a:t>
            </a:r>
            <a:r>
              <a:rPr lang="en-US" b="0" i="1" dirty="0">
                <a:solidFill>
                  <a:srgbClr val="404040"/>
                </a:solidFill>
                <a:effectLst/>
                <a:latin typeface="KaTeX_Math"/>
              </a:rPr>
              <a:t>H</a:t>
            </a:r>
            <a:r>
              <a:rPr lang="en-US" b="0" i="0" dirty="0">
                <a:solidFill>
                  <a:srgbClr val="404040"/>
                </a:solidFill>
                <a:effectLst/>
                <a:latin typeface="KaTeX_Main"/>
              </a:rPr>
              <a:t>0​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.</a:t>
            </a:r>
          </a:p>
          <a:p>
            <a:pPr algn="l"/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230940912"/>
      </p:ext>
    </p:extLst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algn="ctr"/>
            <a:r>
              <a:rPr lang="en-US" sz="3200" b="1" i="0" dirty="0" err="1">
                <a:solidFill>
                  <a:srgbClr val="404040"/>
                </a:solidFill>
                <a:effectLst/>
                <a:latin typeface="Inter"/>
              </a:rPr>
              <a:t>Contoh</a:t>
            </a:r>
            <a:r>
              <a:rPr lang="en-US" sz="3200" b="1" i="0" dirty="0">
                <a:solidFill>
                  <a:srgbClr val="404040"/>
                </a:solidFill>
                <a:effectLst/>
                <a:latin typeface="Inter"/>
              </a:rPr>
              <a:t> dan Pembahasan</a:t>
            </a:r>
            <a:r>
              <a:rPr lang="en-US" sz="3200" b="0" i="0" dirty="0">
                <a:solidFill>
                  <a:srgbClr val="404040"/>
                </a:solidFill>
                <a:effectLst/>
                <a:latin typeface="Inter"/>
              </a:rPr>
              <a:t>: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67544" y="16288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endParaRPr lang="en-US" sz="1800" dirty="0">
              <a:solidFill>
                <a:srgbClr val="800080"/>
              </a:solidFill>
              <a:effectLst/>
              <a:latin typeface="Segoe UI" panose="020B0502040204020203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1" i="0" dirty="0" err="1">
                <a:solidFill>
                  <a:srgbClr val="404040"/>
                </a:solidFill>
                <a:effectLst/>
                <a:latin typeface="Inter"/>
              </a:rPr>
              <a:t>Contoh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:</a:t>
            </a:r>
            <a:br>
              <a:rPr lang="en-US" b="0" i="0" dirty="0">
                <a:solidFill>
                  <a:srgbClr val="404040"/>
                </a:solidFill>
                <a:effectLst/>
                <a:latin typeface="Inter"/>
              </a:rPr>
            </a:br>
            <a:r>
              <a:rPr lang="en-US" b="0" i="0" dirty="0" err="1">
                <a:solidFill>
                  <a:srgbClr val="404040"/>
                </a:solidFill>
                <a:effectLst/>
                <a:latin typeface="Inter"/>
              </a:rPr>
              <a:t>Sebuah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 </a:t>
            </a:r>
            <a:r>
              <a:rPr lang="en-US" b="0" i="0" dirty="0" err="1">
                <a:solidFill>
                  <a:srgbClr val="404040"/>
                </a:solidFill>
                <a:effectLst/>
                <a:latin typeface="Inter"/>
              </a:rPr>
              <a:t>sampel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 30 </a:t>
            </a:r>
            <a:r>
              <a:rPr lang="en-US" b="0" i="0" dirty="0" err="1">
                <a:solidFill>
                  <a:srgbClr val="404040"/>
                </a:solidFill>
                <a:effectLst/>
                <a:latin typeface="Inter"/>
              </a:rPr>
              <a:t>mahasiswa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 </a:t>
            </a:r>
            <a:r>
              <a:rPr lang="en-US" b="0" i="0" dirty="0" err="1">
                <a:solidFill>
                  <a:srgbClr val="404040"/>
                </a:solidFill>
                <a:effectLst/>
                <a:latin typeface="Inter"/>
              </a:rPr>
              <a:t>memiliki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 rata-rata </a:t>
            </a:r>
            <a:r>
              <a:rPr lang="en-US" b="0" i="0" dirty="0" err="1">
                <a:solidFill>
                  <a:srgbClr val="404040"/>
                </a:solidFill>
                <a:effectLst/>
                <a:latin typeface="Inter"/>
              </a:rPr>
              <a:t>nilai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 </a:t>
            </a:r>
            <a:r>
              <a:rPr lang="en-US" b="0" i="0" dirty="0" err="1">
                <a:solidFill>
                  <a:srgbClr val="404040"/>
                </a:solidFill>
                <a:effectLst/>
                <a:latin typeface="Inter"/>
              </a:rPr>
              <a:t>ujian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 75 </a:t>
            </a:r>
            <a:r>
              <a:rPr lang="en-US" b="0" i="0" dirty="0" err="1">
                <a:solidFill>
                  <a:srgbClr val="404040"/>
                </a:solidFill>
                <a:effectLst/>
                <a:latin typeface="Inter"/>
              </a:rPr>
              <a:t>dengan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 </a:t>
            </a:r>
            <a:r>
              <a:rPr lang="en-US" b="0" i="0" dirty="0" err="1">
                <a:solidFill>
                  <a:srgbClr val="404040"/>
                </a:solidFill>
                <a:effectLst/>
                <a:latin typeface="Inter"/>
              </a:rPr>
              <a:t>standar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 </a:t>
            </a:r>
            <a:r>
              <a:rPr lang="en-US" b="0" i="0" dirty="0" err="1">
                <a:solidFill>
                  <a:srgbClr val="404040"/>
                </a:solidFill>
                <a:effectLst/>
                <a:latin typeface="Inter"/>
              </a:rPr>
              <a:t>deviasi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 10. </a:t>
            </a:r>
            <a:r>
              <a:rPr lang="en-US" b="0" i="0" dirty="0" err="1">
                <a:solidFill>
                  <a:srgbClr val="404040"/>
                </a:solidFill>
                <a:effectLst/>
                <a:latin typeface="Inter"/>
              </a:rPr>
              <a:t>Buat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 interval </a:t>
            </a:r>
            <a:r>
              <a:rPr lang="en-US" b="0" i="0" dirty="0" err="1">
                <a:solidFill>
                  <a:srgbClr val="404040"/>
                </a:solidFill>
                <a:effectLst/>
                <a:latin typeface="Inter"/>
              </a:rPr>
              <a:t>kepercayaan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 95% </a:t>
            </a:r>
            <a:r>
              <a:rPr lang="en-US" b="0" i="0" dirty="0" err="1">
                <a:solidFill>
                  <a:srgbClr val="404040"/>
                </a:solidFill>
                <a:effectLst/>
                <a:latin typeface="Inter"/>
              </a:rPr>
              <a:t>untuk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 rata-rata </a:t>
            </a:r>
            <a:r>
              <a:rPr lang="en-US" b="0" i="0" dirty="0" err="1">
                <a:solidFill>
                  <a:srgbClr val="404040"/>
                </a:solidFill>
                <a:effectLst/>
                <a:latin typeface="Inter"/>
              </a:rPr>
              <a:t>populasi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.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en-US" b="1" i="0" dirty="0" err="1">
                <a:solidFill>
                  <a:srgbClr val="404040"/>
                </a:solidFill>
                <a:effectLst/>
                <a:latin typeface="Inter"/>
              </a:rPr>
              <a:t>Penyelesaian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: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404040"/>
                </a:solidFill>
                <a:effectLst/>
                <a:latin typeface="KaTeX_Main"/>
              </a:rPr>
              <a:t>xˉ=75, s=10, n=30</a:t>
            </a:r>
            <a:r>
              <a:rPr lang="en-US" b="0" i="1" dirty="0">
                <a:solidFill>
                  <a:srgbClr val="404040"/>
                </a:solidFill>
                <a:effectLst/>
                <a:latin typeface="KaTeX_Math"/>
              </a:rPr>
              <a:t>x</a:t>
            </a:r>
            <a:r>
              <a:rPr lang="en-US" b="0" i="0" dirty="0">
                <a:solidFill>
                  <a:srgbClr val="404040"/>
                </a:solidFill>
                <a:effectLst/>
                <a:latin typeface="KaTeX_Main"/>
              </a:rPr>
              <a:t>ˉ=75,</a:t>
            </a:r>
            <a:r>
              <a:rPr lang="en-US" b="0" i="1" dirty="0">
                <a:solidFill>
                  <a:srgbClr val="404040"/>
                </a:solidFill>
                <a:effectLst/>
                <a:latin typeface="KaTeX_Math"/>
              </a:rPr>
              <a:t>s</a:t>
            </a:r>
            <a:r>
              <a:rPr lang="en-US" b="0" i="0" dirty="0">
                <a:solidFill>
                  <a:srgbClr val="404040"/>
                </a:solidFill>
                <a:effectLst/>
                <a:latin typeface="KaTeX_Main"/>
              </a:rPr>
              <a:t>=10,</a:t>
            </a:r>
            <a:r>
              <a:rPr lang="en-US" b="0" i="1" dirty="0">
                <a:solidFill>
                  <a:srgbClr val="404040"/>
                </a:solidFill>
                <a:effectLst/>
                <a:latin typeface="KaTeX_Math"/>
              </a:rPr>
              <a:t>n</a:t>
            </a:r>
            <a:r>
              <a:rPr lang="en-US" b="0" i="0" dirty="0">
                <a:solidFill>
                  <a:srgbClr val="404040"/>
                </a:solidFill>
                <a:effectLst/>
                <a:latin typeface="KaTeX_Main"/>
              </a:rPr>
              <a:t>=30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Gunakan </a:t>
            </a:r>
            <a:r>
              <a:rPr lang="en-US" b="0" i="0" dirty="0" err="1">
                <a:solidFill>
                  <a:srgbClr val="404040"/>
                </a:solidFill>
                <a:effectLst/>
                <a:latin typeface="Inter"/>
              </a:rPr>
              <a:t>distribusi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 t (</a:t>
            </a:r>
            <a:r>
              <a:rPr lang="en-US" b="0" i="0" dirty="0" err="1">
                <a:solidFill>
                  <a:srgbClr val="404040"/>
                </a:solidFill>
                <a:effectLst/>
                <a:latin typeface="Inter"/>
              </a:rPr>
              <a:t>karena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 </a:t>
            </a:r>
            <a:r>
              <a:rPr lang="el-GR" b="0" i="0" dirty="0">
                <a:solidFill>
                  <a:srgbClr val="404040"/>
                </a:solidFill>
                <a:effectLst/>
                <a:latin typeface="KaTeX_Main"/>
              </a:rPr>
              <a:t>σ</a:t>
            </a:r>
            <a:r>
              <a:rPr lang="el-GR" b="0" i="1" dirty="0">
                <a:solidFill>
                  <a:srgbClr val="404040"/>
                </a:solidFill>
                <a:effectLst/>
                <a:latin typeface="KaTeX_Math"/>
              </a:rPr>
              <a:t>σ</a:t>
            </a:r>
            <a:r>
              <a:rPr lang="el-GR" b="0" i="0" dirty="0">
                <a:solidFill>
                  <a:srgbClr val="404040"/>
                </a:solidFill>
                <a:effectLst/>
                <a:latin typeface="Inter"/>
              </a:rPr>
              <a:t> </a:t>
            </a:r>
            <a:r>
              <a:rPr lang="en-US" b="0" i="0" dirty="0" err="1">
                <a:solidFill>
                  <a:srgbClr val="404040"/>
                </a:solidFill>
                <a:effectLst/>
                <a:latin typeface="Inter"/>
              </a:rPr>
              <a:t>tidak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 </a:t>
            </a:r>
            <a:r>
              <a:rPr lang="en-US" b="0" i="0" dirty="0" err="1">
                <a:solidFill>
                  <a:srgbClr val="404040"/>
                </a:solidFill>
                <a:effectLst/>
                <a:latin typeface="Inter"/>
              </a:rPr>
              <a:t>diketahui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):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404040"/>
                </a:solidFill>
                <a:effectLst/>
                <a:latin typeface="KaTeX_Main"/>
              </a:rPr>
              <a:t>df=n−1=29, t0.025≈2.045df=</a:t>
            </a:r>
            <a:r>
              <a:rPr lang="en-US" b="0" i="1" dirty="0">
                <a:solidFill>
                  <a:srgbClr val="404040"/>
                </a:solidFill>
                <a:effectLst/>
                <a:latin typeface="KaTeX_Math"/>
              </a:rPr>
              <a:t>n</a:t>
            </a:r>
            <a:r>
              <a:rPr lang="en-US" b="0" i="0" dirty="0">
                <a:solidFill>
                  <a:srgbClr val="404040"/>
                </a:solidFill>
                <a:effectLst/>
                <a:latin typeface="KaTeX_Main"/>
              </a:rPr>
              <a:t>−1=29,</a:t>
            </a:r>
            <a:r>
              <a:rPr lang="en-US" b="0" i="1" dirty="0">
                <a:solidFill>
                  <a:srgbClr val="404040"/>
                </a:solidFill>
                <a:effectLst/>
                <a:latin typeface="KaTeX_Math"/>
              </a:rPr>
              <a:t>t</a:t>
            </a:r>
            <a:r>
              <a:rPr lang="en-US" b="0" i="0" dirty="0">
                <a:solidFill>
                  <a:srgbClr val="404040"/>
                </a:solidFill>
                <a:effectLst/>
                <a:latin typeface="KaTeX_Main"/>
              </a:rPr>
              <a:t>0.025​≈2.045Interval=75±2.045×1030≈75±3.73Interval=75±2.045×30​10​≈75±3.73Interval=(71.27,78.73)Interval=(71.27,78.73)</a:t>
            </a:r>
            <a:endParaRPr lang="en-US" b="0" i="0" dirty="0">
              <a:solidFill>
                <a:srgbClr val="404040"/>
              </a:solidFill>
              <a:effectLst/>
              <a:latin typeface="Inter"/>
            </a:endParaRPr>
          </a:p>
        </p:txBody>
      </p:sp>
    </p:spTree>
    <p:extLst>
      <p:ext uri="{BB962C8B-B14F-4D97-AF65-F5344CB8AC3E}">
        <p14:creationId xmlns:p14="http://schemas.microsoft.com/office/powerpoint/2010/main" val="357621049"/>
      </p:ext>
    </p:extLst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algn="ctr"/>
            <a:r>
              <a:rPr lang="en-US" sz="3200" b="1" i="0" dirty="0" err="1">
                <a:solidFill>
                  <a:srgbClr val="404040"/>
                </a:solidFill>
                <a:effectLst/>
                <a:latin typeface="Inter"/>
              </a:rPr>
              <a:t>Contoh</a:t>
            </a:r>
            <a:r>
              <a:rPr lang="en-US" sz="3200" b="1" i="0" dirty="0">
                <a:solidFill>
                  <a:srgbClr val="404040"/>
                </a:solidFill>
                <a:effectLst/>
                <a:latin typeface="Inter"/>
              </a:rPr>
              <a:t> dan Pembahasan</a:t>
            </a:r>
            <a:r>
              <a:rPr lang="en-US" sz="3200" b="0" i="0" dirty="0">
                <a:solidFill>
                  <a:srgbClr val="404040"/>
                </a:solidFill>
                <a:effectLst/>
                <a:latin typeface="Inter"/>
              </a:rPr>
              <a:t>: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endParaRPr lang="en-US" sz="1800" dirty="0">
              <a:solidFill>
                <a:srgbClr val="800080"/>
              </a:solidFill>
              <a:effectLst/>
              <a:latin typeface="Segoe UI" panose="020B0502040204020203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1" i="0" dirty="0" err="1">
                <a:solidFill>
                  <a:srgbClr val="404040"/>
                </a:solidFill>
                <a:effectLst/>
                <a:latin typeface="Inter"/>
              </a:rPr>
              <a:t>Contoh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:</a:t>
            </a:r>
            <a:br>
              <a:rPr lang="en-US" b="0" i="0" dirty="0">
                <a:solidFill>
                  <a:srgbClr val="404040"/>
                </a:solidFill>
                <a:effectLst/>
                <a:latin typeface="Inter"/>
              </a:rPr>
            </a:br>
            <a:r>
              <a:rPr lang="en-US" b="0" i="0" dirty="0" err="1">
                <a:solidFill>
                  <a:srgbClr val="404040"/>
                </a:solidFill>
                <a:effectLst/>
                <a:latin typeface="Inter"/>
              </a:rPr>
              <a:t>Sebuah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 </a:t>
            </a:r>
            <a:r>
              <a:rPr lang="en-US" b="0" i="0" dirty="0" err="1">
                <a:solidFill>
                  <a:srgbClr val="404040"/>
                </a:solidFill>
                <a:effectLst/>
                <a:latin typeface="Inter"/>
              </a:rPr>
              <a:t>sampel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 30 </a:t>
            </a:r>
            <a:r>
              <a:rPr lang="en-US" b="0" i="0" dirty="0" err="1">
                <a:solidFill>
                  <a:srgbClr val="404040"/>
                </a:solidFill>
                <a:effectLst/>
                <a:latin typeface="Inter"/>
              </a:rPr>
              <a:t>mahasiswa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 </a:t>
            </a:r>
            <a:r>
              <a:rPr lang="en-US" b="0" i="0" dirty="0" err="1">
                <a:solidFill>
                  <a:srgbClr val="404040"/>
                </a:solidFill>
                <a:effectLst/>
                <a:latin typeface="Inter"/>
              </a:rPr>
              <a:t>memiliki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 rata-rata </a:t>
            </a:r>
            <a:r>
              <a:rPr lang="en-US" b="0" i="0" dirty="0" err="1">
                <a:solidFill>
                  <a:srgbClr val="404040"/>
                </a:solidFill>
                <a:effectLst/>
                <a:latin typeface="Inter"/>
              </a:rPr>
              <a:t>nilai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 </a:t>
            </a:r>
            <a:r>
              <a:rPr lang="en-US" b="0" i="0" dirty="0" err="1">
                <a:solidFill>
                  <a:srgbClr val="404040"/>
                </a:solidFill>
                <a:effectLst/>
                <a:latin typeface="Inter"/>
              </a:rPr>
              <a:t>ujian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 75 </a:t>
            </a:r>
            <a:r>
              <a:rPr lang="en-US" b="0" i="0" dirty="0" err="1">
                <a:solidFill>
                  <a:srgbClr val="404040"/>
                </a:solidFill>
                <a:effectLst/>
                <a:latin typeface="Inter"/>
              </a:rPr>
              <a:t>dengan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 </a:t>
            </a:r>
            <a:r>
              <a:rPr lang="en-US" b="0" i="0" dirty="0" err="1">
                <a:solidFill>
                  <a:srgbClr val="404040"/>
                </a:solidFill>
                <a:effectLst/>
                <a:latin typeface="Inter"/>
              </a:rPr>
              <a:t>standar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 </a:t>
            </a:r>
            <a:r>
              <a:rPr lang="en-US" b="0" i="0" dirty="0" err="1">
                <a:solidFill>
                  <a:srgbClr val="404040"/>
                </a:solidFill>
                <a:effectLst/>
                <a:latin typeface="Inter"/>
              </a:rPr>
              <a:t>deviasi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 10. </a:t>
            </a:r>
            <a:r>
              <a:rPr lang="en-US" b="0" i="0" dirty="0" err="1">
                <a:solidFill>
                  <a:srgbClr val="404040"/>
                </a:solidFill>
                <a:effectLst/>
                <a:latin typeface="Inter"/>
              </a:rPr>
              <a:t>Buat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 interval </a:t>
            </a:r>
            <a:r>
              <a:rPr lang="en-US" b="0" i="0" dirty="0" err="1">
                <a:solidFill>
                  <a:srgbClr val="404040"/>
                </a:solidFill>
                <a:effectLst/>
                <a:latin typeface="Inter"/>
              </a:rPr>
              <a:t>kepercayaan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 95% </a:t>
            </a:r>
            <a:r>
              <a:rPr lang="en-US" b="0" i="0" dirty="0" err="1">
                <a:solidFill>
                  <a:srgbClr val="404040"/>
                </a:solidFill>
                <a:effectLst/>
                <a:latin typeface="Inter"/>
              </a:rPr>
              <a:t>untuk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 rata-rata </a:t>
            </a:r>
            <a:r>
              <a:rPr lang="en-US" b="0" i="0" dirty="0" err="1">
                <a:solidFill>
                  <a:srgbClr val="404040"/>
                </a:solidFill>
                <a:effectLst/>
                <a:latin typeface="Inter"/>
              </a:rPr>
              <a:t>populasi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.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en-US" b="1" i="0" dirty="0" err="1">
                <a:solidFill>
                  <a:srgbClr val="404040"/>
                </a:solidFill>
                <a:effectLst/>
                <a:latin typeface="Inter"/>
              </a:rPr>
              <a:t>Penyelesaian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: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404040"/>
                </a:solidFill>
                <a:effectLst/>
                <a:latin typeface="KaTeX_Main"/>
              </a:rPr>
              <a:t>xˉ=75, s=10, n=30</a:t>
            </a:r>
            <a:r>
              <a:rPr lang="en-US" b="0" i="1" dirty="0">
                <a:solidFill>
                  <a:srgbClr val="404040"/>
                </a:solidFill>
                <a:effectLst/>
                <a:latin typeface="KaTeX_Math"/>
              </a:rPr>
              <a:t>x</a:t>
            </a:r>
            <a:r>
              <a:rPr lang="en-US" b="0" i="0" dirty="0">
                <a:solidFill>
                  <a:srgbClr val="404040"/>
                </a:solidFill>
                <a:effectLst/>
                <a:latin typeface="KaTeX_Main"/>
              </a:rPr>
              <a:t>ˉ=75,</a:t>
            </a:r>
            <a:r>
              <a:rPr lang="en-US" b="0" i="1" dirty="0">
                <a:solidFill>
                  <a:srgbClr val="404040"/>
                </a:solidFill>
                <a:effectLst/>
                <a:latin typeface="KaTeX_Math"/>
              </a:rPr>
              <a:t>s</a:t>
            </a:r>
            <a:r>
              <a:rPr lang="en-US" b="0" i="0" dirty="0">
                <a:solidFill>
                  <a:srgbClr val="404040"/>
                </a:solidFill>
                <a:effectLst/>
                <a:latin typeface="KaTeX_Main"/>
              </a:rPr>
              <a:t>=10,</a:t>
            </a:r>
            <a:r>
              <a:rPr lang="en-US" b="0" i="1" dirty="0">
                <a:solidFill>
                  <a:srgbClr val="404040"/>
                </a:solidFill>
                <a:effectLst/>
                <a:latin typeface="KaTeX_Math"/>
              </a:rPr>
              <a:t>n</a:t>
            </a:r>
            <a:r>
              <a:rPr lang="en-US" b="0" i="0" dirty="0">
                <a:solidFill>
                  <a:srgbClr val="404040"/>
                </a:solidFill>
                <a:effectLst/>
                <a:latin typeface="KaTeX_Main"/>
              </a:rPr>
              <a:t>=30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Gunakan </a:t>
            </a:r>
            <a:r>
              <a:rPr lang="en-US" b="0" i="0" dirty="0" err="1">
                <a:solidFill>
                  <a:srgbClr val="404040"/>
                </a:solidFill>
                <a:effectLst/>
                <a:latin typeface="Inter"/>
              </a:rPr>
              <a:t>distribusi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 t (</a:t>
            </a:r>
            <a:r>
              <a:rPr lang="en-US" b="0" i="0" dirty="0" err="1">
                <a:solidFill>
                  <a:srgbClr val="404040"/>
                </a:solidFill>
                <a:effectLst/>
                <a:latin typeface="Inter"/>
              </a:rPr>
              <a:t>karena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 </a:t>
            </a:r>
            <a:r>
              <a:rPr lang="el-GR" b="0" i="0" dirty="0">
                <a:solidFill>
                  <a:srgbClr val="404040"/>
                </a:solidFill>
                <a:effectLst/>
                <a:latin typeface="KaTeX_Main"/>
              </a:rPr>
              <a:t>σ</a:t>
            </a:r>
            <a:r>
              <a:rPr lang="el-GR" b="0" i="1" dirty="0">
                <a:solidFill>
                  <a:srgbClr val="404040"/>
                </a:solidFill>
                <a:effectLst/>
                <a:latin typeface="KaTeX_Math"/>
              </a:rPr>
              <a:t>σ</a:t>
            </a:r>
            <a:r>
              <a:rPr lang="el-GR" b="0" i="0" dirty="0">
                <a:solidFill>
                  <a:srgbClr val="404040"/>
                </a:solidFill>
                <a:effectLst/>
                <a:latin typeface="Inter"/>
              </a:rPr>
              <a:t> </a:t>
            </a:r>
            <a:r>
              <a:rPr lang="en-US" b="0" i="0" dirty="0" err="1">
                <a:solidFill>
                  <a:srgbClr val="404040"/>
                </a:solidFill>
                <a:effectLst/>
                <a:latin typeface="Inter"/>
              </a:rPr>
              <a:t>tidak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 </a:t>
            </a:r>
            <a:r>
              <a:rPr lang="en-US" b="0" i="0" dirty="0" err="1">
                <a:solidFill>
                  <a:srgbClr val="404040"/>
                </a:solidFill>
                <a:effectLst/>
                <a:latin typeface="Inter"/>
              </a:rPr>
              <a:t>diketahui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):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404040"/>
                </a:solidFill>
                <a:effectLst/>
                <a:latin typeface="KaTeX_Main"/>
              </a:rPr>
              <a:t>df=n−1=29, t0.025≈2.045df=</a:t>
            </a:r>
            <a:r>
              <a:rPr lang="en-US" b="0" i="1" dirty="0">
                <a:solidFill>
                  <a:srgbClr val="404040"/>
                </a:solidFill>
                <a:effectLst/>
                <a:latin typeface="KaTeX_Math"/>
              </a:rPr>
              <a:t>n</a:t>
            </a:r>
            <a:r>
              <a:rPr lang="en-US" b="0" i="0" dirty="0">
                <a:solidFill>
                  <a:srgbClr val="404040"/>
                </a:solidFill>
                <a:effectLst/>
                <a:latin typeface="KaTeX_Main"/>
              </a:rPr>
              <a:t>−1=29,</a:t>
            </a:r>
            <a:r>
              <a:rPr lang="en-US" b="0" i="1" dirty="0">
                <a:solidFill>
                  <a:srgbClr val="404040"/>
                </a:solidFill>
                <a:effectLst/>
                <a:latin typeface="KaTeX_Math"/>
              </a:rPr>
              <a:t>t</a:t>
            </a:r>
            <a:r>
              <a:rPr lang="en-US" b="0" i="0" dirty="0">
                <a:solidFill>
                  <a:srgbClr val="404040"/>
                </a:solidFill>
                <a:effectLst/>
                <a:latin typeface="KaTeX_Main"/>
              </a:rPr>
              <a:t>0.025​≈2.045Interval=75±2.045×1030≈75±3.73Interval=75±2.045×30​10​≈75±3.73Interval=(71.27,78.73)Interval=(71.27,78.73)</a:t>
            </a:r>
            <a:endParaRPr lang="en-US" b="0" i="0" dirty="0">
              <a:solidFill>
                <a:srgbClr val="404040"/>
              </a:solidFill>
              <a:effectLst/>
              <a:latin typeface="Inter"/>
            </a:endParaRPr>
          </a:p>
        </p:txBody>
      </p:sp>
    </p:spTree>
    <p:extLst>
      <p:ext uri="{BB962C8B-B14F-4D97-AF65-F5344CB8AC3E}">
        <p14:creationId xmlns:p14="http://schemas.microsoft.com/office/powerpoint/2010/main" val="2662225849"/>
      </p:ext>
    </p:extLst>
  </p:cSld>
  <p:clrMapOvr>
    <a:masterClrMapping/>
  </p:clrMapOvr>
  <p:transition spd="slow"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algn="ctr"/>
            <a:r>
              <a:rPr lang="en-US" sz="3200" b="1" i="0" dirty="0" err="1">
                <a:solidFill>
                  <a:srgbClr val="404040"/>
                </a:solidFill>
                <a:effectLst/>
                <a:latin typeface="Inter"/>
              </a:rPr>
              <a:t>Contoh</a:t>
            </a:r>
            <a:r>
              <a:rPr lang="en-US" sz="3200" b="1" i="0" dirty="0">
                <a:solidFill>
                  <a:srgbClr val="404040"/>
                </a:solidFill>
                <a:effectLst/>
                <a:latin typeface="Inter"/>
              </a:rPr>
              <a:t> dan Pembahasan</a:t>
            </a:r>
            <a:r>
              <a:rPr lang="en-US" sz="3200" b="0" i="0" dirty="0">
                <a:solidFill>
                  <a:srgbClr val="404040"/>
                </a:solidFill>
                <a:effectLst/>
                <a:latin typeface="Inter"/>
              </a:rPr>
              <a:t>: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endParaRPr lang="en-US" sz="1800" dirty="0">
              <a:solidFill>
                <a:srgbClr val="800080"/>
              </a:solidFill>
              <a:effectLst/>
              <a:latin typeface="Segoe UI" panose="020B0502040204020203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1" i="0" dirty="0" err="1">
                <a:solidFill>
                  <a:srgbClr val="404040"/>
                </a:solidFill>
                <a:effectLst/>
                <a:latin typeface="Inter"/>
              </a:rPr>
              <a:t>Contoh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:</a:t>
            </a:r>
            <a:br>
              <a:rPr lang="en-US" b="0" i="0" dirty="0">
                <a:solidFill>
                  <a:srgbClr val="404040"/>
                </a:solidFill>
                <a:effectLst/>
                <a:latin typeface="Inter"/>
              </a:rPr>
            </a:br>
            <a:r>
              <a:rPr lang="en-US" b="0" i="0" dirty="0" err="1">
                <a:solidFill>
                  <a:srgbClr val="404040"/>
                </a:solidFill>
                <a:effectLst/>
                <a:latin typeface="Inter"/>
              </a:rPr>
              <a:t>Sebuah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 </a:t>
            </a:r>
            <a:r>
              <a:rPr lang="en-US" b="0" i="0" dirty="0" err="1">
                <a:solidFill>
                  <a:srgbClr val="404040"/>
                </a:solidFill>
                <a:effectLst/>
                <a:latin typeface="Inter"/>
              </a:rPr>
              <a:t>sampel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 30 </a:t>
            </a:r>
            <a:r>
              <a:rPr lang="en-US" b="0" i="0" dirty="0" err="1">
                <a:solidFill>
                  <a:srgbClr val="404040"/>
                </a:solidFill>
                <a:effectLst/>
                <a:latin typeface="Inter"/>
              </a:rPr>
              <a:t>mahasiswa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 </a:t>
            </a:r>
            <a:r>
              <a:rPr lang="en-US" b="0" i="0" dirty="0" err="1">
                <a:solidFill>
                  <a:srgbClr val="404040"/>
                </a:solidFill>
                <a:effectLst/>
                <a:latin typeface="Inter"/>
              </a:rPr>
              <a:t>memiliki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 rata-rata </a:t>
            </a:r>
            <a:r>
              <a:rPr lang="en-US" b="0" i="0" dirty="0" err="1">
                <a:solidFill>
                  <a:srgbClr val="404040"/>
                </a:solidFill>
                <a:effectLst/>
                <a:latin typeface="Inter"/>
              </a:rPr>
              <a:t>nilai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 </a:t>
            </a:r>
            <a:r>
              <a:rPr lang="en-US" b="0" i="0" dirty="0" err="1">
                <a:solidFill>
                  <a:srgbClr val="404040"/>
                </a:solidFill>
                <a:effectLst/>
                <a:latin typeface="Inter"/>
              </a:rPr>
              <a:t>ujian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 75 </a:t>
            </a:r>
            <a:r>
              <a:rPr lang="en-US" b="0" i="0" dirty="0" err="1">
                <a:solidFill>
                  <a:srgbClr val="404040"/>
                </a:solidFill>
                <a:effectLst/>
                <a:latin typeface="Inter"/>
              </a:rPr>
              <a:t>dengan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 </a:t>
            </a:r>
            <a:r>
              <a:rPr lang="en-US" b="0" i="0" dirty="0" err="1">
                <a:solidFill>
                  <a:srgbClr val="404040"/>
                </a:solidFill>
                <a:effectLst/>
                <a:latin typeface="Inter"/>
              </a:rPr>
              <a:t>standar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 </a:t>
            </a:r>
            <a:r>
              <a:rPr lang="en-US" b="0" i="0" dirty="0" err="1">
                <a:solidFill>
                  <a:srgbClr val="404040"/>
                </a:solidFill>
                <a:effectLst/>
                <a:latin typeface="Inter"/>
              </a:rPr>
              <a:t>deviasi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 10. </a:t>
            </a:r>
            <a:r>
              <a:rPr lang="en-US" b="0" i="0" dirty="0" err="1">
                <a:solidFill>
                  <a:srgbClr val="404040"/>
                </a:solidFill>
                <a:effectLst/>
                <a:latin typeface="Inter"/>
              </a:rPr>
              <a:t>Buat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 interval </a:t>
            </a:r>
            <a:r>
              <a:rPr lang="en-US" b="0" i="0" dirty="0" err="1">
                <a:solidFill>
                  <a:srgbClr val="404040"/>
                </a:solidFill>
                <a:effectLst/>
                <a:latin typeface="Inter"/>
              </a:rPr>
              <a:t>kepercayaan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 95% </a:t>
            </a:r>
            <a:r>
              <a:rPr lang="en-US" b="0" i="0" dirty="0" err="1">
                <a:solidFill>
                  <a:srgbClr val="404040"/>
                </a:solidFill>
                <a:effectLst/>
                <a:latin typeface="Inter"/>
              </a:rPr>
              <a:t>untuk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 rata-rata </a:t>
            </a:r>
            <a:r>
              <a:rPr lang="en-US" b="0" i="0" dirty="0" err="1">
                <a:solidFill>
                  <a:srgbClr val="404040"/>
                </a:solidFill>
                <a:effectLst/>
                <a:latin typeface="Inter"/>
              </a:rPr>
              <a:t>populasi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.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en-US" b="1" i="0" dirty="0" err="1">
                <a:solidFill>
                  <a:srgbClr val="404040"/>
                </a:solidFill>
                <a:effectLst/>
                <a:latin typeface="Inter"/>
              </a:rPr>
              <a:t>Penyelesaian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: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404040"/>
                </a:solidFill>
                <a:effectLst/>
                <a:latin typeface="KaTeX_Main"/>
              </a:rPr>
              <a:t>xˉ=75, s=10, n=30</a:t>
            </a:r>
            <a:r>
              <a:rPr lang="en-US" b="0" i="1" dirty="0">
                <a:solidFill>
                  <a:srgbClr val="404040"/>
                </a:solidFill>
                <a:effectLst/>
                <a:latin typeface="KaTeX_Math"/>
              </a:rPr>
              <a:t>x</a:t>
            </a:r>
            <a:r>
              <a:rPr lang="en-US" b="0" i="0" dirty="0">
                <a:solidFill>
                  <a:srgbClr val="404040"/>
                </a:solidFill>
                <a:effectLst/>
                <a:latin typeface="KaTeX_Main"/>
              </a:rPr>
              <a:t>ˉ=75,</a:t>
            </a:r>
            <a:r>
              <a:rPr lang="en-US" b="0" i="1" dirty="0">
                <a:solidFill>
                  <a:srgbClr val="404040"/>
                </a:solidFill>
                <a:effectLst/>
                <a:latin typeface="KaTeX_Math"/>
              </a:rPr>
              <a:t>s</a:t>
            </a:r>
            <a:r>
              <a:rPr lang="en-US" b="0" i="0" dirty="0">
                <a:solidFill>
                  <a:srgbClr val="404040"/>
                </a:solidFill>
                <a:effectLst/>
                <a:latin typeface="KaTeX_Main"/>
              </a:rPr>
              <a:t>=10,</a:t>
            </a:r>
            <a:r>
              <a:rPr lang="en-US" b="0" i="1" dirty="0">
                <a:solidFill>
                  <a:srgbClr val="404040"/>
                </a:solidFill>
                <a:effectLst/>
                <a:latin typeface="KaTeX_Math"/>
              </a:rPr>
              <a:t>n</a:t>
            </a:r>
            <a:r>
              <a:rPr lang="en-US" b="0" i="0" dirty="0">
                <a:solidFill>
                  <a:srgbClr val="404040"/>
                </a:solidFill>
                <a:effectLst/>
                <a:latin typeface="KaTeX_Main"/>
              </a:rPr>
              <a:t>=30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Gunakan </a:t>
            </a:r>
            <a:r>
              <a:rPr lang="en-US" b="0" i="0" dirty="0" err="1">
                <a:solidFill>
                  <a:srgbClr val="404040"/>
                </a:solidFill>
                <a:effectLst/>
                <a:latin typeface="Inter"/>
              </a:rPr>
              <a:t>distribusi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 t (</a:t>
            </a:r>
            <a:r>
              <a:rPr lang="en-US" b="0" i="0" dirty="0" err="1">
                <a:solidFill>
                  <a:srgbClr val="404040"/>
                </a:solidFill>
                <a:effectLst/>
                <a:latin typeface="Inter"/>
              </a:rPr>
              <a:t>karena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 </a:t>
            </a:r>
            <a:r>
              <a:rPr lang="el-GR" b="0" i="0" dirty="0">
                <a:solidFill>
                  <a:srgbClr val="404040"/>
                </a:solidFill>
                <a:effectLst/>
                <a:latin typeface="KaTeX_Main"/>
              </a:rPr>
              <a:t>σ</a:t>
            </a:r>
            <a:r>
              <a:rPr lang="el-GR" b="0" i="1" dirty="0">
                <a:solidFill>
                  <a:srgbClr val="404040"/>
                </a:solidFill>
                <a:effectLst/>
                <a:latin typeface="KaTeX_Math"/>
              </a:rPr>
              <a:t>σ</a:t>
            </a:r>
            <a:r>
              <a:rPr lang="el-GR" b="0" i="0" dirty="0">
                <a:solidFill>
                  <a:srgbClr val="404040"/>
                </a:solidFill>
                <a:effectLst/>
                <a:latin typeface="Inter"/>
              </a:rPr>
              <a:t> </a:t>
            </a:r>
            <a:r>
              <a:rPr lang="en-US" b="0" i="0" dirty="0" err="1">
                <a:solidFill>
                  <a:srgbClr val="404040"/>
                </a:solidFill>
                <a:effectLst/>
                <a:latin typeface="Inter"/>
              </a:rPr>
              <a:t>tidak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 </a:t>
            </a:r>
            <a:r>
              <a:rPr lang="en-US" b="0" i="0" dirty="0" err="1">
                <a:solidFill>
                  <a:srgbClr val="404040"/>
                </a:solidFill>
                <a:effectLst/>
                <a:latin typeface="Inter"/>
              </a:rPr>
              <a:t>diketahui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):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404040"/>
                </a:solidFill>
                <a:effectLst/>
                <a:latin typeface="KaTeX_Main"/>
              </a:rPr>
              <a:t>df=n−1=29, t0.025≈2.045df=</a:t>
            </a:r>
            <a:r>
              <a:rPr lang="en-US" b="0" i="1" dirty="0">
                <a:solidFill>
                  <a:srgbClr val="404040"/>
                </a:solidFill>
                <a:effectLst/>
                <a:latin typeface="KaTeX_Math"/>
              </a:rPr>
              <a:t>n</a:t>
            </a:r>
            <a:r>
              <a:rPr lang="en-US" b="0" i="0" dirty="0">
                <a:solidFill>
                  <a:srgbClr val="404040"/>
                </a:solidFill>
                <a:effectLst/>
                <a:latin typeface="KaTeX_Main"/>
              </a:rPr>
              <a:t>−1=29,</a:t>
            </a:r>
            <a:r>
              <a:rPr lang="en-US" b="0" i="1" dirty="0">
                <a:solidFill>
                  <a:srgbClr val="404040"/>
                </a:solidFill>
                <a:effectLst/>
                <a:latin typeface="KaTeX_Math"/>
              </a:rPr>
              <a:t>t</a:t>
            </a:r>
            <a:r>
              <a:rPr lang="en-US" b="0" i="0" dirty="0">
                <a:solidFill>
                  <a:srgbClr val="404040"/>
                </a:solidFill>
                <a:effectLst/>
                <a:latin typeface="KaTeX_Main"/>
              </a:rPr>
              <a:t>0.025​≈2.045Interval=75±2.045×1030≈75±3.73Interval=75±2.045×30​10​≈75±3.73Interval=(71.27,78.73)Interval=(71.27,78.73)</a:t>
            </a:r>
            <a:endParaRPr lang="en-US" b="0" i="0" dirty="0">
              <a:solidFill>
                <a:srgbClr val="404040"/>
              </a:solidFill>
              <a:effectLst/>
              <a:latin typeface="Inter"/>
            </a:endParaRPr>
          </a:p>
        </p:txBody>
      </p:sp>
    </p:spTree>
    <p:extLst>
      <p:ext uri="{BB962C8B-B14F-4D97-AF65-F5344CB8AC3E}">
        <p14:creationId xmlns:p14="http://schemas.microsoft.com/office/powerpoint/2010/main" val="1931222359"/>
      </p:ext>
    </p:extLst>
  </p:cSld>
  <p:clrMapOvr>
    <a:masterClrMapping/>
  </p:clrMapOvr>
  <p:transition spd="slow">
    <p:fade thruBlk="1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3048</TotalTime>
  <Words>754</Words>
  <Application>Microsoft Office PowerPoint</Application>
  <PresentationFormat>On-screen Show (4:3)</PresentationFormat>
  <Paragraphs>68</Paragraphs>
  <Slides>10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21" baseType="lpstr">
      <vt:lpstr>Arial</vt:lpstr>
      <vt:lpstr>Calibri</vt:lpstr>
      <vt:lpstr>Cambria</vt:lpstr>
      <vt:lpstr>Inter</vt:lpstr>
      <vt:lpstr>KaTeX_Main</vt:lpstr>
      <vt:lpstr>KaTeX_Math</vt:lpstr>
      <vt:lpstr>KaTeX_Size1</vt:lpstr>
      <vt:lpstr>Segoe UI</vt:lpstr>
      <vt:lpstr>Symbol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IBI Darmajaya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Sri Karnila</cp:lastModifiedBy>
  <cp:revision>449</cp:revision>
  <cp:lastPrinted>2017-08-29T02:54:51Z</cp:lastPrinted>
  <dcterms:created xsi:type="dcterms:W3CDTF">2010-04-18T12:06:30Z</dcterms:created>
  <dcterms:modified xsi:type="dcterms:W3CDTF">2025-03-20T13:26:59Z</dcterms:modified>
</cp:coreProperties>
</file>