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7"/>
  </p:notesMasterIdLst>
  <p:sldIdLst>
    <p:sldId id="261" r:id="rId2"/>
    <p:sldId id="275" r:id="rId3"/>
    <p:sldId id="276" r:id="rId4"/>
    <p:sldId id="277" r:id="rId5"/>
    <p:sldId id="278" r:id="rId6"/>
    <p:sldId id="279" r:id="rId7"/>
    <p:sldId id="280" r:id="rId8"/>
    <p:sldId id="281" r:id="rId9"/>
    <p:sldId id="282" r:id="rId10"/>
    <p:sldId id="283" r:id="rId11"/>
    <p:sldId id="284" r:id="rId12"/>
    <p:sldId id="285" r:id="rId13"/>
    <p:sldId id="286" r:id="rId14"/>
    <p:sldId id="287" r:id="rId15"/>
    <p:sldId id="288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13" autoAdjust="0"/>
    <p:restoredTop sz="94855"/>
  </p:normalViewPr>
  <p:slideViewPr>
    <p:cSldViewPr snapToGrid="0">
      <p:cViewPr varScale="1">
        <p:scale>
          <a:sx n="71" d="100"/>
          <a:sy n="71" d="100"/>
        </p:scale>
        <p:origin x="576" y="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E722AB-8177-AC47-9E0E-EF50CBFF24EE}" type="datetimeFigureOut">
              <a:rPr lang="en-US" smtClean="0"/>
              <a:t>2/13/2026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CA8CCB-6417-DE4D-9343-EC1E5FBD6D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60070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2EAFDC-7CA6-4CF5-ECB1-AF9C85C8C1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10D4341A-4620-4470-C8CA-ADF83DF39AE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A64652A7-BA46-CAC0-991C-2AFF9B70B21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BFFE2437-636D-99D4-8E55-8AB10D8C7FB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51915A-E927-467C-A04A-0E65BC7F9A6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337592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27B522-7193-7B25-0EEF-F3B6D761C8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98AA3DF6-48BD-4824-A17D-883CE3F3209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E1373417-E73F-946E-8E2E-511126C36D6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DA7F6327-2097-65C4-C264-25C7541936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51915A-E927-467C-A04A-0E65BC7F9A6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790322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27B522-7193-7B25-0EEF-F3B6D761C8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98AA3DF6-48BD-4824-A17D-883CE3F3209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E1373417-E73F-946E-8E2E-511126C36D6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DA7F6327-2097-65C4-C264-25C7541936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51915A-E927-467C-A04A-0E65BC7F9A6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816167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27B522-7193-7B25-0EEF-F3B6D761C8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98AA3DF6-48BD-4824-A17D-883CE3F3209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E1373417-E73F-946E-8E2E-511126C36D6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DA7F6327-2097-65C4-C264-25C7541936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51915A-E927-467C-A04A-0E65BC7F9A6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050633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27B522-7193-7B25-0EEF-F3B6D761C8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98AA3DF6-48BD-4824-A17D-883CE3F3209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E1373417-E73F-946E-8E2E-511126C36D6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DA7F6327-2097-65C4-C264-25C7541936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51915A-E927-467C-A04A-0E65BC7F9A6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764301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27B522-7193-7B25-0EEF-F3B6D761C8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98AA3DF6-48BD-4824-A17D-883CE3F3209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E1373417-E73F-946E-8E2E-511126C36D6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DA7F6327-2097-65C4-C264-25C7541936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51915A-E927-467C-A04A-0E65BC7F9A6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2999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27B522-7193-7B25-0EEF-F3B6D761C8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98AA3DF6-48BD-4824-A17D-883CE3F3209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E1373417-E73F-946E-8E2E-511126C36D6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DA7F6327-2097-65C4-C264-25C7541936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51915A-E927-467C-A04A-0E65BC7F9A6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9527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27B522-7193-7B25-0EEF-F3B6D761C8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98AA3DF6-48BD-4824-A17D-883CE3F3209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E1373417-E73F-946E-8E2E-511126C36D6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DA7F6327-2097-65C4-C264-25C7541936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51915A-E927-467C-A04A-0E65BC7F9A6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20277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27B522-7193-7B25-0EEF-F3B6D761C8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98AA3DF6-48BD-4824-A17D-883CE3F3209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E1373417-E73F-946E-8E2E-511126C36D6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DA7F6327-2097-65C4-C264-25C7541936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51915A-E927-467C-A04A-0E65BC7F9A6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466600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27B522-7193-7B25-0EEF-F3B6D761C8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98AA3DF6-48BD-4824-A17D-883CE3F3209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E1373417-E73F-946E-8E2E-511126C36D6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DA7F6327-2097-65C4-C264-25C7541936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51915A-E927-467C-A04A-0E65BC7F9A6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104411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27B522-7193-7B25-0EEF-F3B6D761C8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98AA3DF6-48BD-4824-A17D-883CE3F3209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E1373417-E73F-946E-8E2E-511126C36D6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DA7F6327-2097-65C4-C264-25C7541936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51915A-E927-467C-A04A-0E65BC7F9A6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855339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27B522-7193-7B25-0EEF-F3B6D761C8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98AA3DF6-48BD-4824-A17D-883CE3F3209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E1373417-E73F-946E-8E2E-511126C36D6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DA7F6327-2097-65C4-C264-25C7541936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51915A-E927-467C-A04A-0E65BC7F9A6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887808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27B522-7193-7B25-0EEF-F3B6D761C8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98AA3DF6-48BD-4824-A17D-883CE3F3209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E1373417-E73F-946E-8E2E-511126C36D6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DA7F6327-2097-65C4-C264-25C7541936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51915A-E927-467C-A04A-0E65BC7F9A6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647733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27B522-7193-7B25-0EEF-F3B6D761C8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98AA3DF6-48BD-4824-A17D-883CE3F3209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E1373417-E73F-946E-8E2E-511126C36D6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DA7F6327-2097-65C4-C264-25C7541936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51915A-E927-467C-A04A-0E65BC7F9A6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826443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27B522-7193-7B25-0EEF-F3B6D761C8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98AA3DF6-48BD-4824-A17D-883CE3F3209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E1373417-E73F-946E-8E2E-511126C36D6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DA7F6327-2097-65C4-C264-25C7541936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51915A-E927-467C-A04A-0E65BC7F9A6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41349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BB2063-615F-B467-72E0-0BBAFF815E5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8EEF12A-6133-5868-E927-A10D3BA3AD9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39A80C-710B-BAC5-9860-C4FA9FD977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0A8C0-D6FB-1649-8F3A-AE8F8235BA79}" type="datetimeFigureOut">
              <a:rPr lang="en-US" smtClean="0"/>
              <a:t>2/13/2026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08179C-310C-75CE-B7F2-4AE92CC176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E95153-60C9-73FA-33BC-4EF7F440A0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FC3F1-43A8-6249-98BE-078C7E6DE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59493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45A6C1-E9B5-B85C-7518-A5D6BCC0D7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3E1A3F9-6872-EA97-6EF3-ECA223CAA28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9EACA4-6E70-06AD-A811-DF950ADBFE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0A8C0-D6FB-1649-8F3A-AE8F8235BA79}" type="datetimeFigureOut">
              <a:rPr lang="en-US" smtClean="0"/>
              <a:t>2/13/2026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C3F097-DF4D-7AA0-8ECA-DE31EE7126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FF68FF-B0E2-7266-931F-8DBC069A9A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FC3F1-43A8-6249-98BE-078C7E6DE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57388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8CAD40F-C13D-9E7C-B3C1-8D0527AD640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61E5485-FEF9-E6A3-B5E9-AB2EF9C3341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BF9ABE-0717-DFD1-E0E6-85A16ABE0E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0A8C0-D6FB-1649-8F3A-AE8F8235BA79}" type="datetimeFigureOut">
              <a:rPr lang="en-US" smtClean="0"/>
              <a:t>2/13/2026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DABFD2-E803-074D-29B8-A9556E1E4E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2D3F3C-B59E-A76B-898F-0FD44EDF95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FC3F1-43A8-6249-98BE-078C7E6DE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96530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5DBDB1-BF41-19D4-F16A-024BEA310A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F421A7-AF8E-1027-269A-7C57FDD087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ED0326-19C7-BAF1-58A0-8883152E8E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0A8C0-D6FB-1649-8F3A-AE8F8235BA79}" type="datetimeFigureOut">
              <a:rPr lang="en-US" smtClean="0"/>
              <a:t>2/13/2026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B0BF99-CB50-5C56-B3C4-86F4DCA279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62FCB3-C03A-7907-42C3-E194415F0B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FC3F1-43A8-6249-98BE-078C7E6DE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86587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1C8D17-3BEC-2138-D307-2E1195E9B5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6F270D8-F2C6-2675-3186-ADF88F9066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5713D4-3FFB-611A-C4B0-1C444BB446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0A8C0-D6FB-1649-8F3A-AE8F8235BA79}" type="datetimeFigureOut">
              <a:rPr lang="en-US" smtClean="0"/>
              <a:t>2/13/2026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5CF250-51FF-C374-9B53-4970F93B92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87ACC9-F07F-D33B-738D-0AF6CAAE7F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FC3F1-43A8-6249-98BE-078C7E6DE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34394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CE81B7-60F6-4CDE-7F5B-9932A39CD8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FC35FB-2A8F-A6F8-C73D-A16296DF462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6D4798F-D85A-6B90-605E-8EFE6D66F19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434D679-FABD-0593-2502-A17F16E39B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0A8C0-D6FB-1649-8F3A-AE8F8235BA79}" type="datetimeFigureOut">
              <a:rPr lang="en-US" smtClean="0"/>
              <a:t>2/13/2026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DFAB108-D015-D79A-638C-7E1B156CA7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8FB4AA0-B13A-D04A-CD28-C3BB2A61AB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FC3F1-43A8-6249-98BE-078C7E6DE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05148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BB6A23-EBA1-2F16-2CB5-29954284DD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8D48E64-AFE2-A97A-F818-3B6A4BA754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086E71D-790C-612D-060F-D832E8B18C4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B982E89-FA28-0840-10F1-3D9BF5581F4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C1ED128-925A-2E64-B178-B62B5EE1430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0717551-7AC5-3D73-3A54-E01D06B02E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0A8C0-D6FB-1649-8F3A-AE8F8235BA79}" type="datetimeFigureOut">
              <a:rPr lang="en-US" smtClean="0"/>
              <a:t>2/13/2026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1C0B6D3-A723-1064-43E1-3204EDF2E6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4DB53E0-C97A-C7E6-0364-8C6B4EA228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FC3F1-43A8-6249-98BE-078C7E6DE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64120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22C51D-2D82-80E3-6B4A-04B94947DE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94FC5B4-AA73-EE31-B7EB-EFB41EEAC5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0A8C0-D6FB-1649-8F3A-AE8F8235BA79}" type="datetimeFigureOut">
              <a:rPr lang="en-US" smtClean="0"/>
              <a:t>2/13/2026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73495ED-83F6-B60D-FE1C-7B976C9A01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F236E02-AE03-0811-C51E-2106B1E8ED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FC3F1-43A8-6249-98BE-078C7E6DE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47128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901FBA4-5B04-9878-694C-2F5E165D1C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0A8C0-D6FB-1649-8F3A-AE8F8235BA79}" type="datetimeFigureOut">
              <a:rPr lang="en-US" smtClean="0"/>
              <a:t>2/13/2026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88713E8-CF9E-D0A5-D1B7-3B7DBA0623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0C0E1F1-E789-0980-9676-79AD569835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FC3F1-43A8-6249-98BE-078C7E6DE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13994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9CF8E4-8B0D-88B7-DA4B-78D1891D6B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400568-2FCD-6A9D-A40C-3CC8AF7C95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60D6936-CCD3-1A44-F5B7-96B05D1BFBA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8FE97F4-FF0E-42B0-BE53-D8752E9F8B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0A8C0-D6FB-1649-8F3A-AE8F8235BA79}" type="datetimeFigureOut">
              <a:rPr lang="en-US" smtClean="0"/>
              <a:t>2/13/2026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BD2958B-7DBF-34F3-A495-ED1312612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5FDDE6-51A1-4855-A12A-38D9E619C7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FC3F1-43A8-6249-98BE-078C7E6DE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42117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BB340-EFF8-18C8-D5C4-E89FE00521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BA91BA7-0691-8484-092F-5B3F0DFE7CA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14A968B-AA9D-CE04-3B1A-19DF0F6F05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AE045B6-B5CB-7F2B-197A-4C9DC6B516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0A8C0-D6FB-1649-8F3A-AE8F8235BA79}" type="datetimeFigureOut">
              <a:rPr lang="en-US" smtClean="0"/>
              <a:t>2/13/2026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3517303-5CD4-9F2A-0C2B-7492073429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7C475E6-6EA3-51F6-0F50-BD477C323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FC3F1-43A8-6249-98BE-078C7E6DE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85271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10947D2-C079-044F-B1EF-F8B4551458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E6CC6DF-1499-0E03-E553-BB3C0FE7CB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C78C98-8140-B14C-024F-1E2A30A9BB5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0C0A8C0-D6FB-1649-8F3A-AE8F8235BA79}" type="datetimeFigureOut">
              <a:rPr lang="en-US" smtClean="0"/>
              <a:t>2/13/2026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B89B1E-2D18-0341-122A-923F2E29955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27432C-E288-FB00-5895-DC7A9904138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EDFC3F1-43A8-6249-98BE-078C7E6DE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37354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D54B82-50B3-87AF-F317-E6F956C213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:a16="http://schemas.microsoft.com/office/drawing/2014/main" id="{573C4B13-DE44-1B01-59FC-2E97F7077CB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7" y="237067"/>
            <a:ext cx="8828617" cy="1155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</p:pic>
      <p:sp>
        <p:nvSpPr>
          <p:cNvPr id="5" name="Pentagon 4">
            <a:extLst>
              <a:ext uri="{FF2B5EF4-FFF2-40B4-BE49-F238E27FC236}">
                <a16:creationId xmlns:a16="http://schemas.microsoft.com/office/drawing/2014/main" id="{BE73E22B-753D-6431-EC28-113DF2660F3B}"/>
              </a:ext>
            </a:extLst>
          </p:cNvPr>
          <p:cNvSpPr/>
          <p:nvPr/>
        </p:nvSpPr>
        <p:spPr>
          <a:xfrm rot="5400000">
            <a:off x="252943" y="466725"/>
            <a:ext cx="1989667" cy="1056217"/>
          </a:xfrm>
          <a:prstGeom prst="homePlate">
            <a:avLst>
              <a:gd name="adj" fmla="val 47004"/>
            </a:avLst>
          </a:prstGeom>
          <a:solidFill>
            <a:srgbClr val="111C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133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A65E9BB-1702-E37A-51FE-31D2246D37DF}"/>
              </a:ext>
            </a:extLst>
          </p:cNvPr>
          <p:cNvSpPr/>
          <p:nvPr/>
        </p:nvSpPr>
        <p:spPr>
          <a:xfrm>
            <a:off x="-48682" y="6527667"/>
            <a:ext cx="8879417" cy="357717"/>
          </a:xfrm>
          <a:prstGeom prst="rect">
            <a:avLst/>
          </a:prstGeom>
          <a:solidFill>
            <a:srgbClr val="111C76"/>
          </a:solidFill>
          <a:ln>
            <a:solidFill>
              <a:srgbClr val="111C7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00D296B-FA48-CAC9-2FD5-F4AC69743715}"/>
              </a:ext>
            </a:extLst>
          </p:cNvPr>
          <p:cNvSpPr/>
          <p:nvPr/>
        </p:nvSpPr>
        <p:spPr>
          <a:xfrm>
            <a:off x="8879418" y="6527800"/>
            <a:ext cx="3409949" cy="357717"/>
          </a:xfrm>
          <a:prstGeom prst="rect">
            <a:avLst/>
          </a:prstGeom>
          <a:solidFill>
            <a:srgbClr val="F9C534"/>
          </a:solidFill>
          <a:ln>
            <a:solidFill>
              <a:srgbClr val="F9C5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7" name="TextBox 8">
            <a:extLst>
              <a:ext uri="{FF2B5EF4-FFF2-40B4-BE49-F238E27FC236}">
                <a16:creationId xmlns:a16="http://schemas.microsoft.com/office/drawing/2014/main" id="{51AF5DD9-2D71-726E-61C0-EFDE019721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1285" y="548218"/>
            <a:ext cx="7412567" cy="420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Fakultas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Ekonomi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dan </a:t>
            </a:r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Bisnis</a:t>
            </a:r>
            <a:endParaRPr lang="en-US" sz="2133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D6C8C45E-65FB-A514-4C2B-12AEE1EA1D7D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lum contrast="40000"/>
          </a:blip>
          <a:srcRect r="74569"/>
          <a:stretch/>
        </p:blipFill>
        <p:spPr bwMode="auto">
          <a:xfrm>
            <a:off x="775308" y="297013"/>
            <a:ext cx="1000577" cy="96579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2C155003-D59F-4BCD-81B4-6E98FE8EC258}"/>
              </a:ext>
            </a:extLst>
          </p:cNvPr>
          <p:cNvSpPr txBox="1"/>
          <p:nvPr/>
        </p:nvSpPr>
        <p:spPr>
          <a:xfrm>
            <a:off x="2698595" y="6501342"/>
            <a:ext cx="9158045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33" dirty="0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Institute Informatics and Business </a:t>
            </a:r>
            <a:r>
              <a:rPr lang="en-US" sz="2133" dirty="0" err="1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Darmajaya</a:t>
            </a:r>
            <a:endParaRPr lang="en-ID" sz="2133" dirty="0">
              <a:solidFill>
                <a:srgbClr val="002060"/>
              </a:solidFill>
              <a:latin typeface="Century Gothic" panose="020B0502020202020204" pitchFamily="34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57912365-5F20-D304-03E4-F2B3BD9DE7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6772" y="2844428"/>
            <a:ext cx="11519209" cy="2387600"/>
          </a:xfrm>
        </p:spPr>
        <p:txBody>
          <a:bodyPr>
            <a:normAutofit fontScale="90000"/>
          </a:bodyPr>
          <a:lstStyle/>
          <a:p>
            <a:r>
              <a:rPr lang="en-US" sz="3100" b="1" i="1" dirty="0"/>
              <a:t>Data Science and Business Analytics</a:t>
            </a:r>
            <a:r>
              <a:rPr lang="en-US" sz="3100" b="1" dirty="0"/>
              <a:t> </a:t>
            </a:r>
            <a:br>
              <a:rPr lang="en-US" sz="3100" b="1" dirty="0"/>
            </a:br>
            <a:br>
              <a:rPr lang="en-US" sz="3100" b="1" dirty="0"/>
            </a:br>
            <a:r>
              <a:rPr lang="en-US" sz="3100" b="1" dirty="0"/>
              <a:t>PERTEMUAN I</a:t>
            </a:r>
            <a:br>
              <a:rPr lang="en-US" sz="3100" b="1" dirty="0"/>
            </a:br>
            <a:r>
              <a:rPr lang="en-US" sz="3100" b="1" dirty="0" err="1"/>
              <a:t>Pengantar</a:t>
            </a:r>
            <a:r>
              <a:rPr lang="en-US" sz="3100" b="1" dirty="0"/>
              <a:t> Data Science dan Business Analytics</a:t>
            </a:r>
            <a:br>
              <a:rPr lang="id-ID" dirty="0"/>
            </a:br>
            <a:endParaRPr lang="en-US" dirty="0"/>
          </a:p>
        </p:txBody>
      </p:sp>
      <p:sp>
        <p:nvSpPr>
          <p:cNvPr id="14" name="Subtitle 13">
            <a:extLst>
              <a:ext uri="{FF2B5EF4-FFF2-40B4-BE49-F238E27FC236}">
                <a16:creationId xmlns:a16="http://schemas.microsoft.com/office/drawing/2014/main" id="{52CCD15A-F8E4-5072-3A7D-C3F1245D36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695488" y="5793052"/>
            <a:ext cx="9144000" cy="1655762"/>
          </a:xfrm>
        </p:spPr>
        <p:txBody>
          <a:bodyPr/>
          <a:lstStyle/>
          <a:p>
            <a:r>
              <a:rPr lang="en-US" dirty="0" err="1"/>
              <a:t>Yuni</a:t>
            </a:r>
            <a:r>
              <a:rPr lang="en-US" dirty="0"/>
              <a:t> </a:t>
            </a:r>
            <a:r>
              <a:rPr lang="en-US" dirty="0" err="1"/>
              <a:t>Puspita</a:t>
            </a:r>
            <a:r>
              <a:rPr lang="en-US" dirty="0"/>
              <a:t> Sari, MTI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1581086"/>
      </p:ext>
    </p:extLst>
  </p:cSld>
  <p:clrMapOvr>
    <a:masterClrMapping/>
  </p:clrMapOvr>
  <p:transition spd="slow">
    <p:push dir="d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673AC5-934F-A6F6-B3BD-26D205D92D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:a16="http://schemas.microsoft.com/office/drawing/2014/main" id="{F72F2F44-CCE9-6B0B-2E79-DC806117391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7" y="237067"/>
            <a:ext cx="8828617" cy="1155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</p:pic>
      <p:sp>
        <p:nvSpPr>
          <p:cNvPr id="5" name="Pentagon 4">
            <a:extLst>
              <a:ext uri="{FF2B5EF4-FFF2-40B4-BE49-F238E27FC236}">
                <a16:creationId xmlns:a16="http://schemas.microsoft.com/office/drawing/2014/main" id="{833465C2-EBC4-DCE2-089A-3D9FF4630565}"/>
              </a:ext>
            </a:extLst>
          </p:cNvPr>
          <p:cNvSpPr/>
          <p:nvPr/>
        </p:nvSpPr>
        <p:spPr>
          <a:xfrm rot="5400000">
            <a:off x="252943" y="466725"/>
            <a:ext cx="1989667" cy="1056217"/>
          </a:xfrm>
          <a:prstGeom prst="homePlate">
            <a:avLst>
              <a:gd name="adj" fmla="val 47004"/>
            </a:avLst>
          </a:prstGeom>
          <a:solidFill>
            <a:srgbClr val="111C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133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0C82A36-99A7-3414-B934-8F221182F3CF}"/>
              </a:ext>
            </a:extLst>
          </p:cNvPr>
          <p:cNvSpPr/>
          <p:nvPr/>
        </p:nvSpPr>
        <p:spPr>
          <a:xfrm>
            <a:off x="-48682" y="6527667"/>
            <a:ext cx="8879417" cy="357717"/>
          </a:xfrm>
          <a:prstGeom prst="rect">
            <a:avLst/>
          </a:prstGeom>
          <a:solidFill>
            <a:srgbClr val="111C76"/>
          </a:solidFill>
          <a:ln>
            <a:solidFill>
              <a:srgbClr val="111C7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6564180-D3F7-C4FE-AEFE-D8418004A94B}"/>
              </a:ext>
            </a:extLst>
          </p:cNvPr>
          <p:cNvSpPr/>
          <p:nvPr/>
        </p:nvSpPr>
        <p:spPr>
          <a:xfrm>
            <a:off x="8879418" y="6527800"/>
            <a:ext cx="3409949" cy="357717"/>
          </a:xfrm>
          <a:prstGeom prst="rect">
            <a:avLst/>
          </a:prstGeom>
          <a:solidFill>
            <a:srgbClr val="F9C534"/>
          </a:solidFill>
          <a:ln>
            <a:solidFill>
              <a:srgbClr val="F9C5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7" name="TextBox 8">
            <a:extLst>
              <a:ext uri="{FF2B5EF4-FFF2-40B4-BE49-F238E27FC236}">
                <a16:creationId xmlns:a16="http://schemas.microsoft.com/office/drawing/2014/main" id="{5C6B6B46-6F07-15D9-ABF2-461D5C98EC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1285" y="548218"/>
            <a:ext cx="7412567" cy="420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Fakultas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Ekonomi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dan </a:t>
            </a:r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Bisnis</a:t>
            </a:r>
            <a:endParaRPr lang="en-US" sz="2133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23C28FF-E84D-1624-3FD8-25930262A24F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lum contrast="40000"/>
          </a:blip>
          <a:srcRect r="74569"/>
          <a:stretch/>
        </p:blipFill>
        <p:spPr bwMode="auto">
          <a:xfrm>
            <a:off x="775308" y="297013"/>
            <a:ext cx="1000577" cy="96579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415693F-CA1B-559F-CDB7-0B6ADC5096D7}"/>
              </a:ext>
            </a:extLst>
          </p:cNvPr>
          <p:cNvSpPr txBox="1"/>
          <p:nvPr/>
        </p:nvSpPr>
        <p:spPr>
          <a:xfrm>
            <a:off x="2698595" y="6501342"/>
            <a:ext cx="9158045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33" dirty="0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Institute Informatics and Business </a:t>
            </a:r>
            <a:r>
              <a:rPr lang="en-US" sz="2133" dirty="0" err="1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Darmajaya</a:t>
            </a:r>
            <a:endParaRPr lang="en-ID" sz="2133" dirty="0">
              <a:solidFill>
                <a:srgbClr val="002060"/>
              </a:solidFill>
              <a:latin typeface="Century Gothic" panose="020B0502020202020204" pitchFamily="34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A364F5FA-5C5B-1ABB-D004-F716E8A9FB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3767" y="1187552"/>
            <a:ext cx="10082873" cy="1325563"/>
          </a:xfrm>
        </p:spPr>
        <p:txBody>
          <a:bodyPr>
            <a:normAutofit/>
          </a:bodyPr>
          <a:lstStyle/>
          <a:p>
            <a:r>
              <a:rPr lang="en-US" b="1" dirty="0"/>
              <a:t>Data Science vs. Business Analytics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718113E-5CC0-B62D-7B2B-A3DC2E3474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83306"/>
            <a:ext cx="9838765" cy="3646335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endParaRPr lang="es-ES" sz="2400" dirty="0"/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en-US" sz="2400" dirty="0"/>
              <a:t>EDA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pendekatan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memahami</a:t>
            </a:r>
            <a:r>
              <a:rPr lang="en-US" sz="2400" dirty="0"/>
              <a:t> </a:t>
            </a:r>
            <a:r>
              <a:rPr lang="en-US" sz="2400" dirty="0" err="1"/>
              <a:t>struktur</a:t>
            </a:r>
            <a:r>
              <a:rPr lang="en-US" sz="2400" dirty="0"/>
              <a:t>, </a:t>
            </a:r>
            <a:r>
              <a:rPr lang="en-US" sz="2400" dirty="0" err="1"/>
              <a:t>pola</a:t>
            </a:r>
            <a:r>
              <a:rPr lang="en-US" sz="2400" dirty="0"/>
              <a:t>, dan </a:t>
            </a:r>
            <a:r>
              <a:rPr lang="en-US" sz="2400" dirty="0" err="1"/>
              <a:t>distribusi</a:t>
            </a:r>
            <a:r>
              <a:rPr lang="en-US" sz="2400" dirty="0"/>
              <a:t> data </a:t>
            </a:r>
            <a:r>
              <a:rPr lang="en-US" sz="2400" dirty="0" err="1"/>
              <a:t>menggunakan</a:t>
            </a:r>
            <a:r>
              <a:rPr lang="en-US" sz="2400" dirty="0"/>
              <a:t> </a:t>
            </a:r>
            <a:r>
              <a:rPr lang="en-US" sz="2400" dirty="0" err="1"/>
              <a:t>teknik</a:t>
            </a:r>
            <a:r>
              <a:rPr lang="en-US" sz="2400" dirty="0"/>
              <a:t> </a:t>
            </a:r>
            <a:r>
              <a:rPr lang="en-US" sz="2400" dirty="0" err="1"/>
              <a:t>visualisasi</a:t>
            </a:r>
            <a:r>
              <a:rPr lang="en-US" sz="2400" dirty="0"/>
              <a:t> dan </a:t>
            </a:r>
            <a:r>
              <a:rPr lang="en-US" sz="2400" dirty="0" err="1"/>
              <a:t>statistik</a:t>
            </a:r>
            <a:r>
              <a:rPr lang="en-US" sz="2400" dirty="0"/>
              <a:t> </a:t>
            </a:r>
            <a:r>
              <a:rPr lang="en-US" sz="2400" dirty="0" err="1"/>
              <a:t>deskriptif</a:t>
            </a:r>
            <a:r>
              <a:rPr lang="en-US" sz="2400" dirty="0"/>
              <a:t>.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endParaRPr lang="en-US" sz="2400" b="1" dirty="0"/>
          </a:p>
          <a:p>
            <a:pPr algn="just">
              <a:lnSpc>
                <a:spcPct val="110000"/>
              </a:lnSpc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en-US" sz="2400" b="1" dirty="0" err="1"/>
              <a:t>Tujuan</a:t>
            </a:r>
            <a:r>
              <a:rPr lang="en-US" sz="2400" dirty="0"/>
              <a:t>: </a:t>
            </a:r>
            <a:r>
              <a:rPr lang="en-US" sz="2400" dirty="0" err="1"/>
              <a:t>Mencari</a:t>
            </a:r>
            <a:r>
              <a:rPr lang="en-US" sz="2400" dirty="0"/>
              <a:t> </a:t>
            </a:r>
            <a:r>
              <a:rPr lang="en-US" sz="2400" dirty="0" err="1"/>
              <a:t>pola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data, </a:t>
            </a:r>
            <a:r>
              <a:rPr lang="en-US" sz="2400" dirty="0" err="1"/>
              <a:t>mengidentifikasi</a:t>
            </a:r>
            <a:r>
              <a:rPr lang="en-US" sz="2400" dirty="0"/>
              <a:t> outliers, dan </a:t>
            </a:r>
            <a:r>
              <a:rPr lang="en-US" sz="2400" dirty="0" err="1"/>
              <a:t>mengkonfirmasi</a:t>
            </a:r>
            <a:r>
              <a:rPr lang="en-US" sz="2400" dirty="0"/>
              <a:t> </a:t>
            </a:r>
            <a:r>
              <a:rPr lang="en-US" sz="2400" dirty="0" err="1"/>
              <a:t>asumsi</a:t>
            </a:r>
            <a:r>
              <a:rPr lang="en-US" sz="2400" dirty="0"/>
              <a:t> yang </a:t>
            </a:r>
            <a:r>
              <a:rPr lang="en-US" sz="2400" dirty="0" err="1"/>
              <a:t>dibuat</a:t>
            </a:r>
            <a:r>
              <a:rPr lang="en-US" sz="2400" dirty="0"/>
              <a:t> </a:t>
            </a:r>
            <a:r>
              <a:rPr lang="en-US" sz="2400" dirty="0" err="1"/>
              <a:t>berdasarkan</a:t>
            </a:r>
            <a:r>
              <a:rPr lang="en-US" sz="2400" dirty="0"/>
              <a:t> data.</a:t>
            </a:r>
          </a:p>
          <a:p>
            <a:pPr algn="just">
              <a:lnSpc>
                <a:spcPct val="110000"/>
              </a:lnSpc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en-US" sz="2400" b="1" dirty="0" err="1"/>
              <a:t>Contoh</a:t>
            </a:r>
            <a:r>
              <a:rPr lang="en-US" sz="2400" dirty="0"/>
              <a:t>: </a:t>
            </a:r>
            <a:r>
              <a:rPr lang="en-US" sz="2400" dirty="0" err="1"/>
              <a:t>Menggunakan</a:t>
            </a:r>
            <a:r>
              <a:rPr lang="en-US" sz="2400" dirty="0"/>
              <a:t> box plot, histogram, </a:t>
            </a:r>
            <a:r>
              <a:rPr lang="en-US" sz="2400" dirty="0" err="1"/>
              <a:t>atau</a:t>
            </a:r>
            <a:r>
              <a:rPr lang="en-US" sz="2400" dirty="0"/>
              <a:t> scatter plot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menganalisis</a:t>
            </a:r>
            <a:r>
              <a:rPr lang="en-US" sz="2400" dirty="0"/>
              <a:t> </a:t>
            </a:r>
            <a:r>
              <a:rPr lang="en-US" sz="2400" dirty="0" err="1"/>
              <a:t>distribusi</a:t>
            </a:r>
            <a:r>
              <a:rPr lang="en-US" sz="2400" dirty="0"/>
              <a:t> dan </a:t>
            </a:r>
            <a:r>
              <a:rPr lang="en-US" sz="2400" dirty="0" err="1"/>
              <a:t>hubungan</a:t>
            </a:r>
            <a:r>
              <a:rPr lang="en-US" sz="2400" dirty="0"/>
              <a:t> </a:t>
            </a:r>
            <a:r>
              <a:rPr lang="en-US" sz="2400" dirty="0" err="1"/>
              <a:t>antar</a:t>
            </a:r>
            <a:r>
              <a:rPr lang="en-US" sz="2400" dirty="0"/>
              <a:t> </a:t>
            </a:r>
            <a:r>
              <a:rPr lang="en-US" sz="2400" dirty="0" err="1"/>
              <a:t>variabel</a:t>
            </a:r>
            <a:r>
              <a:rPr lang="en-US" sz="2400" dirty="0"/>
              <a:t>.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3372933574"/>
      </p:ext>
    </p:extLst>
  </p:cSld>
  <p:clrMapOvr>
    <a:masterClrMapping/>
  </p:clrMapOvr>
  <p:transition spd="slow">
    <p:push dir="d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673AC5-934F-A6F6-B3BD-26D205D92D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:a16="http://schemas.microsoft.com/office/drawing/2014/main" id="{F72F2F44-CCE9-6B0B-2E79-DC806117391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7" y="237067"/>
            <a:ext cx="8828617" cy="1155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</p:pic>
      <p:sp>
        <p:nvSpPr>
          <p:cNvPr id="5" name="Pentagon 4">
            <a:extLst>
              <a:ext uri="{FF2B5EF4-FFF2-40B4-BE49-F238E27FC236}">
                <a16:creationId xmlns:a16="http://schemas.microsoft.com/office/drawing/2014/main" id="{833465C2-EBC4-DCE2-089A-3D9FF4630565}"/>
              </a:ext>
            </a:extLst>
          </p:cNvPr>
          <p:cNvSpPr/>
          <p:nvPr/>
        </p:nvSpPr>
        <p:spPr>
          <a:xfrm rot="5400000">
            <a:off x="252943" y="466725"/>
            <a:ext cx="1989667" cy="1056217"/>
          </a:xfrm>
          <a:prstGeom prst="homePlate">
            <a:avLst>
              <a:gd name="adj" fmla="val 47004"/>
            </a:avLst>
          </a:prstGeom>
          <a:solidFill>
            <a:srgbClr val="111C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133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0C82A36-99A7-3414-B934-8F221182F3CF}"/>
              </a:ext>
            </a:extLst>
          </p:cNvPr>
          <p:cNvSpPr/>
          <p:nvPr/>
        </p:nvSpPr>
        <p:spPr>
          <a:xfrm>
            <a:off x="-48682" y="6527667"/>
            <a:ext cx="8879417" cy="357717"/>
          </a:xfrm>
          <a:prstGeom prst="rect">
            <a:avLst/>
          </a:prstGeom>
          <a:solidFill>
            <a:srgbClr val="111C76"/>
          </a:solidFill>
          <a:ln>
            <a:solidFill>
              <a:srgbClr val="111C7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6564180-D3F7-C4FE-AEFE-D8418004A94B}"/>
              </a:ext>
            </a:extLst>
          </p:cNvPr>
          <p:cNvSpPr/>
          <p:nvPr/>
        </p:nvSpPr>
        <p:spPr>
          <a:xfrm>
            <a:off x="8879418" y="6527800"/>
            <a:ext cx="3409949" cy="357717"/>
          </a:xfrm>
          <a:prstGeom prst="rect">
            <a:avLst/>
          </a:prstGeom>
          <a:solidFill>
            <a:srgbClr val="F9C534"/>
          </a:solidFill>
          <a:ln>
            <a:solidFill>
              <a:srgbClr val="F9C5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7" name="TextBox 8">
            <a:extLst>
              <a:ext uri="{FF2B5EF4-FFF2-40B4-BE49-F238E27FC236}">
                <a16:creationId xmlns:a16="http://schemas.microsoft.com/office/drawing/2014/main" id="{5C6B6B46-6F07-15D9-ABF2-461D5C98EC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1285" y="548218"/>
            <a:ext cx="7412567" cy="420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Fakultas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Ekonomi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dan </a:t>
            </a:r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Bisnis</a:t>
            </a:r>
            <a:endParaRPr lang="en-US" sz="2133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23C28FF-E84D-1624-3FD8-25930262A24F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lum contrast="40000"/>
          </a:blip>
          <a:srcRect r="74569"/>
          <a:stretch/>
        </p:blipFill>
        <p:spPr bwMode="auto">
          <a:xfrm>
            <a:off x="775308" y="297013"/>
            <a:ext cx="1000577" cy="96579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415693F-CA1B-559F-CDB7-0B6ADC5096D7}"/>
              </a:ext>
            </a:extLst>
          </p:cNvPr>
          <p:cNvSpPr txBox="1"/>
          <p:nvPr/>
        </p:nvSpPr>
        <p:spPr>
          <a:xfrm>
            <a:off x="2698595" y="6501342"/>
            <a:ext cx="9158045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33" dirty="0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Institute Informatics and Business </a:t>
            </a:r>
            <a:r>
              <a:rPr lang="en-US" sz="2133" dirty="0" err="1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Darmajaya</a:t>
            </a:r>
            <a:endParaRPr lang="en-ID" sz="2133" dirty="0">
              <a:solidFill>
                <a:srgbClr val="002060"/>
              </a:solidFill>
              <a:latin typeface="Century Gothic" panose="020B0502020202020204" pitchFamily="34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A364F5FA-5C5B-1ABB-D004-F716E8A9FB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3767" y="1187552"/>
            <a:ext cx="10082873" cy="1325563"/>
          </a:xfrm>
        </p:spPr>
        <p:txBody>
          <a:bodyPr>
            <a:normAutofit/>
          </a:bodyPr>
          <a:lstStyle/>
          <a:p>
            <a:r>
              <a:rPr lang="en-US" dirty="0"/>
              <a:t>Teknik Exploratory Data Analysis (EDA)</a:t>
            </a:r>
            <a:endParaRPr lang="en-US" b="1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718113E-5CC0-B62D-7B2B-A3DC2E3474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83306"/>
            <a:ext cx="9838765" cy="3646335"/>
          </a:xfrm>
        </p:spPr>
        <p:txBody>
          <a:bodyPr>
            <a:normAutofit lnSpcReduction="10000"/>
          </a:bodyPr>
          <a:lstStyle/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endParaRPr lang="es-ES" sz="2400" dirty="0"/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en-US" sz="2400" dirty="0"/>
              <a:t>EDA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pendekatan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memahami</a:t>
            </a:r>
            <a:r>
              <a:rPr lang="en-US" sz="2400" dirty="0"/>
              <a:t> </a:t>
            </a:r>
            <a:r>
              <a:rPr lang="en-US" sz="2400" dirty="0" err="1"/>
              <a:t>struktur</a:t>
            </a:r>
            <a:r>
              <a:rPr lang="en-US" sz="2400" dirty="0"/>
              <a:t>, </a:t>
            </a:r>
            <a:r>
              <a:rPr lang="en-US" sz="2400" dirty="0" err="1"/>
              <a:t>pola</a:t>
            </a:r>
            <a:r>
              <a:rPr lang="en-US" sz="2400" dirty="0"/>
              <a:t>, dan </a:t>
            </a:r>
            <a:r>
              <a:rPr lang="en-US" sz="2400" dirty="0" err="1"/>
              <a:t>distribusi</a:t>
            </a:r>
            <a:r>
              <a:rPr lang="en-US" sz="2400" dirty="0"/>
              <a:t> data </a:t>
            </a:r>
            <a:r>
              <a:rPr lang="en-US" sz="2400" dirty="0" err="1"/>
              <a:t>menggunakan</a:t>
            </a:r>
            <a:r>
              <a:rPr lang="en-US" sz="2400" dirty="0"/>
              <a:t> </a:t>
            </a:r>
            <a:r>
              <a:rPr lang="en-US" sz="2400" dirty="0" err="1"/>
              <a:t>teknik</a:t>
            </a:r>
            <a:r>
              <a:rPr lang="en-US" sz="2400" dirty="0"/>
              <a:t> </a:t>
            </a:r>
            <a:r>
              <a:rPr lang="en-US" sz="2400" dirty="0" err="1"/>
              <a:t>visualisasi</a:t>
            </a:r>
            <a:r>
              <a:rPr lang="en-US" sz="2400" dirty="0"/>
              <a:t> dan </a:t>
            </a:r>
            <a:r>
              <a:rPr lang="en-US" sz="2400" dirty="0" err="1"/>
              <a:t>statistik</a:t>
            </a:r>
            <a:r>
              <a:rPr lang="en-US" sz="2400" dirty="0"/>
              <a:t> </a:t>
            </a:r>
            <a:r>
              <a:rPr lang="en-US" sz="2400" dirty="0" err="1"/>
              <a:t>deskriptif</a:t>
            </a:r>
            <a:r>
              <a:rPr lang="en-US" sz="2400" dirty="0"/>
              <a:t>.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endParaRPr lang="en-US" sz="2400" dirty="0"/>
          </a:p>
          <a:p>
            <a:pPr algn="just">
              <a:lnSpc>
                <a:spcPct val="110000"/>
              </a:lnSpc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en-US" sz="2400" b="1" dirty="0" err="1"/>
              <a:t>Tujuan</a:t>
            </a:r>
            <a:r>
              <a:rPr lang="en-US" sz="2400" dirty="0"/>
              <a:t>: </a:t>
            </a:r>
            <a:r>
              <a:rPr lang="en-US" sz="2400" dirty="0" err="1"/>
              <a:t>Mencari</a:t>
            </a:r>
            <a:r>
              <a:rPr lang="en-US" sz="2400" dirty="0"/>
              <a:t> </a:t>
            </a:r>
            <a:r>
              <a:rPr lang="en-US" sz="2400" dirty="0" err="1"/>
              <a:t>pola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data, </a:t>
            </a:r>
            <a:r>
              <a:rPr lang="en-US" sz="2400" dirty="0" err="1"/>
              <a:t>mengidentifikasi</a:t>
            </a:r>
            <a:r>
              <a:rPr lang="en-US" sz="2400" dirty="0"/>
              <a:t> outliers, dan </a:t>
            </a:r>
            <a:r>
              <a:rPr lang="en-US" sz="2400" dirty="0" err="1"/>
              <a:t>mengkonfirmasi</a:t>
            </a:r>
            <a:r>
              <a:rPr lang="en-US" sz="2400" dirty="0"/>
              <a:t> </a:t>
            </a:r>
            <a:r>
              <a:rPr lang="en-US" sz="2400" dirty="0" err="1"/>
              <a:t>asumsi</a:t>
            </a:r>
            <a:r>
              <a:rPr lang="en-US" sz="2400" dirty="0"/>
              <a:t> yang </a:t>
            </a:r>
            <a:r>
              <a:rPr lang="en-US" sz="2400" dirty="0" err="1"/>
              <a:t>dibuat</a:t>
            </a:r>
            <a:r>
              <a:rPr lang="en-US" sz="2400" dirty="0"/>
              <a:t> </a:t>
            </a:r>
            <a:r>
              <a:rPr lang="en-US" sz="2400" dirty="0" err="1"/>
              <a:t>berdasarkan</a:t>
            </a:r>
            <a:r>
              <a:rPr lang="en-US" sz="2400" dirty="0"/>
              <a:t> data.</a:t>
            </a:r>
          </a:p>
          <a:p>
            <a:pPr algn="just">
              <a:lnSpc>
                <a:spcPct val="110000"/>
              </a:lnSpc>
              <a:spcBef>
                <a:spcPct val="0"/>
              </a:spcBef>
              <a:buFont typeface="Wingdings" panose="05000000000000000000" pitchFamily="2" charset="2"/>
              <a:buChar char="Ø"/>
            </a:pPr>
            <a:endParaRPr lang="en-US" sz="2400" dirty="0"/>
          </a:p>
          <a:p>
            <a:pPr algn="just">
              <a:lnSpc>
                <a:spcPct val="110000"/>
              </a:lnSpc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en-US" sz="2400" dirty="0"/>
              <a:t> </a:t>
            </a:r>
            <a:r>
              <a:rPr lang="en-US" sz="2400" b="1" dirty="0" err="1"/>
              <a:t>Contoh</a:t>
            </a:r>
            <a:r>
              <a:rPr lang="en-US" sz="2400" dirty="0"/>
              <a:t>: </a:t>
            </a:r>
            <a:r>
              <a:rPr lang="en-US" sz="2400" dirty="0" err="1"/>
              <a:t>Menggunakan</a:t>
            </a:r>
            <a:r>
              <a:rPr lang="en-US" sz="2400" dirty="0"/>
              <a:t> box plot, histogram, </a:t>
            </a:r>
            <a:r>
              <a:rPr lang="en-US" sz="2400" dirty="0" err="1"/>
              <a:t>atau</a:t>
            </a:r>
            <a:r>
              <a:rPr lang="en-US" sz="2400" dirty="0"/>
              <a:t> scatter plot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menganalisis</a:t>
            </a:r>
            <a:r>
              <a:rPr lang="en-US" sz="2400" dirty="0"/>
              <a:t> </a:t>
            </a:r>
            <a:r>
              <a:rPr lang="en-US" sz="2400" dirty="0" err="1"/>
              <a:t>distribusi</a:t>
            </a:r>
            <a:r>
              <a:rPr lang="en-US" sz="2400" dirty="0"/>
              <a:t> dan </a:t>
            </a:r>
            <a:r>
              <a:rPr lang="en-US" sz="2400" dirty="0" err="1"/>
              <a:t>hubungan</a:t>
            </a:r>
            <a:r>
              <a:rPr lang="en-US" sz="2400" dirty="0"/>
              <a:t> </a:t>
            </a:r>
            <a:r>
              <a:rPr lang="en-US" sz="2400" dirty="0" err="1"/>
              <a:t>antar</a:t>
            </a:r>
            <a:r>
              <a:rPr lang="en-US" sz="2400" dirty="0"/>
              <a:t> </a:t>
            </a:r>
            <a:r>
              <a:rPr lang="en-US" sz="2400" dirty="0" err="1"/>
              <a:t>variabel</a:t>
            </a:r>
            <a:r>
              <a:rPr lang="en-US" sz="2400" dirty="0"/>
              <a:t>.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endParaRPr lang="en-US" sz="2400" b="1" dirty="0"/>
          </a:p>
          <a:p>
            <a:pPr algn="just">
              <a:lnSpc>
                <a:spcPct val="110000"/>
              </a:lnSpc>
              <a:spcBef>
                <a:spcPct val="0"/>
              </a:spcBef>
              <a:buFont typeface="Wingdings" panose="05000000000000000000" pitchFamily="2" charset="2"/>
              <a:buChar char="Ø"/>
            </a:pP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1201000795"/>
      </p:ext>
    </p:extLst>
  </p:cSld>
  <p:clrMapOvr>
    <a:masterClrMapping/>
  </p:clrMapOvr>
  <p:transition spd="slow">
    <p:push dir="d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673AC5-934F-A6F6-B3BD-26D205D92D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:a16="http://schemas.microsoft.com/office/drawing/2014/main" id="{F72F2F44-CCE9-6B0B-2E79-DC806117391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7" y="237067"/>
            <a:ext cx="8828617" cy="1155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</p:pic>
      <p:sp>
        <p:nvSpPr>
          <p:cNvPr id="5" name="Pentagon 4">
            <a:extLst>
              <a:ext uri="{FF2B5EF4-FFF2-40B4-BE49-F238E27FC236}">
                <a16:creationId xmlns:a16="http://schemas.microsoft.com/office/drawing/2014/main" id="{833465C2-EBC4-DCE2-089A-3D9FF4630565}"/>
              </a:ext>
            </a:extLst>
          </p:cNvPr>
          <p:cNvSpPr/>
          <p:nvPr/>
        </p:nvSpPr>
        <p:spPr>
          <a:xfrm rot="5400000">
            <a:off x="252943" y="466725"/>
            <a:ext cx="1989667" cy="1056217"/>
          </a:xfrm>
          <a:prstGeom prst="homePlate">
            <a:avLst>
              <a:gd name="adj" fmla="val 47004"/>
            </a:avLst>
          </a:prstGeom>
          <a:solidFill>
            <a:srgbClr val="111C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133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0C82A36-99A7-3414-B934-8F221182F3CF}"/>
              </a:ext>
            </a:extLst>
          </p:cNvPr>
          <p:cNvSpPr/>
          <p:nvPr/>
        </p:nvSpPr>
        <p:spPr>
          <a:xfrm>
            <a:off x="-48682" y="6527667"/>
            <a:ext cx="8879417" cy="357717"/>
          </a:xfrm>
          <a:prstGeom prst="rect">
            <a:avLst/>
          </a:prstGeom>
          <a:solidFill>
            <a:srgbClr val="111C76"/>
          </a:solidFill>
          <a:ln>
            <a:solidFill>
              <a:srgbClr val="111C7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6564180-D3F7-C4FE-AEFE-D8418004A94B}"/>
              </a:ext>
            </a:extLst>
          </p:cNvPr>
          <p:cNvSpPr/>
          <p:nvPr/>
        </p:nvSpPr>
        <p:spPr>
          <a:xfrm>
            <a:off x="8879418" y="6527800"/>
            <a:ext cx="3409949" cy="357717"/>
          </a:xfrm>
          <a:prstGeom prst="rect">
            <a:avLst/>
          </a:prstGeom>
          <a:solidFill>
            <a:srgbClr val="F9C534"/>
          </a:solidFill>
          <a:ln>
            <a:solidFill>
              <a:srgbClr val="F9C5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7" name="TextBox 8">
            <a:extLst>
              <a:ext uri="{FF2B5EF4-FFF2-40B4-BE49-F238E27FC236}">
                <a16:creationId xmlns:a16="http://schemas.microsoft.com/office/drawing/2014/main" id="{5C6B6B46-6F07-15D9-ABF2-461D5C98EC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1285" y="548218"/>
            <a:ext cx="7412567" cy="420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Fakultas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Ekonomi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dan </a:t>
            </a:r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Bisnis</a:t>
            </a:r>
            <a:endParaRPr lang="en-US" sz="2133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23C28FF-E84D-1624-3FD8-25930262A24F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lum contrast="40000"/>
          </a:blip>
          <a:srcRect r="74569"/>
          <a:stretch/>
        </p:blipFill>
        <p:spPr bwMode="auto">
          <a:xfrm>
            <a:off x="775308" y="297013"/>
            <a:ext cx="1000577" cy="96579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415693F-CA1B-559F-CDB7-0B6ADC5096D7}"/>
              </a:ext>
            </a:extLst>
          </p:cNvPr>
          <p:cNvSpPr txBox="1"/>
          <p:nvPr/>
        </p:nvSpPr>
        <p:spPr>
          <a:xfrm>
            <a:off x="2698595" y="6501342"/>
            <a:ext cx="9158045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33" dirty="0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Institute Informatics and Business </a:t>
            </a:r>
            <a:r>
              <a:rPr lang="en-US" sz="2133" dirty="0" err="1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Darmajaya</a:t>
            </a:r>
            <a:endParaRPr lang="en-ID" sz="2133" dirty="0">
              <a:solidFill>
                <a:srgbClr val="002060"/>
              </a:solidFill>
              <a:latin typeface="Century Gothic" panose="020B0502020202020204" pitchFamily="34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A364F5FA-5C5B-1ABB-D004-F716E8A9FB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3767" y="1187552"/>
            <a:ext cx="10082873" cy="1325563"/>
          </a:xfrm>
        </p:spPr>
        <p:txBody>
          <a:bodyPr>
            <a:normAutofit/>
          </a:bodyPr>
          <a:lstStyle/>
          <a:p>
            <a:r>
              <a:rPr lang="en-US" dirty="0"/>
              <a:t>Predictive Analytics</a:t>
            </a:r>
            <a:endParaRPr lang="en-US" b="1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718113E-5CC0-B62D-7B2B-A3DC2E3474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83306"/>
            <a:ext cx="9838765" cy="3646335"/>
          </a:xfrm>
        </p:spPr>
        <p:txBody>
          <a:bodyPr>
            <a:normAutofit lnSpcReduction="10000"/>
          </a:bodyPr>
          <a:lstStyle/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endParaRPr lang="es-ES" sz="2400" dirty="0"/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en-US" sz="2400" dirty="0"/>
              <a:t>Predictive Analytics </a:t>
            </a:r>
            <a:r>
              <a:rPr lang="en-US" sz="2400" dirty="0" err="1"/>
              <a:t>menggunakan</a:t>
            </a:r>
            <a:r>
              <a:rPr lang="en-US" sz="2400" dirty="0"/>
              <a:t> data </a:t>
            </a:r>
            <a:r>
              <a:rPr lang="en-US" sz="2400" dirty="0" err="1"/>
              <a:t>historis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membangun</a:t>
            </a:r>
            <a:r>
              <a:rPr lang="en-US" sz="2400" dirty="0"/>
              <a:t> model yang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memprediksi</a:t>
            </a:r>
            <a:r>
              <a:rPr lang="en-US" sz="2400" dirty="0"/>
              <a:t> </a:t>
            </a:r>
            <a:r>
              <a:rPr lang="en-US" sz="2400" dirty="0" err="1"/>
              <a:t>hasil</a:t>
            </a:r>
            <a:r>
              <a:rPr lang="en-US" sz="2400" dirty="0"/>
              <a:t> di masa </a:t>
            </a:r>
            <a:r>
              <a:rPr lang="en-US" sz="2400" dirty="0" err="1"/>
              <a:t>depan</a:t>
            </a:r>
            <a:r>
              <a:rPr lang="en-US" sz="2400" dirty="0"/>
              <a:t>..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endParaRPr lang="en-US" sz="2400" dirty="0"/>
          </a:p>
          <a:p>
            <a:pPr algn="just">
              <a:lnSpc>
                <a:spcPct val="110000"/>
              </a:lnSpc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en-US" sz="2400" b="1" dirty="0" err="1"/>
              <a:t>Metode</a:t>
            </a:r>
            <a:r>
              <a:rPr lang="en-US" sz="2400" dirty="0"/>
              <a:t>: Linear regression, decision trees, random forest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beberapa</a:t>
            </a:r>
            <a:r>
              <a:rPr lang="en-US" sz="2400" dirty="0"/>
              <a:t> </a:t>
            </a:r>
            <a:r>
              <a:rPr lang="en-US" sz="2400" dirty="0" err="1"/>
              <a:t>teknik</a:t>
            </a:r>
            <a:r>
              <a:rPr lang="en-US" sz="2400" dirty="0"/>
              <a:t> yang </a:t>
            </a:r>
            <a:r>
              <a:rPr lang="en-US" sz="2400" dirty="0" err="1"/>
              <a:t>umum</a:t>
            </a:r>
            <a:r>
              <a:rPr lang="en-US" sz="2400" dirty="0"/>
              <a:t> </a:t>
            </a:r>
            <a:r>
              <a:rPr lang="en-US" sz="2400" dirty="0" err="1"/>
              <a:t>digunakan</a:t>
            </a:r>
            <a:r>
              <a:rPr lang="en-US" sz="2400" dirty="0"/>
              <a:t>.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endParaRPr lang="en-US" sz="2400" dirty="0"/>
          </a:p>
          <a:p>
            <a:pPr algn="just">
              <a:lnSpc>
                <a:spcPct val="110000"/>
              </a:lnSpc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en-US" sz="2400" dirty="0"/>
              <a:t> </a:t>
            </a:r>
            <a:r>
              <a:rPr lang="en-US" sz="2400" b="1" dirty="0" err="1"/>
              <a:t>Contoh</a:t>
            </a:r>
            <a:r>
              <a:rPr lang="en-US" sz="2400" dirty="0"/>
              <a:t>: </a:t>
            </a:r>
            <a:r>
              <a:rPr lang="en-US" sz="2400" dirty="0" err="1"/>
              <a:t>Memprediksi</a:t>
            </a:r>
            <a:r>
              <a:rPr lang="en-US" sz="2400" dirty="0"/>
              <a:t> </a:t>
            </a:r>
            <a:r>
              <a:rPr lang="en-US" sz="2400" dirty="0" err="1"/>
              <a:t>penjualan</a:t>
            </a:r>
            <a:r>
              <a:rPr lang="en-US" sz="2400" dirty="0"/>
              <a:t> </a:t>
            </a:r>
            <a:r>
              <a:rPr lang="en-US" sz="2400" dirty="0" err="1"/>
              <a:t>produk</a:t>
            </a:r>
            <a:r>
              <a:rPr lang="en-US" sz="2400" dirty="0"/>
              <a:t> </a:t>
            </a:r>
            <a:r>
              <a:rPr lang="en-US" sz="2400" dirty="0" err="1"/>
              <a:t>berdasarkan</a:t>
            </a:r>
            <a:r>
              <a:rPr lang="en-US" sz="2400" dirty="0"/>
              <a:t> data </a:t>
            </a:r>
            <a:r>
              <a:rPr lang="en-US" sz="2400" dirty="0" err="1"/>
              <a:t>historis</a:t>
            </a:r>
            <a:r>
              <a:rPr lang="en-US" sz="2400" dirty="0"/>
              <a:t>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memprediksi</a:t>
            </a:r>
            <a:r>
              <a:rPr lang="en-US" sz="2400" dirty="0"/>
              <a:t> churn </a:t>
            </a:r>
            <a:r>
              <a:rPr lang="en-US" sz="2400" dirty="0" err="1"/>
              <a:t>pelanggan</a:t>
            </a:r>
            <a:r>
              <a:rPr lang="en-US" sz="2400" dirty="0"/>
              <a:t>.</a:t>
            </a:r>
            <a:endParaRPr lang="en-US" sz="2400" b="1" dirty="0"/>
          </a:p>
          <a:p>
            <a:pPr algn="just">
              <a:lnSpc>
                <a:spcPct val="110000"/>
              </a:lnSpc>
              <a:spcBef>
                <a:spcPct val="0"/>
              </a:spcBef>
              <a:buFont typeface="Wingdings" panose="05000000000000000000" pitchFamily="2" charset="2"/>
              <a:buChar char="Ø"/>
            </a:pP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2322108813"/>
      </p:ext>
    </p:extLst>
  </p:cSld>
  <p:clrMapOvr>
    <a:masterClrMapping/>
  </p:clrMapOvr>
  <p:transition spd="slow">
    <p:push dir="d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673AC5-934F-A6F6-B3BD-26D205D92D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:a16="http://schemas.microsoft.com/office/drawing/2014/main" id="{F72F2F44-CCE9-6B0B-2E79-DC806117391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7" y="237067"/>
            <a:ext cx="8828617" cy="1155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</p:pic>
      <p:sp>
        <p:nvSpPr>
          <p:cNvPr id="5" name="Pentagon 4">
            <a:extLst>
              <a:ext uri="{FF2B5EF4-FFF2-40B4-BE49-F238E27FC236}">
                <a16:creationId xmlns:a16="http://schemas.microsoft.com/office/drawing/2014/main" id="{833465C2-EBC4-DCE2-089A-3D9FF4630565}"/>
              </a:ext>
            </a:extLst>
          </p:cNvPr>
          <p:cNvSpPr/>
          <p:nvPr/>
        </p:nvSpPr>
        <p:spPr>
          <a:xfrm rot="5400000">
            <a:off x="252943" y="466725"/>
            <a:ext cx="1989667" cy="1056217"/>
          </a:xfrm>
          <a:prstGeom prst="homePlate">
            <a:avLst>
              <a:gd name="adj" fmla="val 47004"/>
            </a:avLst>
          </a:prstGeom>
          <a:solidFill>
            <a:srgbClr val="111C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133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0C82A36-99A7-3414-B934-8F221182F3CF}"/>
              </a:ext>
            </a:extLst>
          </p:cNvPr>
          <p:cNvSpPr/>
          <p:nvPr/>
        </p:nvSpPr>
        <p:spPr>
          <a:xfrm>
            <a:off x="-48682" y="6527667"/>
            <a:ext cx="8879417" cy="357717"/>
          </a:xfrm>
          <a:prstGeom prst="rect">
            <a:avLst/>
          </a:prstGeom>
          <a:solidFill>
            <a:srgbClr val="111C76"/>
          </a:solidFill>
          <a:ln>
            <a:solidFill>
              <a:srgbClr val="111C7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6564180-D3F7-C4FE-AEFE-D8418004A94B}"/>
              </a:ext>
            </a:extLst>
          </p:cNvPr>
          <p:cNvSpPr/>
          <p:nvPr/>
        </p:nvSpPr>
        <p:spPr>
          <a:xfrm>
            <a:off x="8879418" y="6527800"/>
            <a:ext cx="3409949" cy="357717"/>
          </a:xfrm>
          <a:prstGeom prst="rect">
            <a:avLst/>
          </a:prstGeom>
          <a:solidFill>
            <a:srgbClr val="F9C534"/>
          </a:solidFill>
          <a:ln>
            <a:solidFill>
              <a:srgbClr val="F9C5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7" name="TextBox 8">
            <a:extLst>
              <a:ext uri="{FF2B5EF4-FFF2-40B4-BE49-F238E27FC236}">
                <a16:creationId xmlns:a16="http://schemas.microsoft.com/office/drawing/2014/main" id="{5C6B6B46-6F07-15D9-ABF2-461D5C98EC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1285" y="548218"/>
            <a:ext cx="7412567" cy="420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Fakultas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Ekonomi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dan </a:t>
            </a:r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Bisnis</a:t>
            </a:r>
            <a:endParaRPr lang="en-US" sz="2133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23C28FF-E84D-1624-3FD8-25930262A24F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lum contrast="40000"/>
          </a:blip>
          <a:srcRect r="74569"/>
          <a:stretch/>
        </p:blipFill>
        <p:spPr bwMode="auto">
          <a:xfrm>
            <a:off x="775308" y="297013"/>
            <a:ext cx="1000577" cy="96579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415693F-CA1B-559F-CDB7-0B6ADC5096D7}"/>
              </a:ext>
            </a:extLst>
          </p:cNvPr>
          <p:cNvSpPr txBox="1"/>
          <p:nvPr/>
        </p:nvSpPr>
        <p:spPr>
          <a:xfrm>
            <a:off x="2698595" y="6501342"/>
            <a:ext cx="9158045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33" dirty="0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Institute Informatics and Business </a:t>
            </a:r>
            <a:r>
              <a:rPr lang="en-US" sz="2133" dirty="0" err="1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Darmajaya</a:t>
            </a:r>
            <a:endParaRPr lang="en-ID" sz="2133" dirty="0">
              <a:solidFill>
                <a:srgbClr val="002060"/>
              </a:solidFill>
              <a:latin typeface="Century Gothic" panose="020B0502020202020204" pitchFamily="34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A364F5FA-5C5B-1ABB-D004-F716E8A9FB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3767" y="1187552"/>
            <a:ext cx="10082873" cy="1325563"/>
          </a:xfrm>
        </p:spPr>
        <p:txBody>
          <a:bodyPr>
            <a:normAutofit/>
          </a:bodyPr>
          <a:lstStyle/>
          <a:p>
            <a:r>
              <a:rPr lang="en-US" dirty="0"/>
              <a:t>Business Intelligence (BI) dan Dashboard</a:t>
            </a:r>
            <a:endParaRPr lang="en-US" b="1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718113E-5CC0-B62D-7B2B-A3DC2E3474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83306"/>
            <a:ext cx="9838765" cy="3646335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endParaRPr lang="es-ES" sz="2400" dirty="0"/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en-US" sz="2400" b="1" dirty="0" err="1"/>
              <a:t>Definisi</a:t>
            </a:r>
            <a:r>
              <a:rPr lang="en-US" sz="2400" dirty="0"/>
              <a:t>: Business Intelligence (BI) </a:t>
            </a:r>
            <a:r>
              <a:rPr lang="en-US" sz="2400" dirty="0" err="1"/>
              <a:t>mencakup</a:t>
            </a:r>
            <a:r>
              <a:rPr lang="en-US" sz="2400" dirty="0"/>
              <a:t> </a:t>
            </a:r>
            <a:r>
              <a:rPr lang="en-US" sz="2400" dirty="0" err="1"/>
              <a:t>teknologi</a:t>
            </a:r>
            <a:r>
              <a:rPr lang="en-US" sz="2400" dirty="0"/>
              <a:t> dan proses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mengumpulkan</a:t>
            </a:r>
            <a:r>
              <a:rPr lang="en-US" sz="2400" dirty="0"/>
              <a:t>, </a:t>
            </a:r>
            <a:r>
              <a:rPr lang="en-US" sz="2400" dirty="0" err="1"/>
              <a:t>menganalisis</a:t>
            </a:r>
            <a:r>
              <a:rPr lang="en-US" sz="2400" dirty="0"/>
              <a:t>, dan </a:t>
            </a:r>
            <a:r>
              <a:rPr lang="en-US" sz="2400" dirty="0" err="1"/>
              <a:t>menyajikan</a:t>
            </a:r>
            <a:r>
              <a:rPr lang="en-US" sz="2400" dirty="0"/>
              <a:t> data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membantu</a:t>
            </a:r>
            <a:r>
              <a:rPr lang="en-US" sz="2400" dirty="0"/>
              <a:t> </a:t>
            </a:r>
            <a:r>
              <a:rPr lang="en-US" sz="2400" dirty="0" err="1"/>
              <a:t>pengambilan</a:t>
            </a:r>
            <a:r>
              <a:rPr lang="en-US" sz="2400" dirty="0"/>
              <a:t> </a:t>
            </a:r>
            <a:r>
              <a:rPr lang="en-US" sz="2400" dirty="0" err="1"/>
              <a:t>keputusan</a:t>
            </a:r>
            <a:r>
              <a:rPr lang="en-US" sz="2400" dirty="0"/>
              <a:t>.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endParaRPr lang="en-US" sz="2400" dirty="0"/>
          </a:p>
          <a:p>
            <a:pPr algn="just">
              <a:lnSpc>
                <a:spcPct val="110000"/>
              </a:lnSpc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en-US" sz="2400" b="1" dirty="0"/>
              <a:t>Dashboard</a:t>
            </a:r>
            <a:r>
              <a:rPr lang="en-US" sz="2400" dirty="0"/>
              <a:t>: </a:t>
            </a:r>
            <a:r>
              <a:rPr lang="en-US" sz="2400" dirty="0" err="1"/>
              <a:t>Alat</a:t>
            </a:r>
            <a:r>
              <a:rPr lang="en-US" sz="2400" dirty="0"/>
              <a:t> </a:t>
            </a:r>
            <a:r>
              <a:rPr lang="en-US" sz="2400" dirty="0" err="1"/>
              <a:t>visualisasi</a:t>
            </a:r>
            <a:r>
              <a:rPr lang="en-US" sz="2400" dirty="0"/>
              <a:t> yang </a:t>
            </a:r>
            <a:r>
              <a:rPr lang="en-US" sz="2400" dirty="0" err="1"/>
              <a:t>menampilkan</a:t>
            </a:r>
            <a:r>
              <a:rPr lang="en-US" sz="2400" dirty="0"/>
              <a:t> KPI (Key Performance Indicators) dan </a:t>
            </a:r>
            <a:r>
              <a:rPr lang="en-US" sz="2400" dirty="0" err="1"/>
              <a:t>metrik</a:t>
            </a:r>
            <a:r>
              <a:rPr lang="en-US" sz="2400" dirty="0"/>
              <a:t> </a:t>
            </a:r>
            <a:r>
              <a:rPr lang="en-US" sz="2400" dirty="0" err="1"/>
              <a:t>lainnya</a:t>
            </a:r>
            <a:r>
              <a:rPr lang="en-US" sz="2400" dirty="0"/>
              <a:t> yang </a:t>
            </a:r>
            <a:r>
              <a:rPr lang="en-US" sz="2400" dirty="0" err="1"/>
              <a:t>digunakan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memonitor</a:t>
            </a:r>
            <a:r>
              <a:rPr lang="en-US" sz="2400" dirty="0"/>
              <a:t> </a:t>
            </a:r>
            <a:r>
              <a:rPr lang="en-US" sz="2400" dirty="0" err="1"/>
              <a:t>kinerja</a:t>
            </a:r>
            <a:r>
              <a:rPr lang="en-US" sz="2400" dirty="0"/>
              <a:t> </a:t>
            </a:r>
            <a:r>
              <a:rPr lang="en-US" sz="2400" dirty="0" err="1"/>
              <a:t>bisnis</a:t>
            </a:r>
            <a:r>
              <a:rPr lang="en-US" sz="2400" dirty="0"/>
              <a:t> </a:t>
            </a:r>
            <a:r>
              <a:rPr lang="en-US" sz="2400" dirty="0" err="1"/>
              <a:t>secara</a:t>
            </a:r>
            <a:r>
              <a:rPr lang="en-US" sz="2400" dirty="0"/>
              <a:t> real-time.</a:t>
            </a:r>
          </a:p>
          <a:p>
            <a:pPr algn="just">
              <a:lnSpc>
                <a:spcPct val="110000"/>
              </a:lnSpc>
              <a:spcBef>
                <a:spcPct val="0"/>
              </a:spcBef>
              <a:buFont typeface="Wingdings" panose="05000000000000000000" pitchFamily="2" charset="2"/>
              <a:buChar char="Ø"/>
            </a:pPr>
            <a:endParaRPr lang="en-US" sz="2400" dirty="0"/>
          </a:p>
          <a:p>
            <a:pPr algn="just">
              <a:lnSpc>
                <a:spcPct val="110000"/>
              </a:lnSpc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en-US" sz="2400" dirty="0"/>
              <a:t> </a:t>
            </a:r>
            <a:r>
              <a:rPr lang="en-US" sz="2400" b="1" dirty="0" err="1"/>
              <a:t>Alat</a:t>
            </a:r>
            <a:r>
              <a:rPr lang="en-US" sz="2400" b="1" dirty="0"/>
              <a:t> BI</a:t>
            </a:r>
            <a:r>
              <a:rPr lang="en-US" sz="2400" dirty="0"/>
              <a:t>: Power BI, Tableau </a:t>
            </a:r>
            <a:r>
              <a:rPr lang="en-US" sz="2400" dirty="0" err="1"/>
              <a:t>digunakan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membuat</a:t>
            </a:r>
            <a:r>
              <a:rPr lang="en-US" sz="2400" dirty="0"/>
              <a:t> dashboard </a:t>
            </a:r>
            <a:r>
              <a:rPr lang="en-US" sz="2400" dirty="0" err="1"/>
              <a:t>interaktif</a:t>
            </a:r>
            <a:r>
              <a:rPr lang="en-US" sz="2400" dirty="0"/>
              <a:t> yang </a:t>
            </a:r>
            <a:r>
              <a:rPr lang="en-US" sz="2400" dirty="0" err="1"/>
              <a:t>menyajikan</a:t>
            </a:r>
            <a:r>
              <a:rPr lang="en-US" sz="2400" dirty="0"/>
              <a:t> data </a:t>
            </a:r>
            <a:r>
              <a:rPr lang="en-US" sz="2400" dirty="0" err="1"/>
              <a:t>secara</a:t>
            </a:r>
            <a:r>
              <a:rPr lang="en-US" sz="2400" dirty="0"/>
              <a:t> visual.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2846945666"/>
      </p:ext>
    </p:extLst>
  </p:cSld>
  <p:clrMapOvr>
    <a:masterClrMapping/>
  </p:clrMapOvr>
  <p:transition spd="slow">
    <p:push dir="d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673AC5-934F-A6F6-B3BD-26D205D92D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:a16="http://schemas.microsoft.com/office/drawing/2014/main" id="{F72F2F44-CCE9-6B0B-2E79-DC806117391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7" y="237067"/>
            <a:ext cx="8828617" cy="1155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</p:pic>
      <p:sp>
        <p:nvSpPr>
          <p:cNvPr id="5" name="Pentagon 4">
            <a:extLst>
              <a:ext uri="{FF2B5EF4-FFF2-40B4-BE49-F238E27FC236}">
                <a16:creationId xmlns:a16="http://schemas.microsoft.com/office/drawing/2014/main" id="{833465C2-EBC4-DCE2-089A-3D9FF4630565}"/>
              </a:ext>
            </a:extLst>
          </p:cNvPr>
          <p:cNvSpPr/>
          <p:nvPr/>
        </p:nvSpPr>
        <p:spPr>
          <a:xfrm rot="5400000">
            <a:off x="252943" y="466725"/>
            <a:ext cx="1989667" cy="1056217"/>
          </a:xfrm>
          <a:prstGeom prst="homePlate">
            <a:avLst>
              <a:gd name="adj" fmla="val 47004"/>
            </a:avLst>
          </a:prstGeom>
          <a:solidFill>
            <a:srgbClr val="111C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133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0C82A36-99A7-3414-B934-8F221182F3CF}"/>
              </a:ext>
            </a:extLst>
          </p:cNvPr>
          <p:cNvSpPr/>
          <p:nvPr/>
        </p:nvSpPr>
        <p:spPr>
          <a:xfrm>
            <a:off x="-48682" y="6527667"/>
            <a:ext cx="8879417" cy="357717"/>
          </a:xfrm>
          <a:prstGeom prst="rect">
            <a:avLst/>
          </a:prstGeom>
          <a:solidFill>
            <a:srgbClr val="111C76"/>
          </a:solidFill>
          <a:ln>
            <a:solidFill>
              <a:srgbClr val="111C7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6564180-D3F7-C4FE-AEFE-D8418004A94B}"/>
              </a:ext>
            </a:extLst>
          </p:cNvPr>
          <p:cNvSpPr/>
          <p:nvPr/>
        </p:nvSpPr>
        <p:spPr>
          <a:xfrm>
            <a:off x="8879418" y="6527800"/>
            <a:ext cx="3409949" cy="357717"/>
          </a:xfrm>
          <a:prstGeom prst="rect">
            <a:avLst/>
          </a:prstGeom>
          <a:solidFill>
            <a:srgbClr val="F9C534"/>
          </a:solidFill>
          <a:ln>
            <a:solidFill>
              <a:srgbClr val="F9C5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7" name="TextBox 8">
            <a:extLst>
              <a:ext uri="{FF2B5EF4-FFF2-40B4-BE49-F238E27FC236}">
                <a16:creationId xmlns:a16="http://schemas.microsoft.com/office/drawing/2014/main" id="{5C6B6B46-6F07-15D9-ABF2-461D5C98EC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1285" y="548218"/>
            <a:ext cx="7412567" cy="420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Fakultas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Ekonomi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dan </a:t>
            </a:r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Bisnis</a:t>
            </a:r>
            <a:endParaRPr lang="en-US" sz="2133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23C28FF-E84D-1624-3FD8-25930262A24F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lum contrast="40000"/>
          </a:blip>
          <a:srcRect r="74569"/>
          <a:stretch/>
        </p:blipFill>
        <p:spPr bwMode="auto">
          <a:xfrm>
            <a:off x="775308" y="297013"/>
            <a:ext cx="1000577" cy="96579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415693F-CA1B-559F-CDB7-0B6ADC5096D7}"/>
              </a:ext>
            </a:extLst>
          </p:cNvPr>
          <p:cNvSpPr txBox="1"/>
          <p:nvPr/>
        </p:nvSpPr>
        <p:spPr>
          <a:xfrm>
            <a:off x="2698595" y="6501342"/>
            <a:ext cx="9158045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33" dirty="0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Institute Informatics and Business </a:t>
            </a:r>
            <a:r>
              <a:rPr lang="en-US" sz="2133" dirty="0" err="1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Darmajaya</a:t>
            </a:r>
            <a:endParaRPr lang="en-ID" sz="2133" dirty="0">
              <a:solidFill>
                <a:srgbClr val="002060"/>
              </a:solidFill>
              <a:latin typeface="Century Gothic" panose="020B0502020202020204" pitchFamily="34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A364F5FA-5C5B-1ABB-D004-F716E8A9FB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3767" y="1187552"/>
            <a:ext cx="10082873" cy="1325563"/>
          </a:xfrm>
        </p:spPr>
        <p:txBody>
          <a:bodyPr>
            <a:normAutofit/>
          </a:bodyPr>
          <a:lstStyle/>
          <a:p>
            <a:r>
              <a:rPr lang="en-US" dirty="0" err="1"/>
              <a:t>Studi</a:t>
            </a:r>
            <a:r>
              <a:rPr lang="en-US" dirty="0"/>
              <a:t> </a:t>
            </a:r>
            <a:r>
              <a:rPr lang="en-US" dirty="0" err="1"/>
              <a:t>Kasus</a:t>
            </a:r>
            <a:r>
              <a:rPr lang="en-US" dirty="0"/>
              <a:t> &amp; </a:t>
            </a:r>
            <a:r>
              <a:rPr lang="en-US" dirty="0" err="1"/>
              <a:t>Diskusi</a:t>
            </a:r>
            <a:endParaRPr lang="en-US" b="1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718113E-5CC0-B62D-7B2B-A3DC2E3474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83306"/>
            <a:ext cx="9838765" cy="3646335"/>
          </a:xfrm>
        </p:spPr>
        <p:txBody>
          <a:bodyPr>
            <a:normAutofit/>
          </a:bodyPr>
          <a:lstStyle/>
          <a:p>
            <a:pPr algn="just">
              <a:lnSpc>
                <a:spcPct val="110000"/>
              </a:lnSpc>
              <a:spcBef>
                <a:spcPct val="0"/>
              </a:spcBef>
              <a:buFont typeface="Wingdings" panose="05000000000000000000" pitchFamily="2" charset="2"/>
              <a:buChar char="q"/>
            </a:pPr>
            <a:r>
              <a:rPr lang="en-US" sz="2400" b="1" dirty="0" err="1"/>
              <a:t>Studi</a:t>
            </a:r>
            <a:r>
              <a:rPr lang="en-US" sz="2400" b="1" dirty="0"/>
              <a:t> </a:t>
            </a:r>
            <a:r>
              <a:rPr lang="en-US" sz="2400" b="1" dirty="0" err="1"/>
              <a:t>Kasus</a:t>
            </a:r>
            <a:r>
              <a:rPr lang="en-US" sz="2400" dirty="0"/>
              <a:t>: </a:t>
            </a:r>
            <a:r>
              <a:rPr lang="en-US" sz="2400" dirty="0" err="1"/>
              <a:t>Penggunaan</a:t>
            </a:r>
            <a:r>
              <a:rPr lang="en-US" sz="2400" dirty="0"/>
              <a:t> Data Science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industri</a:t>
            </a:r>
            <a:r>
              <a:rPr lang="en-US" sz="2400" dirty="0"/>
              <a:t> retail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memprediksi</a:t>
            </a:r>
            <a:r>
              <a:rPr lang="en-US" sz="2400" dirty="0"/>
              <a:t> </a:t>
            </a:r>
            <a:r>
              <a:rPr lang="en-US" sz="2400" dirty="0" err="1"/>
              <a:t>tren</a:t>
            </a:r>
            <a:r>
              <a:rPr lang="en-US" sz="2400" dirty="0"/>
              <a:t> </a:t>
            </a:r>
            <a:r>
              <a:rPr lang="en-US" sz="2400" dirty="0" err="1"/>
              <a:t>produk</a:t>
            </a:r>
            <a:r>
              <a:rPr lang="en-US" sz="2400" dirty="0"/>
              <a:t> </a:t>
            </a:r>
            <a:r>
              <a:rPr lang="en-US" sz="2400" dirty="0" err="1"/>
              <a:t>berdasarkan</a:t>
            </a:r>
            <a:r>
              <a:rPr lang="en-US" sz="2400" dirty="0"/>
              <a:t> data </a:t>
            </a:r>
            <a:r>
              <a:rPr lang="en-US" sz="2400" dirty="0" err="1"/>
              <a:t>musiman</a:t>
            </a:r>
            <a:r>
              <a:rPr lang="en-US" sz="2400" dirty="0"/>
              <a:t> dan </a:t>
            </a:r>
            <a:r>
              <a:rPr lang="en-US" sz="2400" dirty="0" err="1"/>
              <a:t>meningkatkan</a:t>
            </a:r>
            <a:r>
              <a:rPr lang="en-US" sz="2400" dirty="0"/>
              <a:t> </a:t>
            </a:r>
            <a:r>
              <a:rPr lang="en-US" sz="2400" dirty="0" err="1"/>
              <a:t>efisiensi</a:t>
            </a:r>
            <a:r>
              <a:rPr lang="en-US" sz="2400" dirty="0"/>
              <a:t> </a:t>
            </a:r>
            <a:r>
              <a:rPr lang="en-US" sz="2400" dirty="0" err="1"/>
              <a:t>manajemen</a:t>
            </a:r>
            <a:r>
              <a:rPr lang="en-US" sz="2400" dirty="0"/>
              <a:t> </a:t>
            </a:r>
            <a:r>
              <a:rPr lang="en-US" sz="2400" dirty="0" err="1"/>
              <a:t>persediaan</a:t>
            </a:r>
            <a:r>
              <a:rPr lang="en-US" sz="2400" dirty="0"/>
              <a:t>.</a:t>
            </a:r>
          </a:p>
          <a:p>
            <a:pPr algn="just">
              <a:lnSpc>
                <a:spcPct val="110000"/>
              </a:lnSpc>
              <a:spcBef>
                <a:spcPct val="0"/>
              </a:spcBef>
              <a:buFont typeface="Wingdings" panose="05000000000000000000" pitchFamily="2" charset="2"/>
              <a:buChar char="q"/>
            </a:pPr>
            <a:endParaRPr lang="en-US" sz="2400" dirty="0"/>
          </a:p>
          <a:p>
            <a:pPr algn="just">
              <a:lnSpc>
                <a:spcPct val="110000"/>
              </a:lnSpc>
              <a:spcBef>
                <a:spcPct val="0"/>
              </a:spcBef>
              <a:buFont typeface="Wingdings" panose="05000000000000000000" pitchFamily="2" charset="2"/>
              <a:buChar char="q"/>
            </a:pPr>
            <a:r>
              <a:rPr lang="en-US" sz="2400" b="1" dirty="0" err="1"/>
              <a:t>Diskusi</a:t>
            </a:r>
            <a:r>
              <a:rPr lang="en-US" sz="2400" dirty="0"/>
              <a:t>: </a:t>
            </a:r>
            <a:r>
              <a:rPr lang="en-US" sz="2400" dirty="0" err="1"/>
              <a:t>Bagaimana</a:t>
            </a:r>
            <a:r>
              <a:rPr lang="en-US" sz="2400" dirty="0"/>
              <a:t> </a:t>
            </a:r>
            <a:r>
              <a:rPr lang="en-US" sz="2400" dirty="0" err="1"/>
              <a:t>perusahaan</a:t>
            </a:r>
            <a:r>
              <a:rPr lang="en-US" sz="2400" dirty="0"/>
              <a:t> </a:t>
            </a:r>
            <a:r>
              <a:rPr lang="en-US" sz="2400" dirty="0" err="1"/>
              <a:t>teknologi</a:t>
            </a:r>
            <a:r>
              <a:rPr lang="en-US" sz="2400" dirty="0"/>
              <a:t> </a:t>
            </a:r>
            <a:r>
              <a:rPr lang="en-US" sz="2400" dirty="0" err="1"/>
              <a:t>bisa</a:t>
            </a:r>
            <a:r>
              <a:rPr lang="en-US" sz="2400" dirty="0"/>
              <a:t> </a:t>
            </a:r>
            <a:r>
              <a:rPr lang="en-US" sz="2400" dirty="0" err="1"/>
              <a:t>menggunakan</a:t>
            </a:r>
            <a:r>
              <a:rPr lang="en-US" sz="2400" dirty="0"/>
              <a:t> Data Science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meningkatkan</a:t>
            </a:r>
            <a:r>
              <a:rPr lang="en-US" sz="2400" dirty="0"/>
              <a:t> </a:t>
            </a:r>
            <a:r>
              <a:rPr lang="en-US" sz="2400" dirty="0" err="1"/>
              <a:t>pengambilan</a:t>
            </a:r>
            <a:r>
              <a:rPr lang="en-US" sz="2400" dirty="0"/>
              <a:t> </a:t>
            </a:r>
            <a:r>
              <a:rPr lang="en-US" sz="2400" dirty="0" err="1"/>
              <a:t>keputusan</a:t>
            </a:r>
            <a:r>
              <a:rPr lang="en-US" sz="2400" dirty="0"/>
              <a:t> dan </a:t>
            </a:r>
            <a:r>
              <a:rPr lang="en-US" sz="2400" dirty="0" err="1"/>
              <a:t>inovasi</a:t>
            </a:r>
            <a:r>
              <a:rPr lang="en-US" sz="2400" dirty="0"/>
              <a:t> </a:t>
            </a:r>
            <a:r>
              <a:rPr lang="en-US" sz="2400" dirty="0" err="1"/>
              <a:t>produk</a:t>
            </a:r>
            <a:r>
              <a:rPr lang="en-US" sz="2400" dirty="0"/>
              <a:t>?</a:t>
            </a:r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2940664102"/>
      </p:ext>
    </p:extLst>
  </p:cSld>
  <p:clrMapOvr>
    <a:masterClrMapping/>
  </p:clrMapOvr>
  <p:transition spd="slow">
    <p:push dir="d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673AC5-934F-A6F6-B3BD-26D205D92D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:a16="http://schemas.microsoft.com/office/drawing/2014/main" id="{F72F2F44-CCE9-6B0B-2E79-DC806117391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7" y="237067"/>
            <a:ext cx="8828617" cy="1155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</p:pic>
      <p:sp>
        <p:nvSpPr>
          <p:cNvPr id="5" name="Pentagon 4">
            <a:extLst>
              <a:ext uri="{FF2B5EF4-FFF2-40B4-BE49-F238E27FC236}">
                <a16:creationId xmlns:a16="http://schemas.microsoft.com/office/drawing/2014/main" id="{833465C2-EBC4-DCE2-089A-3D9FF4630565}"/>
              </a:ext>
            </a:extLst>
          </p:cNvPr>
          <p:cNvSpPr/>
          <p:nvPr/>
        </p:nvSpPr>
        <p:spPr>
          <a:xfrm rot="5400000">
            <a:off x="252943" y="466725"/>
            <a:ext cx="1989667" cy="1056217"/>
          </a:xfrm>
          <a:prstGeom prst="homePlate">
            <a:avLst>
              <a:gd name="adj" fmla="val 47004"/>
            </a:avLst>
          </a:prstGeom>
          <a:solidFill>
            <a:srgbClr val="111C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133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0C82A36-99A7-3414-B934-8F221182F3CF}"/>
              </a:ext>
            </a:extLst>
          </p:cNvPr>
          <p:cNvSpPr/>
          <p:nvPr/>
        </p:nvSpPr>
        <p:spPr>
          <a:xfrm>
            <a:off x="-48682" y="6527667"/>
            <a:ext cx="8879417" cy="357717"/>
          </a:xfrm>
          <a:prstGeom prst="rect">
            <a:avLst/>
          </a:prstGeom>
          <a:solidFill>
            <a:srgbClr val="111C76"/>
          </a:solidFill>
          <a:ln>
            <a:solidFill>
              <a:srgbClr val="111C7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6564180-D3F7-C4FE-AEFE-D8418004A94B}"/>
              </a:ext>
            </a:extLst>
          </p:cNvPr>
          <p:cNvSpPr/>
          <p:nvPr/>
        </p:nvSpPr>
        <p:spPr>
          <a:xfrm>
            <a:off x="8879418" y="6527800"/>
            <a:ext cx="3409949" cy="357717"/>
          </a:xfrm>
          <a:prstGeom prst="rect">
            <a:avLst/>
          </a:prstGeom>
          <a:solidFill>
            <a:srgbClr val="F9C534"/>
          </a:solidFill>
          <a:ln>
            <a:solidFill>
              <a:srgbClr val="F9C5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7" name="TextBox 8">
            <a:extLst>
              <a:ext uri="{FF2B5EF4-FFF2-40B4-BE49-F238E27FC236}">
                <a16:creationId xmlns:a16="http://schemas.microsoft.com/office/drawing/2014/main" id="{5C6B6B46-6F07-15D9-ABF2-461D5C98EC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1285" y="548218"/>
            <a:ext cx="7412567" cy="420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Fakultas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Ekonomi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dan </a:t>
            </a:r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Bisnis</a:t>
            </a:r>
            <a:endParaRPr lang="en-US" sz="2133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23C28FF-E84D-1624-3FD8-25930262A24F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lum contrast="40000"/>
          </a:blip>
          <a:srcRect r="74569"/>
          <a:stretch/>
        </p:blipFill>
        <p:spPr bwMode="auto">
          <a:xfrm>
            <a:off x="775308" y="297013"/>
            <a:ext cx="1000577" cy="96579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415693F-CA1B-559F-CDB7-0B6ADC5096D7}"/>
              </a:ext>
            </a:extLst>
          </p:cNvPr>
          <p:cNvSpPr txBox="1"/>
          <p:nvPr/>
        </p:nvSpPr>
        <p:spPr>
          <a:xfrm>
            <a:off x="2698595" y="6501342"/>
            <a:ext cx="9158045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33" dirty="0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Institute Informatics and Business </a:t>
            </a:r>
            <a:r>
              <a:rPr lang="en-US" sz="2133" dirty="0" err="1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Darmajaya</a:t>
            </a:r>
            <a:endParaRPr lang="en-ID" sz="2133" dirty="0">
              <a:solidFill>
                <a:srgbClr val="002060"/>
              </a:solidFill>
              <a:latin typeface="Century Gothic" panose="020B0502020202020204" pitchFamily="34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A364F5FA-5C5B-1ABB-D004-F716E8A9FB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3767" y="1187552"/>
            <a:ext cx="10082873" cy="1325563"/>
          </a:xfrm>
        </p:spPr>
        <p:txBody>
          <a:bodyPr>
            <a:normAutofit/>
          </a:bodyPr>
          <a:lstStyle/>
          <a:p>
            <a:endParaRPr lang="en-US" b="1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718113E-5CC0-B62D-7B2B-A3DC2E3474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83306"/>
            <a:ext cx="9838765" cy="3646335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es-ES" sz="4400" dirty="0" err="1">
                <a:latin typeface="+mj-lt"/>
                <a:ea typeface="+mj-ea"/>
                <a:cs typeface="+mj-cs"/>
              </a:rPr>
              <a:t>Terimakasih</a:t>
            </a:r>
            <a:r>
              <a:rPr lang="es-ES" sz="4400" dirty="0">
                <a:latin typeface="+mj-lt"/>
                <a:ea typeface="+mj-ea"/>
                <a:cs typeface="+mj-cs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595362976"/>
      </p:ext>
    </p:extLst>
  </p:cSld>
  <p:clrMapOvr>
    <a:masterClrMapping/>
  </p:clrMapOvr>
  <p:transition spd="slow">
    <p:push dir="d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673AC5-934F-A6F6-B3BD-26D205D92D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:a16="http://schemas.microsoft.com/office/drawing/2014/main" id="{F72F2F44-CCE9-6B0B-2E79-DC806117391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7" y="237067"/>
            <a:ext cx="8828617" cy="1155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</p:pic>
      <p:sp>
        <p:nvSpPr>
          <p:cNvPr id="5" name="Pentagon 4">
            <a:extLst>
              <a:ext uri="{FF2B5EF4-FFF2-40B4-BE49-F238E27FC236}">
                <a16:creationId xmlns:a16="http://schemas.microsoft.com/office/drawing/2014/main" id="{833465C2-EBC4-DCE2-089A-3D9FF4630565}"/>
              </a:ext>
            </a:extLst>
          </p:cNvPr>
          <p:cNvSpPr/>
          <p:nvPr/>
        </p:nvSpPr>
        <p:spPr>
          <a:xfrm rot="5400000">
            <a:off x="252943" y="466725"/>
            <a:ext cx="1989667" cy="1056217"/>
          </a:xfrm>
          <a:prstGeom prst="homePlate">
            <a:avLst>
              <a:gd name="adj" fmla="val 47004"/>
            </a:avLst>
          </a:prstGeom>
          <a:solidFill>
            <a:srgbClr val="111C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133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0C82A36-99A7-3414-B934-8F221182F3CF}"/>
              </a:ext>
            </a:extLst>
          </p:cNvPr>
          <p:cNvSpPr/>
          <p:nvPr/>
        </p:nvSpPr>
        <p:spPr>
          <a:xfrm>
            <a:off x="-48682" y="6527667"/>
            <a:ext cx="8879417" cy="357717"/>
          </a:xfrm>
          <a:prstGeom prst="rect">
            <a:avLst/>
          </a:prstGeom>
          <a:solidFill>
            <a:srgbClr val="111C76"/>
          </a:solidFill>
          <a:ln>
            <a:solidFill>
              <a:srgbClr val="111C7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6564180-D3F7-C4FE-AEFE-D8418004A94B}"/>
              </a:ext>
            </a:extLst>
          </p:cNvPr>
          <p:cNvSpPr/>
          <p:nvPr/>
        </p:nvSpPr>
        <p:spPr>
          <a:xfrm>
            <a:off x="8879418" y="6527800"/>
            <a:ext cx="3409949" cy="357717"/>
          </a:xfrm>
          <a:prstGeom prst="rect">
            <a:avLst/>
          </a:prstGeom>
          <a:solidFill>
            <a:srgbClr val="F9C534"/>
          </a:solidFill>
          <a:ln>
            <a:solidFill>
              <a:srgbClr val="F9C5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7" name="TextBox 8">
            <a:extLst>
              <a:ext uri="{FF2B5EF4-FFF2-40B4-BE49-F238E27FC236}">
                <a16:creationId xmlns:a16="http://schemas.microsoft.com/office/drawing/2014/main" id="{5C6B6B46-6F07-15D9-ABF2-461D5C98EC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1285" y="548218"/>
            <a:ext cx="7412567" cy="420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Fakultas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Ekonomi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dan </a:t>
            </a:r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Bisnis</a:t>
            </a:r>
            <a:endParaRPr lang="en-US" sz="2133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23C28FF-E84D-1624-3FD8-25930262A24F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lum contrast="40000"/>
          </a:blip>
          <a:srcRect r="74569"/>
          <a:stretch/>
        </p:blipFill>
        <p:spPr bwMode="auto">
          <a:xfrm>
            <a:off x="775308" y="297013"/>
            <a:ext cx="1000577" cy="96579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415693F-CA1B-559F-CDB7-0B6ADC5096D7}"/>
              </a:ext>
            </a:extLst>
          </p:cNvPr>
          <p:cNvSpPr txBox="1"/>
          <p:nvPr/>
        </p:nvSpPr>
        <p:spPr>
          <a:xfrm>
            <a:off x="2698595" y="6501342"/>
            <a:ext cx="9158045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33" dirty="0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Institute Informatics and Business </a:t>
            </a:r>
            <a:r>
              <a:rPr lang="en-US" sz="2133" dirty="0" err="1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Darmajaya</a:t>
            </a:r>
            <a:endParaRPr lang="en-ID" sz="2133" dirty="0">
              <a:solidFill>
                <a:srgbClr val="002060"/>
              </a:solidFill>
              <a:latin typeface="Century Gothic" panose="020B0502020202020204" pitchFamily="34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A364F5FA-5C5B-1ABB-D004-F716E8A9FB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3767" y="1187552"/>
            <a:ext cx="9580033" cy="1325563"/>
          </a:xfrm>
        </p:spPr>
        <p:txBody>
          <a:bodyPr>
            <a:normAutofit/>
          </a:bodyPr>
          <a:lstStyle/>
          <a:p>
            <a:r>
              <a:rPr lang="en-US" dirty="0" err="1"/>
              <a:t>Tujuan</a:t>
            </a:r>
            <a:r>
              <a:rPr lang="en-US" dirty="0"/>
              <a:t> </a:t>
            </a:r>
            <a:r>
              <a:rPr lang="en-US" dirty="0" err="1"/>
              <a:t>Pembelajaran</a:t>
            </a:r>
            <a:endParaRPr lang="en-US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718113E-5CC0-B62D-7B2B-A3DC2E3474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13114"/>
            <a:ext cx="10515600" cy="3646335"/>
          </a:xfrm>
        </p:spPr>
        <p:txBody>
          <a:bodyPr>
            <a:normAutofit fontScale="47500" lnSpcReduction="20000"/>
          </a:bodyPr>
          <a:lstStyle/>
          <a:p>
            <a:pPr marL="914400" indent="-914400" algn="just">
              <a:lnSpc>
                <a:spcPct val="110000"/>
              </a:lnSpc>
              <a:spcBef>
                <a:spcPct val="0"/>
              </a:spcBef>
              <a:buAutoNum type="arabicPeriod"/>
            </a:pPr>
            <a:r>
              <a:rPr lang="id-ID" sz="4900" dirty="0">
                <a:latin typeface="+mj-lt"/>
                <a:ea typeface="+mj-ea"/>
                <a:cs typeface="+mj-cs"/>
              </a:rPr>
              <a:t>Memahami konsep dasar Data Science: Mengetahui apa itu Data Science dan bagaimana penerapannya</a:t>
            </a:r>
            <a:endParaRPr lang="en-US" sz="4900" dirty="0">
              <a:latin typeface="+mj-lt"/>
              <a:ea typeface="+mj-ea"/>
              <a:cs typeface="+mj-cs"/>
            </a:endParaRPr>
          </a:p>
          <a:p>
            <a:pPr marL="914400" indent="-914400" algn="just">
              <a:lnSpc>
                <a:spcPct val="110000"/>
              </a:lnSpc>
              <a:spcBef>
                <a:spcPct val="0"/>
              </a:spcBef>
              <a:buAutoNum type="arabicPeriod"/>
            </a:pPr>
            <a:r>
              <a:rPr lang="en-US" sz="4900" dirty="0" err="1">
                <a:latin typeface="+mj-lt"/>
                <a:ea typeface="+mj-ea"/>
                <a:cs typeface="+mj-cs"/>
              </a:rPr>
              <a:t>Menjelaskan</a:t>
            </a:r>
            <a:r>
              <a:rPr lang="en-US" sz="4900" dirty="0">
                <a:latin typeface="+mj-lt"/>
                <a:ea typeface="+mj-ea"/>
                <a:cs typeface="+mj-cs"/>
              </a:rPr>
              <a:t> framework Business Analytics: </a:t>
            </a:r>
            <a:r>
              <a:rPr lang="en-US" sz="4900" dirty="0" err="1">
                <a:latin typeface="+mj-lt"/>
                <a:ea typeface="+mj-ea"/>
                <a:cs typeface="+mj-cs"/>
              </a:rPr>
              <a:t>Memahami</a:t>
            </a:r>
            <a:r>
              <a:rPr lang="en-US" sz="4900" dirty="0">
                <a:latin typeface="+mj-lt"/>
                <a:ea typeface="+mj-ea"/>
                <a:cs typeface="+mj-cs"/>
              </a:rPr>
              <a:t> </a:t>
            </a:r>
            <a:r>
              <a:rPr lang="en-US" sz="4900" dirty="0" err="1">
                <a:latin typeface="+mj-lt"/>
                <a:ea typeface="+mj-ea"/>
                <a:cs typeface="+mj-cs"/>
              </a:rPr>
              <a:t>langkah-langkah</a:t>
            </a:r>
            <a:r>
              <a:rPr lang="en-US" sz="4900" dirty="0">
                <a:latin typeface="+mj-lt"/>
                <a:ea typeface="+mj-ea"/>
                <a:cs typeface="+mj-cs"/>
              </a:rPr>
              <a:t> yang </a:t>
            </a:r>
            <a:r>
              <a:rPr lang="en-US" sz="4900" dirty="0" err="1">
                <a:latin typeface="+mj-lt"/>
                <a:ea typeface="+mj-ea"/>
                <a:cs typeface="+mj-cs"/>
              </a:rPr>
              <a:t>digunakan</a:t>
            </a:r>
            <a:r>
              <a:rPr lang="en-US" sz="4900" dirty="0">
                <a:latin typeface="+mj-lt"/>
                <a:ea typeface="+mj-ea"/>
                <a:cs typeface="+mj-cs"/>
              </a:rPr>
              <a:t> </a:t>
            </a:r>
            <a:r>
              <a:rPr lang="en-US" sz="4900" dirty="0" err="1">
                <a:latin typeface="+mj-lt"/>
                <a:ea typeface="+mj-ea"/>
                <a:cs typeface="+mj-cs"/>
              </a:rPr>
              <a:t>untuk</a:t>
            </a:r>
            <a:r>
              <a:rPr lang="en-US" sz="4900" dirty="0">
                <a:latin typeface="+mj-lt"/>
                <a:ea typeface="+mj-ea"/>
                <a:cs typeface="+mj-cs"/>
              </a:rPr>
              <a:t> </a:t>
            </a:r>
            <a:r>
              <a:rPr lang="en-US" sz="4900" dirty="0" err="1">
                <a:latin typeface="+mj-lt"/>
                <a:ea typeface="+mj-ea"/>
                <a:cs typeface="+mj-cs"/>
              </a:rPr>
              <a:t>menganalisis</a:t>
            </a:r>
            <a:r>
              <a:rPr lang="en-US" sz="4900" dirty="0">
                <a:latin typeface="+mj-lt"/>
                <a:ea typeface="+mj-ea"/>
                <a:cs typeface="+mj-cs"/>
              </a:rPr>
              <a:t> data </a:t>
            </a:r>
            <a:r>
              <a:rPr lang="en-US" sz="4900" dirty="0" err="1">
                <a:latin typeface="+mj-lt"/>
                <a:ea typeface="+mj-ea"/>
                <a:cs typeface="+mj-cs"/>
              </a:rPr>
              <a:t>dalam</a:t>
            </a:r>
            <a:r>
              <a:rPr lang="en-US" sz="4900" dirty="0">
                <a:latin typeface="+mj-lt"/>
                <a:ea typeface="+mj-ea"/>
                <a:cs typeface="+mj-cs"/>
              </a:rPr>
              <a:t> </a:t>
            </a:r>
            <a:r>
              <a:rPr lang="en-US" sz="4900" dirty="0" err="1">
                <a:latin typeface="+mj-lt"/>
                <a:ea typeface="+mj-ea"/>
                <a:cs typeface="+mj-cs"/>
              </a:rPr>
              <a:t>konteks</a:t>
            </a:r>
            <a:r>
              <a:rPr lang="en-US" sz="4900" dirty="0">
                <a:latin typeface="+mj-lt"/>
                <a:ea typeface="+mj-ea"/>
                <a:cs typeface="+mj-cs"/>
              </a:rPr>
              <a:t> </a:t>
            </a:r>
            <a:r>
              <a:rPr lang="en-US" sz="4900" dirty="0" err="1">
                <a:latin typeface="+mj-lt"/>
                <a:ea typeface="+mj-ea"/>
                <a:cs typeface="+mj-cs"/>
              </a:rPr>
              <a:t>bisnis</a:t>
            </a:r>
            <a:endParaRPr lang="en-US" sz="4900" dirty="0">
              <a:latin typeface="+mj-lt"/>
              <a:ea typeface="+mj-ea"/>
              <a:cs typeface="+mj-cs"/>
            </a:endParaRPr>
          </a:p>
          <a:p>
            <a:pPr marL="914400" indent="-914400" algn="just">
              <a:lnSpc>
                <a:spcPct val="110000"/>
              </a:lnSpc>
              <a:spcBef>
                <a:spcPct val="0"/>
              </a:spcBef>
              <a:buAutoNum type="arabicPeriod"/>
            </a:pPr>
            <a:r>
              <a:rPr lang="en-US" sz="4900" dirty="0" err="1">
                <a:latin typeface="+mj-lt"/>
                <a:ea typeface="+mj-ea"/>
                <a:cs typeface="+mj-cs"/>
              </a:rPr>
              <a:t>Mempelajari</a:t>
            </a:r>
            <a:r>
              <a:rPr lang="en-US" sz="4900" dirty="0">
                <a:latin typeface="+mj-lt"/>
                <a:ea typeface="+mj-ea"/>
                <a:cs typeface="+mj-cs"/>
              </a:rPr>
              <a:t> </a:t>
            </a:r>
            <a:r>
              <a:rPr lang="en-US" sz="4900" dirty="0" err="1">
                <a:latin typeface="+mj-lt"/>
                <a:ea typeface="+mj-ea"/>
                <a:cs typeface="+mj-cs"/>
              </a:rPr>
              <a:t>pentingnya</a:t>
            </a:r>
            <a:r>
              <a:rPr lang="en-US" sz="4900" dirty="0">
                <a:latin typeface="+mj-lt"/>
                <a:ea typeface="+mj-ea"/>
                <a:cs typeface="+mj-cs"/>
              </a:rPr>
              <a:t> </a:t>
            </a:r>
            <a:r>
              <a:rPr lang="en-US" sz="4900" dirty="0" err="1">
                <a:latin typeface="+mj-lt"/>
                <a:ea typeface="+mj-ea"/>
                <a:cs typeface="+mj-cs"/>
              </a:rPr>
              <a:t>pengambilan</a:t>
            </a:r>
            <a:r>
              <a:rPr lang="en-US" sz="4900" dirty="0">
                <a:latin typeface="+mj-lt"/>
                <a:ea typeface="+mj-ea"/>
                <a:cs typeface="+mj-cs"/>
              </a:rPr>
              <a:t> </a:t>
            </a:r>
            <a:r>
              <a:rPr lang="en-US" sz="4900" dirty="0" err="1">
                <a:latin typeface="+mj-lt"/>
                <a:ea typeface="+mj-ea"/>
                <a:cs typeface="+mj-cs"/>
              </a:rPr>
              <a:t>keputusan</a:t>
            </a:r>
            <a:r>
              <a:rPr lang="en-US" sz="4900" dirty="0">
                <a:latin typeface="+mj-lt"/>
                <a:ea typeface="+mj-ea"/>
                <a:cs typeface="+mj-cs"/>
              </a:rPr>
              <a:t> </a:t>
            </a:r>
            <a:r>
              <a:rPr lang="en-US" sz="4900" dirty="0" err="1">
                <a:latin typeface="+mj-lt"/>
                <a:ea typeface="+mj-ea"/>
                <a:cs typeface="+mj-cs"/>
              </a:rPr>
              <a:t>berbasis</a:t>
            </a:r>
            <a:r>
              <a:rPr lang="en-US" sz="4900" dirty="0">
                <a:latin typeface="+mj-lt"/>
                <a:ea typeface="+mj-ea"/>
                <a:cs typeface="+mj-cs"/>
              </a:rPr>
              <a:t> data: </a:t>
            </a:r>
            <a:r>
              <a:rPr lang="en-US" sz="4900" dirty="0" err="1">
                <a:latin typeface="+mj-lt"/>
                <a:ea typeface="+mj-ea"/>
                <a:cs typeface="+mj-cs"/>
              </a:rPr>
              <a:t>Mengapa</a:t>
            </a:r>
            <a:r>
              <a:rPr lang="en-US" sz="4900" dirty="0">
                <a:latin typeface="+mj-lt"/>
                <a:ea typeface="+mj-ea"/>
                <a:cs typeface="+mj-cs"/>
              </a:rPr>
              <a:t> </a:t>
            </a:r>
            <a:r>
              <a:rPr lang="en-US" sz="4900" dirty="0" err="1">
                <a:latin typeface="+mj-lt"/>
                <a:ea typeface="+mj-ea"/>
                <a:cs typeface="+mj-cs"/>
              </a:rPr>
              <a:t>keputusan</a:t>
            </a:r>
            <a:r>
              <a:rPr lang="en-US" sz="4900" dirty="0">
                <a:latin typeface="+mj-lt"/>
                <a:ea typeface="+mj-ea"/>
                <a:cs typeface="+mj-cs"/>
              </a:rPr>
              <a:t> </a:t>
            </a:r>
            <a:r>
              <a:rPr lang="en-US" sz="4900" dirty="0" err="1">
                <a:latin typeface="+mj-lt"/>
                <a:ea typeface="+mj-ea"/>
                <a:cs typeface="+mj-cs"/>
              </a:rPr>
              <a:t>bisnis</a:t>
            </a:r>
            <a:r>
              <a:rPr lang="en-US" sz="4900" dirty="0">
                <a:latin typeface="+mj-lt"/>
                <a:ea typeface="+mj-ea"/>
                <a:cs typeface="+mj-cs"/>
              </a:rPr>
              <a:t> </a:t>
            </a:r>
            <a:r>
              <a:rPr lang="en-US" sz="4900" dirty="0" err="1">
                <a:latin typeface="+mj-lt"/>
                <a:ea typeface="+mj-ea"/>
                <a:cs typeface="+mj-cs"/>
              </a:rPr>
              <a:t>harus</a:t>
            </a:r>
            <a:r>
              <a:rPr lang="en-US" sz="4900" dirty="0">
                <a:latin typeface="+mj-lt"/>
                <a:ea typeface="+mj-ea"/>
                <a:cs typeface="+mj-cs"/>
              </a:rPr>
              <a:t> </a:t>
            </a:r>
            <a:r>
              <a:rPr lang="en-US" sz="4900" dirty="0" err="1">
                <a:latin typeface="+mj-lt"/>
                <a:ea typeface="+mj-ea"/>
                <a:cs typeface="+mj-cs"/>
              </a:rPr>
              <a:t>didasarkan</a:t>
            </a:r>
            <a:r>
              <a:rPr lang="en-US" sz="4900" dirty="0">
                <a:latin typeface="+mj-lt"/>
                <a:ea typeface="+mj-ea"/>
                <a:cs typeface="+mj-cs"/>
              </a:rPr>
              <a:t> pada data yang valid dan </a:t>
            </a:r>
            <a:r>
              <a:rPr lang="en-US" sz="4900" dirty="0" err="1">
                <a:latin typeface="+mj-lt"/>
                <a:ea typeface="+mj-ea"/>
                <a:cs typeface="+mj-cs"/>
              </a:rPr>
              <a:t>akurat</a:t>
            </a:r>
            <a:r>
              <a:rPr lang="en-US" sz="4900" dirty="0">
                <a:latin typeface="+mj-lt"/>
                <a:ea typeface="+mj-ea"/>
                <a:cs typeface="+mj-cs"/>
              </a:rPr>
              <a:t>.</a:t>
            </a:r>
          </a:p>
          <a:p>
            <a:pPr marL="914400" indent="-914400" algn="just">
              <a:lnSpc>
                <a:spcPct val="110000"/>
              </a:lnSpc>
              <a:spcBef>
                <a:spcPct val="0"/>
              </a:spcBef>
              <a:buAutoNum type="arabicPeriod"/>
            </a:pPr>
            <a:r>
              <a:rPr lang="en-US" sz="4900" dirty="0" err="1">
                <a:latin typeface="+mj-lt"/>
                <a:ea typeface="+mj-ea"/>
                <a:cs typeface="+mj-cs"/>
              </a:rPr>
              <a:t>Mengenal</a:t>
            </a:r>
            <a:r>
              <a:rPr lang="en-US" sz="4900" dirty="0">
                <a:latin typeface="+mj-lt"/>
                <a:ea typeface="+mj-ea"/>
                <a:cs typeface="+mj-cs"/>
              </a:rPr>
              <a:t> </a:t>
            </a:r>
            <a:r>
              <a:rPr lang="en-US" sz="4900" dirty="0" err="1">
                <a:latin typeface="+mj-lt"/>
                <a:ea typeface="+mj-ea"/>
                <a:cs typeface="+mj-cs"/>
              </a:rPr>
              <a:t>alat</a:t>
            </a:r>
            <a:r>
              <a:rPr lang="en-US" sz="4900" dirty="0">
                <a:latin typeface="+mj-lt"/>
                <a:ea typeface="+mj-ea"/>
                <a:cs typeface="+mj-cs"/>
              </a:rPr>
              <a:t> dan </a:t>
            </a:r>
            <a:r>
              <a:rPr lang="en-US" sz="4900" dirty="0" err="1">
                <a:latin typeface="+mj-lt"/>
                <a:ea typeface="+mj-ea"/>
                <a:cs typeface="+mj-cs"/>
              </a:rPr>
              <a:t>teknologi</a:t>
            </a:r>
            <a:r>
              <a:rPr lang="en-US" sz="4900" dirty="0">
                <a:latin typeface="+mj-lt"/>
                <a:ea typeface="+mj-ea"/>
                <a:cs typeface="+mj-cs"/>
              </a:rPr>
              <a:t> yang </a:t>
            </a:r>
            <a:r>
              <a:rPr lang="en-US" sz="4900" dirty="0" err="1">
                <a:latin typeface="+mj-lt"/>
                <a:ea typeface="+mj-ea"/>
                <a:cs typeface="+mj-cs"/>
              </a:rPr>
              <a:t>digunakan</a:t>
            </a:r>
            <a:r>
              <a:rPr lang="en-US" sz="4900" dirty="0">
                <a:latin typeface="+mj-lt"/>
                <a:ea typeface="+mj-ea"/>
                <a:cs typeface="+mj-cs"/>
              </a:rPr>
              <a:t> </a:t>
            </a:r>
            <a:r>
              <a:rPr lang="en-US" sz="4900" dirty="0" err="1">
                <a:latin typeface="+mj-lt"/>
                <a:ea typeface="+mj-ea"/>
                <a:cs typeface="+mj-cs"/>
              </a:rPr>
              <a:t>dalam</a:t>
            </a:r>
            <a:r>
              <a:rPr lang="en-US" sz="4900" dirty="0">
                <a:latin typeface="+mj-lt"/>
                <a:ea typeface="+mj-ea"/>
                <a:cs typeface="+mj-cs"/>
              </a:rPr>
              <a:t> Data Science: </a:t>
            </a:r>
            <a:r>
              <a:rPr lang="en-US" sz="4900" dirty="0" err="1">
                <a:latin typeface="+mj-lt"/>
                <a:ea typeface="+mj-ea"/>
                <a:cs typeface="+mj-cs"/>
              </a:rPr>
              <a:t>Memahami</a:t>
            </a:r>
            <a:r>
              <a:rPr lang="en-US" sz="4900" dirty="0">
                <a:latin typeface="+mj-lt"/>
                <a:ea typeface="+mj-ea"/>
                <a:cs typeface="+mj-cs"/>
              </a:rPr>
              <a:t> </a:t>
            </a:r>
            <a:r>
              <a:rPr lang="en-US" sz="4900" dirty="0" err="1">
                <a:latin typeface="+mj-lt"/>
                <a:ea typeface="+mj-ea"/>
                <a:cs typeface="+mj-cs"/>
              </a:rPr>
              <a:t>alat</a:t>
            </a:r>
            <a:r>
              <a:rPr lang="en-US" sz="4900" dirty="0">
                <a:latin typeface="+mj-lt"/>
                <a:ea typeface="+mj-ea"/>
                <a:cs typeface="+mj-cs"/>
              </a:rPr>
              <a:t> dan </a:t>
            </a:r>
            <a:r>
              <a:rPr lang="en-US" sz="4900" dirty="0" err="1">
                <a:latin typeface="+mj-lt"/>
                <a:ea typeface="+mj-ea"/>
                <a:cs typeface="+mj-cs"/>
              </a:rPr>
              <a:t>perangkat</a:t>
            </a:r>
            <a:r>
              <a:rPr lang="en-US" sz="4900" dirty="0">
                <a:latin typeface="+mj-lt"/>
                <a:ea typeface="+mj-ea"/>
                <a:cs typeface="+mj-cs"/>
              </a:rPr>
              <a:t> </a:t>
            </a:r>
            <a:r>
              <a:rPr lang="en-US" sz="4900" dirty="0" err="1">
                <a:latin typeface="+mj-lt"/>
                <a:ea typeface="+mj-ea"/>
                <a:cs typeface="+mj-cs"/>
              </a:rPr>
              <a:t>lunak</a:t>
            </a:r>
            <a:r>
              <a:rPr lang="en-US" sz="4900" dirty="0">
                <a:latin typeface="+mj-lt"/>
                <a:ea typeface="+mj-ea"/>
                <a:cs typeface="+mj-cs"/>
              </a:rPr>
              <a:t> yang </a:t>
            </a:r>
            <a:r>
              <a:rPr lang="en-US" sz="4900" dirty="0" err="1">
                <a:latin typeface="+mj-lt"/>
                <a:ea typeface="+mj-ea"/>
                <a:cs typeface="+mj-cs"/>
              </a:rPr>
              <a:t>digunakan</a:t>
            </a:r>
            <a:r>
              <a:rPr lang="en-US" sz="4900" dirty="0">
                <a:latin typeface="+mj-lt"/>
                <a:ea typeface="+mj-ea"/>
                <a:cs typeface="+mj-cs"/>
              </a:rPr>
              <a:t> </a:t>
            </a:r>
            <a:r>
              <a:rPr lang="en-US" sz="4900" dirty="0" err="1">
                <a:latin typeface="+mj-lt"/>
                <a:ea typeface="+mj-ea"/>
                <a:cs typeface="+mj-cs"/>
              </a:rPr>
              <a:t>dalam</a:t>
            </a:r>
            <a:r>
              <a:rPr lang="en-US" sz="4900" dirty="0">
                <a:latin typeface="+mj-lt"/>
                <a:ea typeface="+mj-ea"/>
                <a:cs typeface="+mj-cs"/>
              </a:rPr>
              <a:t> Data Science.</a:t>
            </a:r>
          </a:p>
          <a:p>
            <a:pPr algn="just">
              <a:lnSpc>
                <a:spcPct val="110000"/>
              </a:lnSpc>
              <a:spcBef>
                <a:spcPct val="0"/>
              </a:spcBef>
              <a:buFont typeface="Wingdings" panose="05000000000000000000" pitchFamily="2" charset="2"/>
              <a:buChar char="q"/>
            </a:pPr>
            <a:endParaRPr lang="id-ID" sz="4900" dirty="0">
              <a:latin typeface="+mj-lt"/>
              <a:ea typeface="+mj-ea"/>
              <a:cs typeface="+mj-cs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0448692"/>
      </p:ext>
    </p:extLst>
  </p:cSld>
  <p:clrMapOvr>
    <a:masterClrMapping/>
  </p:clrMapOvr>
  <p:transition spd="slow">
    <p:push dir="d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673AC5-934F-A6F6-B3BD-26D205D92D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:a16="http://schemas.microsoft.com/office/drawing/2014/main" id="{F72F2F44-CCE9-6B0B-2E79-DC806117391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7" y="237067"/>
            <a:ext cx="8828617" cy="1155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</p:pic>
      <p:sp>
        <p:nvSpPr>
          <p:cNvPr id="5" name="Pentagon 4">
            <a:extLst>
              <a:ext uri="{FF2B5EF4-FFF2-40B4-BE49-F238E27FC236}">
                <a16:creationId xmlns:a16="http://schemas.microsoft.com/office/drawing/2014/main" id="{833465C2-EBC4-DCE2-089A-3D9FF4630565}"/>
              </a:ext>
            </a:extLst>
          </p:cNvPr>
          <p:cNvSpPr/>
          <p:nvPr/>
        </p:nvSpPr>
        <p:spPr>
          <a:xfrm rot="5400000">
            <a:off x="252943" y="466725"/>
            <a:ext cx="1989667" cy="1056217"/>
          </a:xfrm>
          <a:prstGeom prst="homePlate">
            <a:avLst>
              <a:gd name="adj" fmla="val 47004"/>
            </a:avLst>
          </a:prstGeom>
          <a:solidFill>
            <a:srgbClr val="111C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133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0C82A36-99A7-3414-B934-8F221182F3CF}"/>
              </a:ext>
            </a:extLst>
          </p:cNvPr>
          <p:cNvSpPr/>
          <p:nvPr/>
        </p:nvSpPr>
        <p:spPr>
          <a:xfrm>
            <a:off x="-48682" y="6527667"/>
            <a:ext cx="8879417" cy="357717"/>
          </a:xfrm>
          <a:prstGeom prst="rect">
            <a:avLst/>
          </a:prstGeom>
          <a:solidFill>
            <a:srgbClr val="111C76"/>
          </a:solidFill>
          <a:ln>
            <a:solidFill>
              <a:srgbClr val="111C7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6564180-D3F7-C4FE-AEFE-D8418004A94B}"/>
              </a:ext>
            </a:extLst>
          </p:cNvPr>
          <p:cNvSpPr/>
          <p:nvPr/>
        </p:nvSpPr>
        <p:spPr>
          <a:xfrm>
            <a:off x="8879418" y="6527800"/>
            <a:ext cx="3409949" cy="357717"/>
          </a:xfrm>
          <a:prstGeom prst="rect">
            <a:avLst/>
          </a:prstGeom>
          <a:solidFill>
            <a:srgbClr val="F9C534"/>
          </a:solidFill>
          <a:ln>
            <a:solidFill>
              <a:srgbClr val="F9C5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7" name="TextBox 8">
            <a:extLst>
              <a:ext uri="{FF2B5EF4-FFF2-40B4-BE49-F238E27FC236}">
                <a16:creationId xmlns:a16="http://schemas.microsoft.com/office/drawing/2014/main" id="{5C6B6B46-6F07-15D9-ABF2-461D5C98EC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1285" y="548218"/>
            <a:ext cx="7412567" cy="420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Fakultas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Ekonomi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dan </a:t>
            </a:r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Bisnis</a:t>
            </a:r>
            <a:endParaRPr lang="en-US" sz="2133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23C28FF-E84D-1624-3FD8-25930262A24F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lum contrast="40000"/>
          </a:blip>
          <a:srcRect r="74569"/>
          <a:stretch/>
        </p:blipFill>
        <p:spPr bwMode="auto">
          <a:xfrm>
            <a:off x="775308" y="297013"/>
            <a:ext cx="1000577" cy="96579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415693F-CA1B-559F-CDB7-0B6ADC5096D7}"/>
              </a:ext>
            </a:extLst>
          </p:cNvPr>
          <p:cNvSpPr txBox="1"/>
          <p:nvPr/>
        </p:nvSpPr>
        <p:spPr>
          <a:xfrm>
            <a:off x="2698595" y="6501342"/>
            <a:ext cx="9158045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33" dirty="0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Institute Informatics and Business </a:t>
            </a:r>
            <a:r>
              <a:rPr lang="en-US" sz="2133" dirty="0" err="1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Darmajaya</a:t>
            </a:r>
            <a:endParaRPr lang="en-ID" sz="2133" dirty="0">
              <a:solidFill>
                <a:srgbClr val="002060"/>
              </a:solidFill>
              <a:latin typeface="Century Gothic" panose="020B0502020202020204" pitchFamily="34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A364F5FA-5C5B-1ABB-D004-F716E8A9FB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3767" y="1187552"/>
            <a:ext cx="9580033" cy="1325563"/>
          </a:xfrm>
        </p:spPr>
        <p:txBody>
          <a:bodyPr>
            <a:normAutofit/>
          </a:bodyPr>
          <a:lstStyle/>
          <a:p>
            <a:r>
              <a:rPr lang="en-US" dirty="0" err="1">
                <a:latin typeface="Cascadia Code Light" panose="020B0609020000020004" pitchFamily="49" charset="0"/>
                <a:ea typeface="Cascadia Code Light" panose="020B0609020000020004" pitchFamily="49" charset="0"/>
                <a:cs typeface="Cascadia Code Light" panose="020B0609020000020004" pitchFamily="49" charset="0"/>
              </a:rPr>
              <a:t>Tujuan</a:t>
            </a:r>
            <a:r>
              <a:rPr lang="en-US" dirty="0">
                <a:latin typeface="Cascadia Code Light" panose="020B0609020000020004" pitchFamily="49" charset="0"/>
                <a:ea typeface="Cascadia Code Light" panose="020B0609020000020004" pitchFamily="49" charset="0"/>
                <a:cs typeface="Cascadia Code Light" panose="020B0609020000020004" pitchFamily="49" charset="0"/>
              </a:rPr>
              <a:t> </a:t>
            </a:r>
            <a:r>
              <a:rPr lang="en-US" dirty="0" err="1">
                <a:latin typeface="Cascadia Code Light" panose="020B0609020000020004" pitchFamily="49" charset="0"/>
                <a:ea typeface="Cascadia Code Light" panose="020B0609020000020004" pitchFamily="49" charset="0"/>
                <a:cs typeface="Cascadia Code Light" panose="020B0609020000020004" pitchFamily="49" charset="0"/>
              </a:rPr>
              <a:t>Pembelajaran</a:t>
            </a:r>
            <a:endParaRPr lang="en-US" dirty="0">
              <a:latin typeface="Cascadia Code Light" panose="020B0609020000020004" pitchFamily="49" charset="0"/>
              <a:ea typeface="Cascadia Code Light" panose="020B0609020000020004" pitchFamily="49" charset="0"/>
              <a:cs typeface="Cascadia Code Light" panose="020B0609020000020004" pitchFamily="49" charset="0"/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718113E-5CC0-B62D-7B2B-A3DC2E3474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57347"/>
            <a:ext cx="10515600" cy="3646335"/>
          </a:xfrm>
        </p:spPr>
        <p:txBody>
          <a:bodyPr>
            <a:normAutofit/>
          </a:bodyPr>
          <a:lstStyle/>
          <a:p>
            <a:pPr marL="914400" indent="-914400" algn="just">
              <a:lnSpc>
                <a:spcPct val="110000"/>
              </a:lnSpc>
              <a:spcBef>
                <a:spcPct val="0"/>
              </a:spcBef>
              <a:buAutoNum type="arabicPeriod"/>
            </a:pPr>
            <a:r>
              <a:rPr lang="id-ID" sz="2400" dirty="0">
                <a:latin typeface="Cascadia Code Light" panose="020B0609020000020004" pitchFamily="49" charset="0"/>
                <a:ea typeface="Cascadia Code Light" panose="020B0609020000020004" pitchFamily="49" charset="0"/>
                <a:cs typeface="Cascadia Code Light" panose="020B0609020000020004" pitchFamily="49" charset="0"/>
              </a:rPr>
              <a:t>Memahami konsep dasar Data Science</a:t>
            </a:r>
            <a:endParaRPr lang="en-US" sz="2400" dirty="0">
              <a:latin typeface="Cascadia Code Light" panose="020B0609020000020004" pitchFamily="49" charset="0"/>
              <a:ea typeface="Cascadia Code Light" panose="020B0609020000020004" pitchFamily="49" charset="0"/>
              <a:cs typeface="Cascadia Code Light" panose="020B0609020000020004" pitchFamily="49" charset="0"/>
            </a:endParaRPr>
          </a:p>
          <a:p>
            <a:pPr marL="914400" indent="-914400" algn="just">
              <a:lnSpc>
                <a:spcPct val="110000"/>
              </a:lnSpc>
              <a:spcBef>
                <a:spcPct val="0"/>
              </a:spcBef>
              <a:buAutoNum type="arabicPeriod"/>
            </a:pPr>
            <a:r>
              <a:rPr lang="en-US" sz="2400" dirty="0" err="1">
                <a:latin typeface="Cascadia Code Light" panose="020B0609020000020004" pitchFamily="49" charset="0"/>
                <a:ea typeface="Cascadia Code Light" panose="020B0609020000020004" pitchFamily="49" charset="0"/>
                <a:cs typeface="Cascadia Code Light" panose="020B0609020000020004" pitchFamily="49" charset="0"/>
              </a:rPr>
              <a:t>Menjelaskan</a:t>
            </a:r>
            <a:r>
              <a:rPr lang="en-US" sz="2400" dirty="0">
                <a:latin typeface="Cascadia Code Light" panose="020B0609020000020004" pitchFamily="49" charset="0"/>
                <a:ea typeface="Cascadia Code Light" panose="020B0609020000020004" pitchFamily="49" charset="0"/>
                <a:cs typeface="Cascadia Code Light" panose="020B0609020000020004" pitchFamily="49" charset="0"/>
              </a:rPr>
              <a:t> framework Business Analytics</a:t>
            </a:r>
          </a:p>
          <a:p>
            <a:pPr marL="914400" indent="-914400" algn="just">
              <a:lnSpc>
                <a:spcPct val="110000"/>
              </a:lnSpc>
              <a:spcBef>
                <a:spcPct val="0"/>
              </a:spcBef>
              <a:buAutoNum type="arabicPeriod"/>
            </a:pPr>
            <a:r>
              <a:rPr lang="en-US" sz="2400" dirty="0" err="1">
                <a:latin typeface="Cascadia Code Light" panose="020B0609020000020004" pitchFamily="49" charset="0"/>
                <a:ea typeface="Cascadia Code Light" panose="020B0609020000020004" pitchFamily="49" charset="0"/>
                <a:cs typeface="Cascadia Code Light" panose="020B0609020000020004" pitchFamily="49" charset="0"/>
              </a:rPr>
              <a:t>Mempelajari</a:t>
            </a:r>
            <a:r>
              <a:rPr lang="en-US" sz="2400" dirty="0">
                <a:latin typeface="Cascadia Code Light" panose="020B0609020000020004" pitchFamily="49" charset="0"/>
                <a:ea typeface="Cascadia Code Light" panose="020B0609020000020004" pitchFamily="49" charset="0"/>
                <a:cs typeface="Cascadia Code Light" panose="020B0609020000020004" pitchFamily="49" charset="0"/>
              </a:rPr>
              <a:t> </a:t>
            </a:r>
            <a:r>
              <a:rPr lang="en-US" sz="2400" dirty="0" err="1">
                <a:latin typeface="Cascadia Code Light" panose="020B0609020000020004" pitchFamily="49" charset="0"/>
                <a:ea typeface="Cascadia Code Light" panose="020B0609020000020004" pitchFamily="49" charset="0"/>
                <a:cs typeface="Cascadia Code Light" panose="020B0609020000020004" pitchFamily="49" charset="0"/>
              </a:rPr>
              <a:t>pentingnya</a:t>
            </a:r>
            <a:r>
              <a:rPr lang="en-US" sz="2400" dirty="0">
                <a:latin typeface="Cascadia Code Light" panose="020B0609020000020004" pitchFamily="49" charset="0"/>
                <a:ea typeface="Cascadia Code Light" panose="020B0609020000020004" pitchFamily="49" charset="0"/>
                <a:cs typeface="Cascadia Code Light" panose="020B0609020000020004" pitchFamily="49" charset="0"/>
              </a:rPr>
              <a:t> </a:t>
            </a:r>
            <a:r>
              <a:rPr lang="en-US" sz="2400" dirty="0" err="1">
                <a:latin typeface="Cascadia Code Light" panose="020B0609020000020004" pitchFamily="49" charset="0"/>
                <a:ea typeface="Cascadia Code Light" panose="020B0609020000020004" pitchFamily="49" charset="0"/>
                <a:cs typeface="Cascadia Code Light" panose="020B0609020000020004" pitchFamily="49" charset="0"/>
              </a:rPr>
              <a:t>pengambilan</a:t>
            </a:r>
            <a:r>
              <a:rPr lang="en-US" sz="2400" dirty="0">
                <a:latin typeface="Cascadia Code Light" panose="020B0609020000020004" pitchFamily="49" charset="0"/>
                <a:ea typeface="Cascadia Code Light" panose="020B0609020000020004" pitchFamily="49" charset="0"/>
                <a:cs typeface="Cascadia Code Light" panose="020B0609020000020004" pitchFamily="49" charset="0"/>
              </a:rPr>
              <a:t> </a:t>
            </a:r>
            <a:r>
              <a:rPr lang="en-US" sz="2400" dirty="0" err="1">
                <a:latin typeface="Cascadia Code Light" panose="020B0609020000020004" pitchFamily="49" charset="0"/>
                <a:ea typeface="Cascadia Code Light" panose="020B0609020000020004" pitchFamily="49" charset="0"/>
                <a:cs typeface="Cascadia Code Light" panose="020B0609020000020004" pitchFamily="49" charset="0"/>
              </a:rPr>
              <a:t>keputusan</a:t>
            </a:r>
            <a:r>
              <a:rPr lang="en-US" sz="2400" dirty="0">
                <a:latin typeface="Cascadia Code Light" panose="020B0609020000020004" pitchFamily="49" charset="0"/>
                <a:ea typeface="Cascadia Code Light" panose="020B0609020000020004" pitchFamily="49" charset="0"/>
                <a:cs typeface="Cascadia Code Light" panose="020B0609020000020004" pitchFamily="49" charset="0"/>
              </a:rPr>
              <a:t> </a:t>
            </a:r>
            <a:r>
              <a:rPr lang="en-US" sz="2400" dirty="0" err="1">
                <a:latin typeface="Cascadia Code Light" panose="020B0609020000020004" pitchFamily="49" charset="0"/>
                <a:ea typeface="Cascadia Code Light" panose="020B0609020000020004" pitchFamily="49" charset="0"/>
                <a:cs typeface="Cascadia Code Light" panose="020B0609020000020004" pitchFamily="49" charset="0"/>
              </a:rPr>
              <a:t>berbasis</a:t>
            </a:r>
            <a:r>
              <a:rPr lang="en-US" sz="2400" dirty="0">
                <a:latin typeface="Cascadia Code Light" panose="020B0609020000020004" pitchFamily="49" charset="0"/>
                <a:ea typeface="Cascadia Code Light" panose="020B0609020000020004" pitchFamily="49" charset="0"/>
                <a:cs typeface="Cascadia Code Light" panose="020B0609020000020004" pitchFamily="49" charset="0"/>
              </a:rPr>
              <a:t> data.</a:t>
            </a:r>
          </a:p>
          <a:p>
            <a:pPr marL="914400" indent="-914400" algn="just">
              <a:lnSpc>
                <a:spcPct val="110000"/>
              </a:lnSpc>
              <a:spcBef>
                <a:spcPct val="0"/>
              </a:spcBef>
              <a:buAutoNum type="arabicPeriod"/>
            </a:pPr>
            <a:r>
              <a:rPr lang="en-US" sz="2400" dirty="0" err="1">
                <a:latin typeface="Cascadia Code Light" panose="020B0609020000020004" pitchFamily="49" charset="0"/>
                <a:ea typeface="Cascadia Code Light" panose="020B0609020000020004" pitchFamily="49" charset="0"/>
                <a:cs typeface="Cascadia Code Light" panose="020B0609020000020004" pitchFamily="49" charset="0"/>
              </a:rPr>
              <a:t>Mengenal</a:t>
            </a:r>
            <a:r>
              <a:rPr lang="en-US" sz="2400" dirty="0">
                <a:latin typeface="Cascadia Code Light" panose="020B0609020000020004" pitchFamily="49" charset="0"/>
                <a:ea typeface="Cascadia Code Light" panose="020B0609020000020004" pitchFamily="49" charset="0"/>
                <a:cs typeface="Cascadia Code Light" panose="020B0609020000020004" pitchFamily="49" charset="0"/>
              </a:rPr>
              <a:t> </a:t>
            </a:r>
            <a:r>
              <a:rPr lang="en-US" sz="2400" dirty="0" err="1">
                <a:latin typeface="Cascadia Code Light" panose="020B0609020000020004" pitchFamily="49" charset="0"/>
                <a:ea typeface="Cascadia Code Light" panose="020B0609020000020004" pitchFamily="49" charset="0"/>
                <a:cs typeface="Cascadia Code Light" panose="020B0609020000020004" pitchFamily="49" charset="0"/>
              </a:rPr>
              <a:t>alat</a:t>
            </a:r>
            <a:r>
              <a:rPr lang="en-US" sz="2400" dirty="0">
                <a:latin typeface="Cascadia Code Light" panose="020B0609020000020004" pitchFamily="49" charset="0"/>
                <a:ea typeface="Cascadia Code Light" panose="020B0609020000020004" pitchFamily="49" charset="0"/>
                <a:cs typeface="Cascadia Code Light" panose="020B0609020000020004" pitchFamily="49" charset="0"/>
              </a:rPr>
              <a:t> dan </a:t>
            </a:r>
            <a:r>
              <a:rPr lang="en-US" sz="2400" dirty="0" err="1">
                <a:latin typeface="Cascadia Code Light" panose="020B0609020000020004" pitchFamily="49" charset="0"/>
                <a:ea typeface="Cascadia Code Light" panose="020B0609020000020004" pitchFamily="49" charset="0"/>
                <a:cs typeface="Cascadia Code Light" panose="020B0609020000020004" pitchFamily="49" charset="0"/>
              </a:rPr>
              <a:t>teknologi</a:t>
            </a:r>
            <a:r>
              <a:rPr lang="en-US" sz="2400" dirty="0">
                <a:latin typeface="Cascadia Code Light" panose="020B0609020000020004" pitchFamily="49" charset="0"/>
                <a:ea typeface="Cascadia Code Light" panose="020B0609020000020004" pitchFamily="49" charset="0"/>
                <a:cs typeface="Cascadia Code Light" panose="020B0609020000020004" pitchFamily="49" charset="0"/>
              </a:rPr>
              <a:t> yang </a:t>
            </a:r>
            <a:r>
              <a:rPr lang="en-US" sz="2400" dirty="0" err="1">
                <a:latin typeface="Cascadia Code Light" panose="020B0609020000020004" pitchFamily="49" charset="0"/>
                <a:ea typeface="Cascadia Code Light" panose="020B0609020000020004" pitchFamily="49" charset="0"/>
                <a:cs typeface="Cascadia Code Light" panose="020B0609020000020004" pitchFamily="49" charset="0"/>
              </a:rPr>
              <a:t>digunakan</a:t>
            </a:r>
            <a:r>
              <a:rPr lang="en-US" sz="2400" dirty="0">
                <a:latin typeface="Cascadia Code Light" panose="020B0609020000020004" pitchFamily="49" charset="0"/>
                <a:ea typeface="Cascadia Code Light" panose="020B0609020000020004" pitchFamily="49" charset="0"/>
                <a:cs typeface="Cascadia Code Light" panose="020B0609020000020004" pitchFamily="49" charset="0"/>
              </a:rPr>
              <a:t> </a:t>
            </a:r>
            <a:r>
              <a:rPr lang="en-US" sz="2400" dirty="0" err="1">
                <a:latin typeface="Cascadia Code Light" panose="020B0609020000020004" pitchFamily="49" charset="0"/>
                <a:ea typeface="Cascadia Code Light" panose="020B0609020000020004" pitchFamily="49" charset="0"/>
                <a:cs typeface="Cascadia Code Light" panose="020B0609020000020004" pitchFamily="49" charset="0"/>
              </a:rPr>
              <a:t>dalam</a:t>
            </a:r>
            <a:r>
              <a:rPr lang="en-US" sz="2400" dirty="0">
                <a:latin typeface="Cascadia Code Light" panose="020B0609020000020004" pitchFamily="49" charset="0"/>
                <a:ea typeface="Cascadia Code Light" panose="020B0609020000020004" pitchFamily="49" charset="0"/>
                <a:cs typeface="Cascadia Code Light" panose="020B0609020000020004" pitchFamily="49" charset="0"/>
              </a:rPr>
              <a:t> Data Science</a:t>
            </a:r>
            <a:endParaRPr lang="id-ID" sz="2400" dirty="0">
              <a:latin typeface="+mj-lt"/>
              <a:ea typeface="+mj-ea"/>
              <a:cs typeface="+mj-cs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1544700"/>
      </p:ext>
    </p:extLst>
  </p:cSld>
  <p:clrMapOvr>
    <a:masterClrMapping/>
  </p:clrMapOvr>
  <p:transition spd="slow">
    <p:push dir="d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673AC5-934F-A6F6-B3BD-26D205D92D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:a16="http://schemas.microsoft.com/office/drawing/2014/main" id="{F72F2F44-CCE9-6B0B-2E79-DC806117391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7" y="237067"/>
            <a:ext cx="8828617" cy="1155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</p:pic>
      <p:sp>
        <p:nvSpPr>
          <p:cNvPr id="5" name="Pentagon 4">
            <a:extLst>
              <a:ext uri="{FF2B5EF4-FFF2-40B4-BE49-F238E27FC236}">
                <a16:creationId xmlns:a16="http://schemas.microsoft.com/office/drawing/2014/main" id="{833465C2-EBC4-DCE2-089A-3D9FF4630565}"/>
              </a:ext>
            </a:extLst>
          </p:cNvPr>
          <p:cNvSpPr/>
          <p:nvPr/>
        </p:nvSpPr>
        <p:spPr>
          <a:xfrm rot="5400000">
            <a:off x="252943" y="466725"/>
            <a:ext cx="1989667" cy="1056217"/>
          </a:xfrm>
          <a:prstGeom prst="homePlate">
            <a:avLst>
              <a:gd name="adj" fmla="val 47004"/>
            </a:avLst>
          </a:prstGeom>
          <a:solidFill>
            <a:srgbClr val="111C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133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0C82A36-99A7-3414-B934-8F221182F3CF}"/>
              </a:ext>
            </a:extLst>
          </p:cNvPr>
          <p:cNvSpPr/>
          <p:nvPr/>
        </p:nvSpPr>
        <p:spPr>
          <a:xfrm>
            <a:off x="-48682" y="6527667"/>
            <a:ext cx="8879417" cy="357717"/>
          </a:xfrm>
          <a:prstGeom prst="rect">
            <a:avLst/>
          </a:prstGeom>
          <a:solidFill>
            <a:srgbClr val="111C76"/>
          </a:solidFill>
          <a:ln>
            <a:solidFill>
              <a:srgbClr val="111C7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6564180-D3F7-C4FE-AEFE-D8418004A94B}"/>
              </a:ext>
            </a:extLst>
          </p:cNvPr>
          <p:cNvSpPr/>
          <p:nvPr/>
        </p:nvSpPr>
        <p:spPr>
          <a:xfrm>
            <a:off x="8879418" y="6527800"/>
            <a:ext cx="3409949" cy="357717"/>
          </a:xfrm>
          <a:prstGeom prst="rect">
            <a:avLst/>
          </a:prstGeom>
          <a:solidFill>
            <a:srgbClr val="F9C534"/>
          </a:solidFill>
          <a:ln>
            <a:solidFill>
              <a:srgbClr val="F9C5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7" name="TextBox 8">
            <a:extLst>
              <a:ext uri="{FF2B5EF4-FFF2-40B4-BE49-F238E27FC236}">
                <a16:creationId xmlns:a16="http://schemas.microsoft.com/office/drawing/2014/main" id="{5C6B6B46-6F07-15D9-ABF2-461D5C98EC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1285" y="548218"/>
            <a:ext cx="7412567" cy="420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Fakultas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Ekonomi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dan </a:t>
            </a:r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Bisnis</a:t>
            </a:r>
            <a:endParaRPr lang="en-US" sz="2133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23C28FF-E84D-1624-3FD8-25930262A24F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lum contrast="40000"/>
          </a:blip>
          <a:srcRect r="74569"/>
          <a:stretch/>
        </p:blipFill>
        <p:spPr bwMode="auto">
          <a:xfrm>
            <a:off x="775308" y="297013"/>
            <a:ext cx="1000577" cy="96579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415693F-CA1B-559F-CDB7-0B6ADC5096D7}"/>
              </a:ext>
            </a:extLst>
          </p:cNvPr>
          <p:cNvSpPr txBox="1"/>
          <p:nvPr/>
        </p:nvSpPr>
        <p:spPr>
          <a:xfrm>
            <a:off x="2698595" y="6501342"/>
            <a:ext cx="9158045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33" dirty="0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Institute Informatics and Business </a:t>
            </a:r>
            <a:r>
              <a:rPr lang="en-US" sz="2133" dirty="0" err="1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Darmajaya</a:t>
            </a:r>
            <a:endParaRPr lang="en-ID" sz="2133" dirty="0">
              <a:solidFill>
                <a:srgbClr val="002060"/>
              </a:solidFill>
              <a:latin typeface="Century Gothic" panose="020B0502020202020204" pitchFamily="34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A364F5FA-5C5B-1ABB-D004-F716E8A9FB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3767" y="1187552"/>
            <a:ext cx="9580033" cy="1325563"/>
          </a:xfrm>
        </p:spPr>
        <p:txBody>
          <a:bodyPr>
            <a:normAutofit/>
          </a:bodyPr>
          <a:lstStyle/>
          <a:p>
            <a:r>
              <a:rPr lang="en-US" dirty="0" err="1"/>
              <a:t>Apa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Data Science?</a:t>
            </a:r>
            <a:endParaRPr lang="en-US" dirty="0">
              <a:latin typeface="Cascadia Code Light" panose="020B0609020000020004" pitchFamily="49" charset="0"/>
              <a:ea typeface="Cascadia Code Light" panose="020B0609020000020004" pitchFamily="49" charset="0"/>
              <a:cs typeface="Cascadia Code Light" panose="020B0609020000020004" pitchFamily="49" charset="0"/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718113E-5CC0-B62D-7B2B-A3DC2E3474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57347"/>
            <a:ext cx="10515600" cy="3646335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en-US" sz="2400" dirty="0"/>
              <a:t>Data Science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bidang</a:t>
            </a:r>
            <a:r>
              <a:rPr lang="en-US" sz="2400" dirty="0"/>
              <a:t> </a:t>
            </a:r>
            <a:r>
              <a:rPr lang="en-US" sz="2400" dirty="0" err="1"/>
              <a:t>interdisipliner</a:t>
            </a:r>
            <a:r>
              <a:rPr lang="en-US" sz="2400" dirty="0"/>
              <a:t> yang </a:t>
            </a:r>
            <a:r>
              <a:rPr lang="en-US" sz="2400" dirty="0" err="1"/>
              <a:t>menggunakan</a:t>
            </a:r>
            <a:r>
              <a:rPr lang="en-US" sz="2400" dirty="0"/>
              <a:t> </a:t>
            </a:r>
            <a:r>
              <a:rPr lang="en-US" sz="2400" dirty="0" err="1"/>
              <a:t>teknik</a:t>
            </a:r>
            <a:r>
              <a:rPr lang="en-US" sz="2400" dirty="0"/>
              <a:t> </a:t>
            </a:r>
            <a:r>
              <a:rPr lang="en-US" sz="2400" dirty="0" err="1"/>
              <a:t>statistik</a:t>
            </a:r>
            <a:r>
              <a:rPr lang="en-US" sz="2400" dirty="0"/>
              <a:t>, machine learning, dan </a:t>
            </a:r>
            <a:r>
              <a:rPr lang="en-US" sz="2400" dirty="0" err="1"/>
              <a:t>pengetahuan</a:t>
            </a:r>
            <a:r>
              <a:rPr lang="en-US" sz="2400" dirty="0"/>
              <a:t> domain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menggali</a:t>
            </a:r>
            <a:r>
              <a:rPr lang="en-US" sz="2400" dirty="0"/>
              <a:t> </a:t>
            </a:r>
            <a:r>
              <a:rPr lang="en-US" sz="2400" dirty="0" err="1"/>
              <a:t>wawasan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data </a:t>
            </a:r>
            <a:r>
              <a:rPr lang="en-US" sz="2400" dirty="0" err="1"/>
              <a:t>besar</a:t>
            </a:r>
            <a:r>
              <a:rPr lang="en-US" sz="2400" dirty="0"/>
              <a:t> dan </a:t>
            </a:r>
            <a:r>
              <a:rPr lang="en-US" sz="2400" dirty="0" err="1"/>
              <a:t>terstruktur</a:t>
            </a:r>
            <a:endParaRPr lang="en-US" sz="2400" dirty="0"/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endParaRPr lang="en-US" sz="2400" dirty="0"/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en-US" sz="2400" dirty="0" err="1"/>
              <a:t>Aplikasi</a:t>
            </a:r>
            <a:r>
              <a:rPr lang="en-US" sz="2400" dirty="0"/>
              <a:t>: </a:t>
            </a:r>
            <a:r>
              <a:rPr lang="en-US" sz="2400" dirty="0" err="1"/>
              <a:t>Digunakan</a:t>
            </a:r>
            <a:r>
              <a:rPr lang="en-US" sz="2400" dirty="0"/>
              <a:t> di </a:t>
            </a:r>
            <a:r>
              <a:rPr lang="en-US" sz="2400" dirty="0" err="1"/>
              <a:t>berbagai</a:t>
            </a:r>
            <a:r>
              <a:rPr lang="en-US" sz="2400" dirty="0"/>
              <a:t> </a:t>
            </a:r>
            <a:r>
              <a:rPr lang="en-US" sz="2400" dirty="0" err="1"/>
              <a:t>industri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mengoptimalkan</a:t>
            </a:r>
            <a:r>
              <a:rPr lang="en-US" sz="2400" dirty="0"/>
              <a:t> </a:t>
            </a:r>
            <a:r>
              <a:rPr lang="en-US" sz="2400" dirty="0" err="1"/>
              <a:t>operasi</a:t>
            </a:r>
            <a:r>
              <a:rPr lang="en-US" sz="2400" dirty="0"/>
              <a:t> </a:t>
            </a:r>
            <a:r>
              <a:rPr lang="en-US" sz="2400" dirty="0" err="1"/>
              <a:t>bisnis</a:t>
            </a:r>
            <a:r>
              <a:rPr lang="en-US" sz="2400" dirty="0"/>
              <a:t>, </a:t>
            </a:r>
            <a:r>
              <a:rPr lang="en-US" sz="2400" dirty="0" err="1"/>
              <a:t>meramalkan</a:t>
            </a:r>
            <a:r>
              <a:rPr lang="en-US" sz="2400" dirty="0"/>
              <a:t> </a:t>
            </a:r>
            <a:r>
              <a:rPr lang="en-US" sz="2400" dirty="0" err="1"/>
              <a:t>tren</a:t>
            </a:r>
            <a:r>
              <a:rPr lang="en-US" sz="2400" dirty="0"/>
              <a:t>, dan </a:t>
            </a:r>
            <a:r>
              <a:rPr lang="en-US" sz="2400" dirty="0" err="1"/>
              <a:t>membuat</a:t>
            </a:r>
            <a:r>
              <a:rPr lang="en-US" sz="2400" dirty="0"/>
              <a:t> </a:t>
            </a:r>
            <a:r>
              <a:rPr lang="en-US" sz="2400" dirty="0" err="1"/>
              <a:t>keputusan</a:t>
            </a:r>
            <a:r>
              <a:rPr lang="en-US" sz="2400" dirty="0"/>
              <a:t> </a:t>
            </a:r>
            <a:r>
              <a:rPr lang="en-US" sz="2400" dirty="0" err="1"/>
              <a:t>berbasis</a:t>
            </a:r>
            <a:r>
              <a:rPr lang="en-US" sz="2400" dirty="0"/>
              <a:t> data.</a:t>
            </a:r>
          </a:p>
        </p:txBody>
      </p:sp>
    </p:spTree>
    <p:extLst>
      <p:ext uri="{BB962C8B-B14F-4D97-AF65-F5344CB8AC3E}">
        <p14:creationId xmlns:p14="http://schemas.microsoft.com/office/powerpoint/2010/main" val="4129378794"/>
      </p:ext>
    </p:extLst>
  </p:cSld>
  <p:clrMapOvr>
    <a:masterClrMapping/>
  </p:clrMapOvr>
  <p:transition spd="slow">
    <p:push dir="d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673AC5-934F-A6F6-B3BD-26D205D92D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:a16="http://schemas.microsoft.com/office/drawing/2014/main" id="{F72F2F44-CCE9-6B0B-2E79-DC806117391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7" y="237067"/>
            <a:ext cx="8828617" cy="1155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</p:pic>
      <p:sp>
        <p:nvSpPr>
          <p:cNvPr id="5" name="Pentagon 4">
            <a:extLst>
              <a:ext uri="{FF2B5EF4-FFF2-40B4-BE49-F238E27FC236}">
                <a16:creationId xmlns:a16="http://schemas.microsoft.com/office/drawing/2014/main" id="{833465C2-EBC4-DCE2-089A-3D9FF4630565}"/>
              </a:ext>
            </a:extLst>
          </p:cNvPr>
          <p:cNvSpPr/>
          <p:nvPr/>
        </p:nvSpPr>
        <p:spPr>
          <a:xfrm rot="5400000">
            <a:off x="252943" y="466725"/>
            <a:ext cx="1989667" cy="1056217"/>
          </a:xfrm>
          <a:prstGeom prst="homePlate">
            <a:avLst>
              <a:gd name="adj" fmla="val 47004"/>
            </a:avLst>
          </a:prstGeom>
          <a:solidFill>
            <a:srgbClr val="111C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133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0C82A36-99A7-3414-B934-8F221182F3CF}"/>
              </a:ext>
            </a:extLst>
          </p:cNvPr>
          <p:cNvSpPr/>
          <p:nvPr/>
        </p:nvSpPr>
        <p:spPr>
          <a:xfrm>
            <a:off x="-48682" y="6527667"/>
            <a:ext cx="8879417" cy="357717"/>
          </a:xfrm>
          <a:prstGeom prst="rect">
            <a:avLst/>
          </a:prstGeom>
          <a:solidFill>
            <a:srgbClr val="111C76"/>
          </a:solidFill>
          <a:ln>
            <a:solidFill>
              <a:srgbClr val="111C7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6564180-D3F7-C4FE-AEFE-D8418004A94B}"/>
              </a:ext>
            </a:extLst>
          </p:cNvPr>
          <p:cNvSpPr/>
          <p:nvPr/>
        </p:nvSpPr>
        <p:spPr>
          <a:xfrm>
            <a:off x="8879418" y="6527800"/>
            <a:ext cx="3409949" cy="357717"/>
          </a:xfrm>
          <a:prstGeom prst="rect">
            <a:avLst/>
          </a:prstGeom>
          <a:solidFill>
            <a:srgbClr val="F9C534"/>
          </a:solidFill>
          <a:ln>
            <a:solidFill>
              <a:srgbClr val="F9C5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7" name="TextBox 8">
            <a:extLst>
              <a:ext uri="{FF2B5EF4-FFF2-40B4-BE49-F238E27FC236}">
                <a16:creationId xmlns:a16="http://schemas.microsoft.com/office/drawing/2014/main" id="{5C6B6B46-6F07-15D9-ABF2-461D5C98EC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1285" y="548218"/>
            <a:ext cx="7412567" cy="420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Fakultas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Ekonomi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dan </a:t>
            </a:r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Bisnis</a:t>
            </a:r>
            <a:endParaRPr lang="en-US" sz="2133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23C28FF-E84D-1624-3FD8-25930262A24F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lum contrast="40000"/>
          </a:blip>
          <a:srcRect r="74569"/>
          <a:stretch/>
        </p:blipFill>
        <p:spPr bwMode="auto">
          <a:xfrm>
            <a:off x="775308" y="297013"/>
            <a:ext cx="1000577" cy="96579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415693F-CA1B-559F-CDB7-0B6ADC5096D7}"/>
              </a:ext>
            </a:extLst>
          </p:cNvPr>
          <p:cNvSpPr txBox="1"/>
          <p:nvPr/>
        </p:nvSpPr>
        <p:spPr>
          <a:xfrm>
            <a:off x="2698595" y="6501342"/>
            <a:ext cx="9158045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33" dirty="0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Institute Informatics and Business </a:t>
            </a:r>
            <a:r>
              <a:rPr lang="en-US" sz="2133" dirty="0" err="1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Darmajaya</a:t>
            </a:r>
            <a:endParaRPr lang="en-ID" sz="2133" dirty="0">
              <a:solidFill>
                <a:srgbClr val="002060"/>
              </a:solidFill>
              <a:latin typeface="Century Gothic" panose="020B0502020202020204" pitchFamily="34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A364F5FA-5C5B-1ABB-D004-F716E8A9FB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3767" y="1187552"/>
            <a:ext cx="9580033" cy="1325563"/>
          </a:xfrm>
        </p:spPr>
        <p:txBody>
          <a:bodyPr>
            <a:normAutofit/>
          </a:bodyPr>
          <a:lstStyle/>
          <a:p>
            <a:r>
              <a:rPr lang="it-IT" dirty="0"/>
              <a:t>Peran Data Science dalam Bisnis</a:t>
            </a:r>
            <a:endParaRPr lang="en-US" dirty="0">
              <a:latin typeface="Cascadia Code Light" panose="020B0609020000020004" pitchFamily="49" charset="0"/>
              <a:ea typeface="Cascadia Code Light" panose="020B0609020000020004" pitchFamily="49" charset="0"/>
              <a:cs typeface="Cascadia Code Light" panose="020B0609020000020004" pitchFamily="49" charset="0"/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718113E-5CC0-B62D-7B2B-A3DC2E3474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57347"/>
            <a:ext cx="9838765" cy="3646335"/>
          </a:xfrm>
        </p:spPr>
        <p:txBody>
          <a:bodyPr>
            <a:normAutofit/>
          </a:bodyPr>
          <a:lstStyle/>
          <a:p>
            <a:pPr algn="just">
              <a:lnSpc>
                <a:spcPct val="110000"/>
              </a:lnSpc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es-ES" sz="2400" b="1" dirty="0" err="1"/>
              <a:t>Transformasi</a:t>
            </a:r>
            <a:r>
              <a:rPr lang="es-ES" sz="2400" b="1" dirty="0"/>
              <a:t> </a:t>
            </a:r>
            <a:r>
              <a:rPr lang="es-ES" sz="2400" b="1" dirty="0" err="1"/>
              <a:t>Bisnis</a:t>
            </a:r>
            <a:endParaRPr lang="es-ES" sz="2400" b="1" dirty="0"/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es-ES" sz="2400" b="1" dirty="0"/>
              <a:t>	</a:t>
            </a:r>
            <a:r>
              <a:rPr lang="es-ES" sz="2400" dirty="0"/>
              <a:t>Data </a:t>
            </a:r>
            <a:r>
              <a:rPr lang="es-ES" sz="2400" dirty="0" err="1"/>
              <a:t>Science</a:t>
            </a:r>
            <a:r>
              <a:rPr lang="es-ES" sz="2400" dirty="0"/>
              <a:t> </a:t>
            </a:r>
            <a:r>
              <a:rPr lang="es-ES" sz="2400" dirty="0" err="1"/>
              <a:t>memungkinkan</a:t>
            </a:r>
            <a:r>
              <a:rPr lang="es-ES" sz="2400" dirty="0"/>
              <a:t> </a:t>
            </a:r>
            <a:r>
              <a:rPr lang="es-ES" sz="2400" dirty="0" err="1"/>
              <a:t>perusahaan</a:t>
            </a:r>
            <a:r>
              <a:rPr lang="es-ES" sz="2400" dirty="0"/>
              <a:t> </a:t>
            </a:r>
            <a:r>
              <a:rPr lang="es-ES" sz="2400" dirty="0" err="1"/>
              <a:t>untuk</a:t>
            </a:r>
            <a:r>
              <a:rPr lang="es-ES" sz="2400" dirty="0"/>
              <a:t> </a:t>
            </a:r>
            <a:r>
              <a:rPr lang="es-ES" sz="2400" dirty="0" err="1"/>
              <a:t>beradaptasi</a:t>
            </a:r>
            <a:r>
              <a:rPr lang="es-ES" sz="2400" dirty="0"/>
              <a:t>  </a:t>
            </a:r>
            <a:r>
              <a:rPr lang="es-ES" sz="2400" dirty="0" err="1"/>
              <a:t>dengan</a:t>
            </a:r>
            <a:r>
              <a:rPr lang="es-ES" sz="2400" dirty="0"/>
              <a:t> 	</a:t>
            </a:r>
            <a:r>
              <a:rPr lang="es-ES" sz="2400" dirty="0" err="1"/>
              <a:t>cepat</a:t>
            </a:r>
            <a:r>
              <a:rPr lang="es-ES" sz="2400" dirty="0"/>
              <a:t> </a:t>
            </a:r>
            <a:r>
              <a:rPr lang="es-ES" sz="2400" dirty="0" err="1"/>
              <a:t>terhadap</a:t>
            </a:r>
            <a:r>
              <a:rPr lang="es-ES" sz="2400" dirty="0"/>
              <a:t> </a:t>
            </a:r>
            <a:r>
              <a:rPr lang="es-ES" sz="2400" dirty="0" err="1"/>
              <a:t>perubahan</a:t>
            </a:r>
            <a:r>
              <a:rPr lang="es-ES" sz="2400" dirty="0"/>
              <a:t> pasar dan </a:t>
            </a:r>
            <a:r>
              <a:rPr lang="es-ES" sz="2400" dirty="0" err="1"/>
              <a:t>meningkatkan</a:t>
            </a:r>
            <a:r>
              <a:rPr lang="es-ES" sz="2400" dirty="0"/>
              <a:t> </a:t>
            </a:r>
            <a:r>
              <a:rPr lang="es-ES" sz="2400" dirty="0" err="1"/>
              <a:t>efisiensi</a:t>
            </a:r>
            <a:r>
              <a:rPr lang="es-ES" sz="2400" dirty="0"/>
              <a:t> 	</a:t>
            </a:r>
            <a:r>
              <a:rPr lang="es-ES" sz="2400" dirty="0" err="1"/>
              <a:t>operasional</a:t>
            </a:r>
            <a:r>
              <a:rPr lang="es-ES" sz="2400" dirty="0"/>
              <a:t>.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endParaRPr lang="es-ES" sz="2400" dirty="0"/>
          </a:p>
          <a:p>
            <a:pPr algn="just">
              <a:lnSpc>
                <a:spcPct val="110000"/>
              </a:lnSpc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en-US" sz="2400" b="1" dirty="0" err="1"/>
              <a:t>Efisiensi</a:t>
            </a:r>
            <a:r>
              <a:rPr lang="en-US" sz="2400" b="1" dirty="0"/>
              <a:t> &amp; </a:t>
            </a:r>
            <a:r>
              <a:rPr lang="en-US" sz="2400" b="1" dirty="0" err="1"/>
              <a:t>Wawasan</a:t>
            </a:r>
            <a:r>
              <a:rPr lang="en-US" sz="2400" b="1" dirty="0"/>
              <a:t> </a:t>
            </a:r>
            <a:r>
              <a:rPr lang="en-US" sz="2400" b="1" dirty="0" err="1"/>
              <a:t>Prediktif</a:t>
            </a:r>
            <a:endParaRPr lang="en-US" sz="2400" b="1" dirty="0"/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en-US" sz="2400" b="1" dirty="0"/>
              <a:t>	</a:t>
            </a:r>
            <a:r>
              <a:rPr lang="en-US" sz="2400" dirty="0" err="1"/>
              <a:t>Meningkatkan</a:t>
            </a:r>
            <a:r>
              <a:rPr lang="en-US" sz="2400" dirty="0"/>
              <a:t> </a:t>
            </a:r>
            <a:r>
              <a:rPr lang="en-US" sz="2400" dirty="0" err="1"/>
              <a:t>efisiensi</a:t>
            </a:r>
            <a:r>
              <a:rPr lang="en-US" sz="2400" dirty="0"/>
              <a:t> </a:t>
            </a:r>
            <a:r>
              <a:rPr lang="en-US" sz="2400" dirty="0" err="1"/>
              <a:t>operasional</a:t>
            </a:r>
            <a:r>
              <a:rPr lang="en-US" sz="2400" dirty="0"/>
              <a:t> dan </a:t>
            </a:r>
            <a:r>
              <a:rPr lang="en-US" sz="2400" dirty="0" err="1"/>
              <a:t>memberikan</a:t>
            </a:r>
            <a:r>
              <a:rPr lang="en-US" sz="2400" dirty="0"/>
              <a:t> </a:t>
            </a:r>
            <a:r>
              <a:rPr lang="en-US" sz="2400" dirty="0" err="1"/>
              <a:t>wawasan</a:t>
            </a:r>
            <a:r>
              <a:rPr lang="en-US" sz="2400" dirty="0"/>
              <a:t> yang 	</a:t>
            </a:r>
            <a:r>
              <a:rPr lang="en-US" sz="2400" dirty="0" err="1"/>
              <a:t>berguna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memprediksi</a:t>
            </a:r>
            <a:r>
              <a:rPr lang="en-US" sz="2400" dirty="0"/>
              <a:t> </a:t>
            </a:r>
            <a:r>
              <a:rPr lang="en-US" sz="2400" dirty="0" err="1"/>
              <a:t>perilaku</a:t>
            </a:r>
            <a:r>
              <a:rPr lang="en-US" sz="2400" dirty="0"/>
              <a:t> </a:t>
            </a:r>
            <a:r>
              <a:rPr lang="en-US" sz="2400" dirty="0" err="1"/>
              <a:t>pelanggan</a:t>
            </a:r>
            <a:r>
              <a:rPr lang="en-US" sz="2400" dirty="0"/>
              <a:t> dan </a:t>
            </a:r>
            <a:r>
              <a:rPr lang="en-US" sz="2400" dirty="0" err="1"/>
              <a:t>tren</a:t>
            </a:r>
            <a:r>
              <a:rPr lang="en-US" sz="2400" dirty="0"/>
              <a:t> pasar.</a:t>
            </a:r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1605270935"/>
      </p:ext>
    </p:extLst>
  </p:cSld>
  <p:clrMapOvr>
    <a:masterClrMapping/>
  </p:clrMapOvr>
  <p:transition spd="slow">
    <p:push dir="d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673AC5-934F-A6F6-B3BD-26D205D92D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:a16="http://schemas.microsoft.com/office/drawing/2014/main" id="{F72F2F44-CCE9-6B0B-2E79-DC806117391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7" y="237067"/>
            <a:ext cx="8828617" cy="1155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</p:pic>
      <p:sp>
        <p:nvSpPr>
          <p:cNvPr id="5" name="Pentagon 4">
            <a:extLst>
              <a:ext uri="{FF2B5EF4-FFF2-40B4-BE49-F238E27FC236}">
                <a16:creationId xmlns:a16="http://schemas.microsoft.com/office/drawing/2014/main" id="{833465C2-EBC4-DCE2-089A-3D9FF4630565}"/>
              </a:ext>
            </a:extLst>
          </p:cNvPr>
          <p:cNvSpPr/>
          <p:nvPr/>
        </p:nvSpPr>
        <p:spPr>
          <a:xfrm rot="5400000">
            <a:off x="252943" y="466725"/>
            <a:ext cx="1989667" cy="1056217"/>
          </a:xfrm>
          <a:prstGeom prst="homePlate">
            <a:avLst>
              <a:gd name="adj" fmla="val 47004"/>
            </a:avLst>
          </a:prstGeom>
          <a:solidFill>
            <a:srgbClr val="111C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133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0C82A36-99A7-3414-B934-8F221182F3CF}"/>
              </a:ext>
            </a:extLst>
          </p:cNvPr>
          <p:cNvSpPr/>
          <p:nvPr/>
        </p:nvSpPr>
        <p:spPr>
          <a:xfrm>
            <a:off x="-48682" y="6527667"/>
            <a:ext cx="8879417" cy="357717"/>
          </a:xfrm>
          <a:prstGeom prst="rect">
            <a:avLst/>
          </a:prstGeom>
          <a:solidFill>
            <a:srgbClr val="111C76"/>
          </a:solidFill>
          <a:ln>
            <a:solidFill>
              <a:srgbClr val="111C7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6564180-D3F7-C4FE-AEFE-D8418004A94B}"/>
              </a:ext>
            </a:extLst>
          </p:cNvPr>
          <p:cNvSpPr/>
          <p:nvPr/>
        </p:nvSpPr>
        <p:spPr>
          <a:xfrm>
            <a:off x="8879418" y="6527800"/>
            <a:ext cx="3409949" cy="357717"/>
          </a:xfrm>
          <a:prstGeom prst="rect">
            <a:avLst/>
          </a:prstGeom>
          <a:solidFill>
            <a:srgbClr val="F9C534"/>
          </a:solidFill>
          <a:ln>
            <a:solidFill>
              <a:srgbClr val="F9C5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7" name="TextBox 8">
            <a:extLst>
              <a:ext uri="{FF2B5EF4-FFF2-40B4-BE49-F238E27FC236}">
                <a16:creationId xmlns:a16="http://schemas.microsoft.com/office/drawing/2014/main" id="{5C6B6B46-6F07-15D9-ABF2-461D5C98EC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1285" y="548218"/>
            <a:ext cx="7412567" cy="420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Fakultas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Ekonomi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dan </a:t>
            </a:r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Bisnis</a:t>
            </a:r>
            <a:endParaRPr lang="en-US" sz="2133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23C28FF-E84D-1624-3FD8-25930262A24F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lum contrast="40000"/>
          </a:blip>
          <a:srcRect r="74569"/>
          <a:stretch/>
        </p:blipFill>
        <p:spPr bwMode="auto">
          <a:xfrm>
            <a:off x="775308" y="297013"/>
            <a:ext cx="1000577" cy="96579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415693F-CA1B-559F-CDB7-0B6ADC5096D7}"/>
              </a:ext>
            </a:extLst>
          </p:cNvPr>
          <p:cNvSpPr txBox="1"/>
          <p:nvPr/>
        </p:nvSpPr>
        <p:spPr>
          <a:xfrm>
            <a:off x="2698595" y="6501342"/>
            <a:ext cx="9158045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33" dirty="0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Institute Informatics and Business </a:t>
            </a:r>
            <a:r>
              <a:rPr lang="en-US" sz="2133" dirty="0" err="1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Darmajaya</a:t>
            </a:r>
            <a:endParaRPr lang="en-ID" sz="2133" dirty="0">
              <a:solidFill>
                <a:srgbClr val="002060"/>
              </a:solidFill>
              <a:latin typeface="Century Gothic" panose="020B0502020202020204" pitchFamily="34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A364F5FA-5C5B-1ABB-D004-F716E8A9FB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3767" y="1187552"/>
            <a:ext cx="9580033" cy="1325563"/>
          </a:xfrm>
        </p:spPr>
        <p:txBody>
          <a:bodyPr>
            <a:normAutofit/>
          </a:bodyPr>
          <a:lstStyle/>
          <a:p>
            <a:r>
              <a:rPr lang="en-US" dirty="0" err="1"/>
              <a:t>Apa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Business Analytics?</a:t>
            </a:r>
            <a:endParaRPr lang="en-US" dirty="0">
              <a:latin typeface="Cascadia Code Light" panose="020B0609020000020004" pitchFamily="49" charset="0"/>
              <a:ea typeface="Cascadia Code Light" panose="020B0609020000020004" pitchFamily="49" charset="0"/>
              <a:cs typeface="Cascadia Code Light" panose="020B0609020000020004" pitchFamily="49" charset="0"/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718113E-5CC0-B62D-7B2B-A3DC2E3474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83306"/>
            <a:ext cx="9838765" cy="3646335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endParaRPr lang="es-ES" sz="2400" dirty="0"/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en-US" sz="2400" dirty="0"/>
              <a:t>Business Analytics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praktik</a:t>
            </a:r>
            <a:r>
              <a:rPr lang="en-US" sz="2400" dirty="0"/>
              <a:t> </a:t>
            </a:r>
            <a:r>
              <a:rPr lang="en-US" sz="2400" dirty="0" err="1"/>
              <a:t>menggunakan</a:t>
            </a:r>
            <a:r>
              <a:rPr lang="en-US" sz="2400" dirty="0"/>
              <a:t> data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menganalisis</a:t>
            </a:r>
            <a:r>
              <a:rPr lang="en-US" sz="2400" dirty="0"/>
              <a:t> </a:t>
            </a:r>
            <a:r>
              <a:rPr lang="en-US" sz="2400" dirty="0" err="1"/>
              <a:t>kinerja</a:t>
            </a:r>
            <a:r>
              <a:rPr lang="en-US" sz="2400" dirty="0"/>
              <a:t> </a:t>
            </a:r>
            <a:r>
              <a:rPr lang="en-US" sz="2400" dirty="0" err="1"/>
              <a:t>bisnis</a:t>
            </a:r>
            <a:r>
              <a:rPr lang="en-US" sz="2400" dirty="0"/>
              <a:t> dan </a:t>
            </a:r>
            <a:r>
              <a:rPr lang="en-US" sz="2400" dirty="0" err="1"/>
              <a:t>merancang</a:t>
            </a:r>
            <a:r>
              <a:rPr lang="en-US" sz="2400" dirty="0"/>
              <a:t> </a:t>
            </a:r>
            <a:r>
              <a:rPr lang="en-US" sz="2400" dirty="0" err="1"/>
              <a:t>keputusan</a:t>
            </a:r>
            <a:r>
              <a:rPr lang="en-US" sz="2400" dirty="0"/>
              <a:t> </a:t>
            </a:r>
            <a:r>
              <a:rPr lang="en-US" sz="2400" dirty="0" err="1"/>
              <a:t>berbasis</a:t>
            </a:r>
            <a:r>
              <a:rPr lang="en-US" sz="2400" dirty="0"/>
              <a:t> data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meningkatkan</a:t>
            </a:r>
            <a:r>
              <a:rPr lang="en-US" sz="2400" dirty="0"/>
              <a:t> </a:t>
            </a:r>
            <a:r>
              <a:rPr lang="en-US" sz="2400" dirty="0" err="1"/>
              <a:t>hasil</a:t>
            </a:r>
            <a:r>
              <a:rPr lang="en-US" sz="2400" dirty="0"/>
              <a:t> </a:t>
            </a:r>
            <a:r>
              <a:rPr lang="en-US" sz="2400" dirty="0" err="1"/>
              <a:t>bisnis</a:t>
            </a:r>
            <a:r>
              <a:rPr lang="en-US" sz="2400" dirty="0"/>
              <a:t>.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endParaRPr lang="es-ES" sz="2400" dirty="0"/>
          </a:p>
          <a:p>
            <a:pPr algn="just">
              <a:lnSpc>
                <a:spcPct val="110000"/>
              </a:lnSpc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en-US" sz="2400" b="1" dirty="0"/>
              <a:t>Proses</a:t>
            </a:r>
            <a:r>
              <a:rPr lang="en-US" sz="2400" dirty="0"/>
              <a:t>: 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rabicPeriod"/>
            </a:pPr>
            <a:r>
              <a:rPr lang="en-US" sz="2400" dirty="0" err="1"/>
              <a:t>Mulai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pengumpulan</a:t>
            </a:r>
            <a:r>
              <a:rPr lang="en-US" sz="2400" dirty="0"/>
              <a:t> data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rabicPeriod"/>
            </a:pPr>
            <a:r>
              <a:rPr lang="en-US" sz="2400" dirty="0" err="1"/>
              <a:t>Pemrosesan</a:t>
            </a:r>
            <a:endParaRPr lang="en-US" sz="2400" dirty="0"/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rabicPeriod"/>
            </a:pPr>
            <a:r>
              <a:rPr lang="en-US" sz="2400" dirty="0" err="1"/>
              <a:t>Analisis</a:t>
            </a:r>
            <a:endParaRPr lang="en-US" sz="2400" dirty="0"/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rabicPeriod"/>
            </a:pPr>
            <a:r>
              <a:rPr lang="en-US" sz="2400" dirty="0" err="1"/>
              <a:t>hingga</a:t>
            </a:r>
            <a:r>
              <a:rPr lang="en-US" sz="2400" dirty="0"/>
              <a:t> </a:t>
            </a:r>
            <a:r>
              <a:rPr lang="en-US" sz="2400" dirty="0" err="1"/>
              <a:t>penerapan</a:t>
            </a:r>
            <a:r>
              <a:rPr lang="en-US" sz="2400" dirty="0"/>
              <a:t> </a:t>
            </a:r>
            <a:r>
              <a:rPr lang="en-US" sz="2400" dirty="0" err="1"/>
              <a:t>temuan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strategi</a:t>
            </a:r>
            <a:r>
              <a:rPr lang="en-US" sz="2400" dirty="0"/>
              <a:t> </a:t>
            </a:r>
            <a:r>
              <a:rPr lang="en-US" sz="2400" dirty="0" err="1"/>
              <a:t>bisnis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perencanaan</a:t>
            </a:r>
            <a:r>
              <a:rPr lang="en-US" sz="2400" dirty="0"/>
              <a:t> </a:t>
            </a:r>
            <a:r>
              <a:rPr lang="en-US" sz="2400" dirty="0" err="1"/>
              <a:t>jangka</a:t>
            </a:r>
            <a:r>
              <a:rPr lang="en-US" sz="2400" dirty="0"/>
              <a:t> </a:t>
            </a:r>
            <a:r>
              <a:rPr lang="en-US" sz="2400" dirty="0" err="1"/>
              <a:t>panjang</a:t>
            </a:r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1796727727"/>
      </p:ext>
    </p:extLst>
  </p:cSld>
  <p:clrMapOvr>
    <a:masterClrMapping/>
  </p:clrMapOvr>
  <p:transition spd="slow">
    <p:push dir="d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673AC5-934F-A6F6-B3BD-26D205D92D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:a16="http://schemas.microsoft.com/office/drawing/2014/main" id="{F72F2F44-CCE9-6B0B-2E79-DC806117391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7" y="237067"/>
            <a:ext cx="8828617" cy="1155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</p:pic>
      <p:sp>
        <p:nvSpPr>
          <p:cNvPr id="5" name="Pentagon 4">
            <a:extLst>
              <a:ext uri="{FF2B5EF4-FFF2-40B4-BE49-F238E27FC236}">
                <a16:creationId xmlns:a16="http://schemas.microsoft.com/office/drawing/2014/main" id="{833465C2-EBC4-DCE2-089A-3D9FF4630565}"/>
              </a:ext>
            </a:extLst>
          </p:cNvPr>
          <p:cNvSpPr/>
          <p:nvPr/>
        </p:nvSpPr>
        <p:spPr>
          <a:xfrm rot="5400000">
            <a:off x="252943" y="466725"/>
            <a:ext cx="1989667" cy="1056217"/>
          </a:xfrm>
          <a:prstGeom prst="homePlate">
            <a:avLst>
              <a:gd name="adj" fmla="val 47004"/>
            </a:avLst>
          </a:prstGeom>
          <a:solidFill>
            <a:srgbClr val="111C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133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0C82A36-99A7-3414-B934-8F221182F3CF}"/>
              </a:ext>
            </a:extLst>
          </p:cNvPr>
          <p:cNvSpPr/>
          <p:nvPr/>
        </p:nvSpPr>
        <p:spPr>
          <a:xfrm>
            <a:off x="-48682" y="6527667"/>
            <a:ext cx="8879417" cy="357717"/>
          </a:xfrm>
          <a:prstGeom prst="rect">
            <a:avLst/>
          </a:prstGeom>
          <a:solidFill>
            <a:srgbClr val="111C76"/>
          </a:solidFill>
          <a:ln>
            <a:solidFill>
              <a:srgbClr val="111C7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6564180-D3F7-C4FE-AEFE-D8418004A94B}"/>
              </a:ext>
            </a:extLst>
          </p:cNvPr>
          <p:cNvSpPr/>
          <p:nvPr/>
        </p:nvSpPr>
        <p:spPr>
          <a:xfrm>
            <a:off x="8879418" y="6527800"/>
            <a:ext cx="3409949" cy="357717"/>
          </a:xfrm>
          <a:prstGeom prst="rect">
            <a:avLst/>
          </a:prstGeom>
          <a:solidFill>
            <a:srgbClr val="F9C534"/>
          </a:solidFill>
          <a:ln>
            <a:solidFill>
              <a:srgbClr val="F9C5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7" name="TextBox 8">
            <a:extLst>
              <a:ext uri="{FF2B5EF4-FFF2-40B4-BE49-F238E27FC236}">
                <a16:creationId xmlns:a16="http://schemas.microsoft.com/office/drawing/2014/main" id="{5C6B6B46-6F07-15D9-ABF2-461D5C98EC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1285" y="548218"/>
            <a:ext cx="7412567" cy="420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Fakultas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Ekonomi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dan </a:t>
            </a:r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Bisnis</a:t>
            </a:r>
            <a:endParaRPr lang="en-US" sz="2133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23C28FF-E84D-1624-3FD8-25930262A24F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lum contrast="40000"/>
          </a:blip>
          <a:srcRect r="74569"/>
          <a:stretch/>
        </p:blipFill>
        <p:spPr bwMode="auto">
          <a:xfrm>
            <a:off x="775308" y="297013"/>
            <a:ext cx="1000577" cy="96579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415693F-CA1B-559F-CDB7-0B6ADC5096D7}"/>
              </a:ext>
            </a:extLst>
          </p:cNvPr>
          <p:cNvSpPr txBox="1"/>
          <p:nvPr/>
        </p:nvSpPr>
        <p:spPr>
          <a:xfrm>
            <a:off x="2698595" y="6501342"/>
            <a:ext cx="9158045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33" dirty="0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Institute Informatics and Business </a:t>
            </a:r>
            <a:r>
              <a:rPr lang="en-US" sz="2133" dirty="0" err="1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Darmajaya</a:t>
            </a:r>
            <a:endParaRPr lang="en-ID" sz="2133" dirty="0">
              <a:solidFill>
                <a:srgbClr val="002060"/>
              </a:solidFill>
              <a:latin typeface="Century Gothic" panose="020B0502020202020204" pitchFamily="34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A364F5FA-5C5B-1ABB-D004-F716E8A9FB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3767" y="1187552"/>
            <a:ext cx="10082873" cy="1325563"/>
          </a:xfrm>
        </p:spPr>
        <p:txBody>
          <a:bodyPr>
            <a:normAutofit/>
          </a:bodyPr>
          <a:lstStyle/>
          <a:p>
            <a:r>
              <a:rPr lang="en-US" dirty="0" err="1"/>
              <a:t>Pentingnya</a:t>
            </a:r>
            <a:r>
              <a:rPr lang="en-US" dirty="0"/>
              <a:t> </a:t>
            </a:r>
            <a:r>
              <a:rPr lang="en-US" dirty="0" err="1"/>
              <a:t>Pengambilan</a:t>
            </a:r>
            <a:r>
              <a:rPr lang="en-US" dirty="0"/>
              <a:t> Keputusan </a:t>
            </a:r>
            <a:r>
              <a:rPr lang="en-US" dirty="0" err="1"/>
              <a:t>Berbasis</a:t>
            </a:r>
            <a:r>
              <a:rPr lang="en-US" dirty="0"/>
              <a:t> Data</a:t>
            </a:r>
            <a:endParaRPr lang="en-US" dirty="0">
              <a:latin typeface="Cascadia Code Light" panose="020B0609020000020004" pitchFamily="49" charset="0"/>
              <a:ea typeface="Cascadia Code Light" panose="020B0609020000020004" pitchFamily="49" charset="0"/>
              <a:cs typeface="Cascadia Code Light" panose="020B0609020000020004" pitchFamily="49" charset="0"/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718113E-5CC0-B62D-7B2B-A3DC2E3474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83306"/>
            <a:ext cx="9838765" cy="3646335"/>
          </a:xfrm>
        </p:spPr>
        <p:txBody>
          <a:bodyPr>
            <a:normAutofit lnSpcReduction="10000"/>
          </a:bodyPr>
          <a:lstStyle/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endParaRPr lang="es-ES" sz="2400" dirty="0"/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en-US" sz="2400" b="1" dirty="0"/>
              <a:t>Keputusan yang </a:t>
            </a:r>
            <a:r>
              <a:rPr lang="en-US" sz="2400" b="1" dirty="0" err="1"/>
              <a:t>Lebih</a:t>
            </a:r>
            <a:r>
              <a:rPr lang="en-US" sz="2400" b="1" dirty="0"/>
              <a:t> </a:t>
            </a:r>
            <a:r>
              <a:rPr lang="en-US" sz="2400" b="1" dirty="0" err="1"/>
              <a:t>Tepat</a:t>
            </a:r>
            <a:r>
              <a:rPr lang="en-US" sz="2400" dirty="0"/>
              <a:t>: </a:t>
            </a:r>
            <a:r>
              <a:rPr lang="en-US" sz="2400" dirty="0" err="1"/>
              <a:t>Pengambilan</a:t>
            </a:r>
            <a:r>
              <a:rPr lang="en-US" sz="2400" dirty="0"/>
              <a:t> </a:t>
            </a:r>
            <a:r>
              <a:rPr lang="en-US" sz="2400" dirty="0" err="1"/>
              <a:t>keputusan</a:t>
            </a:r>
            <a:r>
              <a:rPr lang="en-US" sz="2400" dirty="0"/>
              <a:t> </a:t>
            </a:r>
            <a:r>
              <a:rPr lang="en-US" sz="2400" dirty="0" err="1"/>
              <a:t>berbasis</a:t>
            </a:r>
            <a:r>
              <a:rPr lang="en-US" sz="2400" dirty="0"/>
              <a:t> data </a:t>
            </a:r>
            <a:r>
              <a:rPr lang="en-US" sz="2400" dirty="0" err="1"/>
              <a:t>memastikan</a:t>
            </a:r>
            <a:r>
              <a:rPr lang="en-US" sz="2400" dirty="0"/>
              <a:t> </a:t>
            </a:r>
            <a:r>
              <a:rPr lang="en-US" sz="2400" dirty="0" err="1"/>
              <a:t>hasil</a:t>
            </a:r>
            <a:r>
              <a:rPr lang="en-US" sz="2400" dirty="0"/>
              <a:t> yang </a:t>
            </a:r>
            <a:r>
              <a:rPr lang="en-US" sz="2400" dirty="0" err="1"/>
              <a:t>lebih</a:t>
            </a:r>
            <a:r>
              <a:rPr lang="en-US" sz="2400" dirty="0"/>
              <a:t> </a:t>
            </a:r>
            <a:r>
              <a:rPr lang="en-US" sz="2400" dirty="0" err="1"/>
              <a:t>akurat</a:t>
            </a:r>
            <a:r>
              <a:rPr lang="en-US" sz="2400" dirty="0"/>
              <a:t> dan </a:t>
            </a:r>
            <a:r>
              <a:rPr lang="en-US" sz="2400" dirty="0" err="1"/>
              <a:t>meminimalkan</a:t>
            </a:r>
            <a:r>
              <a:rPr lang="en-US" sz="2400" dirty="0"/>
              <a:t> </a:t>
            </a:r>
            <a:r>
              <a:rPr lang="en-US" sz="2400" dirty="0" err="1"/>
              <a:t>risiko</a:t>
            </a:r>
            <a:r>
              <a:rPr lang="en-US" sz="2400" dirty="0"/>
              <a:t> yang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perlu</a:t>
            </a:r>
            <a:r>
              <a:rPr lang="en-US" sz="2400" dirty="0"/>
              <a:t>.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endParaRPr lang="es-ES" sz="2400" dirty="0"/>
          </a:p>
          <a:p>
            <a:pPr algn="just">
              <a:lnSpc>
                <a:spcPct val="110000"/>
              </a:lnSpc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en-US" sz="2400" b="1" dirty="0" err="1"/>
              <a:t>Contoh</a:t>
            </a:r>
            <a:r>
              <a:rPr lang="en-US" sz="2400" dirty="0"/>
              <a:t>: 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rabicPeriod"/>
            </a:pPr>
            <a:r>
              <a:rPr lang="en-US" sz="2400" dirty="0"/>
              <a:t>Perusahaan </a:t>
            </a:r>
            <a:r>
              <a:rPr lang="en-US" sz="2400" dirty="0" err="1"/>
              <a:t>menggunakan</a:t>
            </a:r>
            <a:r>
              <a:rPr lang="en-US" sz="2400" dirty="0"/>
              <a:t> </a:t>
            </a:r>
            <a:r>
              <a:rPr lang="en-US" sz="2400" dirty="0" err="1"/>
              <a:t>analisis</a:t>
            </a:r>
            <a:r>
              <a:rPr lang="en-US" sz="2400" dirty="0"/>
              <a:t> data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mengembangkan</a:t>
            </a:r>
            <a:r>
              <a:rPr lang="en-US" sz="2400" dirty="0"/>
              <a:t> </a:t>
            </a:r>
            <a:r>
              <a:rPr lang="en-US" sz="2400" dirty="0" err="1"/>
              <a:t>strategi</a:t>
            </a:r>
            <a:r>
              <a:rPr lang="en-US" sz="2400" dirty="0"/>
              <a:t> </a:t>
            </a:r>
            <a:r>
              <a:rPr lang="en-US" sz="2400" dirty="0" err="1"/>
              <a:t>pemasaran</a:t>
            </a:r>
            <a:r>
              <a:rPr lang="en-US" sz="2400" dirty="0"/>
              <a:t> yang </a:t>
            </a:r>
            <a:r>
              <a:rPr lang="en-US" sz="2400" dirty="0" err="1"/>
              <a:t>lebih</a:t>
            </a:r>
            <a:r>
              <a:rPr lang="en-US" sz="2400" dirty="0"/>
              <a:t> </a:t>
            </a:r>
            <a:r>
              <a:rPr lang="en-US" sz="2400" dirty="0" err="1"/>
              <a:t>efektif</a:t>
            </a:r>
            <a:endParaRPr lang="en-US" sz="2400" dirty="0"/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rabicPeriod"/>
            </a:pPr>
            <a:r>
              <a:rPr lang="en-US" sz="2400" dirty="0" err="1"/>
              <a:t>meningkatkan</a:t>
            </a:r>
            <a:r>
              <a:rPr lang="en-US" sz="2400" dirty="0"/>
              <a:t> </a:t>
            </a:r>
            <a:r>
              <a:rPr lang="en-US" sz="2400" dirty="0" err="1"/>
              <a:t>pengalaman</a:t>
            </a:r>
            <a:r>
              <a:rPr lang="en-US" sz="2400" dirty="0"/>
              <a:t> </a:t>
            </a:r>
            <a:r>
              <a:rPr lang="en-US" sz="2400" dirty="0" err="1"/>
              <a:t>pelanggan</a:t>
            </a:r>
            <a:r>
              <a:rPr lang="en-US" sz="2400" dirty="0"/>
              <a:t>, dan 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rabicPeriod"/>
            </a:pPr>
            <a:r>
              <a:rPr lang="en-US" sz="2400" dirty="0" err="1"/>
              <a:t>mengoptimalkan</a:t>
            </a:r>
            <a:r>
              <a:rPr lang="en-US" sz="2400" dirty="0"/>
              <a:t> </a:t>
            </a:r>
            <a:r>
              <a:rPr lang="en-US" sz="2400" dirty="0" err="1"/>
              <a:t>produk</a:t>
            </a:r>
            <a:r>
              <a:rPr lang="en-US" sz="2400" dirty="0"/>
              <a:t>.</a:t>
            </a:r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2984354466"/>
      </p:ext>
    </p:extLst>
  </p:cSld>
  <p:clrMapOvr>
    <a:masterClrMapping/>
  </p:clrMapOvr>
  <p:transition spd="slow">
    <p:push dir="d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673AC5-934F-A6F6-B3BD-26D205D92D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:a16="http://schemas.microsoft.com/office/drawing/2014/main" id="{F72F2F44-CCE9-6B0B-2E79-DC806117391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7" y="237067"/>
            <a:ext cx="8828617" cy="1155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</p:pic>
      <p:sp>
        <p:nvSpPr>
          <p:cNvPr id="5" name="Pentagon 4">
            <a:extLst>
              <a:ext uri="{FF2B5EF4-FFF2-40B4-BE49-F238E27FC236}">
                <a16:creationId xmlns:a16="http://schemas.microsoft.com/office/drawing/2014/main" id="{833465C2-EBC4-DCE2-089A-3D9FF4630565}"/>
              </a:ext>
            </a:extLst>
          </p:cNvPr>
          <p:cNvSpPr/>
          <p:nvPr/>
        </p:nvSpPr>
        <p:spPr>
          <a:xfrm rot="5400000">
            <a:off x="252943" y="466725"/>
            <a:ext cx="1989667" cy="1056217"/>
          </a:xfrm>
          <a:prstGeom prst="homePlate">
            <a:avLst>
              <a:gd name="adj" fmla="val 47004"/>
            </a:avLst>
          </a:prstGeom>
          <a:solidFill>
            <a:srgbClr val="111C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133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0C82A36-99A7-3414-B934-8F221182F3CF}"/>
              </a:ext>
            </a:extLst>
          </p:cNvPr>
          <p:cNvSpPr/>
          <p:nvPr/>
        </p:nvSpPr>
        <p:spPr>
          <a:xfrm>
            <a:off x="-48682" y="6527667"/>
            <a:ext cx="8879417" cy="357717"/>
          </a:xfrm>
          <a:prstGeom prst="rect">
            <a:avLst/>
          </a:prstGeom>
          <a:solidFill>
            <a:srgbClr val="111C76"/>
          </a:solidFill>
          <a:ln>
            <a:solidFill>
              <a:srgbClr val="111C7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6564180-D3F7-C4FE-AEFE-D8418004A94B}"/>
              </a:ext>
            </a:extLst>
          </p:cNvPr>
          <p:cNvSpPr/>
          <p:nvPr/>
        </p:nvSpPr>
        <p:spPr>
          <a:xfrm>
            <a:off x="8879418" y="6527800"/>
            <a:ext cx="3409949" cy="357717"/>
          </a:xfrm>
          <a:prstGeom prst="rect">
            <a:avLst/>
          </a:prstGeom>
          <a:solidFill>
            <a:srgbClr val="F9C534"/>
          </a:solidFill>
          <a:ln>
            <a:solidFill>
              <a:srgbClr val="F9C5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7" name="TextBox 8">
            <a:extLst>
              <a:ext uri="{FF2B5EF4-FFF2-40B4-BE49-F238E27FC236}">
                <a16:creationId xmlns:a16="http://schemas.microsoft.com/office/drawing/2014/main" id="{5C6B6B46-6F07-15D9-ABF2-461D5C98EC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1285" y="548218"/>
            <a:ext cx="7412567" cy="420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Fakultas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Ekonomi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dan </a:t>
            </a:r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Bisnis</a:t>
            </a:r>
            <a:endParaRPr lang="en-US" sz="2133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23C28FF-E84D-1624-3FD8-25930262A24F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lum contrast="40000"/>
          </a:blip>
          <a:srcRect r="74569"/>
          <a:stretch/>
        </p:blipFill>
        <p:spPr bwMode="auto">
          <a:xfrm>
            <a:off x="775308" y="297013"/>
            <a:ext cx="1000577" cy="96579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415693F-CA1B-559F-CDB7-0B6ADC5096D7}"/>
              </a:ext>
            </a:extLst>
          </p:cNvPr>
          <p:cNvSpPr txBox="1"/>
          <p:nvPr/>
        </p:nvSpPr>
        <p:spPr>
          <a:xfrm>
            <a:off x="2698595" y="6501342"/>
            <a:ext cx="9158045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33" dirty="0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Institute Informatics and Business </a:t>
            </a:r>
            <a:r>
              <a:rPr lang="en-US" sz="2133" dirty="0" err="1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Darmajaya</a:t>
            </a:r>
            <a:endParaRPr lang="en-ID" sz="2133" dirty="0">
              <a:solidFill>
                <a:srgbClr val="002060"/>
              </a:solidFill>
              <a:latin typeface="Century Gothic" panose="020B0502020202020204" pitchFamily="34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A364F5FA-5C5B-1ABB-D004-F716E8A9FB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3767" y="1187552"/>
            <a:ext cx="10082873" cy="1325563"/>
          </a:xfrm>
        </p:spPr>
        <p:txBody>
          <a:bodyPr>
            <a:normAutofit/>
          </a:bodyPr>
          <a:lstStyle/>
          <a:p>
            <a:r>
              <a:rPr lang="en-US" dirty="0"/>
              <a:t>Framework Business Analytics</a:t>
            </a:r>
            <a:endParaRPr lang="en-US" dirty="0">
              <a:latin typeface="Cascadia Code Light" panose="020B0609020000020004" pitchFamily="49" charset="0"/>
              <a:ea typeface="Cascadia Code Light" panose="020B0609020000020004" pitchFamily="49" charset="0"/>
              <a:cs typeface="Cascadia Code Light" panose="020B0609020000020004" pitchFamily="49" charset="0"/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718113E-5CC0-B62D-7B2B-A3DC2E3474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83306"/>
            <a:ext cx="9838765" cy="3646335"/>
          </a:xfrm>
        </p:spPr>
        <p:txBody>
          <a:bodyPr>
            <a:normAutofit fontScale="92500"/>
          </a:bodyPr>
          <a:lstStyle/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endParaRPr lang="es-ES" sz="2400" dirty="0"/>
          </a:p>
          <a:p>
            <a:pPr algn="just">
              <a:lnSpc>
                <a:spcPct val="110000"/>
              </a:lnSpc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en-US" sz="2400" b="1" dirty="0"/>
              <a:t>Proses</a:t>
            </a:r>
            <a:r>
              <a:rPr lang="en-US" sz="2400" dirty="0"/>
              <a:t>: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rabicPeriod"/>
            </a:pPr>
            <a:r>
              <a:rPr lang="en-US" sz="2400" b="1" dirty="0" err="1"/>
              <a:t>Pengumpulan</a:t>
            </a:r>
            <a:r>
              <a:rPr lang="en-US" sz="2400" b="1" dirty="0"/>
              <a:t> Data</a:t>
            </a:r>
            <a:r>
              <a:rPr lang="en-US" sz="2400" dirty="0"/>
              <a:t>: Data </a:t>
            </a:r>
            <a:r>
              <a:rPr lang="en-US" sz="2400" dirty="0" err="1"/>
              <a:t>dikumpulkan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berbagai</a:t>
            </a:r>
            <a:r>
              <a:rPr lang="en-US" sz="2400" dirty="0"/>
              <a:t> </a:t>
            </a:r>
            <a:r>
              <a:rPr lang="en-US" sz="2400" dirty="0" err="1"/>
              <a:t>sumber</a:t>
            </a:r>
            <a:r>
              <a:rPr lang="en-US" sz="2400" dirty="0"/>
              <a:t> (internal dan </a:t>
            </a:r>
            <a:r>
              <a:rPr lang="en-US" sz="2400" dirty="0" err="1"/>
              <a:t>eksternal</a:t>
            </a:r>
            <a:r>
              <a:rPr lang="en-US" sz="2400" dirty="0"/>
              <a:t>) yang </a:t>
            </a:r>
            <a:r>
              <a:rPr lang="en-US" sz="2400" dirty="0" err="1"/>
              <a:t>relevan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bisnis</a:t>
            </a:r>
            <a:r>
              <a:rPr lang="en-US" sz="2400" dirty="0"/>
              <a:t>.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rabicPeriod"/>
            </a:pPr>
            <a:r>
              <a:rPr lang="en-US" sz="2400" b="1" dirty="0" err="1"/>
              <a:t>Pemrosesan</a:t>
            </a:r>
            <a:r>
              <a:rPr lang="en-US" sz="2400" b="1" dirty="0"/>
              <a:t> Data</a:t>
            </a:r>
            <a:r>
              <a:rPr lang="en-US" sz="2400" dirty="0"/>
              <a:t>: Data yang </a:t>
            </a:r>
            <a:r>
              <a:rPr lang="en-US" sz="2400" dirty="0" err="1"/>
              <a:t>dikumpulkan</a:t>
            </a:r>
            <a:r>
              <a:rPr lang="en-US" sz="2400" dirty="0"/>
              <a:t> </a:t>
            </a:r>
            <a:r>
              <a:rPr lang="en-US" sz="2400" dirty="0" err="1"/>
              <a:t>dibersihkan</a:t>
            </a:r>
            <a:r>
              <a:rPr lang="en-US" sz="2400" dirty="0"/>
              <a:t> dan </a:t>
            </a:r>
            <a:r>
              <a:rPr lang="en-US" sz="2400" dirty="0" err="1"/>
              <a:t>diorganisir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analisis</a:t>
            </a:r>
            <a:r>
              <a:rPr lang="en-US" sz="2400" dirty="0"/>
              <a:t> </a:t>
            </a:r>
            <a:r>
              <a:rPr lang="en-US" sz="2400" dirty="0" err="1"/>
              <a:t>lebih</a:t>
            </a:r>
            <a:r>
              <a:rPr lang="en-US" sz="2400" dirty="0"/>
              <a:t> </a:t>
            </a:r>
            <a:r>
              <a:rPr lang="en-US" sz="2400" dirty="0" err="1"/>
              <a:t>lanjut</a:t>
            </a:r>
            <a:r>
              <a:rPr lang="en-US" sz="2400" dirty="0"/>
              <a:t>.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rabicPeriod"/>
            </a:pPr>
            <a:r>
              <a:rPr lang="en-US" sz="2400" b="1" dirty="0" err="1"/>
              <a:t>Analisis</a:t>
            </a:r>
            <a:r>
              <a:rPr lang="en-US" sz="2400" b="1" dirty="0"/>
              <a:t> Data</a:t>
            </a:r>
            <a:r>
              <a:rPr lang="en-US" sz="2400" dirty="0"/>
              <a:t>: </a:t>
            </a:r>
            <a:r>
              <a:rPr lang="en-US" sz="2400" dirty="0" err="1"/>
              <a:t>Menggunakan</a:t>
            </a:r>
            <a:r>
              <a:rPr lang="en-US" sz="2400" dirty="0"/>
              <a:t> </a:t>
            </a:r>
            <a:r>
              <a:rPr lang="en-US" sz="2400" dirty="0" err="1"/>
              <a:t>teknik</a:t>
            </a:r>
            <a:r>
              <a:rPr lang="en-US" sz="2400" dirty="0"/>
              <a:t> </a:t>
            </a:r>
            <a:r>
              <a:rPr lang="en-US" sz="2400" dirty="0" err="1"/>
              <a:t>analitik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menemukan</a:t>
            </a:r>
            <a:r>
              <a:rPr lang="en-US" sz="2400" dirty="0"/>
              <a:t> </a:t>
            </a:r>
            <a:r>
              <a:rPr lang="en-US" sz="2400" dirty="0" err="1"/>
              <a:t>pola</a:t>
            </a:r>
            <a:r>
              <a:rPr lang="en-US" sz="2400" dirty="0"/>
              <a:t> dan </a:t>
            </a:r>
            <a:r>
              <a:rPr lang="en-US" sz="2400" dirty="0" err="1"/>
              <a:t>wawasan</a:t>
            </a:r>
            <a:r>
              <a:rPr lang="en-US" sz="2400" dirty="0"/>
              <a:t> yang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meningkatkan</a:t>
            </a:r>
            <a:r>
              <a:rPr lang="en-US" sz="2400" dirty="0"/>
              <a:t> </a:t>
            </a:r>
            <a:r>
              <a:rPr lang="en-US" sz="2400" dirty="0" err="1"/>
              <a:t>keputusan</a:t>
            </a:r>
            <a:r>
              <a:rPr lang="en-US" sz="2400" dirty="0"/>
              <a:t> </a:t>
            </a:r>
            <a:r>
              <a:rPr lang="en-US" sz="2400" dirty="0" err="1"/>
              <a:t>bisnis</a:t>
            </a:r>
            <a:r>
              <a:rPr lang="en-US" sz="2400" dirty="0"/>
              <a:t>.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rabicPeriod"/>
            </a:pPr>
            <a:r>
              <a:rPr lang="en-US" sz="2400" b="1" dirty="0" err="1"/>
              <a:t>Penerapan</a:t>
            </a:r>
            <a:r>
              <a:rPr lang="en-US" sz="2400" dirty="0"/>
              <a:t>: </a:t>
            </a:r>
            <a:r>
              <a:rPr lang="en-US" sz="2400" dirty="0" err="1"/>
              <a:t>Menyusun</a:t>
            </a:r>
            <a:r>
              <a:rPr lang="en-US" sz="2400" dirty="0"/>
              <a:t> </a:t>
            </a:r>
            <a:r>
              <a:rPr lang="en-US" sz="2400" dirty="0" err="1"/>
              <a:t>strategi</a:t>
            </a:r>
            <a:r>
              <a:rPr lang="en-US" sz="2400" dirty="0"/>
              <a:t> </a:t>
            </a:r>
            <a:r>
              <a:rPr lang="en-US" sz="2400" dirty="0" err="1"/>
              <a:t>bisnis</a:t>
            </a:r>
            <a:r>
              <a:rPr lang="en-US" sz="2400" dirty="0"/>
              <a:t> </a:t>
            </a:r>
            <a:r>
              <a:rPr lang="en-US" sz="2400" dirty="0" err="1"/>
              <a:t>berdasarkan</a:t>
            </a:r>
            <a:r>
              <a:rPr lang="en-US" sz="2400" dirty="0"/>
              <a:t> </a:t>
            </a:r>
            <a:r>
              <a:rPr lang="en-US" sz="2400" dirty="0" err="1"/>
              <a:t>temuan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analisis</a:t>
            </a:r>
            <a:r>
              <a:rPr lang="en-US" sz="2400" dirty="0"/>
              <a:t> data.</a:t>
            </a:r>
          </a:p>
        </p:txBody>
      </p:sp>
    </p:spTree>
    <p:extLst>
      <p:ext uri="{BB962C8B-B14F-4D97-AF65-F5344CB8AC3E}">
        <p14:creationId xmlns:p14="http://schemas.microsoft.com/office/powerpoint/2010/main" val="2260915190"/>
      </p:ext>
    </p:extLst>
  </p:cSld>
  <p:clrMapOvr>
    <a:masterClrMapping/>
  </p:clrMapOvr>
  <p:transition spd="slow">
    <p:push dir="d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673AC5-934F-A6F6-B3BD-26D205D92D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:a16="http://schemas.microsoft.com/office/drawing/2014/main" id="{F72F2F44-CCE9-6B0B-2E79-DC806117391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7" y="237067"/>
            <a:ext cx="8828617" cy="1155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</p:pic>
      <p:sp>
        <p:nvSpPr>
          <p:cNvPr id="5" name="Pentagon 4">
            <a:extLst>
              <a:ext uri="{FF2B5EF4-FFF2-40B4-BE49-F238E27FC236}">
                <a16:creationId xmlns:a16="http://schemas.microsoft.com/office/drawing/2014/main" id="{833465C2-EBC4-DCE2-089A-3D9FF4630565}"/>
              </a:ext>
            </a:extLst>
          </p:cNvPr>
          <p:cNvSpPr/>
          <p:nvPr/>
        </p:nvSpPr>
        <p:spPr>
          <a:xfrm rot="5400000">
            <a:off x="252943" y="466725"/>
            <a:ext cx="1989667" cy="1056217"/>
          </a:xfrm>
          <a:prstGeom prst="homePlate">
            <a:avLst>
              <a:gd name="adj" fmla="val 47004"/>
            </a:avLst>
          </a:prstGeom>
          <a:solidFill>
            <a:srgbClr val="111C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133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0C82A36-99A7-3414-B934-8F221182F3CF}"/>
              </a:ext>
            </a:extLst>
          </p:cNvPr>
          <p:cNvSpPr/>
          <p:nvPr/>
        </p:nvSpPr>
        <p:spPr>
          <a:xfrm>
            <a:off x="-48682" y="6527667"/>
            <a:ext cx="8879417" cy="357717"/>
          </a:xfrm>
          <a:prstGeom prst="rect">
            <a:avLst/>
          </a:prstGeom>
          <a:solidFill>
            <a:srgbClr val="111C76"/>
          </a:solidFill>
          <a:ln>
            <a:solidFill>
              <a:srgbClr val="111C7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6564180-D3F7-C4FE-AEFE-D8418004A94B}"/>
              </a:ext>
            </a:extLst>
          </p:cNvPr>
          <p:cNvSpPr/>
          <p:nvPr/>
        </p:nvSpPr>
        <p:spPr>
          <a:xfrm>
            <a:off x="8879418" y="6527800"/>
            <a:ext cx="3409949" cy="357717"/>
          </a:xfrm>
          <a:prstGeom prst="rect">
            <a:avLst/>
          </a:prstGeom>
          <a:solidFill>
            <a:srgbClr val="F9C534"/>
          </a:solidFill>
          <a:ln>
            <a:solidFill>
              <a:srgbClr val="F9C5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7" name="TextBox 8">
            <a:extLst>
              <a:ext uri="{FF2B5EF4-FFF2-40B4-BE49-F238E27FC236}">
                <a16:creationId xmlns:a16="http://schemas.microsoft.com/office/drawing/2014/main" id="{5C6B6B46-6F07-15D9-ABF2-461D5C98EC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1285" y="548218"/>
            <a:ext cx="7412567" cy="420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Fakultas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Ekonomi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dan </a:t>
            </a:r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Bisnis</a:t>
            </a:r>
            <a:endParaRPr lang="en-US" sz="2133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23C28FF-E84D-1624-3FD8-25930262A24F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lum contrast="40000"/>
          </a:blip>
          <a:srcRect r="74569"/>
          <a:stretch/>
        </p:blipFill>
        <p:spPr bwMode="auto">
          <a:xfrm>
            <a:off x="775308" y="297013"/>
            <a:ext cx="1000577" cy="96579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415693F-CA1B-559F-CDB7-0B6ADC5096D7}"/>
              </a:ext>
            </a:extLst>
          </p:cNvPr>
          <p:cNvSpPr txBox="1"/>
          <p:nvPr/>
        </p:nvSpPr>
        <p:spPr>
          <a:xfrm>
            <a:off x="2698595" y="6501342"/>
            <a:ext cx="9158045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33" dirty="0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Institute Informatics and Business </a:t>
            </a:r>
            <a:r>
              <a:rPr lang="en-US" sz="2133" dirty="0" err="1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Darmajaya</a:t>
            </a:r>
            <a:endParaRPr lang="en-ID" sz="2133" dirty="0">
              <a:solidFill>
                <a:srgbClr val="002060"/>
              </a:solidFill>
              <a:latin typeface="Century Gothic" panose="020B0502020202020204" pitchFamily="34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A364F5FA-5C5B-1ABB-D004-F716E8A9FB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3767" y="1187552"/>
            <a:ext cx="10082873" cy="1325563"/>
          </a:xfrm>
        </p:spPr>
        <p:txBody>
          <a:bodyPr>
            <a:normAutofit/>
          </a:bodyPr>
          <a:lstStyle/>
          <a:p>
            <a:r>
              <a:rPr lang="en-US" dirty="0" err="1"/>
              <a:t>Alat</a:t>
            </a:r>
            <a:r>
              <a:rPr lang="en-US" dirty="0"/>
              <a:t> dan </a:t>
            </a:r>
            <a:r>
              <a:rPr lang="en-US" dirty="0" err="1"/>
              <a:t>Teknologi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Data Science</a:t>
            </a:r>
            <a:endParaRPr lang="en-US" dirty="0">
              <a:latin typeface="Cascadia Code Light" panose="020B0609020000020004" pitchFamily="49" charset="0"/>
              <a:ea typeface="Cascadia Code Light" panose="020B0609020000020004" pitchFamily="49" charset="0"/>
              <a:cs typeface="Cascadia Code Light" panose="020B0609020000020004" pitchFamily="49" charset="0"/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718113E-5CC0-B62D-7B2B-A3DC2E3474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83306"/>
            <a:ext cx="9838765" cy="3646335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endParaRPr lang="es-ES" sz="2400" dirty="0"/>
          </a:p>
          <a:p>
            <a:pPr algn="just">
              <a:lnSpc>
                <a:spcPct val="110000"/>
              </a:lnSpc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en-US" sz="2400" b="1" dirty="0"/>
              <a:t>Proses</a:t>
            </a:r>
            <a:r>
              <a:rPr lang="en-US" sz="2400" dirty="0"/>
              <a:t>: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rabicPeriod"/>
            </a:pPr>
            <a:r>
              <a:rPr lang="en-US" sz="2400" b="1" dirty="0"/>
              <a:t>Python dan R</a:t>
            </a:r>
            <a:r>
              <a:rPr lang="en-US" sz="2400" dirty="0"/>
              <a:t>: </a:t>
            </a:r>
            <a:r>
              <a:rPr lang="en-US" sz="2400" dirty="0" err="1"/>
              <a:t>Alat</a:t>
            </a:r>
            <a:r>
              <a:rPr lang="en-US" sz="2400" dirty="0"/>
              <a:t> </a:t>
            </a:r>
            <a:r>
              <a:rPr lang="en-US" sz="2400" dirty="0" err="1"/>
              <a:t>utama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analisis</a:t>
            </a:r>
            <a:r>
              <a:rPr lang="en-US" sz="2400" dirty="0"/>
              <a:t> </a:t>
            </a:r>
            <a:r>
              <a:rPr lang="en-US" sz="2400" dirty="0" err="1"/>
              <a:t>statistik</a:t>
            </a:r>
            <a:r>
              <a:rPr lang="en-US" sz="2400" dirty="0"/>
              <a:t> dan </a:t>
            </a:r>
            <a:r>
              <a:rPr lang="en-US" sz="2400" dirty="0" err="1"/>
              <a:t>penerapan</a:t>
            </a:r>
            <a:r>
              <a:rPr lang="en-US" sz="2400" dirty="0"/>
              <a:t> machine learning.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rabicPeriod"/>
            </a:pPr>
            <a:r>
              <a:rPr lang="en-US" sz="2400" b="1" dirty="0"/>
              <a:t>Power BI dan Tableau</a:t>
            </a:r>
            <a:r>
              <a:rPr lang="en-US" sz="2400" dirty="0"/>
              <a:t>: </a:t>
            </a:r>
            <a:r>
              <a:rPr lang="en-US" sz="2400" dirty="0" err="1"/>
              <a:t>Digunakan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membuat</a:t>
            </a:r>
            <a:r>
              <a:rPr lang="en-US" sz="2400" dirty="0"/>
              <a:t> </a:t>
            </a:r>
            <a:r>
              <a:rPr lang="en-US" sz="2400" dirty="0" err="1"/>
              <a:t>visualisasi</a:t>
            </a:r>
            <a:r>
              <a:rPr lang="en-US" sz="2400" dirty="0"/>
              <a:t> data dan dashboard yang </a:t>
            </a:r>
            <a:r>
              <a:rPr lang="en-US" sz="2400" dirty="0" err="1"/>
              <a:t>mudah</a:t>
            </a:r>
            <a:r>
              <a:rPr lang="en-US" sz="2400" dirty="0"/>
              <a:t> </a:t>
            </a:r>
            <a:r>
              <a:rPr lang="en-US" sz="2400" dirty="0" err="1"/>
              <a:t>dipahami</a:t>
            </a:r>
            <a:r>
              <a:rPr lang="en-US" sz="2400" dirty="0"/>
              <a:t> oleh </a:t>
            </a:r>
            <a:r>
              <a:rPr lang="en-US" sz="2400" dirty="0" err="1"/>
              <a:t>pemangku</a:t>
            </a:r>
            <a:r>
              <a:rPr lang="en-US" sz="2400" dirty="0"/>
              <a:t> </a:t>
            </a:r>
            <a:r>
              <a:rPr lang="en-US" sz="2400" dirty="0" err="1"/>
              <a:t>keputusan</a:t>
            </a:r>
            <a:r>
              <a:rPr lang="en-US" sz="2400" dirty="0"/>
              <a:t>.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rabicPeriod"/>
            </a:pPr>
            <a:r>
              <a:rPr lang="en-US" sz="2400" b="1" dirty="0"/>
              <a:t>SQL</a:t>
            </a:r>
            <a:r>
              <a:rPr lang="en-US" sz="2400" dirty="0"/>
              <a:t>: </a:t>
            </a:r>
            <a:r>
              <a:rPr lang="en-US" sz="2400" dirty="0" err="1"/>
              <a:t>Digunakan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mengelola</a:t>
            </a:r>
            <a:r>
              <a:rPr lang="en-US" sz="2400" dirty="0"/>
              <a:t> dan </a:t>
            </a:r>
            <a:r>
              <a:rPr lang="en-US" sz="2400" dirty="0" err="1"/>
              <a:t>melakukan</a:t>
            </a:r>
            <a:r>
              <a:rPr lang="en-US" sz="2400" dirty="0"/>
              <a:t> query </a:t>
            </a:r>
            <a:r>
              <a:rPr lang="en-US" sz="2400" dirty="0" err="1"/>
              <a:t>terhadap</a:t>
            </a:r>
            <a:r>
              <a:rPr lang="en-US" sz="2400" dirty="0"/>
              <a:t> database </a:t>
            </a:r>
            <a:r>
              <a:rPr lang="en-US" sz="2400" dirty="0" err="1"/>
              <a:t>relasional</a:t>
            </a:r>
            <a:r>
              <a:rPr lang="en-US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272121226"/>
      </p:ext>
    </p:extLst>
  </p:cSld>
  <p:clrMapOvr>
    <a:masterClrMapping/>
  </p:clrMapOvr>
  <p:transition spd="slow">
    <p:push dir="d"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2320</TotalTime>
  <Words>868</Words>
  <Application>Microsoft Office PowerPoint</Application>
  <PresentationFormat>Widescreen</PresentationFormat>
  <Paragraphs>129</Paragraphs>
  <Slides>15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4" baseType="lpstr">
      <vt:lpstr>Aptos</vt:lpstr>
      <vt:lpstr>Aptos Display</vt:lpstr>
      <vt:lpstr>Arial</vt:lpstr>
      <vt:lpstr>Calibri</vt:lpstr>
      <vt:lpstr>Cascadia Code Light</vt:lpstr>
      <vt:lpstr>Century Gothic</vt:lpstr>
      <vt:lpstr>Times New Roman</vt:lpstr>
      <vt:lpstr>Wingdings</vt:lpstr>
      <vt:lpstr>Office Theme</vt:lpstr>
      <vt:lpstr>Data Science and Business Analytics   PERTEMUAN I Pengantar Data Science dan Business Analytics </vt:lpstr>
      <vt:lpstr>Tujuan Pembelajaran</vt:lpstr>
      <vt:lpstr>Tujuan Pembelajaran</vt:lpstr>
      <vt:lpstr>Apa itu Data Science?</vt:lpstr>
      <vt:lpstr>Peran Data Science dalam Bisnis</vt:lpstr>
      <vt:lpstr>Apa itu Business Analytics?</vt:lpstr>
      <vt:lpstr>Pentingnya Pengambilan Keputusan Berbasis Data</vt:lpstr>
      <vt:lpstr>Framework Business Analytics</vt:lpstr>
      <vt:lpstr>Alat dan Teknologi dalam Data Science</vt:lpstr>
      <vt:lpstr>Data Science vs. Business Analytics</vt:lpstr>
      <vt:lpstr>Teknik Exploratory Data Analysis (EDA)</vt:lpstr>
      <vt:lpstr>Predictive Analytics</vt:lpstr>
      <vt:lpstr>Business Intelligence (BI) dan Dashboard</vt:lpstr>
      <vt:lpstr>Studi Kasus &amp; Diskusi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Optimalisasi Efisiensi e-Government melalui Sistem Informasi Terpadu SIRENA Dengan Metode Prototype: Studi Kasus Polda Lampung</dc:title>
  <dc:creator>Muhammad Said Hasibuan</dc:creator>
  <cp:lastModifiedBy>DARMAJAYA</cp:lastModifiedBy>
  <cp:revision>28</cp:revision>
  <dcterms:created xsi:type="dcterms:W3CDTF">2025-03-16T09:42:29Z</dcterms:created>
  <dcterms:modified xsi:type="dcterms:W3CDTF">2026-02-14T16:08:14Z</dcterms:modified>
</cp:coreProperties>
</file>