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525000" cy="13455650"/>
  <p:notesSz cx="9525000" cy="134556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236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14375" y="4171251"/>
            <a:ext cx="8096250" cy="28256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28750" y="7535164"/>
            <a:ext cx="6667500" cy="3363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515475" y="254"/>
            <a:ext cx="9525" cy="13449300"/>
          </a:xfrm>
          <a:custGeom>
            <a:avLst/>
            <a:gdLst/>
            <a:ahLst/>
            <a:cxnLst/>
            <a:rect l="l" t="t" r="r" b="b"/>
            <a:pathLst>
              <a:path w="9525" h="13449300">
                <a:moveTo>
                  <a:pt x="0" y="0"/>
                </a:moveTo>
                <a:lnTo>
                  <a:pt x="0" y="13449299"/>
                </a:lnTo>
                <a:lnTo>
                  <a:pt x="9524" y="13449299"/>
                </a:lnTo>
                <a:lnTo>
                  <a:pt x="9524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63491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76250" y="3094799"/>
            <a:ext cx="4143375" cy="888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05375" y="3094799"/>
            <a:ext cx="4143375" cy="888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515475" y="254"/>
            <a:ext cx="9525" cy="13449300"/>
          </a:xfrm>
          <a:custGeom>
            <a:avLst/>
            <a:gdLst/>
            <a:ahLst/>
            <a:cxnLst/>
            <a:rect l="l" t="t" r="r" b="b"/>
            <a:pathLst>
              <a:path w="9525" h="13449300">
                <a:moveTo>
                  <a:pt x="0" y="0"/>
                </a:moveTo>
                <a:lnTo>
                  <a:pt x="0" y="13449299"/>
                </a:lnTo>
                <a:lnTo>
                  <a:pt x="9524" y="13449299"/>
                </a:lnTo>
                <a:lnTo>
                  <a:pt x="9524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54"/>
            <a:ext cx="9525" cy="13449300"/>
          </a:xfrm>
          <a:custGeom>
            <a:avLst/>
            <a:gdLst/>
            <a:ahLst/>
            <a:cxnLst/>
            <a:rect l="l" t="t" r="r" b="b"/>
            <a:pathLst>
              <a:path w="9525" h="13449300">
                <a:moveTo>
                  <a:pt x="0" y="13449299"/>
                </a:moveTo>
                <a:lnTo>
                  <a:pt x="9525" y="13449299"/>
                </a:lnTo>
                <a:lnTo>
                  <a:pt x="9525" y="0"/>
                </a:lnTo>
                <a:lnTo>
                  <a:pt x="0" y="0"/>
                </a:lnTo>
                <a:lnTo>
                  <a:pt x="0" y="13449299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81611" y="469314"/>
            <a:ext cx="1391284" cy="836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09433" y="5383603"/>
            <a:ext cx="6906132" cy="66205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63491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38500" y="12513755"/>
            <a:ext cx="304800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76250" y="12513755"/>
            <a:ext cx="219075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858000" y="12513755"/>
            <a:ext cx="219075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15475" y="0"/>
            <a:ext cx="9525" cy="13451205"/>
          </a:xfrm>
          <a:custGeom>
            <a:avLst/>
            <a:gdLst/>
            <a:ahLst/>
            <a:cxnLst/>
            <a:rect l="l" t="t" r="r" b="b"/>
            <a:pathLst>
              <a:path w="9525" h="13451205">
                <a:moveTo>
                  <a:pt x="9525" y="0"/>
                </a:moveTo>
                <a:lnTo>
                  <a:pt x="0" y="0"/>
                </a:lnTo>
                <a:lnTo>
                  <a:pt x="0" y="13450824"/>
                </a:lnTo>
                <a:lnTo>
                  <a:pt x="9525" y="13450824"/>
                </a:lnTo>
                <a:lnTo>
                  <a:pt x="9525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525" cy="13451205"/>
          </a:xfrm>
          <a:custGeom>
            <a:avLst/>
            <a:gdLst/>
            <a:ahLst/>
            <a:cxnLst/>
            <a:rect l="l" t="t" r="r" b="b"/>
            <a:pathLst>
              <a:path w="9525" h="13451205">
                <a:moveTo>
                  <a:pt x="9525" y="0"/>
                </a:moveTo>
                <a:lnTo>
                  <a:pt x="0" y="0"/>
                </a:lnTo>
                <a:lnTo>
                  <a:pt x="0" y="13450824"/>
                </a:lnTo>
                <a:lnTo>
                  <a:pt x="9525" y="13450824"/>
                </a:lnTo>
                <a:lnTo>
                  <a:pt x="9525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48396" y="3037194"/>
            <a:ext cx="3906520" cy="1003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545"/>
              </a:lnSpc>
              <a:spcBef>
                <a:spcPts val="105"/>
              </a:spcBef>
            </a:pPr>
            <a:r>
              <a:rPr sz="3900" spc="-100" dirty="0">
                <a:solidFill>
                  <a:srgbClr val="221F1F"/>
                </a:solidFill>
              </a:rPr>
              <a:t>Nİrmana</a:t>
            </a:r>
            <a:r>
              <a:rPr sz="3900" spc="-180" dirty="0">
                <a:solidFill>
                  <a:srgbClr val="221F1F"/>
                </a:solidFill>
              </a:rPr>
              <a:t> </a:t>
            </a:r>
            <a:r>
              <a:rPr sz="3900" spc="-10" dirty="0">
                <a:solidFill>
                  <a:srgbClr val="221F1F"/>
                </a:solidFill>
              </a:rPr>
              <a:t>Trİmatra</a:t>
            </a:r>
            <a:endParaRPr sz="3900"/>
          </a:p>
          <a:p>
            <a:pPr marL="12700">
              <a:lnSpc>
                <a:spcPts val="4145"/>
              </a:lnSpc>
            </a:pPr>
            <a:r>
              <a:rPr sz="4400" spc="-260" dirty="0">
                <a:solidFill>
                  <a:srgbClr val="221F1F"/>
                </a:solidFill>
              </a:rPr>
              <a:t>K0nfigura3İ</a:t>
            </a:r>
            <a:r>
              <a:rPr sz="4400" spc="-275" dirty="0">
                <a:solidFill>
                  <a:srgbClr val="221F1F"/>
                </a:solidFill>
              </a:rPr>
              <a:t> </a:t>
            </a:r>
            <a:r>
              <a:rPr sz="4400" spc="-695" dirty="0">
                <a:solidFill>
                  <a:srgbClr val="221F1F"/>
                </a:solidFill>
              </a:rPr>
              <a:t>2D</a:t>
            </a:r>
            <a:r>
              <a:rPr sz="4400" spc="-290" dirty="0">
                <a:solidFill>
                  <a:srgbClr val="221F1F"/>
                </a:solidFill>
              </a:rPr>
              <a:t> </a:t>
            </a:r>
            <a:r>
              <a:rPr sz="4400" spc="-365" dirty="0">
                <a:solidFill>
                  <a:srgbClr val="221F1F"/>
                </a:solidFill>
              </a:rPr>
              <a:t>ke</a:t>
            </a:r>
            <a:r>
              <a:rPr sz="4400" spc="-290" dirty="0">
                <a:solidFill>
                  <a:srgbClr val="221F1F"/>
                </a:solidFill>
              </a:rPr>
              <a:t> </a:t>
            </a:r>
            <a:r>
              <a:rPr sz="4400" spc="-720" dirty="0">
                <a:solidFill>
                  <a:srgbClr val="221F1F"/>
                </a:solidFill>
              </a:rPr>
              <a:t>3D</a:t>
            </a:r>
            <a:endParaRPr sz="4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53"/>
            <a:ext cx="9515475" cy="13449300"/>
            <a:chOff x="0" y="253"/>
            <a:chExt cx="9515475" cy="13449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9" y="253"/>
              <a:ext cx="5069840" cy="62585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25" y="6257925"/>
              <a:ext cx="9505950" cy="71913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449938" y="849887"/>
            <a:ext cx="2270125" cy="162877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400"/>
              </a:lnSpc>
              <a:spcBef>
                <a:spcPts val="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lipat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secara tegas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putusnya.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49938" y="4053752"/>
            <a:ext cx="2795270" cy="162433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Buatlah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kuncian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agar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100"/>
              </a:lnSpc>
              <a:spcBef>
                <a:spcPts val="15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kokoh.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78698" y="11278898"/>
            <a:ext cx="2044064" cy="2023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2560" algn="r">
              <a:lnSpc>
                <a:spcPct val="119200"/>
              </a:lnSpc>
              <a:spcBef>
                <a:spcPts val="9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Berikut</a:t>
            </a:r>
            <a:r>
              <a:rPr sz="22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adalah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pengembangan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bentuk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silinder,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dengan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menambahkan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89" y="253"/>
            <a:ext cx="9507220" cy="233426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538566" y="0"/>
            <a:ext cx="2085339" cy="12274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 indent="84455" algn="r">
              <a:lnSpc>
                <a:spcPct val="119000"/>
              </a:lnSpc>
              <a:spcBef>
                <a:spcPts val="135"/>
              </a:spcBef>
            </a:pP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dua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ruang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5" dirty="0">
                <a:solidFill>
                  <a:srgbClr val="634915"/>
                </a:solidFill>
                <a:latin typeface="Tahoma"/>
                <a:cs typeface="Tahoma"/>
              </a:rPr>
              <a:t>baru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salah</a:t>
            </a:r>
            <a:r>
              <a:rPr sz="2200" spc="-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satu</a:t>
            </a:r>
            <a:r>
              <a:rPr sz="2200" spc="-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sisi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silindernya.</a:t>
            </a:r>
            <a:endParaRPr sz="22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25" y="2333624"/>
            <a:ext cx="9505950" cy="95250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215434" y="7354598"/>
            <a:ext cx="2523490" cy="2823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9445" algn="r">
              <a:lnSpc>
                <a:spcPct val="119200"/>
              </a:lnSpc>
              <a:spcBef>
                <a:spcPts val="9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Berikut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adalah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pengembangan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balok,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menambah beberapa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ruang</a:t>
            </a:r>
            <a:endParaRPr sz="2200">
              <a:latin typeface="Tahoma"/>
              <a:cs typeface="Tahoma"/>
            </a:endParaRPr>
          </a:p>
          <a:p>
            <a:pPr marR="19050" algn="r">
              <a:lnSpc>
                <a:spcPct val="100000"/>
              </a:lnSpc>
              <a:spcBef>
                <a:spcPts val="52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kedua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sisi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balok</a:t>
            </a:r>
            <a:endParaRPr sz="2200">
              <a:latin typeface="Tahoma"/>
              <a:cs typeface="Tahoma"/>
            </a:endParaRPr>
          </a:p>
          <a:p>
            <a:pPr marR="16510" algn="r">
              <a:lnSpc>
                <a:spcPct val="100000"/>
              </a:lnSpc>
              <a:spcBef>
                <a:spcPts val="505"/>
              </a:spcBef>
            </a:pP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utamanya.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48396" y="13218706"/>
            <a:ext cx="6801484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149975" algn="l"/>
              </a:tabLst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contoh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atas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merupakan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pola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	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Pola-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5" y="11572885"/>
            <a:ext cx="9505950" cy="18764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6301" y="4581131"/>
            <a:ext cx="3801554" cy="288283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46301" y="7590687"/>
            <a:ext cx="3801554" cy="47625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648396" y="1409754"/>
            <a:ext cx="6598284" cy="2823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18000"/>
              </a:lnSpc>
              <a:spcBef>
                <a:spcPts val="12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seni 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memotong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melipat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tanpa</a:t>
            </a:r>
            <a:r>
              <a:rPr sz="220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memberikan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tambahan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tempelan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kertas.</a:t>
            </a:r>
            <a:r>
              <a:rPr sz="220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Teknik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ini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membutuhkan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kekokohan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kertas, </a:t>
            </a:r>
            <a:r>
              <a:rPr sz="2300" spc="-35" dirty="0">
                <a:solidFill>
                  <a:srgbClr val="634915"/>
                </a:solidFill>
                <a:latin typeface="Tahoma"/>
                <a:cs typeface="Tahoma"/>
              </a:rPr>
              <a:t>sehingga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gramatur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4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digunakan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setidaknya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210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gsm.</a:t>
            </a:r>
            <a:r>
              <a:rPr sz="2200" spc="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Semakin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besar</a:t>
            </a:r>
            <a:r>
              <a:rPr sz="2200" spc="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ukuran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kirigami,</a:t>
            </a:r>
            <a:r>
              <a:rPr sz="2200" spc="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5" dirty="0">
                <a:solidFill>
                  <a:srgbClr val="634915"/>
                </a:solidFill>
                <a:latin typeface="Tahoma"/>
                <a:cs typeface="Tahoma"/>
              </a:rPr>
              <a:t>tentunya</a:t>
            </a:r>
            <a:endParaRPr sz="2200">
              <a:latin typeface="Tahoma"/>
              <a:cs typeface="Tahoma"/>
            </a:endParaRPr>
          </a:p>
          <a:p>
            <a:pPr marL="12700" marR="11988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gramatur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digunakan</a:t>
            </a:r>
            <a:r>
              <a:rPr sz="220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juga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menyesuaikan</a:t>
            </a:r>
            <a:r>
              <a:rPr sz="2200" spc="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(semakin</a:t>
            </a:r>
            <a:r>
              <a:rPr sz="2200" spc="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besar</a:t>
            </a:r>
            <a:r>
              <a:rPr sz="2200" spc="3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pula).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42127" y="11586511"/>
            <a:ext cx="1477645" cy="78168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Kirigami</a:t>
            </a:r>
            <a:r>
              <a:rPr sz="1300" i="1" spc="45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spc="-10" dirty="0">
                <a:solidFill>
                  <a:srgbClr val="646162"/>
                </a:solidFill>
                <a:latin typeface="Trebuchet MS"/>
                <a:cs typeface="Trebuchet MS"/>
              </a:rPr>
              <a:t>Simple </a:t>
            </a:r>
            <a:endParaRPr sz="1300">
              <a:latin typeface="Trebuchet MS"/>
              <a:cs typeface="Trebuchet MS"/>
            </a:endParaRPr>
          </a:p>
          <a:p>
            <a:pPr marL="12700" marR="5080">
              <a:lnSpc>
                <a:spcPts val="1330"/>
              </a:lnSpc>
              <a:spcBef>
                <a:spcPts val="985"/>
              </a:spcBef>
            </a:pP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Escher</a:t>
            </a:r>
            <a:r>
              <a:rPr sz="1300" i="1" spc="10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spc="-10" dirty="0">
                <a:solidFill>
                  <a:srgbClr val="646162"/>
                </a:solidFill>
                <a:latin typeface="Trebuchet MS"/>
                <a:cs typeface="Trebuchet MS"/>
              </a:rPr>
              <a:t>Staircase (instructables.com)</a:t>
            </a:r>
            <a:endParaRPr sz="13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48396" y="1186970"/>
            <a:ext cx="6607175" cy="1119378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485775">
              <a:lnSpc>
                <a:spcPct val="116300"/>
              </a:lnSpc>
              <a:spcBef>
                <a:spcPts val="170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Bagaimana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pop-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up?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Pop-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up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merupakan sebuah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media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satu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atau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lebih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yang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dilipat</a:t>
            </a:r>
            <a:r>
              <a:rPr sz="23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disusun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hingga</a:t>
            </a:r>
            <a:r>
              <a:rPr sz="23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membentuk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bidang/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kesan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ketika</a:t>
            </a:r>
            <a:r>
              <a:rPr sz="23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media</a:t>
            </a:r>
            <a:r>
              <a:rPr sz="23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tersebut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dibuka,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Tahoma"/>
              <a:cs typeface="Tahoma"/>
            </a:endParaRPr>
          </a:p>
          <a:p>
            <a:pPr marL="12700" marR="146050">
              <a:lnSpc>
                <a:spcPct val="72400"/>
              </a:lnSpc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ditarik,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atau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diangkat.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pop-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up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termasuk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200" spc="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kategori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kirigami,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contohnya</a:t>
            </a:r>
            <a:endParaRPr sz="2200">
              <a:latin typeface="Tahoma"/>
              <a:cs typeface="Tahoma"/>
            </a:endParaRPr>
          </a:p>
          <a:p>
            <a:pPr marL="12700" marR="415925">
              <a:lnSpc>
                <a:spcPct val="117500"/>
              </a:lnSpc>
              <a:spcBef>
                <a:spcPts val="4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teknik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2200" spc="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internal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stand.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Mengapa?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Karena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terdiri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potongan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lipatan,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namun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tidak</a:t>
            </a:r>
            <a:r>
              <a:rPr sz="23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melibatkan</a:t>
            </a:r>
            <a:r>
              <a:rPr sz="23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aktivitas</a:t>
            </a:r>
            <a:r>
              <a:rPr sz="23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tempel-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menempel.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sz="2200" spc="-50" dirty="0">
                <a:solidFill>
                  <a:srgbClr val="634915"/>
                </a:solidFill>
                <a:latin typeface="Tahoma"/>
                <a:cs typeface="Tahoma"/>
              </a:rPr>
              <a:t>---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Untuk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pekan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ini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kita</a:t>
            </a:r>
            <a:r>
              <a:rPr sz="22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akan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5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ts val="2520"/>
              </a:lnSpc>
              <a:spcBef>
                <a:spcPts val="1200"/>
              </a:spcBef>
            </a:pPr>
            <a:r>
              <a:rPr sz="2150" spc="-10" dirty="0">
                <a:solidFill>
                  <a:srgbClr val="634915"/>
                </a:solidFill>
                <a:latin typeface="Lucida Sans Unicode"/>
                <a:cs typeface="Lucida Sans Unicode"/>
              </a:rPr>
              <a:t>transformasi</a:t>
            </a:r>
            <a:r>
              <a:rPr sz="2150" spc="-90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dari</a:t>
            </a:r>
            <a:r>
              <a:rPr sz="2150" spc="-90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bentuk</a:t>
            </a:r>
            <a:r>
              <a:rPr sz="2150" spc="-80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dua</a:t>
            </a:r>
            <a:r>
              <a:rPr sz="2150" spc="-85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spc="-10" dirty="0">
                <a:solidFill>
                  <a:srgbClr val="634915"/>
                </a:solidFill>
                <a:latin typeface="Lucida Sans Unicode"/>
                <a:cs typeface="Lucida Sans Unicode"/>
              </a:rPr>
              <a:t>dimensi</a:t>
            </a:r>
            <a:r>
              <a:rPr sz="2150" spc="-85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ke</a:t>
            </a:r>
            <a:r>
              <a:rPr sz="2150" spc="-75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spc="-20" dirty="0">
                <a:solidFill>
                  <a:srgbClr val="634915"/>
                </a:solidFill>
                <a:latin typeface="Lucida Sans Unicode"/>
                <a:cs typeface="Lucida Sans Unicode"/>
              </a:rPr>
              <a:t>tiga</a:t>
            </a:r>
            <a:endParaRPr sz="2150">
              <a:latin typeface="Lucida Sans Unicode"/>
              <a:cs typeface="Lucida Sans Unicode"/>
            </a:endParaRPr>
          </a:p>
          <a:p>
            <a:pPr marL="12700">
              <a:lnSpc>
                <a:spcPts val="2580"/>
              </a:lnSpc>
            </a:pPr>
            <a:r>
              <a:rPr sz="2150" spc="-10" dirty="0">
                <a:solidFill>
                  <a:srgbClr val="634915"/>
                </a:solidFill>
                <a:latin typeface="Lucida Sans Unicode"/>
                <a:cs typeface="Lucida Sans Unicode"/>
              </a:rPr>
              <a:t>dimensi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,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meminjam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prinsip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origami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sebagai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berikut:</a:t>
            </a:r>
            <a:endParaRPr sz="2200">
              <a:latin typeface="Tahoma"/>
              <a:cs typeface="Tahoma"/>
            </a:endParaRPr>
          </a:p>
          <a:p>
            <a:pPr marL="588645" indent="-287655">
              <a:lnSpc>
                <a:spcPct val="100000"/>
              </a:lnSpc>
              <a:spcBef>
                <a:spcPts val="1435"/>
              </a:spcBef>
              <a:buSzPct val="39130"/>
              <a:buFont typeface="Times New Roman"/>
              <a:buChar char="•"/>
              <a:tabLst>
                <a:tab pos="588645" algn="l"/>
                <a:tab pos="589280" algn="l"/>
              </a:tabLst>
            </a:pPr>
            <a:r>
              <a:rPr sz="2300" spc="75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300" spc="-1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3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dihasilkan</a:t>
            </a:r>
            <a:endParaRPr sz="2300">
              <a:latin typeface="Tahoma"/>
              <a:cs typeface="Tahoma"/>
            </a:endParaRPr>
          </a:p>
          <a:p>
            <a:pPr marL="588645">
              <a:lnSpc>
                <a:spcPct val="100000"/>
              </a:lnSpc>
              <a:spcBef>
                <a:spcPts val="484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potongan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lipatan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kertas.</a:t>
            </a:r>
            <a:endParaRPr sz="2200">
              <a:latin typeface="Tahoma"/>
              <a:cs typeface="Tahoma"/>
            </a:endParaRPr>
          </a:p>
          <a:p>
            <a:pPr marL="588645" marR="5080" indent="-287655">
              <a:lnSpc>
                <a:spcPct val="116700"/>
              </a:lnSpc>
              <a:spcBef>
                <a:spcPts val="975"/>
              </a:spcBef>
              <a:buSzPct val="39130"/>
              <a:buFont typeface="Times New Roman"/>
              <a:buChar char="•"/>
              <a:tabLst>
                <a:tab pos="588645" algn="l"/>
                <a:tab pos="589280" algn="l"/>
              </a:tabLst>
            </a:pPr>
            <a:r>
              <a:rPr sz="2300" spc="60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3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satu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 </a:t>
            </a:r>
            <a:r>
              <a:rPr sz="2300" spc="-4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utuh.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5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ini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artinya: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diawali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dari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A4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dibentuk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menjadi</a:t>
            </a:r>
            <a:r>
              <a:rPr sz="2200" spc="4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dimensi;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lalu</a:t>
            </a:r>
            <a:r>
              <a:rPr sz="23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dibentangkan,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akan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tetap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menjadi</a:t>
            </a:r>
            <a:r>
              <a:rPr sz="22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ukuran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A4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utuh</a:t>
            </a:r>
            <a:r>
              <a:rPr sz="2200" spc="-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tanpa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bagian</a:t>
            </a:r>
            <a:r>
              <a:rPr sz="2200" spc="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terbuang.</a:t>
            </a:r>
            <a:endParaRPr sz="2200">
              <a:latin typeface="Tahoma"/>
              <a:cs typeface="Tahoma"/>
            </a:endParaRPr>
          </a:p>
          <a:p>
            <a:pPr marL="588645" indent="-287655">
              <a:lnSpc>
                <a:spcPct val="100000"/>
              </a:lnSpc>
              <a:spcBef>
                <a:spcPts val="1430"/>
              </a:spcBef>
              <a:buSzPct val="39130"/>
              <a:buFont typeface="Times New Roman"/>
              <a:buChar char="•"/>
              <a:tabLst>
                <a:tab pos="588645" algn="l"/>
                <a:tab pos="589280" algn="l"/>
              </a:tabLst>
            </a:pP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300" spc="-1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tidak</a:t>
            </a:r>
            <a:r>
              <a:rPr sz="23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dilem,</a:t>
            </a:r>
            <a:r>
              <a:rPr sz="2300" spc="-1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disteples,</a:t>
            </a:r>
            <a:r>
              <a:rPr sz="2300" spc="-1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diisolasi,</a:t>
            </a:r>
            <a:r>
              <a:rPr sz="23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atau</a:t>
            </a:r>
            <a:endParaRPr sz="2300">
              <a:latin typeface="Tahoma"/>
              <a:cs typeface="Tahoma"/>
            </a:endParaRPr>
          </a:p>
          <a:p>
            <a:pPr marL="588645">
              <a:lnSpc>
                <a:spcPct val="100000"/>
              </a:lnSpc>
              <a:spcBef>
                <a:spcPts val="470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sejenis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kegiatan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menempel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lainnya.</a:t>
            </a:r>
            <a:endParaRPr sz="2200">
              <a:latin typeface="Tahoma"/>
              <a:cs typeface="Tahoma"/>
            </a:endParaRPr>
          </a:p>
          <a:p>
            <a:pPr marL="12700" marR="661035">
              <a:lnSpc>
                <a:spcPct val="119700"/>
              </a:lnSpc>
              <a:spcBef>
                <a:spcPts val="994"/>
              </a:spcBef>
            </a:pPr>
            <a:r>
              <a:rPr sz="2200" spc="120" dirty="0">
                <a:solidFill>
                  <a:srgbClr val="634915"/>
                </a:solidFill>
                <a:latin typeface="Tahoma"/>
                <a:cs typeface="Tahoma"/>
              </a:rPr>
              <a:t>Mari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simak</a:t>
            </a:r>
            <a:r>
              <a:rPr sz="2200" spc="-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2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contoh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kakak</a:t>
            </a:r>
            <a:r>
              <a:rPr sz="22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kelas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berikut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ini!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8636" y="693026"/>
            <a:ext cx="8395093" cy="557560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8636" y="6743827"/>
            <a:ext cx="8395093" cy="526936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9198" y="13150687"/>
            <a:ext cx="8384540" cy="29861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959" y="253"/>
            <a:ext cx="8385810" cy="445389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9198" y="4949634"/>
            <a:ext cx="8384540" cy="587128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25" y="11391896"/>
            <a:ext cx="9505950" cy="20574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317889" y="12906154"/>
            <a:ext cx="4899025" cy="446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750" spc="-105" dirty="0">
                <a:solidFill>
                  <a:srgbClr val="634915"/>
                </a:solidFill>
                <a:latin typeface="Tahoma"/>
                <a:cs typeface="Tahoma"/>
              </a:rPr>
              <a:t>Ya,</a:t>
            </a:r>
            <a:r>
              <a:rPr sz="2750" spc="-1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25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750" spc="-1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itu</a:t>
            </a:r>
            <a:r>
              <a:rPr sz="2750" spc="-1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750" spc="-1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mahasiswa</a:t>
            </a:r>
            <a:r>
              <a:rPr sz="2750" spc="-1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2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endParaRPr sz="27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89" y="253"/>
            <a:ext cx="9507220" cy="474345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618818" y="0"/>
            <a:ext cx="6302375" cy="327088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96215" marR="193040" algn="ctr">
              <a:lnSpc>
                <a:spcPct val="112100"/>
              </a:lnSpc>
              <a:spcBef>
                <a:spcPts val="55"/>
              </a:spcBef>
            </a:pP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75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r>
              <a:rPr sz="275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kali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repetisi,</a:t>
            </a:r>
            <a:r>
              <a:rPr sz="275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9</a:t>
            </a:r>
            <a:r>
              <a:rPr sz="275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kali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repetisi, bahkan</a:t>
            </a:r>
            <a:r>
              <a:rPr sz="2750" spc="-1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750" spc="-1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55" dirty="0">
                <a:solidFill>
                  <a:srgbClr val="634915"/>
                </a:solidFill>
                <a:latin typeface="Tahoma"/>
                <a:cs typeface="Tahoma"/>
              </a:rPr>
              <a:t>juga</a:t>
            </a:r>
            <a:r>
              <a:rPr sz="2750" spc="-1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4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75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12</a:t>
            </a:r>
            <a:r>
              <a:rPr sz="2750" spc="-1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kali</a:t>
            </a:r>
            <a:r>
              <a:rPr sz="2750" spc="-1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repetisi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(ditentukan</a:t>
            </a:r>
            <a:r>
              <a:rPr sz="265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75" dirty="0">
                <a:solidFill>
                  <a:srgbClr val="634915"/>
                </a:solidFill>
                <a:latin typeface="Tahoma"/>
                <a:cs typeface="Tahoma"/>
              </a:rPr>
              <a:t>oleh</a:t>
            </a:r>
            <a:r>
              <a:rPr sz="265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65" dirty="0">
                <a:solidFill>
                  <a:srgbClr val="634915"/>
                </a:solidFill>
                <a:latin typeface="Tahoma"/>
                <a:cs typeface="Tahoma"/>
              </a:rPr>
              <a:t>dosen</a:t>
            </a:r>
            <a:r>
              <a:rPr sz="265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pengampu).</a:t>
            </a:r>
            <a:endParaRPr sz="26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Tahoma"/>
              <a:cs typeface="Tahoma"/>
            </a:endParaRPr>
          </a:p>
          <a:p>
            <a:pPr marL="12700" marR="5080" indent="4445" algn="ctr">
              <a:lnSpc>
                <a:spcPct val="114199"/>
              </a:lnSpc>
            </a:pP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Nah,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selanjutnya</a:t>
            </a:r>
            <a:r>
              <a:rPr sz="275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amati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teknik</a:t>
            </a:r>
            <a:r>
              <a:rPr sz="275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20" dirty="0">
                <a:solidFill>
                  <a:srgbClr val="634915"/>
                </a:solidFill>
                <a:latin typeface="Tahoma"/>
                <a:cs typeface="Tahoma"/>
              </a:rPr>
              <a:t>dari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tugas</a:t>
            </a:r>
            <a:r>
              <a:rPr sz="265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ini,</a:t>
            </a:r>
            <a:r>
              <a:rPr sz="265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sebagai</a:t>
            </a:r>
            <a:r>
              <a:rPr sz="265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landasan</a:t>
            </a:r>
            <a:r>
              <a:rPr sz="265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55" dirty="0">
                <a:solidFill>
                  <a:srgbClr val="634915"/>
                </a:solidFill>
                <a:latin typeface="Tahoma"/>
                <a:cs typeface="Tahoma"/>
              </a:rPr>
              <a:t>teman-</a:t>
            </a:r>
            <a:r>
              <a:rPr sz="2650" spc="70" dirty="0">
                <a:solidFill>
                  <a:srgbClr val="634915"/>
                </a:solidFill>
                <a:latin typeface="Tahoma"/>
                <a:cs typeface="Tahoma"/>
              </a:rPr>
              <a:t>teman </a:t>
            </a:r>
            <a:r>
              <a:rPr sz="2650" spc="6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65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berkarya.</a:t>
            </a:r>
            <a:endParaRPr sz="265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25" y="4743455"/>
            <a:ext cx="5301056" cy="870585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675922" y="8698130"/>
            <a:ext cx="289306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putus</a:t>
            </a:r>
            <a:endParaRPr sz="2300">
              <a:latin typeface="Tahoma"/>
              <a:cs typeface="Tahoma"/>
            </a:endParaRPr>
          </a:p>
          <a:p>
            <a:pPr marL="12700" marR="5080">
              <a:lnSpc>
                <a:spcPct val="113999"/>
              </a:lnSpc>
              <a:spcBef>
                <a:spcPts val="39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solid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potong.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75922" y="13102615"/>
            <a:ext cx="187960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75922" y="6637869"/>
            <a:ext cx="1941830" cy="16433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0"/>
              </a:spcBef>
            </a:pPr>
            <a:r>
              <a:rPr sz="5300" spc="-305" dirty="0">
                <a:solidFill>
                  <a:srgbClr val="634915"/>
                </a:solidFill>
                <a:latin typeface="Calibri"/>
                <a:cs typeface="Calibri"/>
              </a:rPr>
              <a:t>Bentuk </a:t>
            </a:r>
            <a:r>
              <a:rPr sz="5300" spc="-175" dirty="0">
                <a:solidFill>
                  <a:srgbClr val="634915"/>
                </a:solidFill>
                <a:latin typeface="Calibri"/>
                <a:cs typeface="Calibri"/>
              </a:rPr>
              <a:t>Sİlİnder</a:t>
            </a:r>
            <a:endParaRPr sz="5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53"/>
            <a:ext cx="5311140" cy="13449300"/>
            <a:chOff x="0" y="253"/>
            <a:chExt cx="5311140" cy="13449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9" y="253"/>
              <a:ext cx="5302250" cy="103339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8270" y="10334630"/>
              <a:ext cx="4352245" cy="31146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675922" y="0"/>
            <a:ext cx="2821305" cy="1624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</a:t>
            </a:r>
            <a:r>
              <a:rPr sz="2200" spc="-2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penggaris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kater.</a:t>
            </a:r>
            <a:endParaRPr sz="2200">
              <a:latin typeface="Tahoma"/>
              <a:cs typeface="Tahoma"/>
            </a:endParaRPr>
          </a:p>
          <a:p>
            <a:pPr marL="12700" marR="172085">
              <a:lnSpc>
                <a:spcPts val="3160"/>
              </a:lnSpc>
              <a:spcBef>
                <a:spcPts val="80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lipat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pada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1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putus.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75922" y="3937470"/>
            <a:ext cx="297434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Kenali</a:t>
            </a:r>
            <a:r>
              <a:rPr sz="2300" spc="-1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sifat</a:t>
            </a:r>
            <a:r>
              <a:rPr sz="23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kertas,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terutama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untuk</a:t>
            </a:r>
            <a:r>
              <a:rPr sz="22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bidang</a:t>
            </a:r>
            <a:endParaRPr sz="2200">
              <a:latin typeface="Tahoma"/>
              <a:cs typeface="Tahoma"/>
            </a:endParaRPr>
          </a:p>
          <a:p>
            <a:pPr marL="12700" marR="3225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lengkung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jangan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634915"/>
                </a:solidFill>
                <a:latin typeface="Tahoma"/>
                <a:cs typeface="Tahoma"/>
              </a:rPr>
              <a:t>ada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75922" y="8065310"/>
            <a:ext cx="2795270" cy="148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00"/>
              </a:lnSpc>
              <a:spcBef>
                <a:spcPts val="95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ts val="2600"/>
              </a:lnSpc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Buatlah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kuncian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agar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ts val="3160"/>
              </a:lnSpc>
              <a:spcBef>
                <a:spcPts val="8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kokoh.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81611" y="12535279"/>
            <a:ext cx="1754505" cy="836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300" spc="-305" dirty="0">
                <a:solidFill>
                  <a:srgbClr val="634915"/>
                </a:solidFill>
                <a:latin typeface="Calibri"/>
                <a:cs typeface="Calibri"/>
              </a:rPr>
              <a:t>Bentuk</a:t>
            </a:r>
            <a:endParaRPr sz="5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3"/>
            <a:ext cx="5132070" cy="134493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481611" y="1203262"/>
            <a:ext cx="289306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putus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lipatan,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solid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potong.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1611" y="5866246"/>
            <a:ext cx="2821305" cy="128651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01400"/>
              </a:lnSpc>
              <a:spcBef>
                <a:spcPts val="95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</a:t>
            </a:r>
            <a:r>
              <a:rPr sz="2200" spc="-2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penggaris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kater.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81611" y="9511515"/>
            <a:ext cx="2270125" cy="162433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lipat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secara tegas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putusnya.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81611" y="12709043"/>
            <a:ext cx="2697480" cy="82804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Buatlah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kuncian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agar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65" dirty="0"/>
              <a:t>B</a:t>
            </a:r>
            <a:r>
              <a:rPr spc="-175" dirty="0"/>
              <a:t>h</a:t>
            </a:r>
            <a:r>
              <a:rPr spc="45" dirty="0"/>
              <a:t>l</a:t>
            </a:r>
            <a:r>
              <a:rPr spc="1150" dirty="0"/>
              <a:t>j</a:t>
            </a:r>
            <a:r>
              <a:rPr spc="-265" dirty="0"/>
              <a:t>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53"/>
            <a:ext cx="5132070" cy="13449300"/>
            <a:chOff x="0" y="253"/>
            <a:chExt cx="5132070" cy="13449300"/>
          </a:xfrm>
        </p:grpSpPr>
        <p:sp>
          <p:nvSpPr>
            <p:cNvPr id="3" name="object 3"/>
            <p:cNvSpPr/>
            <p:nvPr/>
          </p:nvSpPr>
          <p:spPr>
            <a:xfrm>
              <a:off x="0" y="254"/>
              <a:ext cx="9525" cy="13449300"/>
            </a:xfrm>
            <a:custGeom>
              <a:avLst/>
              <a:gdLst/>
              <a:ahLst/>
              <a:cxnLst/>
              <a:rect l="l" t="t" r="r" b="b"/>
              <a:pathLst>
                <a:path w="9525" h="13449300">
                  <a:moveTo>
                    <a:pt x="0" y="13449299"/>
                  </a:moveTo>
                  <a:lnTo>
                    <a:pt x="9525" y="13449299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13449299"/>
                  </a:lnTo>
                  <a:close/>
                </a:path>
              </a:pathLst>
            </a:custGeom>
            <a:solidFill>
              <a:srgbClr val="E9ED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9" y="253"/>
              <a:ext cx="5123180" cy="157226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25" y="1571625"/>
              <a:ext cx="5068735" cy="1187767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481611" y="62422"/>
            <a:ext cx="2795270" cy="823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000"/>
              </a:lnSpc>
              <a:spcBef>
                <a:spcPts val="10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kokoh.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49938" y="6121859"/>
            <a:ext cx="289306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putus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00">
              <a:latin typeface="Tahoma"/>
              <a:cs typeface="Tahoma"/>
            </a:endParaRPr>
          </a:p>
          <a:p>
            <a:pPr marL="12700" marR="5080">
              <a:lnSpc>
                <a:spcPct val="76800"/>
              </a:lnSpc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solid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potong.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49938" y="10782759"/>
            <a:ext cx="2821305" cy="122301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ts val="3140"/>
              </a:lnSpc>
              <a:spcBef>
                <a:spcPts val="11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</a:t>
            </a:r>
            <a:r>
              <a:rPr sz="2200" spc="-2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penggaris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kater.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449938" y="2648697"/>
            <a:ext cx="1754505" cy="836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305" dirty="0"/>
              <a:t>Bentuk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424538" y="4262246"/>
            <a:ext cx="2099945" cy="836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7950" spc="-4079" baseline="12054" dirty="0">
                <a:solidFill>
                  <a:srgbClr val="634915"/>
                </a:solidFill>
                <a:latin typeface="Calibri"/>
                <a:cs typeface="Calibri"/>
              </a:rPr>
              <a:t>P</a:t>
            </a:r>
            <a:r>
              <a:rPr sz="5300" spc="-190" dirty="0">
                <a:solidFill>
                  <a:srgbClr val="634915"/>
                </a:solidFill>
                <a:latin typeface="Calibri"/>
                <a:cs typeface="Calibri"/>
              </a:rPr>
              <a:t>S</a:t>
            </a:r>
            <a:r>
              <a:rPr sz="5300" spc="-2605" dirty="0">
                <a:solidFill>
                  <a:srgbClr val="634915"/>
                </a:solidFill>
                <a:latin typeface="Calibri"/>
                <a:cs typeface="Calibri"/>
              </a:rPr>
              <a:t>e</a:t>
            </a:r>
            <a:r>
              <a:rPr sz="7950" spc="-330" baseline="12054" dirty="0">
                <a:solidFill>
                  <a:srgbClr val="634915"/>
                </a:solidFill>
                <a:latin typeface="Calibri"/>
                <a:cs typeface="Calibri"/>
              </a:rPr>
              <a:t>r</a:t>
            </a:r>
            <a:r>
              <a:rPr sz="7950" spc="-1252" baseline="12054" dirty="0">
                <a:solidFill>
                  <a:srgbClr val="634915"/>
                </a:solidFill>
                <a:latin typeface="Calibri"/>
                <a:cs typeface="Calibri"/>
              </a:rPr>
              <a:t>İ</a:t>
            </a:r>
            <a:r>
              <a:rPr sz="5300" spc="-1805" dirty="0">
                <a:solidFill>
                  <a:srgbClr val="634915"/>
                </a:solidFill>
                <a:latin typeface="Calibri"/>
                <a:cs typeface="Calibri"/>
              </a:rPr>
              <a:t>g</a:t>
            </a:r>
            <a:r>
              <a:rPr sz="7950" spc="-1139" baseline="12054" dirty="0">
                <a:solidFill>
                  <a:srgbClr val="634915"/>
                </a:solidFill>
                <a:latin typeface="Calibri"/>
                <a:cs typeface="Calibri"/>
              </a:rPr>
              <a:t>S</a:t>
            </a:r>
            <a:r>
              <a:rPr sz="5300" spc="-1050" dirty="0">
                <a:solidFill>
                  <a:srgbClr val="634915"/>
                </a:solidFill>
                <a:latin typeface="Calibri"/>
                <a:cs typeface="Calibri"/>
              </a:rPr>
              <a:t>İ</a:t>
            </a:r>
            <a:r>
              <a:rPr sz="7950" spc="-4807" baseline="12054" dirty="0">
                <a:solidFill>
                  <a:srgbClr val="634915"/>
                </a:solidFill>
                <a:latin typeface="Calibri"/>
                <a:cs typeface="Calibri"/>
              </a:rPr>
              <a:t>m</a:t>
            </a:r>
            <a:r>
              <a:rPr sz="5300" spc="-195" dirty="0">
                <a:solidFill>
                  <a:srgbClr val="634915"/>
                </a:solidFill>
                <a:latin typeface="Calibri"/>
                <a:cs typeface="Calibri"/>
              </a:rPr>
              <a:t>t</a:t>
            </a:r>
            <a:r>
              <a:rPr sz="5300" spc="-285" dirty="0">
                <a:solidFill>
                  <a:srgbClr val="634915"/>
                </a:solidFill>
                <a:latin typeface="Calibri"/>
                <a:cs typeface="Calibri"/>
              </a:rPr>
              <a:t>İ</a:t>
            </a:r>
            <a:r>
              <a:rPr sz="7950" spc="-3690" baseline="12054" dirty="0">
                <a:solidFill>
                  <a:srgbClr val="634915"/>
                </a:solidFill>
                <a:latin typeface="Calibri"/>
                <a:cs typeface="Calibri"/>
              </a:rPr>
              <a:t>a</a:t>
            </a:r>
            <a:r>
              <a:rPr sz="5300" spc="-110" dirty="0">
                <a:solidFill>
                  <a:srgbClr val="634915"/>
                </a:solidFill>
                <a:latin typeface="Calibri"/>
                <a:cs typeface="Calibri"/>
              </a:rPr>
              <a:t>g</a:t>
            </a:r>
            <a:r>
              <a:rPr sz="5300" spc="-145" dirty="0">
                <a:solidFill>
                  <a:srgbClr val="634915"/>
                </a:solidFill>
                <a:latin typeface="Calibri"/>
                <a:cs typeface="Calibri"/>
              </a:rPr>
              <a:t>a</a:t>
            </a:r>
            <a:endParaRPr sz="5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451</Words>
  <Application>Microsoft Office PowerPoint</Application>
  <PresentationFormat>Custom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Lucida Sans Unicode</vt:lpstr>
      <vt:lpstr>Tahoma</vt:lpstr>
      <vt:lpstr>Times New Roman</vt:lpstr>
      <vt:lpstr>Trebuchet MS</vt:lpstr>
      <vt:lpstr>Office Theme</vt:lpstr>
      <vt:lpstr>Nİrmana Trİmatra K0nfigura3İ 2D ke 3D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Bhljk</vt:lpstr>
      <vt:lpstr>Bentuk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Nİrmana Trİmatra K0nfigura3İ 2D ke 3D</dc:title>
  <cp:lastModifiedBy>USER</cp:lastModifiedBy>
  <cp:revision>1</cp:revision>
  <dcterms:created xsi:type="dcterms:W3CDTF">2025-03-19T01:10:12Z</dcterms:created>
  <dcterms:modified xsi:type="dcterms:W3CDTF">2026-03-10T01:18:41Z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2024-04-23T00:00:00Z</vt:filetime>
  </property>
  <property fmtid="{D5CDD505-2E9C-101B-9397-08002B2CF9AE}" pid="3" name="LastSaved">
    <vt:filetime>2025-03-19T00:00:00Z</vt:filetime>
  </property>
</Properties>
</file>