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8.xml"/>
  <Override ContentType="application/vnd.ms-office.chartcolorstyle+xml" PartName="/ppt/charts/colors11.xml"/>
  <Override ContentType="application/vnd.ms-office.chartcolorstyle+xml" PartName="/ppt/charts/colors24.xml"/>
  <Override ContentType="application/vnd.ms-office.chartcolorstyle+xml" PartName="/ppt/charts/colors15.xml"/>
  <Override ContentType="application/vnd.ms-office.chartcolorstyle+xml" PartName="/ppt/charts/colors14.xml"/>
  <Override ContentType="application/vnd.ms-office.chartcolorstyle+xml" PartName="/ppt/charts/colors5.xml"/>
  <Override ContentType="application/vnd.ms-office.chartcolorstyle+xml" PartName="/ppt/charts/colors19.xml"/>
  <Override ContentType="application/vnd.ms-office.chartcolorstyle+xml" PartName="/ppt/charts/colors22.xml"/>
  <Override ContentType="application/vnd.ms-office.chartcolorstyle+xml" PartName="/ppt/charts/colors18.xml"/>
  <Override ContentType="application/vnd.ms-office.chartcolorstyle+xml" PartName="/ppt/charts/colors23.xml"/>
  <Override ContentType="application/vnd.ms-office.chartcolorstyle+xml" PartName="/ppt/charts/colors10.xml"/>
  <Override ContentType="application/vnd.ms-office.chartcolorstyle+xml" PartName="/ppt/charts/colors9.xml"/>
  <Override ContentType="application/vnd.ms-office.chartcolorstyle+xml" PartName="/ppt/charts/colors27.xml"/>
  <Override ContentType="application/vnd.ms-office.chartcolorstyle+xml" PartName="/ppt/charts/colors26.xml"/>
  <Override ContentType="application/vnd.ms-office.chartcolorstyle+xml" PartName="/ppt/charts/colors21.xml"/>
  <Override ContentType="application/vnd.ms-office.chartcolorstyle+xml" PartName="/ppt/charts/colors6.xml"/>
  <Override ContentType="application/vnd.ms-office.chartcolorstyle+xml" PartName="/ppt/charts/colors1.xml"/>
  <Override ContentType="application/vnd.ms-office.chartcolorstyle+xml" PartName="/ppt/charts/colors17.xml"/>
  <Override ContentType="application/vnd.ms-office.chartcolorstyle+xml" PartName="/ppt/charts/colors13.xml"/>
  <Override ContentType="application/vnd.ms-office.chartcolorstyle+xml" PartName="/ppt/charts/colors20.xml"/>
  <Override ContentType="application/vnd.ms-office.chartcolorstyle+xml" PartName="/ppt/charts/colors2.xml"/>
  <Override ContentType="application/vnd.ms-office.chartcolorstyle+xml" PartName="/ppt/charts/colors3.xml"/>
  <Override ContentType="application/vnd.ms-office.chartcolorstyle+xml" PartName="/ppt/charts/colors16.xml"/>
  <Override ContentType="application/vnd.ms-office.chartcolorstyle+xml" PartName="/ppt/charts/colors7.xml"/>
  <Override ContentType="application/vnd.ms-office.chartcolorstyle+xml" PartName="/ppt/charts/colors25.xml"/>
  <Override ContentType="application/vnd.ms-office.chartcolorstyle+xml" PartName="/ppt/charts/colors12.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20.xml"/>
  <Override ContentType="application/vnd.openxmlformats-officedocument.drawingml.chart+xml" PartName="/ppt/charts/chart25.xml"/>
  <Override ContentType="application/vnd.openxmlformats-officedocument.drawingml.chart+xml" PartName="/ppt/charts/chart9.xml"/>
  <Override ContentType="application/vnd.openxmlformats-officedocument.drawingml.chart+xml" PartName="/ppt/charts/chart4.xml"/>
  <Override ContentType="application/vnd.openxmlformats-officedocument.drawingml.chart+xml" PartName="/ppt/charts/chart16.xml"/>
  <Override ContentType="application/vnd.openxmlformats-officedocument.drawingml.chart+xml" PartName="/ppt/charts/chart12.xml"/>
  <Override ContentType="application/vnd.openxmlformats-officedocument.drawingml.chart+xml" PartName="/ppt/charts/chart8.xml"/>
  <Override ContentType="application/vnd.openxmlformats-officedocument.drawingml.chart+xml" PartName="/ppt/charts/chart5.xml"/>
  <Override ContentType="application/vnd.openxmlformats-officedocument.drawingml.chart+xml" PartName="/ppt/charts/chart11.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1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18.xml"/>
  <Override ContentType="application/vnd.openxmlformats-officedocument.drawingml.chart+xml" PartName="/ppt/charts/chart21.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8.xml"/>
  <Override ContentType="application/vnd.ms-office.chartstyle+xml" PartName="/ppt/charts/style20.xml"/>
  <Override ContentType="application/vnd.ms-office.chartstyle+xml" PartName="/ppt/charts/style12.xml"/>
  <Override ContentType="application/vnd.ms-office.chartstyle+xml" PartName="/ppt/charts/style25.xml"/>
  <Override ContentType="application/vnd.ms-office.chartstyle+xml" PartName="/ppt/charts/style16.xml"/>
  <Override ContentType="application/vnd.ms-office.chartstyle+xml" PartName="/ppt/charts/style9.xml"/>
  <Override ContentType="application/vnd.ms-office.chartstyle+xml" PartName="/ppt/charts/style4.xml"/>
  <Override ContentType="application/vnd.ms-office.chartstyle+xml" PartName="/ppt/charts/style10.xml"/>
  <Override ContentType="application/vnd.ms-office.chartstyle+xml" PartName="/ppt/charts/style11.xml"/>
  <Override ContentType="application/vnd.ms-office.chartstyle+xml" PartName="/ppt/charts/style24.xml"/>
  <Override ContentType="application/vnd.ms-office.chartstyle+xml" PartName="/ppt/charts/style15.xml"/>
  <Override ContentType="application/vnd.ms-office.chartstyle+xml" PartName="/ppt/charts/style19.xml"/>
  <Override ContentType="application/vnd.ms-office.chartstyle+xml" PartName="/ppt/charts/style5.xml"/>
  <Override ContentType="application/vnd.ms-office.chartstyle+xml" PartName="/ppt/charts/style22.xml"/>
  <Override ContentType="application/vnd.ms-office.chartstyle+xml" PartName="/ppt/charts/style1.xml"/>
  <Override ContentType="application/vnd.ms-office.chartstyle+xml" PartName="/ppt/charts/style18.xml"/>
  <Override ContentType="application/vnd.ms-office.chartstyle+xml" PartName="/ppt/charts/style23.xml"/>
  <Override ContentType="application/vnd.ms-office.chartstyle+xml" PartName="/ppt/charts/style27.xml"/>
  <Override ContentType="application/vnd.ms-office.chartstyle+xml" PartName="/ppt/charts/style14.xml"/>
  <Override ContentType="application/vnd.ms-office.chartstyle+xml" PartName="/ppt/charts/style21.xml"/>
  <Override ContentType="application/vnd.ms-office.chartstyle+xml" PartName="/ppt/charts/style26.xml"/>
  <Override ContentType="application/vnd.ms-office.chartstyle+xml" PartName="/ppt/charts/style7.xml"/>
  <Override ContentType="application/vnd.ms-office.chartstyle+xml" PartName="/ppt/charts/style17.xml"/>
  <Override ContentType="application/vnd.ms-office.chartstyle+xml" PartName="/ppt/charts/style6.xml"/>
  <Override ContentType="application/vnd.ms-office.chartstyle+xml" PartName="/ppt/charts/style2.xml"/>
  <Override ContentType="application/vnd.ms-office.chartstyle+xml" PartName="/ppt/charts/style13.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0" r:id="rId6"/>
    <p:sldMasterId id="2147483680" r:id="rId7"/>
    <p:sldMasterId id="2147483692"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Lst>
  <p:sldSz cy="5143500" cx="9144000"/>
  <p:notesSz cx="6858000" cy="9144000"/>
  <p:embeddedFontLst>
    <p:embeddedFont>
      <p:font typeface="Overlock"/>
      <p:regular r:id="rId61"/>
      <p:bold r:id="rId62"/>
      <p:italic r:id="rId63"/>
      <p:boldItalic r:id="rId64"/>
    </p:embeddedFont>
    <p:embeddedFont>
      <p:font typeface="Roboto"/>
      <p:regular r:id="rId65"/>
      <p:bold r:id="rId66"/>
      <p:italic r:id="rId67"/>
      <p:boldItalic r:id="rId68"/>
    </p:embeddedFont>
    <p:embeddedFont>
      <p:font typeface="Bebas Neue"/>
      <p:regular r:id="rId69"/>
    </p:embeddedFont>
    <p:embeddedFont>
      <p:font typeface="Poppins SemiBold"/>
      <p:regular r:id="rId70"/>
      <p:bold r:id="rId71"/>
      <p:italic r:id="rId72"/>
      <p:boldItalic r:id="rId73"/>
    </p:embeddedFont>
    <p:embeddedFont>
      <p:font typeface="Federo"/>
      <p:regular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75" roundtripDataSignature="AMtx7mjsj1eIelY0rzRRL7Qet2E6RKI/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font" Target="fonts/PoppinsSemiBold-boldItalic.fntdata"/><Relationship Id="rId72" Type="http://schemas.openxmlformats.org/officeDocument/2006/relationships/font" Target="fonts/PoppinsSemiBold-italic.fntdata"/><Relationship Id="rId31" Type="http://schemas.openxmlformats.org/officeDocument/2006/relationships/slide" Target="slides/slide22.xml"/><Relationship Id="rId75" Type="http://customschemas.google.com/relationships/presentationmetadata" Target="metadata"/><Relationship Id="rId30" Type="http://schemas.openxmlformats.org/officeDocument/2006/relationships/slide" Target="slides/slide21.xml"/><Relationship Id="rId74" Type="http://schemas.openxmlformats.org/officeDocument/2006/relationships/font" Target="fonts/Federo-regular.fntdata"/><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71" Type="http://schemas.openxmlformats.org/officeDocument/2006/relationships/font" Target="fonts/PoppinsSemiBold-bold.fntdata"/><Relationship Id="rId70" Type="http://schemas.openxmlformats.org/officeDocument/2006/relationships/font" Target="fonts/PoppinsSemiBold-regular.fntdata"/><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font" Target="fonts/Overlock-bold.fntdata"/><Relationship Id="rId61" Type="http://schemas.openxmlformats.org/officeDocument/2006/relationships/font" Target="fonts/Overlock-regular.fntdata"/><Relationship Id="rId20" Type="http://schemas.openxmlformats.org/officeDocument/2006/relationships/slide" Target="slides/slide11.xml"/><Relationship Id="rId64" Type="http://schemas.openxmlformats.org/officeDocument/2006/relationships/font" Target="fonts/Overlock-boldItalic.fntdata"/><Relationship Id="rId63" Type="http://schemas.openxmlformats.org/officeDocument/2006/relationships/font" Target="fonts/Overlock-italic.fntdata"/><Relationship Id="rId22" Type="http://schemas.openxmlformats.org/officeDocument/2006/relationships/slide" Target="slides/slide13.xml"/><Relationship Id="rId66" Type="http://schemas.openxmlformats.org/officeDocument/2006/relationships/font" Target="fonts/Roboto-bold.fntdata"/><Relationship Id="rId21" Type="http://schemas.openxmlformats.org/officeDocument/2006/relationships/slide" Target="slides/slide12.xml"/><Relationship Id="rId65" Type="http://schemas.openxmlformats.org/officeDocument/2006/relationships/font" Target="fonts/Roboto-regular.fntdata"/><Relationship Id="rId24" Type="http://schemas.openxmlformats.org/officeDocument/2006/relationships/slide" Target="slides/slide15.xml"/><Relationship Id="rId68" Type="http://schemas.openxmlformats.org/officeDocument/2006/relationships/font" Target="fonts/Roboto-boldItalic.fntdata"/><Relationship Id="rId23" Type="http://schemas.openxmlformats.org/officeDocument/2006/relationships/slide" Target="slides/slide14.xml"/><Relationship Id="rId67" Type="http://schemas.openxmlformats.org/officeDocument/2006/relationships/font" Target="fonts/Roboto-italic.fntdata"/><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font" Target="fonts/BebasNeue-regular.fntdata"/><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oleObject" Target="file:///D:\Deeplearning\Python%20Learn\clustering\kmean\test%201.xlsx" TargetMode="External"/></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oleObject" Target="file:///D:\Deeplearning\Python%20Learn\clustering\kmean\test%201.xlsx" TargetMode="External"/></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oleObject" Target="Book1" TargetMode="External"/></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oleObject" Target="file:///D:\Deeplearning\Python%20Learn\clustering\kmean\test%201.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Book1" TargetMode="External"/></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oleObject" Target="Book1" TargetMode="External"/></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oleObject" Target="file:///D:\Deeplearning\Python%20Learn\clustering\kmean\test%201.xlsx" TargetMode="External"/></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oleObject" Target="Book1" TargetMode="External"/></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oleObject" Target="file:///D:\Deeplearning\Python%20Learn\clustering\kmean\test%201.xlsx" TargetMode="External"/></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oleObject" Target="Book1" TargetMode="External"/></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oleObject" Target="file:///D:\Deeplearning\Python%20Learn\clustering\kmean\test%201.xlsx" TargetMode="External"/></Relationships>
</file>

<file path=ppt/charts/_rels/chart26.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oleObject" Target="Book1" TargetMode="External"/></Relationships>
</file>

<file path=ppt/charts/_rels/chart27.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oleObject" Target="file:///D:\Deeplearning\Python%20Learn\clustering\kmean\test%201.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Book1" TargetMode="Externa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55212266825995E-2"/>
          <c:y val="6.9444444444444448E-2"/>
          <c:w val="0.89205585560659695"/>
          <c:h val="0.84731481481481485"/>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Sheet1!$B$4:$B$22</c:f>
              <c:numCache>
                <c:formatCode>General</c:formatCode>
                <c:ptCount val="19"/>
                <c:pt idx="0">
                  <c:v>5</c:v>
                </c:pt>
                <c:pt idx="1">
                  <c:v>2</c:v>
                </c:pt>
                <c:pt idx="2">
                  <c:v>5</c:v>
                </c:pt>
                <c:pt idx="3">
                  <c:v>1</c:v>
                </c:pt>
                <c:pt idx="4">
                  <c:v>7</c:v>
                </c:pt>
                <c:pt idx="5">
                  <c:v>1</c:v>
                </c:pt>
                <c:pt idx="6">
                  <c:v>7</c:v>
                </c:pt>
                <c:pt idx="7">
                  <c:v>1</c:v>
                </c:pt>
                <c:pt idx="8">
                  <c:v>3</c:v>
                </c:pt>
                <c:pt idx="9">
                  <c:v>5</c:v>
                </c:pt>
                <c:pt idx="10">
                  <c:v>7</c:v>
                </c:pt>
                <c:pt idx="11">
                  <c:v>6</c:v>
                </c:pt>
                <c:pt idx="12">
                  <c:v>8</c:v>
                </c:pt>
                <c:pt idx="13">
                  <c:v>4</c:v>
                </c:pt>
                <c:pt idx="14">
                  <c:v>5</c:v>
                </c:pt>
                <c:pt idx="15">
                  <c:v>5</c:v>
                </c:pt>
                <c:pt idx="16">
                  <c:v>3</c:v>
                </c:pt>
                <c:pt idx="17">
                  <c:v>2</c:v>
                </c:pt>
                <c:pt idx="18">
                  <c:v>6</c:v>
                </c:pt>
              </c:numCache>
            </c:numRef>
          </c:xVal>
          <c:yVal>
            <c:numRef>
              <c:f>Sheet1!$C$4:$C$22</c:f>
              <c:numCache>
                <c:formatCode>General</c:formatCode>
                <c:ptCount val="19"/>
                <c:pt idx="0">
                  <c:v>2</c:v>
                </c:pt>
                <c:pt idx="1">
                  <c:v>2</c:v>
                </c:pt>
                <c:pt idx="2">
                  <c:v>5</c:v>
                </c:pt>
                <c:pt idx="3">
                  <c:v>8</c:v>
                </c:pt>
                <c:pt idx="4">
                  <c:v>2</c:v>
                </c:pt>
                <c:pt idx="5">
                  <c:v>7</c:v>
                </c:pt>
                <c:pt idx="6">
                  <c:v>1</c:v>
                </c:pt>
                <c:pt idx="7">
                  <c:v>7</c:v>
                </c:pt>
                <c:pt idx="8">
                  <c:v>5</c:v>
                </c:pt>
                <c:pt idx="9">
                  <c:v>5</c:v>
                </c:pt>
                <c:pt idx="10">
                  <c:v>8</c:v>
                </c:pt>
                <c:pt idx="11">
                  <c:v>5</c:v>
                </c:pt>
                <c:pt idx="12">
                  <c:v>7</c:v>
                </c:pt>
                <c:pt idx="13">
                  <c:v>2</c:v>
                </c:pt>
                <c:pt idx="14">
                  <c:v>5</c:v>
                </c:pt>
                <c:pt idx="15">
                  <c:v>8</c:v>
                </c:pt>
                <c:pt idx="16">
                  <c:v>1</c:v>
                </c:pt>
                <c:pt idx="17">
                  <c:v>3</c:v>
                </c:pt>
                <c:pt idx="18">
                  <c:v>3</c:v>
                </c:pt>
              </c:numCache>
            </c:numRef>
          </c:yVal>
          <c:smooth val="0"/>
          <c:extLst>
            <c:ext xmlns:c16="http://schemas.microsoft.com/office/drawing/2014/chart" uri="{C3380CC4-5D6E-409C-BE32-E72D297353CC}">
              <c16:uniqueId val="{00000000-E7B2-4FA4-B93A-FE607AD7A27C}"/>
            </c:ext>
          </c:extLst>
        </c:ser>
        <c:dLbls>
          <c:showLegendKey val="0"/>
          <c:showVal val="0"/>
          <c:showCatName val="0"/>
          <c:showSerName val="0"/>
          <c:showPercent val="0"/>
          <c:showBubbleSize val="0"/>
        </c:dLbls>
        <c:axId val="366631759"/>
        <c:axId val="366635087"/>
      </c:scatterChart>
      <c:valAx>
        <c:axId val="366631759"/>
        <c:scaling>
          <c:orientation val="minMax"/>
          <c:max val="9"/>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headEnd type="none" w="med" len="med"/>
            <a:tailEnd type="arrow"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635087"/>
        <c:crosses val="autoZero"/>
        <c:crossBetween val="midCat"/>
      </c:valAx>
      <c:valAx>
        <c:axId val="366635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headEnd type="none" w="med" len="med"/>
            <a:tailEnd type="arrow"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63175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888-4F34-BE3E-A8FC07C8A4C5}"/>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888-4F34-BE3E-A8FC07C8A4C5}"/>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888-4F34-BE3E-A8FC07C8A4C5}"/>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888-4F34-BE3E-A8FC07C8A4C5}"/>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888-4F34-BE3E-A8FC07C8A4C5}"/>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888-4F34-BE3E-A8FC07C8A4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3888-4F34-BE3E-A8FC07C8A4C5}"/>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8F4-4ED0-8DEA-52EF2FF3533F}"/>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8F4-4ED0-8DEA-52EF2FF3533F}"/>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8F4-4ED0-8DEA-52EF2FF3533F}"/>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8F4-4ED0-8DEA-52EF2FF3533F}"/>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8F4-4ED0-8DEA-52EF2FF3533F}"/>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8F4-4ED0-8DEA-52EF2FF353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88F4-4ED0-8DEA-52EF2FF3533F}"/>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39B-4BB2-B55E-7A936AAA2C36}"/>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39B-4BB2-B55E-7A936AAA2C36}"/>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39B-4BB2-B55E-7A936AAA2C36}"/>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39B-4BB2-B55E-7A936AAA2C36}"/>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39B-4BB2-B55E-7A936AAA2C36}"/>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39B-4BB2-B55E-7A936AAA2C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039B-4BB2-B55E-7A936AAA2C36}"/>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2B2-4294-A648-989B56A2D2F8}"/>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2B2-4294-A648-989B56A2D2F8}"/>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2B2-4294-A648-989B56A2D2F8}"/>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2B2-4294-A648-989B56A2D2F8}"/>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2B2-4294-A648-989B56A2D2F8}"/>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2B2-4294-A648-989B56A2D2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F2B2-4294-A648-989B56A2D2F8}"/>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F38-4C85-8D40-482862877933}"/>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F38-4C85-8D40-482862877933}"/>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F38-4C85-8D40-482862877933}"/>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F38-4C85-8D40-482862877933}"/>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F38-4C85-8D40-482862877933}"/>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F38-4C85-8D40-4828628779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7F38-4C85-8D40-482862877933}"/>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966-4EFE-9FA1-84ECE7F1DF9C}"/>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966-4EFE-9FA1-84ECE7F1DF9C}"/>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966-4EFE-9FA1-84ECE7F1DF9C}"/>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966-4EFE-9FA1-84ECE7F1DF9C}"/>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966-4EFE-9FA1-84ECE7F1DF9C}"/>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966-4EFE-9FA1-84ECE7F1DF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7966-4EFE-9FA1-84ECE7F1DF9C}"/>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Sheet1!$N$22:$O$22</c:f>
              <c:numCache>
                <c:formatCode>General</c:formatCode>
                <c:ptCount val="2"/>
                <c:pt idx="0">
                  <c:v>0</c:v>
                </c:pt>
                <c:pt idx="1">
                  <c:v>0</c:v>
                </c:pt>
              </c:numCache>
            </c:numRef>
          </c:xVal>
          <c:yVal>
            <c:numRef>
              <c:f>Sheet1!$N$23:$O$23</c:f>
              <c:numCache>
                <c:formatCode>General</c:formatCode>
                <c:ptCount val="2"/>
                <c:pt idx="0">
                  <c:v>0</c:v>
                </c:pt>
                <c:pt idx="1">
                  <c:v>0</c:v>
                </c:pt>
              </c:numCache>
            </c:numRef>
          </c:yVal>
          <c:smooth val="0"/>
          <c:extLst>
            <c:ext xmlns:c16="http://schemas.microsoft.com/office/drawing/2014/chart" uri="{C3380CC4-5D6E-409C-BE32-E72D297353CC}">
              <c16:uniqueId val="{00000000-96DC-42E2-B06E-71C1FFE8BF49}"/>
            </c:ext>
          </c:extLst>
        </c:ser>
        <c:dLbls>
          <c:showLegendKey val="0"/>
          <c:showVal val="0"/>
          <c:showCatName val="0"/>
          <c:showSerName val="0"/>
          <c:showPercent val="0"/>
          <c:showBubbleSize val="0"/>
        </c:dLbls>
        <c:axId val="1174619231"/>
        <c:axId val="1595989311"/>
      </c:scatterChart>
      <c:valAx>
        <c:axId val="1174619231"/>
        <c:scaling>
          <c:orientation val="minMax"/>
          <c:max val="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5989311"/>
        <c:crosses val="autoZero"/>
        <c:crossBetween val="midCat"/>
        <c:majorUnit val="1"/>
      </c:valAx>
      <c:valAx>
        <c:axId val="1595989311"/>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46192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Sheet1!$N$22:$O$22</c:f>
              <c:numCache>
                <c:formatCode>General</c:formatCode>
                <c:ptCount val="2"/>
                <c:pt idx="0">
                  <c:v>0</c:v>
                </c:pt>
                <c:pt idx="1">
                  <c:v>0</c:v>
                </c:pt>
              </c:numCache>
            </c:numRef>
          </c:xVal>
          <c:yVal>
            <c:numRef>
              <c:f>Sheet1!$N$23:$O$23</c:f>
              <c:numCache>
                <c:formatCode>General</c:formatCode>
                <c:ptCount val="2"/>
                <c:pt idx="0">
                  <c:v>0</c:v>
                </c:pt>
                <c:pt idx="1">
                  <c:v>0</c:v>
                </c:pt>
              </c:numCache>
            </c:numRef>
          </c:yVal>
          <c:smooth val="0"/>
          <c:extLst>
            <c:ext xmlns:c16="http://schemas.microsoft.com/office/drawing/2014/chart" uri="{C3380CC4-5D6E-409C-BE32-E72D297353CC}">
              <c16:uniqueId val="{00000000-6A9D-45A5-90E1-2DF0D4468185}"/>
            </c:ext>
          </c:extLst>
        </c:ser>
        <c:dLbls>
          <c:showLegendKey val="0"/>
          <c:showVal val="0"/>
          <c:showCatName val="0"/>
          <c:showSerName val="0"/>
          <c:showPercent val="0"/>
          <c:showBubbleSize val="0"/>
        </c:dLbls>
        <c:axId val="1174619231"/>
        <c:axId val="1595989311"/>
      </c:scatterChart>
      <c:valAx>
        <c:axId val="1174619231"/>
        <c:scaling>
          <c:orientation val="minMax"/>
          <c:max val="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95989311"/>
        <c:crosses val="autoZero"/>
        <c:crossBetween val="midCat"/>
        <c:majorUnit val="1"/>
      </c:valAx>
      <c:valAx>
        <c:axId val="1595989311"/>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746192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7AE-4C47-96E8-82379671C71B}"/>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7AE-4C47-96E8-82379671C71B}"/>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7AE-4C47-96E8-82379671C71B}"/>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7AE-4C47-96E8-82379671C71B}"/>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7AE-4C47-96E8-82379671C71B}"/>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7AE-4C47-96E8-82379671C7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57AE-4C47-96E8-82379671C71B}"/>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Sheet1!$N$22:$O$22</c:f>
              <c:numCache>
                <c:formatCode>General</c:formatCode>
                <c:ptCount val="2"/>
                <c:pt idx="0">
                  <c:v>0</c:v>
                </c:pt>
                <c:pt idx="1">
                  <c:v>0</c:v>
                </c:pt>
              </c:numCache>
            </c:numRef>
          </c:xVal>
          <c:yVal>
            <c:numRef>
              <c:f>Sheet1!$N$23:$O$23</c:f>
              <c:numCache>
                <c:formatCode>General</c:formatCode>
                <c:ptCount val="2"/>
                <c:pt idx="0">
                  <c:v>0</c:v>
                </c:pt>
                <c:pt idx="1">
                  <c:v>0</c:v>
                </c:pt>
              </c:numCache>
            </c:numRef>
          </c:yVal>
          <c:smooth val="0"/>
          <c:extLst>
            <c:ext xmlns:c16="http://schemas.microsoft.com/office/drawing/2014/chart" uri="{C3380CC4-5D6E-409C-BE32-E72D297353CC}">
              <c16:uniqueId val="{00000000-625F-4CEB-8650-938C76A4FD5C}"/>
            </c:ext>
          </c:extLst>
        </c:ser>
        <c:dLbls>
          <c:showLegendKey val="0"/>
          <c:showVal val="0"/>
          <c:showCatName val="0"/>
          <c:showSerName val="0"/>
          <c:showPercent val="0"/>
          <c:showBubbleSize val="0"/>
        </c:dLbls>
        <c:axId val="1174619231"/>
        <c:axId val="1595989311"/>
      </c:scatterChart>
      <c:valAx>
        <c:axId val="1174619231"/>
        <c:scaling>
          <c:orientation val="minMax"/>
          <c:max val="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95989311"/>
        <c:crosses val="autoZero"/>
        <c:crossBetween val="midCat"/>
        <c:majorUnit val="1"/>
      </c:valAx>
      <c:valAx>
        <c:axId val="1595989311"/>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746192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Sheet1!$B$4:$B$22</c:f>
              <c:numCache>
                <c:formatCode>General</c:formatCode>
                <c:ptCount val="19"/>
                <c:pt idx="0">
                  <c:v>5</c:v>
                </c:pt>
                <c:pt idx="1">
                  <c:v>2</c:v>
                </c:pt>
                <c:pt idx="2">
                  <c:v>5</c:v>
                </c:pt>
                <c:pt idx="3">
                  <c:v>1</c:v>
                </c:pt>
                <c:pt idx="4">
                  <c:v>7</c:v>
                </c:pt>
                <c:pt idx="5">
                  <c:v>1</c:v>
                </c:pt>
                <c:pt idx="6">
                  <c:v>7</c:v>
                </c:pt>
                <c:pt idx="7">
                  <c:v>1</c:v>
                </c:pt>
                <c:pt idx="8">
                  <c:v>3</c:v>
                </c:pt>
                <c:pt idx="9">
                  <c:v>5</c:v>
                </c:pt>
                <c:pt idx="10">
                  <c:v>7</c:v>
                </c:pt>
                <c:pt idx="11">
                  <c:v>6</c:v>
                </c:pt>
                <c:pt idx="12">
                  <c:v>8</c:v>
                </c:pt>
                <c:pt idx="13">
                  <c:v>4</c:v>
                </c:pt>
                <c:pt idx="14">
                  <c:v>5</c:v>
                </c:pt>
                <c:pt idx="15">
                  <c:v>5</c:v>
                </c:pt>
                <c:pt idx="16">
                  <c:v>3</c:v>
                </c:pt>
                <c:pt idx="17">
                  <c:v>2</c:v>
                </c:pt>
                <c:pt idx="18">
                  <c:v>6</c:v>
                </c:pt>
              </c:numCache>
            </c:numRef>
          </c:xVal>
          <c:yVal>
            <c:numRef>
              <c:f>Sheet1!$C$4:$C$22</c:f>
              <c:numCache>
                <c:formatCode>General</c:formatCode>
                <c:ptCount val="19"/>
                <c:pt idx="0">
                  <c:v>2</c:v>
                </c:pt>
                <c:pt idx="1">
                  <c:v>2</c:v>
                </c:pt>
                <c:pt idx="2">
                  <c:v>5</c:v>
                </c:pt>
                <c:pt idx="3">
                  <c:v>8</c:v>
                </c:pt>
                <c:pt idx="4">
                  <c:v>2</c:v>
                </c:pt>
                <c:pt idx="5">
                  <c:v>7</c:v>
                </c:pt>
                <c:pt idx="6">
                  <c:v>1</c:v>
                </c:pt>
                <c:pt idx="7">
                  <c:v>7</c:v>
                </c:pt>
                <c:pt idx="8">
                  <c:v>5</c:v>
                </c:pt>
                <c:pt idx="9">
                  <c:v>5</c:v>
                </c:pt>
                <c:pt idx="10">
                  <c:v>8</c:v>
                </c:pt>
                <c:pt idx="11">
                  <c:v>5</c:v>
                </c:pt>
                <c:pt idx="12">
                  <c:v>7</c:v>
                </c:pt>
                <c:pt idx="13">
                  <c:v>2</c:v>
                </c:pt>
                <c:pt idx="14">
                  <c:v>5</c:v>
                </c:pt>
                <c:pt idx="15">
                  <c:v>8</c:v>
                </c:pt>
                <c:pt idx="16">
                  <c:v>1</c:v>
                </c:pt>
                <c:pt idx="17">
                  <c:v>3</c:v>
                </c:pt>
                <c:pt idx="18">
                  <c:v>3</c:v>
                </c:pt>
              </c:numCache>
            </c:numRef>
          </c:yVal>
          <c:smooth val="0"/>
          <c:extLst>
            <c:ext xmlns:c16="http://schemas.microsoft.com/office/drawing/2014/chart" uri="{C3380CC4-5D6E-409C-BE32-E72D297353CC}">
              <c16:uniqueId val="{00000000-24BA-44C6-B654-6CBA3A3BB2CE}"/>
            </c:ext>
          </c:extLst>
        </c:ser>
        <c:dLbls>
          <c:showLegendKey val="0"/>
          <c:showVal val="0"/>
          <c:showCatName val="0"/>
          <c:showSerName val="0"/>
          <c:showPercent val="0"/>
          <c:showBubbleSize val="0"/>
        </c:dLbls>
        <c:axId val="366631759"/>
        <c:axId val="366635087"/>
      </c:scatterChart>
      <c:valAx>
        <c:axId val="366631759"/>
        <c:scaling>
          <c:orientation val="minMax"/>
          <c:max val="9"/>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headEnd type="none" w="med" len="med"/>
            <a:tailEnd type="arrow"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635087"/>
        <c:crosses val="autoZero"/>
        <c:crossBetween val="midCat"/>
      </c:valAx>
      <c:valAx>
        <c:axId val="366635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headEnd type="none" w="med" len="med"/>
            <a:tailEnd type="arrow"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63175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16A-4F52-B003-B46311C67BDD}"/>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16A-4F52-B003-B46311C67BDD}"/>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16A-4F52-B003-B46311C67BDD}"/>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16A-4F52-B003-B46311C67BDD}"/>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16A-4F52-B003-B46311C67BDD}"/>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16A-4F52-B003-B46311C67B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A16A-4F52-B003-B46311C67BDD}"/>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Sheet1!$N$22:$O$22</c:f>
              <c:numCache>
                <c:formatCode>General</c:formatCode>
                <c:ptCount val="2"/>
                <c:pt idx="0">
                  <c:v>0</c:v>
                </c:pt>
                <c:pt idx="1">
                  <c:v>0</c:v>
                </c:pt>
              </c:numCache>
            </c:numRef>
          </c:xVal>
          <c:yVal>
            <c:numRef>
              <c:f>Sheet1!$N$23:$O$23</c:f>
              <c:numCache>
                <c:formatCode>General</c:formatCode>
                <c:ptCount val="2"/>
                <c:pt idx="0">
                  <c:v>0</c:v>
                </c:pt>
                <c:pt idx="1">
                  <c:v>0</c:v>
                </c:pt>
              </c:numCache>
            </c:numRef>
          </c:yVal>
          <c:smooth val="0"/>
          <c:extLst>
            <c:ext xmlns:c16="http://schemas.microsoft.com/office/drawing/2014/chart" uri="{C3380CC4-5D6E-409C-BE32-E72D297353CC}">
              <c16:uniqueId val="{00000000-9DB7-400F-9A02-8A288B92D33F}"/>
            </c:ext>
          </c:extLst>
        </c:ser>
        <c:dLbls>
          <c:showLegendKey val="0"/>
          <c:showVal val="0"/>
          <c:showCatName val="0"/>
          <c:showSerName val="0"/>
          <c:showPercent val="0"/>
          <c:showBubbleSize val="0"/>
        </c:dLbls>
        <c:axId val="1174619231"/>
        <c:axId val="1595989311"/>
      </c:scatterChart>
      <c:valAx>
        <c:axId val="1174619231"/>
        <c:scaling>
          <c:orientation val="minMax"/>
          <c:max val="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95989311"/>
        <c:crosses val="autoZero"/>
        <c:crossBetween val="midCat"/>
        <c:majorUnit val="1"/>
      </c:valAx>
      <c:valAx>
        <c:axId val="1595989311"/>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746192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52C-4999-A8C8-17DBFD2EB358}"/>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52C-4999-A8C8-17DBFD2EB358}"/>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52C-4999-A8C8-17DBFD2EB358}"/>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52C-4999-A8C8-17DBFD2EB358}"/>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52C-4999-A8C8-17DBFD2EB358}"/>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52C-4999-A8C8-17DBFD2EB3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552C-4999-A8C8-17DBFD2EB358}"/>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Sheet1!$N$22:$O$22</c:f>
              <c:numCache>
                <c:formatCode>General</c:formatCode>
                <c:ptCount val="2"/>
                <c:pt idx="0">
                  <c:v>0</c:v>
                </c:pt>
                <c:pt idx="1">
                  <c:v>0</c:v>
                </c:pt>
              </c:numCache>
            </c:numRef>
          </c:xVal>
          <c:yVal>
            <c:numRef>
              <c:f>Sheet1!$N$23:$O$23</c:f>
              <c:numCache>
                <c:formatCode>General</c:formatCode>
                <c:ptCount val="2"/>
                <c:pt idx="0">
                  <c:v>0</c:v>
                </c:pt>
                <c:pt idx="1">
                  <c:v>0</c:v>
                </c:pt>
              </c:numCache>
            </c:numRef>
          </c:yVal>
          <c:smooth val="0"/>
          <c:extLst>
            <c:ext xmlns:c16="http://schemas.microsoft.com/office/drawing/2014/chart" uri="{C3380CC4-5D6E-409C-BE32-E72D297353CC}">
              <c16:uniqueId val="{00000000-2092-41F7-AAFB-9659B4022F26}"/>
            </c:ext>
          </c:extLst>
        </c:ser>
        <c:dLbls>
          <c:showLegendKey val="0"/>
          <c:showVal val="0"/>
          <c:showCatName val="0"/>
          <c:showSerName val="0"/>
          <c:showPercent val="0"/>
          <c:showBubbleSize val="0"/>
        </c:dLbls>
        <c:axId val="1174619231"/>
        <c:axId val="1595989311"/>
      </c:scatterChart>
      <c:valAx>
        <c:axId val="1174619231"/>
        <c:scaling>
          <c:orientation val="minMax"/>
          <c:max val="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95989311"/>
        <c:crosses val="autoZero"/>
        <c:crossBetween val="midCat"/>
        <c:majorUnit val="1"/>
      </c:valAx>
      <c:valAx>
        <c:axId val="1595989311"/>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746192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6D5-4AAF-9F1E-94724AC58060}"/>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6D5-4AAF-9F1E-94724AC58060}"/>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6D5-4AAF-9F1E-94724AC58060}"/>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6D5-4AAF-9F1E-94724AC58060}"/>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6D5-4AAF-9F1E-94724AC58060}"/>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6D5-4AAF-9F1E-94724AC580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B6D5-4AAF-9F1E-94724AC58060}"/>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Sheet1!$N$22:$O$22</c:f>
              <c:numCache>
                <c:formatCode>General</c:formatCode>
                <c:ptCount val="2"/>
                <c:pt idx="0">
                  <c:v>0</c:v>
                </c:pt>
                <c:pt idx="1">
                  <c:v>0</c:v>
                </c:pt>
              </c:numCache>
            </c:numRef>
          </c:xVal>
          <c:yVal>
            <c:numRef>
              <c:f>Sheet1!$N$23:$O$23</c:f>
              <c:numCache>
                <c:formatCode>General</c:formatCode>
                <c:ptCount val="2"/>
                <c:pt idx="0">
                  <c:v>0</c:v>
                </c:pt>
                <c:pt idx="1">
                  <c:v>0</c:v>
                </c:pt>
              </c:numCache>
            </c:numRef>
          </c:yVal>
          <c:smooth val="0"/>
          <c:extLst>
            <c:ext xmlns:c16="http://schemas.microsoft.com/office/drawing/2014/chart" uri="{C3380CC4-5D6E-409C-BE32-E72D297353CC}">
              <c16:uniqueId val="{00000000-3B5D-4418-AC1A-828D0103CCAB}"/>
            </c:ext>
          </c:extLst>
        </c:ser>
        <c:dLbls>
          <c:showLegendKey val="0"/>
          <c:showVal val="0"/>
          <c:showCatName val="0"/>
          <c:showSerName val="0"/>
          <c:showPercent val="0"/>
          <c:showBubbleSize val="0"/>
        </c:dLbls>
        <c:axId val="1174619231"/>
        <c:axId val="1595989311"/>
      </c:scatterChart>
      <c:valAx>
        <c:axId val="1174619231"/>
        <c:scaling>
          <c:orientation val="minMax"/>
          <c:max val="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95989311"/>
        <c:crosses val="autoZero"/>
        <c:crossBetween val="midCat"/>
        <c:majorUnit val="1"/>
      </c:valAx>
      <c:valAx>
        <c:axId val="1595989311"/>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746192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B37-4092-B264-87F54C517CAE}"/>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B37-4092-B264-87F54C517CAE}"/>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B37-4092-B264-87F54C517CAE}"/>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B37-4092-B264-87F54C517CAE}"/>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B37-4092-B264-87F54C517CAE}"/>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B37-4092-B264-87F54C517C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1B37-4092-B264-87F54C517CAE}"/>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Sheet1!$N$22:$O$22</c:f>
              <c:numCache>
                <c:formatCode>General</c:formatCode>
                <c:ptCount val="2"/>
                <c:pt idx="0">
                  <c:v>0</c:v>
                </c:pt>
                <c:pt idx="1">
                  <c:v>0</c:v>
                </c:pt>
              </c:numCache>
            </c:numRef>
          </c:xVal>
          <c:yVal>
            <c:numRef>
              <c:f>Sheet1!$N$23:$O$23</c:f>
              <c:numCache>
                <c:formatCode>General</c:formatCode>
                <c:ptCount val="2"/>
                <c:pt idx="0">
                  <c:v>0</c:v>
                </c:pt>
                <c:pt idx="1">
                  <c:v>0</c:v>
                </c:pt>
              </c:numCache>
            </c:numRef>
          </c:yVal>
          <c:smooth val="0"/>
          <c:extLst>
            <c:ext xmlns:c16="http://schemas.microsoft.com/office/drawing/2014/chart" uri="{C3380CC4-5D6E-409C-BE32-E72D297353CC}">
              <c16:uniqueId val="{00000000-8CE3-4960-9AE8-8776C5A099F3}"/>
            </c:ext>
          </c:extLst>
        </c:ser>
        <c:dLbls>
          <c:showLegendKey val="0"/>
          <c:showVal val="0"/>
          <c:showCatName val="0"/>
          <c:showSerName val="0"/>
          <c:showPercent val="0"/>
          <c:showBubbleSize val="0"/>
        </c:dLbls>
        <c:axId val="1174619231"/>
        <c:axId val="1595989311"/>
      </c:scatterChart>
      <c:valAx>
        <c:axId val="1174619231"/>
        <c:scaling>
          <c:orientation val="minMax"/>
          <c:max val="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95989311"/>
        <c:crosses val="autoZero"/>
        <c:crossBetween val="midCat"/>
        <c:majorUnit val="1"/>
      </c:valAx>
      <c:valAx>
        <c:axId val="1595989311"/>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746192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Sheet1!$B$4:$B$22</c:f>
              <c:numCache>
                <c:formatCode>General</c:formatCode>
                <c:ptCount val="19"/>
                <c:pt idx="0">
                  <c:v>5</c:v>
                </c:pt>
                <c:pt idx="1">
                  <c:v>2</c:v>
                </c:pt>
                <c:pt idx="2">
                  <c:v>5</c:v>
                </c:pt>
                <c:pt idx="3">
                  <c:v>1</c:v>
                </c:pt>
                <c:pt idx="4">
                  <c:v>7</c:v>
                </c:pt>
                <c:pt idx="5">
                  <c:v>1</c:v>
                </c:pt>
                <c:pt idx="6">
                  <c:v>7</c:v>
                </c:pt>
                <c:pt idx="7">
                  <c:v>1</c:v>
                </c:pt>
                <c:pt idx="8">
                  <c:v>3</c:v>
                </c:pt>
                <c:pt idx="9">
                  <c:v>5</c:v>
                </c:pt>
                <c:pt idx="10">
                  <c:v>7</c:v>
                </c:pt>
                <c:pt idx="11">
                  <c:v>6</c:v>
                </c:pt>
                <c:pt idx="12">
                  <c:v>8</c:v>
                </c:pt>
                <c:pt idx="13">
                  <c:v>4</c:v>
                </c:pt>
                <c:pt idx="14">
                  <c:v>5</c:v>
                </c:pt>
                <c:pt idx="15">
                  <c:v>5</c:v>
                </c:pt>
                <c:pt idx="16">
                  <c:v>3</c:v>
                </c:pt>
                <c:pt idx="17">
                  <c:v>2</c:v>
                </c:pt>
                <c:pt idx="18">
                  <c:v>6</c:v>
                </c:pt>
              </c:numCache>
            </c:numRef>
          </c:xVal>
          <c:yVal>
            <c:numRef>
              <c:f>Sheet1!$C$4:$C$22</c:f>
              <c:numCache>
                <c:formatCode>General</c:formatCode>
                <c:ptCount val="19"/>
                <c:pt idx="0">
                  <c:v>2</c:v>
                </c:pt>
                <c:pt idx="1">
                  <c:v>2</c:v>
                </c:pt>
                <c:pt idx="2">
                  <c:v>5</c:v>
                </c:pt>
                <c:pt idx="3">
                  <c:v>8</c:v>
                </c:pt>
                <c:pt idx="4">
                  <c:v>2</c:v>
                </c:pt>
                <c:pt idx="5">
                  <c:v>7</c:v>
                </c:pt>
                <c:pt idx="6">
                  <c:v>1</c:v>
                </c:pt>
                <c:pt idx="7">
                  <c:v>7</c:v>
                </c:pt>
                <c:pt idx="8">
                  <c:v>5</c:v>
                </c:pt>
                <c:pt idx="9">
                  <c:v>5</c:v>
                </c:pt>
                <c:pt idx="10">
                  <c:v>8</c:v>
                </c:pt>
                <c:pt idx="11">
                  <c:v>5</c:v>
                </c:pt>
                <c:pt idx="12">
                  <c:v>7</c:v>
                </c:pt>
                <c:pt idx="13">
                  <c:v>2</c:v>
                </c:pt>
                <c:pt idx="14">
                  <c:v>5</c:v>
                </c:pt>
                <c:pt idx="15">
                  <c:v>8</c:v>
                </c:pt>
                <c:pt idx="16">
                  <c:v>1</c:v>
                </c:pt>
                <c:pt idx="17">
                  <c:v>3</c:v>
                </c:pt>
                <c:pt idx="18">
                  <c:v>3</c:v>
                </c:pt>
              </c:numCache>
            </c:numRef>
          </c:yVal>
          <c:smooth val="0"/>
          <c:extLst>
            <c:ext xmlns:c16="http://schemas.microsoft.com/office/drawing/2014/chart" uri="{C3380CC4-5D6E-409C-BE32-E72D297353CC}">
              <c16:uniqueId val="{00000000-BA2D-40B2-B3A0-3BB5699ED2CA}"/>
            </c:ext>
          </c:extLst>
        </c:ser>
        <c:dLbls>
          <c:showLegendKey val="0"/>
          <c:showVal val="0"/>
          <c:showCatName val="0"/>
          <c:showSerName val="0"/>
          <c:showPercent val="0"/>
          <c:showBubbleSize val="0"/>
        </c:dLbls>
        <c:axId val="366631759"/>
        <c:axId val="366635087"/>
      </c:scatterChart>
      <c:valAx>
        <c:axId val="366631759"/>
        <c:scaling>
          <c:orientation val="minMax"/>
          <c:max val="9"/>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headEnd type="none" w="med" len="med"/>
            <a:tailEnd type="arrow"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635087"/>
        <c:crosses val="autoZero"/>
        <c:crossBetween val="midCat"/>
      </c:valAx>
      <c:valAx>
        <c:axId val="366635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headEnd type="none" w="med" len="med"/>
            <a:tailEnd type="arrow"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63175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03860033498124E-2"/>
          <c:y val="8.7929206603344939E-2"/>
          <c:w val="0.87792088548702318"/>
          <c:h val="0.81875592288885524"/>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Sheet1!$B$4:$B$22</c:f>
              <c:numCache>
                <c:formatCode>General</c:formatCode>
                <c:ptCount val="19"/>
                <c:pt idx="0">
                  <c:v>5</c:v>
                </c:pt>
                <c:pt idx="1">
                  <c:v>2</c:v>
                </c:pt>
                <c:pt idx="2">
                  <c:v>5</c:v>
                </c:pt>
                <c:pt idx="3">
                  <c:v>1</c:v>
                </c:pt>
                <c:pt idx="4">
                  <c:v>7</c:v>
                </c:pt>
                <c:pt idx="5">
                  <c:v>1</c:v>
                </c:pt>
                <c:pt idx="6">
                  <c:v>7</c:v>
                </c:pt>
                <c:pt idx="7">
                  <c:v>1</c:v>
                </c:pt>
                <c:pt idx="8">
                  <c:v>3</c:v>
                </c:pt>
                <c:pt idx="9">
                  <c:v>5</c:v>
                </c:pt>
                <c:pt idx="10">
                  <c:v>7</c:v>
                </c:pt>
                <c:pt idx="11">
                  <c:v>6</c:v>
                </c:pt>
                <c:pt idx="12">
                  <c:v>8</c:v>
                </c:pt>
                <c:pt idx="13">
                  <c:v>4</c:v>
                </c:pt>
                <c:pt idx="14">
                  <c:v>5</c:v>
                </c:pt>
                <c:pt idx="15">
                  <c:v>5</c:v>
                </c:pt>
                <c:pt idx="16">
                  <c:v>3</c:v>
                </c:pt>
                <c:pt idx="17">
                  <c:v>2</c:v>
                </c:pt>
                <c:pt idx="18">
                  <c:v>6</c:v>
                </c:pt>
              </c:numCache>
            </c:numRef>
          </c:xVal>
          <c:yVal>
            <c:numRef>
              <c:f>Sheet1!$C$4:$C$22</c:f>
              <c:numCache>
                <c:formatCode>General</c:formatCode>
                <c:ptCount val="19"/>
                <c:pt idx="0">
                  <c:v>2</c:v>
                </c:pt>
                <c:pt idx="1">
                  <c:v>2</c:v>
                </c:pt>
                <c:pt idx="2">
                  <c:v>5</c:v>
                </c:pt>
                <c:pt idx="3">
                  <c:v>8</c:v>
                </c:pt>
                <c:pt idx="4">
                  <c:v>2</c:v>
                </c:pt>
                <c:pt idx="5">
                  <c:v>7</c:v>
                </c:pt>
                <c:pt idx="6">
                  <c:v>1</c:v>
                </c:pt>
                <c:pt idx="7">
                  <c:v>7</c:v>
                </c:pt>
                <c:pt idx="8">
                  <c:v>5</c:v>
                </c:pt>
                <c:pt idx="9">
                  <c:v>5</c:v>
                </c:pt>
                <c:pt idx="10">
                  <c:v>8</c:v>
                </c:pt>
                <c:pt idx="11">
                  <c:v>5</c:v>
                </c:pt>
                <c:pt idx="12">
                  <c:v>7</c:v>
                </c:pt>
                <c:pt idx="13">
                  <c:v>2</c:v>
                </c:pt>
                <c:pt idx="14">
                  <c:v>5</c:v>
                </c:pt>
                <c:pt idx="15">
                  <c:v>8</c:v>
                </c:pt>
                <c:pt idx="16">
                  <c:v>1</c:v>
                </c:pt>
                <c:pt idx="17">
                  <c:v>3</c:v>
                </c:pt>
                <c:pt idx="18">
                  <c:v>3</c:v>
                </c:pt>
              </c:numCache>
            </c:numRef>
          </c:yVal>
          <c:smooth val="0"/>
          <c:extLst>
            <c:ext xmlns:c16="http://schemas.microsoft.com/office/drawing/2014/chart" uri="{C3380CC4-5D6E-409C-BE32-E72D297353CC}">
              <c16:uniqueId val="{00000000-2556-4604-B348-DF511F1974BF}"/>
            </c:ext>
          </c:extLst>
        </c:ser>
        <c:dLbls>
          <c:showLegendKey val="0"/>
          <c:showVal val="0"/>
          <c:showCatName val="0"/>
          <c:showSerName val="0"/>
          <c:showPercent val="0"/>
          <c:showBubbleSize val="0"/>
        </c:dLbls>
        <c:axId val="366631759"/>
        <c:axId val="366635087"/>
      </c:scatterChart>
      <c:valAx>
        <c:axId val="366631759"/>
        <c:scaling>
          <c:orientation val="minMax"/>
          <c:max val="9"/>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headEnd type="none" w="med" len="med"/>
            <a:tailEnd type="arrow"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635087"/>
        <c:crosses val="autoZero"/>
        <c:crossBetween val="midCat"/>
      </c:valAx>
      <c:valAx>
        <c:axId val="366635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headEnd type="none" w="med" len="med"/>
            <a:tailEnd type="arrow"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63175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453-4AC2-999B-19A916F7B1DC}"/>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453-4AC2-999B-19A916F7B1DC}"/>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453-4AC2-999B-19A916F7B1DC}"/>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453-4AC2-999B-19A916F7B1DC}"/>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53-4AC2-999B-19A916F7B1DC}"/>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453-4AC2-999B-19A916F7B1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0453-4AC2-999B-19A916F7B1DC}"/>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D1F-4484-A39F-CC570B82FF30}"/>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D1F-4484-A39F-CC570B82FF30}"/>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D1F-4484-A39F-CC570B82FF30}"/>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D1F-4484-A39F-CC570B82FF30}"/>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D1F-4484-A39F-CC570B82FF30}"/>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D1F-4484-A39F-CC570B82FF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6D1F-4484-A39F-CC570B82FF30}"/>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768-49EB-8FA6-C80A6C2F3A54}"/>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768-49EB-8FA6-C80A6C2F3A54}"/>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768-49EB-8FA6-C80A6C2F3A54}"/>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768-49EB-8FA6-C80A6C2F3A54}"/>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768-49EB-8FA6-C80A6C2F3A54}"/>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768-49EB-8FA6-C80A6C2F3A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E768-49EB-8FA6-C80A6C2F3A54}"/>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AA1-4FC6-A314-FB6988BA4E30}"/>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AA1-4FC6-A314-FB6988BA4E30}"/>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AA1-4FC6-A314-FB6988BA4E30}"/>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AA1-4FC6-A314-FB6988BA4E30}"/>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AA1-4FC6-A314-FB6988BA4E30}"/>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AA1-4FC6-A314-FB6988BA4E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5AA1-4FC6-A314-FB6988BA4E30}"/>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en-US"/>
                      <a:t>X6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65B-4D07-A3AA-7D73757CF6F8}"/>
                </c:ext>
              </c:extLst>
            </c:dLbl>
            <c:dLbl>
              <c:idx val="1"/>
              <c:tx>
                <c:rich>
                  <a:bodyPr/>
                  <a:lstStyle/>
                  <a:p>
                    <a:r>
                      <a:rPr lang="en-US"/>
                      <a:t>X5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65B-4D07-A3AA-7D73757CF6F8}"/>
                </c:ext>
              </c:extLst>
            </c:dLbl>
            <c:dLbl>
              <c:idx val="2"/>
              <c:tx>
                <c:rich>
                  <a:bodyPr/>
                  <a:lstStyle/>
                  <a:p>
                    <a:r>
                      <a:rPr lang="en-US"/>
                      <a:t>X4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65B-4D07-A3AA-7D73757CF6F8}"/>
                </c:ext>
              </c:extLst>
            </c:dLbl>
            <c:dLbl>
              <c:idx val="3"/>
              <c:tx>
                <c:rich>
                  <a:bodyPr/>
                  <a:lstStyle/>
                  <a:p>
                    <a:r>
                      <a:rPr lang="en-US"/>
                      <a:t>X2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65B-4D07-A3AA-7D73757CF6F8}"/>
                </c:ext>
              </c:extLst>
            </c:dLbl>
            <c:dLbl>
              <c:idx val="4"/>
              <c:tx>
                <c:rich>
                  <a:bodyPr/>
                  <a:lstStyle/>
                  <a:p>
                    <a:r>
                      <a:rPr lang="en-US"/>
                      <a:t>X1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65B-4D07-A3AA-7D73757CF6F8}"/>
                </c:ext>
              </c:extLst>
            </c:dLbl>
            <c:dLbl>
              <c:idx val="5"/>
              <c:tx>
                <c:rich>
                  <a:bodyPr/>
                  <a:lstStyle/>
                  <a:p>
                    <a:r>
                      <a:rPr lang="en-US"/>
                      <a:t>X3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65B-4D07-A3AA-7D73757CF6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Sheet1!$M$6:$M$11</c:f>
              <c:numCache>
                <c:formatCode>General</c:formatCode>
                <c:ptCount val="6"/>
                <c:pt idx="0">
                  <c:v>2.5</c:v>
                </c:pt>
                <c:pt idx="1">
                  <c:v>2</c:v>
                </c:pt>
                <c:pt idx="2">
                  <c:v>2.75</c:v>
                </c:pt>
                <c:pt idx="3">
                  <c:v>4</c:v>
                </c:pt>
                <c:pt idx="4">
                  <c:v>4.5</c:v>
                </c:pt>
                <c:pt idx="5">
                  <c:v>4.25</c:v>
                </c:pt>
              </c:numCache>
            </c:numRef>
          </c:xVal>
          <c:yVal>
            <c:numRef>
              <c:f>Sheet1!$N$6:$N$11</c:f>
              <c:numCache>
                <c:formatCode>General</c:formatCode>
                <c:ptCount val="6"/>
                <c:pt idx="0">
                  <c:v>2.5</c:v>
                </c:pt>
                <c:pt idx="1">
                  <c:v>3</c:v>
                </c:pt>
                <c:pt idx="2">
                  <c:v>3.25</c:v>
                </c:pt>
                <c:pt idx="3">
                  <c:v>4</c:v>
                </c:pt>
                <c:pt idx="4">
                  <c:v>3.5</c:v>
                </c:pt>
                <c:pt idx="5">
                  <c:v>4.25</c:v>
                </c:pt>
              </c:numCache>
            </c:numRef>
          </c:yVal>
          <c:smooth val="0"/>
          <c:extLst>
            <c:ext xmlns:c16="http://schemas.microsoft.com/office/drawing/2014/chart" uri="{C3380CC4-5D6E-409C-BE32-E72D297353CC}">
              <c16:uniqueId val="{00000006-365B-4D07-A3AA-7D73757CF6F8}"/>
            </c:ext>
          </c:extLst>
        </c:ser>
        <c:dLbls>
          <c:showLegendKey val="0"/>
          <c:showVal val="0"/>
          <c:showCatName val="0"/>
          <c:showSerName val="0"/>
          <c:showPercent val="0"/>
          <c:showBubbleSize val="0"/>
        </c:dLbls>
        <c:axId val="497199199"/>
        <c:axId val="497199615"/>
      </c:scatterChart>
      <c:valAx>
        <c:axId val="497199199"/>
        <c:scaling>
          <c:orientation val="minMax"/>
          <c:max val="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615"/>
        <c:crosses val="autoZero"/>
        <c:crossBetween val="midCat"/>
      </c:valAx>
      <c:valAx>
        <c:axId val="497199615"/>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tailEnd type="arrow"/>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991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0.6515</cdr:x>
      <cdr:y>0.44037</cdr:y>
    </cdr:from>
    <cdr:to>
      <cdr:x>0.73027</cdr:x>
      <cdr:y>0.51656</cdr:y>
    </cdr:to>
    <cdr:sp macro="" textlink="">
      <cdr:nvSpPr>
        <cdr:cNvPr id="2" name="TextBox 1">
          <a:extLst xmlns:a="http://schemas.openxmlformats.org/drawingml/2006/main">
            <a:ext uri="{FF2B5EF4-FFF2-40B4-BE49-F238E27FC236}">
              <a16:creationId xmlns:a16="http://schemas.microsoft.com/office/drawing/2014/main" id="{CDC66842-ABE3-4453-83F1-E370584BB67E}"/>
            </a:ext>
          </a:extLst>
        </cdr:cNvPr>
        <cdr:cNvSpPr txBox="1"/>
      </cdr:nvSpPr>
      <cdr:spPr>
        <a:xfrm xmlns:a="http://schemas.openxmlformats.org/drawingml/2006/main">
          <a:off x="2433924" y="1174309"/>
          <a:ext cx="294285" cy="2031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00B050"/>
              </a:solidFill>
            </a:rPr>
            <a:t>B</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33a3dec075_0_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48" name="Google Shape;248;g333a3dec075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15000"/>
              </a:lnSpc>
              <a:spcBef>
                <a:spcPts val="0"/>
              </a:spcBef>
              <a:spcAft>
                <a:spcPts val="0"/>
              </a:spcAft>
              <a:buSzPts val="1100"/>
              <a:buChar char="●"/>
            </a:pPr>
            <a:r>
              <a:rPr lang="en-US" sz="1100">
                <a:solidFill>
                  <a:srgbClr val="000000"/>
                </a:solidFill>
                <a:latin typeface="Cambria"/>
                <a:ea typeface="Cambria"/>
                <a:cs typeface="Cambria"/>
                <a:sym typeface="Cambria"/>
              </a:rPr>
              <a:t>Penjelasan coding:</a:t>
            </a:r>
            <a:endParaRPr/>
          </a:p>
          <a:p>
            <a:pPr indent="-228600" lvl="0" marL="457200" rtl="0" algn="just">
              <a:lnSpc>
                <a:spcPct val="115000"/>
              </a:lnSpc>
              <a:spcBef>
                <a:spcPts val="0"/>
              </a:spcBef>
              <a:spcAft>
                <a:spcPts val="0"/>
              </a:spcAft>
              <a:buSzPts val="1100"/>
              <a:buNone/>
            </a:pPr>
            <a:r>
              <a:t/>
            </a:r>
            <a:endParaRPr sz="1100">
              <a:latin typeface="Cambria"/>
              <a:ea typeface="Cambria"/>
              <a:cs typeface="Cambria"/>
              <a:sym typeface="Cambria"/>
            </a:endParaRPr>
          </a:p>
          <a:p>
            <a:pPr indent="-342900" lvl="0" marL="342900" rtl="0" algn="just">
              <a:lnSpc>
                <a:spcPct val="120000"/>
              </a:lnSpc>
              <a:spcBef>
                <a:spcPts val="0"/>
              </a:spcBef>
              <a:spcAft>
                <a:spcPts val="0"/>
              </a:spcAft>
              <a:buSzPts val="1000"/>
              <a:buFont typeface="Noto Sans Symbols"/>
              <a:buChar char="∙"/>
            </a:pPr>
            <a:r>
              <a:rPr lang="en-US" sz="1100">
                <a:solidFill>
                  <a:srgbClr val="000000"/>
                </a:solidFill>
                <a:latin typeface="Cambria"/>
                <a:ea typeface="Cambria"/>
                <a:cs typeface="Cambria"/>
                <a:sym typeface="Cambria"/>
              </a:rPr>
              <a:t>Line 2 sampai 4 mengimpor </a:t>
            </a:r>
            <a:r>
              <a:rPr i="1" lang="en-US" sz="1100">
                <a:solidFill>
                  <a:srgbClr val="000000"/>
                </a:solidFill>
                <a:latin typeface="Cambria"/>
                <a:ea typeface="Cambria"/>
                <a:cs typeface="Cambria"/>
                <a:sym typeface="Cambria"/>
              </a:rPr>
              <a:t>library</a:t>
            </a:r>
            <a:r>
              <a:rPr lang="en-US" sz="1100">
                <a:solidFill>
                  <a:srgbClr val="000000"/>
                </a:solidFill>
                <a:latin typeface="Cambria"/>
                <a:ea typeface="Cambria"/>
                <a:cs typeface="Cambria"/>
                <a:sym typeface="Cambria"/>
              </a:rPr>
              <a:t> yang dibutuhkan</a:t>
            </a:r>
            <a:endParaRPr sz="1100">
              <a:latin typeface="Cambria"/>
              <a:ea typeface="Cambria"/>
              <a:cs typeface="Cambria"/>
              <a:sym typeface="Cambria"/>
            </a:endParaRPr>
          </a:p>
          <a:p>
            <a:pPr indent="-342900" lvl="0" marL="342900" rtl="0" algn="just">
              <a:lnSpc>
                <a:spcPct val="120000"/>
              </a:lnSpc>
              <a:spcBef>
                <a:spcPts val="0"/>
              </a:spcBef>
              <a:spcAft>
                <a:spcPts val="0"/>
              </a:spcAft>
              <a:buSzPts val="1000"/>
              <a:buFont typeface="Noto Sans Symbols"/>
              <a:buChar char="∙"/>
            </a:pPr>
            <a:r>
              <a:rPr lang="en-US" sz="1100">
                <a:solidFill>
                  <a:srgbClr val="000000"/>
                </a:solidFill>
                <a:latin typeface="Cambria"/>
                <a:ea typeface="Cambria"/>
                <a:cs typeface="Cambria"/>
                <a:sym typeface="Cambria"/>
              </a:rPr>
              <a:t>Line 7, mengimpor dataset dan membacanya</a:t>
            </a:r>
            <a:endParaRPr sz="1100">
              <a:latin typeface="Cambria"/>
              <a:ea typeface="Cambria"/>
              <a:cs typeface="Cambria"/>
              <a:sym typeface="Cambria"/>
            </a:endParaRPr>
          </a:p>
          <a:p>
            <a:pPr indent="-342900" lvl="0" marL="342900" rtl="0" algn="just">
              <a:lnSpc>
                <a:spcPct val="120000"/>
              </a:lnSpc>
              <a:spcBef>
                <a:spcPts val="0"/>
              </a:spcBef>
              <a:spcAft>
                <a:spcPts val="0"/>
              </a:spcAft>
              <a:buSzPts val="1000"/>
              <a:buFont typeface="Noto Sans Symbols"/>
              <a:buChar char="∙"/>
            </a:pPr>
            <a:r>
              <a:rPr lang="en-US" sz="1100">
                <a:solidFill>
                  <a:srgbClr val="000000"/>
                </a:solidFill>
                <a:latin typeface="Cambria"/>
                <a:ea typeface="Cambria"/>
                <a:cs typeface="Cambria"/>
                <a:sym typeface="Cambria"/>
              </a:rPr>
              <a:t>ine 8, melakukan </a:t>
            </a:r>
            <a:r>
              <a:rPr i="1" lang="en-US" sz="1100">
                <a:solidFill>
                  <a:srgbClr val="000000"/>
                </a:solidFill>
                <a:latin typeface="Cambria"/>
                <a:ea typeface="Cambria"/>
                <a:cs typeface="Cambria"/>
                <a:sym typeface="Cambria"/>
              </a:rPr>
              <a:t>slicing, </a:t>
            </a:r>
            <a:r>
              <a:rPr lang="en-US" sz="1100">
                <a:solidFill>
                  <a:srgbClr val="000000"/>
                </a:solidFill>
                <a:latin typeface="Cambria"/>
                <a:ea typeface="Cambria"/>
                <a:cs typeface="Cambria"/>
                <a:sym typeface="Cambria"/>
              </a:rPr>
              <a:t>dari dataset yang dimiliki. Kita hanya memerlukan kolom ke 3 (pendapatan) dan 4 (rating pengeluaran) saja</a:t>
            </a:r>
            <a:endParaRPr sz="1100">
              <a:latin typeface="Cambria"/>
              <a:ea typeface="Cambria"/>
              <a:cs typeface="Cambria"/>
              <a:sym typeface="Cambria"/>
            </a:endParaRPr>
          </a:p>
          <a:p>
            <a:pPr indent="-342900" lvl="0" marL="342900" rtl="0" algn="just">
              <a:lnSpc>
                <a:spcPct val="120000"/>
              </a:lnSpc>
              <a:spcBef>
                <a:spcPts val="0"/>
              </a:spcBef>
              <a:spcAft>
                <a:spcPts val="0"/>
              </a:spcAft>
              <a:buSzPts val="1000"/>
              <a:buFont typeface="Noto Sans Symbols"/>
              <a:buChar char="∙"/>
            </a:pPr>
            <a:r>
              <a:rPr lang="en-US" sz="1100">
                <a:solidFill>
                  <a:srgbClr val="000000"/>
                </a:solidFill>
                <a:latin typeface="Cambria"/>
                <a:ea typeface="Cambria"/>
                <a:cs typeface="Cambria"/>
                <a:sym typeface="Cambria"/>
              </a:rPr>
              <a:t>Line 11, mengimpor library K-Means.</a:t>
            </a:r>
            <a:endParaRPr sz="1100">
              <a:latin typeface="Cambria"/>
              <a:ea typeface="Cambria"/>
              <a:cs typeface="Cambria"/>
              <a:sym typeface="Cambria"/>
            </a:endParaRPr>
          </a:p>
          <a:p>
            <a:pPr indent="-342900" lvl="0" marL="342900" rtl="0" algn="just">
              <a:lnSpc>
                <a:spcPct val="120000"/>
              </a:lnSpc>
              <a:spcBef>
                <a:spcPts val="0"/>
              </a:spcBef>
              <a:spcAft>
                <a:spcPts val="0"/>
              </a:spcAft>
              <a:buSzPts val="1000"/>
              <a:buFont typeface="Noto Sans Symbols"/>
              <a:buChar char="∙"/>
            </a:pPr>
            <a:r>
              <a:rPr lang="en-US" sz="1100">
                <a:solidFill>
                  <a:srgbClr val="000000"/>
                </a:solidFill>
                <a:latin typeface="Cambria"/>
                <a:ea typeface="Cambria"/>
                <a:cs typeface="Cambria"/>
                <a:sym typeface="Cambria"/>
              </a:rPr>
              <a:t>Line 12, membuat </a:t>
            </a:r>
            <a:r>
              <a:rPr i="1" lang="en-US" sz="1100">
                <a:solidFill>
                  <a:srgbClr val="000000"/>
                </a:solidFill>
                <a:latin typeface="Cambria"/>
                <a:ea typeface="Cambria"/>
                <a:cs typeface="Cambria"/>
                <a:sym typeface="Cambria"/>
              </a:rPr>
              <a:t>list </a:t>
            </a:r>
            <a:r>
              <a:rPr lang="en-US" sz="1100">
                <a:solidFill>
                  <a:srgbClr val="000000"/>
                </a:solidFill>
                <a:latin typeface="Cambria"/>
                <a:ea typeface="Cambria"/>
                <a:cs typeface="Cambria"/>
                <a:sym typeface="Cambria"/>
              </a:rPr>
              <a:t>WCSS (mempersiapkan perhitungan WCSS).</a:t>
            </a:r>
            <a:endParaRPr sz="1100">
              <a:latin typeface="Cambria"/>
              <a:ea typeface="Cambria"/>
              <a:cs typeface="Cambria"/>
              <a:sym typeface="Cambria"/>
            </a:endParaRPr>
          </a:p>
          <a:p>
            <a:pPr indent="-342900" lvl="0" marL="342900" rtl="0" algn="just">
              <a:lnSpc>
                <a:spcPct val="120000"/>
              </a:lnSpc>
              <a:spcBef>
                <a:spcPts val="0"/>
              </a:spcBef>
              <a:spcAft>
                <a:spcPts val="0"/>
              </a:spcAft>
              <a:buSzPts val="1000"/>
              <a:buFont typeface="Noto Sans Symbols"/>
              <a:buChar char="∙"/>
            </a:pPr>
            <a:r>
              <a:rPr lang="en-US" sz="1100">
                <a:solidFill>
                  <a:srgbClr val="000000"/>
                </a:solidFill>
                <a:latin typeface="Cambria"/>
                <a:ea typeface="Cambria"/>
                <a:cs typeface="Cambria"/>
                <a:sym typeface="Cambria"/>
              </a:rPr>
              <a:t>Line 13 adalah perintah </a:t>
            </a:r>
            <a:r>
              <a:rPr i="1" lang="en-US" sz="1100">
                <a:solidFill>
                  <a:srgbClr val="000000"/>
                </a:solidFill>
                <a:latin typeface="Cambria"/>
                <a:ea typeface="Cambria"/>
                <a:cs typeface="Cambria"/>
                <a:sym typeface="Cambria"/>
              </a:rPr>
              <a:t>looping, </a:t>
            </a:r>
            <a:r>
              <a:rPr lang="en-US" sz="1100">
                <a:solidFill>
                  <a:srgbClr val="000000"/>
                </a:solidFill>
                <a:latin typeface="Cambria"/>
                <a:ea typeface="Cambria"/>
                <a:cs typeface="Cambria"/>
                <a:sym typeface="Cambria"/>
              </a:rPr>
              <a:t>perlu diingat bahwa kita ingin melakukan looping 10 kali. Oleh karena itu di python ditulis range(1,11), karena angka 11 tidak diikutkan oleh python. Sehingga jika ingin iterasi sebanyak 21 kali misalnya, maka penulisannya range (1,22).</a:t>
            </a:r>
            <a:endParaRPr sz="1100">
              <a:solidFill>
                <a:srgbClr val="000000"/>
              </a:solidFill>
              <a:latin typeface="Cambria"/>
              <a:ea typeface="Cambria"/>
              <a:cs typeface="Cambria"/>
              <a:sym typeface="Cambria"/>
            </a:endParaRPr>
          </a:p>
          <a:p>
            <a:pPr indent="-342900" lvl="0" marL="342900" rtl="0" algn="just">
              <a:lnSpc>
                <a:spcPct val="120000"/>
              </a:lnSpc>
              <a:spcBef>
                <a:spcPts val="0"/>
              </a:spcBef>
              <a:spcAft>
                <a:spcPts val="0"/>
              </a:spcAft>
              <a:buSzPts val="1000"/>
              <a:buFont typeface="Noto Sans Symbols"/>
              <a:buChar char="∙"/>
            </a:pPr>
            <a:r>
              <a:rPr lang="en-US" sz="1100">
                <a:latin typeface="Cambria"/>
                <a:ea typeface="Cambria"/>
                <a:cs typeface="Cambria"/>
                <a:sym typeface="Cambria"/>
              </a:rPr>
              <a:t>Line 14 adalah menuliskan objek kmeans untuk melakukan algoritma K-Means. Selanjutnya perintah pertama adalah KMeans (kapital K dan M), yang merupakan </a:t>
            </a:r>
            <a:r>
              <a:rPr i="1" lang="en-US" sz="1100">
                <a:latin typeface="Cambria"/>
                <a:ea typeface="Cambria"/>
                <a:cs typeface="Cambria"/>
                <a:sym typeface="Cambria"/>
              </a:rPr>
              <a:t>class</a:t>
            </a:r>
            <a:r>
              <a:rPr lang="en-US" sz="1100">
                <a:latin typeface="Cambria"/>
                <a:ea typeface="Cambria"/>
                <a:cs typeface="Cambria"/>
                <a:sym typeface="Cambria"/>
              </a:rPr>
              <a:t> dari library K-Means yang diimpor di line 11, dengan beberapa parameter n_clusters yang merupakan jumlah kluster, diikuti dengan parameter kedua init yang merupakan pemilihan jumlah K di awal (kali ini kita gunakan K++, agar tidak terkena jebakan centroid. Kemudian parameter yang terakhir adalah random_state = 42. Random state ini seperti </a:t>
            </a:r>
            <a:r>
              <a:rPr i="1" lang="en-US" sz="1100">
                <a:latin typeface="Cambria"/>
                <a:ea typeface="Cambria"/>
                <a:cs typeface="Cambria"/>
                <a:sym typeface="Cambria"/>
              </a:rPr>
              <a:t>seed</a:t>
            </a:r>
            <a:r>
              <a:rPr lang="en-US" sz="1100">
                <a:latin typeface="Cambria"/>
                <a:ea typeface="Cambria"/>
                <a:cs typeface="Cambria"/>
                <a:sym typeface="Cambria"/>
              </a:rPr>
              <a:t> pada R, yang jika dipilih 42, maka ketika kita memilih 42 di kesempatan yang berbeda, maka bilangan random yang dihasilkan akan sama.</a:t>
            </a:r>
            <a:endParaRPr sz="1100">
              <a:solidFill>
                <a:srgbClr val="000000"/>
              </a:solidFill>
              <a:latin typeface="Cambria"/>
              <a:ea typeface="Cambria"/>
              <a:cs typeface="Cambria"/>
              <a:sym typeface="Cambria"/>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15000"/>
              </a:lnSpc>
              <a:spcBef>
                <a:spcPts val="0"/>
              </a:spcBef>
              <a:spcAft>
                <a:spcPts val="0"/>
              </a:spcAft>
              <a:buSzPts val="1100"/>
              <a:buChar char="●"/>
            </a:pPr>
            <a:r>
              <a:rPr lang="en-US" sz="1100">
                <a:solidFill>
                  <a:srgbClr val="000000"/>
                </a:solidFill>
                <a:latin typeface="Cambria"/>
                <a:ea typeface="Cambria"/>
                <a:cs typeface="Cambria"/>
                <a:sym typeface="Cambria"/>
              </a:rPr>
              <a:t>Penjelasan coding:</a:t>
            </a:r>
            <a:endParaRPr/>
          </a:p>
          <a:p>
            <a:pPr indent="-228600" lvl="0" marL="457200" rtl="0" algn="just">
              <a:lnSpc>
                <a:spcPct val="115000"/>
              </a:lnSpc>
              <a:spcBef>
                <a:spcPts val="0"/>
              </a:spcBef>
              <a:spcAft>
                <a:spcPts val="0"/>
              </a:spcAft>
              <a:buSzPts val="1100"/>
              <a:buNone/>
            </a:pPr>
            <a:r>
              <a:t/>
            </a:r>
            <a:endParaRPr sz="1100">
              <a:latin typeface="Cambria"/>
              <a:ea typeface="Cambria"/>
              <a:cs typeface="Cambria"/>
              <a:sym typeface="Cambria"/>
            </a:endParaRPr>
          </a:p>
          <a:p>
            <a:pPr indent="-342900" lvl="0" marL="342900" rtl="0" algn="just">
              <a:lnSpc>
                <a:spcPct val="120000"/>
              </a:lnSpc>
              <a:spcBef>
                <a:spcPts val="0"/>
              </a:spcBef>
              <a:spcAft>
                <a:spcPts val="0"/>
              </a:spcAft>
              <a:buSzPts val="1000"/>
              <a:buFont typeface="Noto Sans Symbols"/>
              <a:buChar char="∙"/>
            </a:pPr>
            <a:r>
              <a:rPr lang="en-US" sz="1100">
                <a:solidFill>
                  <a:srgbClr val="000000"/>
                </a:solidFill>
                <a:latin typeface="Cambria"/>
                <a:ea typeface="Cambria"/>
                <a:cs typeface="Cambria"/>
                <a:sym typeface="Cambria"/>
              </a:rPr>
              <a:t>Line 15 merupakan perintah agar objek kmeans di line 14, digunakan untuk mengolah data X yang sudah kita definisikan di line 8.</a:t>
            </a:r>
            <a:endParaRPr sz="1100">
              <a:latin typeface="Cambria"/>
              <a:ea typeface="Cambria"/>
              <a:cs typeface="Cambria"/>
              <a:sym typeface="Cambria"/>
            </a:endParaRPr>
          </a:p>
          <a:p>
            <a:pPr indent="-342900" lvl="0" marL="342900" rtl="0" algn="just">
              <a:lnSpc>
                <a:spcPct val="120000"/>
              </a:lnSpc>
              <a:spcBef>
                <a:spcPts val="0"/>
              </a:spcBef>
              <a:spcAft>
                <a:spcPts val="0"/>
              </a:spcAft>
              <a:buSzPts val="1000"/>
              <a:buFont typeface="Noto Sans Symbols"/>
              <a:buChar char="∙"/>
            </a:pPr>
            <a:r>
              <a:rPr lang="en-US" sz="1100">
                <a:solidFill>
                  <a:srgbClr val="000000"/>
                </a:solidFill>
                <a:latin typeface="Cambria"/>
                <a:ea typeface="Cambria"/>
                <a:cs typeface="Cambria"/>
                <a:sym typeface="Cambria"/>
              </a:rPr>
              <a:t>Line 16 merupakan perintah untuk menghitung WCSS dengan menuliskan perintah append setelah wcss. Append merupakan </a:t>
            </a:r>
            <a:r>
              <a:rPr i="1" lang="en-US" sz="1100">
                <a:solidFill>
                  <a:srgbClr val="000000"/>
                </a:solidFill>
                <a:latin typeface="Cambria"/>
                <a:ea typeface="Cambria"/>
                <a:cs typeface="Cambria"/>
                <a:sym typeface="Cambria"/>
              </a:rPr>
              <a:t>method</a:t>
            </a:r>
            <a:r>
              <a:rPr lang="en-US" sz="1100">
                <a:solidFill>
                  <a:srgbClr val="000000"/>
                </a:solidFill>
                <a:latin typeface="Cambria"/>
                <a:ea typeface="Cambria"/>
                <a:cs typeface="Cambria"/>
                <a:sym typeface="Cambria"/>
              </a:rPr>
              <a:t> di python untuk menambahkan objek. Algoritma wcss dituliskan dengan perintah kmeans.inertia_ (dengan underscore).</a:t>
            </a:r>
            <a:endParaRPr sz="1100">
              <a:latin typeface="Cambria"/>
              <a:ea typeface="Cambria"/>
              <a:cs typeface="Cambria"/>
              <a:sym typeface="Cambria"/>
            </a:endParaRPr>
          </a:p>
          <a:p>
            <a:pPr indent="-342900" lvl="0" marL="342900" rtl="0" algn="just">
              <a:lnSpc>
                <a:spcPct val="120000"/>
              </a:lnSpc>
              <a:spcBef>
                <a:spcPts val="0"/>
              </a:spcBef>
              <a:spcAft>
                <a:spcPts val="0"/>
              </a:spcAft>
              <a:buSzPts val="1000"/>
              <a:buFont typeface="Noto Sans Symbols"/>
              <a:buChar char="∙"/>
            </a:pPr>
            <a:r>
              <a:rPr lang="en-US" sz="1100">
                <a:solidFill>
                  <a:srgbClr val="000000"/>
                </a:solidFill>
                <a:latin typeface="Cambria"/>
                <a:ea typeface="Cambria"/>
                <a:cs typeface="Cambria"/>
                <a:sym typeface="Cambria"/>
              </a:rPr>
              <a:t>Line 17 merupakan perintah untuk menampilkan plot. Sumbu x pada plot adalah jumlah kluster dari 1-10, maka ditulis range(1,11). Sumbu y nya adalah skor wcss yang dihitung di line 16.</a:t>
            </a:r>
            <a:endParaRPr sz="1100">
              <a:latin typeface="Cambria"/>
              <a:ea typeface="Cambria"/>
              <a:cs typeface="Cambria"/>
              <a:sym typeface="Cambria"/>
            </a:endParaRPr>
          </a:p>
          <a:p>
            <a:pPr indent="-342900" lvl="0" marL="342900" rtl="0" algn="just">
              <a:lnSpc>
                <a:spcPct val="120000"/>
              </a:lnSpc>
              <a:spcBef>
                <a:spcPts val="0"/>
              </a:spcBef>
              <a:spcAft>
                <a:spcPts val="0"/>
              </a:spcAft>
              <a:buSzPts val="1000"/>
              <a:buFont typeface="Noto Sans Symbols"/>
              <a:buChar char="∙"/>
            </a:pPr>
            <a:r>
              <a:rPr lang="en-US" sz="1100">
                <a:solidFill>
                  <a:srgbClr val="000000"/>
                </a:solidFill>
                <a:latin typeface="Cambria"/>
                <a:ea typeface="Cambria"/>
                <a:cs typeface="Cambria"/>
                <a:sym typeface="Cambria"/>
              </a:rPr>
              <a:t>Line 18-20 adalah perintah plot untuk estetika, seperti nama sumbu x, sumbu y dll.</a:t>
            </a:r>
            <a:endParaRPr sz="1100">
              <a:latin typeface="Cambria"/>
              <a:ea typeface="Cambria"/>
              <a:cs typeface="Cambria"/>
              <a:sym typeface="Cambria"/>
            </a:endParaRPr>
          </a:p>
          <a:p>
            <a:pPr indent="-342900" lvl="0" marL="342900" rtl="0" algn="just">
              <a:lnSpc>
                <a:spcPct val="120000"/>
              </a:lnSpc>
              <a:spcBef>
                <a:spcPts val="0"/>
              </a:spcBef>
              <a:spcAft>
                <a:spcPts val="0"/>
              </a:spcAft>
              <a:buSzPts val="1000"/>
              <a:buFont typeface="Noto Sans Symbols"/>
              <a:buChar char="∙"/>
            </a:pPr>
            <a:r>
              <a:rPr lang="en-US" sz="1100">
                <a:solidFill>
                  <a:srgbClr val="000000"/>
                </a:solidFill>
                <a:latin typeface="Cambria"/>
                <a:ea typeface="Cambria"/>
                <a:cs typeface="Cambria"/>
                <a:sym typeface="Cambria"/>
              </a:rPr>
              <a:t>Line 21 adalah perintah menampilkan plotnya.</a:t>
            </a:r>
            <a:endParaRPr sz="1100">
              <a:solidFill>
                <a:srgbClr val="000000"/>
              </a:solidFill>
              <a:latin typeface="Cambria"/>
              <a:ea typeface="Cambria"/>
              <a:cs typeface="Cambria"/>
              <a:sym typeface="Cambria"/>
            </a:endParaRPr>
          </a:p>
          <a:p>
            <a:pPr indent="-342900" lvl="0" marL="342900" rtl="0" algn="just">
              <a:lnSpc>
                <a:spcPct val="120000"/>
              </a:lnSpc>
              <a:spcBef>
                <a:spcPts val="0"/>
              </a:spcBef>
              <a:spcAft>
                <a:spcPts val="0"/>
              </a:spcAft>
              <a:buSzPts val="1000"/>
              <a:buFont typeface="Noto Sans Symbols"/>
              <a:buChar char="∙"/>
            </a:pPr>
            <a:r>
              <a:rPr lang="en-US" sz="1100">
                <a:latin typeface="Cambria"/>
                <a:ea typeface="Cambria"/>
                <a:cs typeface="Cambria"/>
                <a:sym typeface="Cambria"/>
              </a:rPr>
              <a:t>Line 25 adalah melakukan prediksi seperti apa pengelompokan klusternya jika kita pilih K=5. Kita siapkan objek y_kmeans (tentu saja pemilihan nama ini bebas) dengan </a:t>
            </a:r>
            <a:r>
              <a:rPr i="1" lang="en-US" sz="1100">
                <a:latin typeface="Cambria"/>
                <a:ea typeface="Cambria"/>
                <a:cs typeface="Cambria"/>
                <a:sym typeface="Cambria"/>
              </a:rPr>
              <a:t>method</a:t>
            </a:r>
            <a:r>
              <a:rPr lang="en-US" sz="1100">
                <a:latin typeface="Cambria"/>
                <a:ea typeface="Cambria"/>
                <a:cs typeface="Cambria"/>
                <a:sym typeface="Cambria"/>
              </a:rPr>
              <a:t> bukan </a:t>
            </a:r>
            <a:r>
              <a:rPr i="1" lang="en-US" sz="1100">
                <a:latin typeface="Cambria"/>
                <a:ea typeface="Cambria"/>
                <a:cs typeface="Cambria"/>
                <a:sym typeface="Cambria"/>
              </a:rPr>
              <a:t>fit</a:t>
            </a:r>
            <a:r>
              <a:rPr lang="en-US" sz="1100">
                <a:latin typeface="Cambria"/>
                <a:ea typeface="Cambria"/>
                <a:cs typeface="Cambria"/>
                <a:sym typeface="Cambria"/>
              </a:rPr>
              <a:t> melainkan </a:t>
            </a:r>
            <a:r>
              <a:rPr i="1" lang="en-US" sz="1100">
                <a:latin typeface="Cambria"/>
                <a:ea typeface="Cambria"/>
                <a:cs typeface="Cambria"/>
                <a:sym typeface="Cambria"/>
              </a:rPr>
              <a:t>fit_predict</a:t>
            </a:r>
            <a:r>
              <a:rPr lang="en-US" sz="1100">
                <a:latin typeface="Cambria"/>
                <a:ea typeface="Cambria"/>
                <a:cs typeface="Cambria"/>
                <a:sym typeface="Cambria"/>
              </a:rPr>
              <a:t> terhadap variabel X yang sudah didefinisikan di line 8.</a:t>
            </a:r>
            <a:endParaRPr sz="1100">
              <a:latin typeface="Cambria"/>
              <a:ea typeface="Cambria"/>
              <a:cs typeface="Cambria"/>
              <a:sym typeface="Cambria"/>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1" name="Google Shape;62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8" name="Google Shape;62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3" name="Google Shape;65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7" name="Google Shape;69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3" name="Google Shape;72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3" name="Google Shape;75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5" name="Google Shape;78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2" name="Google Shape;79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2 sampai 4 mengimpor </a:t>
            </a:r>
            <a:r>
              <a:rPr i="1" lang="en-US" sz="1800">
                <a:latin typeface="Cambria"/>
                <a:ea typeface="Cambria"/>
                <a:cs typeface="Cambria"/>
                <a:sym typeface="Cambria"/>
              </a:rPr>
              <a:t>library</a:t>
            </a:r>
            <a:r>
              <a:rPr lang="en-US" sz="1800">
                <a:latin typeface="Cambria"/>
                <a:ea typeface="Cambria"/>
                <a:cs typeface="Cambria"/>
                <a:sym typeface="Cambria"/>
              </a:rPr>
              <a:t> yang dibutuhkan.</a:t>
            </a:r>
            <a:endParaRPr sz="1800">
              <a:latin typeface="Arial"/>
              <a:ea typeface="Arial"/>
              <a:cs typeface="Arial"/>
              <a:sym typeface="Arial"/>
            </a:endParaRPr>
          </a:p>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7 mengimpor dataset yang digunakan.</a:t>
            </a:r>
            <a:endParaRPr sz="1800">
              <a:latin typeface="Arial"/>
              <a:ea typeface="Arial"/>
              <a:cs typeface="Arial"/>
              <a:sym typeface="Arial"/>
            </a:endParaRPr>
          </a:p>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8 melakukan slicing yaitu memilih komlom mana yang akan digunakan sebagai data input.</a:t>
            </a:r>
            <a:endParaRPr sz="1800">
              <a:latin typeface="Arial"/>
              <a:ea typeface="Arial"/>
              <a:cs typeface="Arial"/>
              <a:sym typeface="Arial"/>
            </a:endParaRPr>
          </a:p>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11 mengimpor </a:t>
            </a:r>
            <a:r>
              <a:rPr i="1" lang="en-US" sz="1800">
                <a:latin typeface="Cambria"/>
                <a:ea typeface="Cambria"/>
                <a:cs typeface="Cambria"/>
                <a:sym typeface="Cambria"/>
              </a:rPr>
              <a:t>library</a:t>
            </a:r>
            <a:r>
              <a:rPr lang="en-US" sz="1800">
                <a:latin typeface="Cambria"/>
                <a:ea typeface="Cambria"/>
                <a:cs typeface="Cambria"/>
                <a:sym typeface="Cambria"/>
              </a:rPr>
              <a:t> scipy.cluster.hierarchy untuk membuat dendrogram diagram.</a:t>
            </a:r>
            <a:endParaRPr sz="1800">
              <a:latin typeface="Arial"/>
              <a:ea typeface="Arial"/>
              <a:cs typeface="Arial"/>
              <a:sym typeface="Arial"/>
            </a:endParaRPr>
          </a:p>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12 mendefinisikan variabel dendrogam untuk membuat dendrogram. Paramater yang digunakan adalah linkage. Linkage adalah algoritma python yang ada di </a:t>
            </a:r>
            <a:r>
              <a:rPr i="1" lang="en-US" sz="1800">
                <a:latin typeface="Cambria"/>
                <a:ea typeface="Cambria"/>
                <a:cs typeface="Cambria"/>
                <a:sym typeface="Cambria"/>
              </a:rPr>
              <a:t>hierarchical clustering</a:t>
            </a:r>
            <a:r>
              <a:rPr lang="en-US" sz="1800">
                <a:latin typeface="Cambria"/>
                <a:ea typeface="Cambria"/>
                <a:cs typeface="Cambria"/>
                <a:sym typeface="Cambria"/>
              </a:rPr>
              <a:t>. </a:t>
            </a:r>
            <a:endParaRPr sz="1800">
              <a:latin typeface="Arial"/>
              <a:ea typeface="Arial"/>
              <a:cs typeface="Arial"/>
              <a:sym typeface="Arial"/>
            </a:endParaRPr>
          </a:p>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13-16 adalah instruksi untuk menampilkan grafik dapat diamati bahwa grafik di setting dengan warna berbeda untuk membangkitkan dendogram diagram. Setelah program dijalankan dan diketahui jumlah K yang tepat melalui dendogram diagram, langkah selanjutnya adalah melakukan pengolahan Hierarchical Clustering sesuai dengan jumlah K yang telah diamati.</a:t>
            </a:r>
            <a:endParaRPr sz="1800">
              <a:latin typeface="Arial"/>
              <a:ea typeface="Arial"/>
              <a:cs typeface="Arial"/>
              <a:sym typeface="Arial"/>
            </a:endParaRPr>
          </a:p>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19 adalah perintah untuk mengimpor </a:t>
            </a:r>
            <a:r>
              <a:rPr i="1" lang="en-US" sz="1800">
                <a:latin typeface="Cambria"/>
                <a:ea typeface="Cambria"/>
                <a:cs typeface="Cambria"/>
                <a:sym typeface="Cambria"/>
              </a:rPr>
              <a:t>library </a:t>
            </a:r>
            <a:r>
              <a:rPr lang="en-US" sz="1800">
                <a:latin typeface="Cambria"/>
                <a:ea typeface="Cambria"/>
                <a:cs typeface="Cambria"/>
                <a:sym typeface="Cambria"/>
              </a:rPr>
              <a:t>AgglomerativeClustering dari sklearn.cluster.</a:t>
            </a:r>
            <a:endParaRPr sz="1800">
              <a:latin typeface="Arial"/>
              <a:ea typeface="Arial"/>
              <a:cs typeface="Arial"/>
              <a:sym typeface="Arial"/>
            </a:endParaRPr>
          </a:p>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20 mendefinisikan variabel untuk membuta model Hierarchical Clustering. Untuk parameter pengolahan Hierarchical Clustering digunakan N=5 (jumlah K) kemudian pengukuran jarak menggunakan Euclidean Distance dan Metode Ward.</a:t>
            </a:r>
            <a:endParaRPr sz="180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US" sz="1800">
                <a:latin typeface="Cambria"/>
                <a:ea typeface="Cambria"/>
                <a:cs typeface="Cambria"/>
                <a:sym typeface="Cambria"/>
              </a:rPr>
              <a:t>Baris 24-33 adalah perintah untuk menampilkan hasil clustering. Setiap kelompok didefinisikan dengan warna berbeda agar lebih mudah dianalisa</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0" name="Google Shape;80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2" name="Google Shape;812;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2 sampai 4 mengimpor </a:t>
            </a:r>
            <a:r>
              <a:rPr i="1" lang="en-US" sz="1800">
                <a:latin typeface="Cambria"/>
                <a:ea typeface="Cambria"/>
                <a:cs typeface="Cambria"/>
                <a:sym typeface="Cambria"/>
              </a:rPr>
              <a:t>library</a:t>
            </a:r>
            <a:r>
              <a:rPr lang="en-US" sz="1800">
                <a:latin typeface="Cambria"/>
                <a:ea typeface="Cambria"/>
                <a:cs typeface="Cambria"/>
                <a:sym typeface="Cambria"/>
              </a:rPr>
              <a:t> yang dibutuhkan.</a:t>
            </a:r>
            <a:endParaRPr sz="1800">
              <a:latin typeface="Arial"/>
              <a:ea typeface="Arial"/>
              <a:cs typeface="Arial"/>
              <a:sym typeface="Arial"/>
            </a:endParaRPr>
          </a:p>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7 mengimpor dataset yang digunakan.</a:t>
            </a:r>
            <a:endParaRPr sz="1800">
              <a:latin typeface="Arial"/>
              <a:ea typeface="Arial"/>
              <a:cs typeface="Arial"/>
              <a:sym typeface="Arial"/>
            </a:endParaRPr>
          </a:p>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8 melakukan slicing yaitu memilih komlom mana yang akan digunakan sebagai data input.</a:t>
            </a:r>
            <a:endParaRPr sz="1800">
              <a:latin typeface="Arial"/>
              <a:ea typeface="Arial"/>
              <a:cs typeface="Arial"/>
              <a:sym typeface="Arial"/>
            </a:endParaRPr>
          </a:p>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11 mengimpor </a:t>
            </a:r>
            <a:r>
              <a:rPr i="1" lang="en-US" sz="1800">
                <a:latin typeface="Cambria"/>
                <a:ea typeface="Cambria"/>
                <a:cs typeface="Cambria"/>
                <a:sym typeface="Cambria"/>
              </a:rPr>
              <a:t>library</a:t>
            </a:r>
            <a:r>
              <a:rPr lang="en-US" sz="1800">
                <a:latin typeface="Cambria"/>
                <a:ea typeface="Cambria"/>
                <a:cs typeface="Cambria"/>
                <a:sym typeface="Cambria"/>
              </a:rPr>
              <a:t> scipy.cluster.hierarchy untuk membuat dendrogram diagram.</a:t>
            </a:r>
            <a:endParaRPr sz="1800">
              <a:latin typeface="Arial"/>
              <a:ea typeface="Arial"/>
              <a:cs typeface="Arial"/>
              <a:sym typeface="Arial"/>
            </a:endParaRPr>
          </a:p>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12 mendefinisikan variabel dendrogam untuk membuat dendrogram. Paramater yang digunakan adalah linkage. Linkage adalah algoritma python yang ada di </a:t>
            </a:r>
            <a:r>
              <a:rPr i="1" lang="en-US" sz="1800">
                <a:latin typeface="Cambria"/>
                <a:ea typeface="Cambria"/>
                <a:cs typeface="Cambria"/>
                <a:sym typeface="Cambria"/>
              </a:rPr>
              <a:t>hierarchical clustering</a:t>
            </a:r>
            <a:r>
              <a:rPr lang="en-US" sz="1800">
                <a:latin typeface="Cambria"/>
                <a:ea typeface="Cambria"/>
                <a:cs typeface="Cambria"/>
                <a:sym typeface="Cambria"/>
              </a:rPr>
              <a:t>. </a:t>
            </a:r>
            <a:endParaRPr sz="1800">
              <a:latin typeface="Arial"/>
              <a:ea typeface="Arial"/>
              <a:cs typeface="Arial"/>
              <a:sym typeface="Arial"/>
            </a:endParaRPr>
          </a:p>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13-16 adalah instruksi untuk menampilkan grafik dapat diamati bahwa grafik di setting dengan warna berbeda untuk membangkitkan dendogram diagram. Setelah program dijalankan dan diketahui jumlah K yang tepat melalui dendogram diagram, langkah selanjutnya adalah melakukan pengolahan Hierarchical Clustering sesuai dengan jumlah K yang telah diamati.</a:t>
            </a:r>
            <a:endParaRPr sz="1800">
              <a:latin typeface="Arial"/>
              <a:ea typeface="Arial"/>
              <a:cs typeface="Arial"/>
              <a:sym typeface="Arial"/>
            </a:endParaRPr>
          </a:p>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19 adalah perintah untuk mengimpor </a:t>
            </a:r>
            <a:r>
              <a:rPr i="1" lang="en-US" sz="1800">
                <a:latin typeface="Cambria"/>
                <a:ea typeface="Cambria"/>
                <a:cs typeface="Cambria"/>
                <a:sym typeface="Cambria"/>
              </a:rPr>
              <a:t>library </a:t>
            </a:r>
            <a:r>
              <a:rPr lang="en-US" sz="1800">
                <a:latin typeface="Cambria"/>
                <a:ea typeface="Cambria"/>
                <a:cs typeface="Cambria"/>
                <a:sym typeface="Cambria"/>
              </a:rPr>
              <a:t>AgglomerativeClustering dari sklearn.cluster.</a:t>
            </a:r>
            <a:endParaRPr sz="1800">
              <a:latin typeface="Arial"/>
              <a:ea typeface="Arial"/>
              <a:cs typeface="Arial"/>
              <a:sym typeface="Arial"/>
            </a:endParaRPr>
          </a:p>
          <a:p>
            <a:pPr indent="-342900" lvl="0" marL="342900" rtl="0" algn="just">
              <a:lnSpc>
                <a:spcPct val="150000"/>
              </a:lnSpc>
              <a:spcBef>
                <a:spcPts val="0"/>
              </a:spcBef>
              <a:spcAft>
                <a:spcPts val="0"/>
              </a:spcAft>
              <a:buSzPts val="1100"/>
              <a:buFont typeface="Arial"/>
              <a:buChar char="•"/>
            </a:pPr>
            <a:r>
              <a:rPr lang="en-US" sz="1800">
                <a:latin typeface="Cambria"/>
                <a:ea typeface="Cambria"/>
                <a:cs typeface="Cambria"/>
                <a:sym typeface="Cambria"/>
              </a:rPr>
              <a:t>Baris 20 mendefinisikan variabel untuk membuta model Hierarchical Clustering. Untuk parameter pengolahan Hierarchical Clustering digunakan N=5 (jumlah K) kemudian pengukuran jarak menggunakan Euclidean Distance dan Metode Ward.</a:t>
            </a:r>
            <a:endParaRPr sz="180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US" sz="1800">
                <a:latin typeface="Cambria"/>
                <a:ea typeface="Cambria"/>
                <a:cs typeface="Cambria"/>
                <a:sym typeface="Cambria"/>
              </a:rPr>
              <a:t>Baris 24-33 adalah perintah untuk menampilkan hasil clustering. Setiap kelompok didefinisikan dengan warna berbeda agar lebih mudah dianalisa</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0" name="Google Shape;820;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8" name="Google Shape;82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7" name="Google Shape;83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4" name="Google Shape;844;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1" name="Google Shape;85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8" name="Google Shape;858;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5" name="Google Shape;865;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333a3dec075_0_1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872" name="Google Shape;872;g333a3dec075_0_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20000"/>
              </a:lnSpc>
              <a:spcBef>
                <a:spcPts val="1200"/>
              </a:spcBef>
              <a:spcAft>
                <a:spcPts val="0"/>
              </a:spcAft>
              <a:buSzPts val="1100"/>
              <a:buChar char="●"/>
            </a:pPr>
            <a:r>
              <a:rPr lang="en-US" sz="1100">
                <a:solidFill>
                  <a:srgbClr val="000000"/>
                </a:solidFill>
                <a:latin typeface="Cambria"/>
                <a:ea typeface="Cambria"/>
                <a:cs typeface="Cambria"/>
                <a:sym typeface="Cambria"/>
              </a:rPr>
              <a:t>Teknik </a:t>
            </a:r>
            <a:r>
              <a:rPr i="1" lang="en-US" sz="1100">
                <a:solidFill>
                  <a:srgbClr val="000000"/>
                </a:solidFill>
                <a:latin typeface="Cambria"/>
                <a:ea typeface="Cambria"/>
                <a:cs typeface="Cambria"/>
                <a:sym typeface="Cambria"/>
              </a:rPr>
              <a:t>clustering</a:t>
            </a:r>
            <a:r>
              <a:rPr lang="en-US" sz="1100">
                <a:solidFill>
                  <a:srgbClr val="000000"/>
                </a:solidFill>
                <a:latin typeface="Cambria"/>
                <a:ea typeface="Cambria"/>
                <a:cs typeface="Cambria"/>
                <a:sym typeface="Cambria"/>
              </a:rPr>
              <a:t> adalah salah satu metode </a:t>
            </a:r>
            <a:r>
              <a:rPr i="1" lang="en-US" sz="1100">
                <a:solidFill>
                  <a:srgbClr val="000000"/>
                </a:solidFill>
                <a:latin typeface="Cambria"/>
                <a:ea typeface="Cambria"/>
                <a:cs typeface="Cambria"/>
                <a:sym typeface="Cambria"/>
              </a:rPr>
              <a:t>machine learning </a:t>
            </a:r>
            <a:r>
              <a:rPr lang="en-US" sz="1100">
                <a:solidFill>
                  <a:srgbClr val="000000"/>
                </a:solidFill>
                <a:latin typeface="Cambria"/>
                <a:ea typeface="Cambria"/>
                <a:cs typeface="Cambria"/>
                <a:sym typeface="Cambria"/>
              </a:rPr>
              <a:t>yang termasuk dalam kelompok </a:t>
            </a:r>
            <a:r>
              <a:rPr i="1" lang="en-US" sz="1100">
                <a:solidFill>
                  <a:srgbClr val="000000"/>
                </a:solidFill>
                <a:latin typeface="Cambria"/>
                <a:ea typeface="Cambria"/>
                <a:cs typeface="Cambria"/>
                <a:sym typeface="Cambria"/>
              </a:rPr>
              <a:t>unsupervised learning</a:t>
            </a:r>
            <a:r>
              <a:rPr lang="en-US" sz="1100">
                <a:solidFill>
                  <a:srgbClr val="000000"/>
                </a:solidFill>
                <a:latin typeface="Cambria"/>
                <a:ea typeface="Cambria"/>
                <a:cs typeface="Cambria"/>
                <a:sym typeface="Cambria"/>
              </a:rPr>
              <a:t>. Teknik ini melakukan pembelajaran mesin tanpa ada supervisi untuk menyelesaikan suatu masalah. Tidak seperti pembelajaran yang diawasi (</a:t>
            </a:r>
            <a:r>
              <a:rPr i="1" lang="en-US" sz="1100">
                <a:solidFill>
                  <a:srgbClr val="000000"/>
                </a:solidFill>
                <a:latin typeface="Cambria"/>
                <a:ea typeface="Cambria"/>
                <a:cs typeface="Cambria"/>
                <a:sym typeface="Cambria"/>
              </a:rPr>
              <a:t>supervised learning</a:t>
            </a:r>
            <a:r>
              <a:rPr lang="en-US" sz="1100">
                <a:solidFill>
                  <a:srgbClr val="000000"/>
                </a:solidFill>
                <a:latin typeface="Cambria"/>
                <a:ea typeface="Cambria"/>
                <a:cs typeface="Cambria"/>
                <a:sym typeface="Cambria"/>
              </a:rPr>
              <a:t>), clustering dianggap sebagai metode pembelajaran tanpa pengawasan karena tidak memiliki kebenaran dasar untuk membandingkan keluaran algoritme pengelompokan dengan label sebenarnya untuk mengevaluasi performanya. Penerapan clustering bertujuan untuk mengeksplorasi dan menyelidiki struktur data dengan mengelompokkan titik data ke dalam subkelompok yang berbeda.</a:t>
            </a:r>
            <a:endParaRPr sz="1100">
              <a:latin typeface="Arial"/>
              <a:ea typeface="Arial"/>
              <a:cs typeface="Arial"/>
              <a:sym typeface="Arial"/>
            </a:endParaRPr>
          </a:p>
          <a:p>
            <a:pPr indent="-298450" lvl="0" marL="457200" rtl="0" algn="just">
              <a:lnSpc>
                <a:spcPct val="120000"/>
              </a:lnSpc>
              <a:spcBef>
                <a:spcPts val="750"/>
              </a:spcBef>
              <a:spcAft>
                <a:spcPts val="0"/>
              </a:spcAft>
              <a:buSzPts val="1100"/>
              <a:buChar char="●"/>
            </a:pPr>
            <a:r>
              <a:rPr lang="en-US" sz="1100">
                <a:solidFill>
                  <a:srgbClr val="000000"/>
                </a:solidFill>
                <a:latin typeface="Cambria"/>
                <a:ea typeface="Cambria"/>
                <a:cs typeface="Cambria"/>
                <a:sym typeface="Cambria"/>
              </a:rPr>
              <a:t>Clustering adalah salah satu teknik analisis dan eksplorasi data yang paling sering digunakan untuk mendapatkan pola suatu struktur data. Clustering juga dapat dianalogikan sebagai tugas mengidentifikasi subkelompok dalam data sedemikian rupa sehingga titik data dalam subkelompok yang sama (cluster) sangat mirip sedangkan titik data dalam cluster yang berbeda sangat berbeda. Dengan kata lain, clustering adalah suatu Teknik untuk kelompok data yang homogen sedemikian rupa sehingga titik data di setiap cluster semirip mungkin menurut ukuran kesamaan seperti jarak berbasis euclidean atau jarak berbasis korelasi. Keputusan tentang ukuran kemiripan dapat ditentukan melalui jumlah centroid masing-masing kelompok dan jaraknya.</a:t>
            </a:r>
            <a:endParaRPr sz="1100">
              <a:latin typeface="Arial"/>
              <a:ea typeface="Arial"/>
              <a:cs typeface="Arial"/>
              <a:sym typeface="Arial"/>
            </a:endParaRPr>
          </a:p>
          <a:p>
            <a:pPr indent="-298450" lvl="0" marL="457200" rtl="0" algn="just">
              <a:lnSpc>
                <a:spcPct val="120000"/>
              </a:lnSpc>
              <a:spcBef>
                <a:spcPts val="750"/>
              </a:spcBef>
              <a:spcAft>
                <a:spcPts val="0"/>
              </a:spcAft>
              <a:buSzPts val="1100"/>
              <a:buChar char="●"/>
            </a:pPr>
            <a:r>
              <a:rPr lang="en-US" sz="1100">
                <a:solidFill>
                  <a:srgbClr val="000000"/>
                </a:solidFill>
                <a:latin typeface="Cambria"/>
                <a:ea typeface="Cambria"/>
                <a:cs typeface="Cambria"/>
                <a:sym typeface="Cambria"/>
              </a:rPr>
              <a:t>Analisis clustering dapat dilakukan berdasarkan fitur yang telah ditentukan untuk menemukan subkelompok berdasarkan fitur atau berdasarkan sampel. Sebagai contoh Ketika terdapat data mahasiswa dalam satu angkatan yang berisi nilai quiz, UTS, UAS, serta jumlah kehadiran dari seluruh mata kuliah. Maka dengan penerapan algoritma </a:t>
            </a:r>
            <a:r>
              <a:rPr i="1" lang="en-US" sz="1100">
                <a:solidFill>
                  <a:srgbClr val="000000"/>
                </a:solidFill>
                <a:latin typeface="Cambria"/>
                <a:ea typeface="Cambria"/>
                <a:cs typeface="Cambria"/>
                <a:sym typeface="Cambria"/>
              </a:rPr>
              <a:t>clustering</a:t>
            </a:r>
            <a:r>
              <a:rPr lang="en-US" sz="1100">
                <a:solidFill>
                  <a:srgbClr val="000000"/>
                </a:solidFill>
                <a:latin typeface="Cambria"/>
                <a:ea typeface="Cambria"/>
                <a:cs typeface="Cambria"/>
                <a:sym typeface="Cambria"/>
              </a:rPr>
              <a:t> dapat menganalisa kelompok-kelompok mahasiswa yang memiliki nilai baik, nilai yang biasa saja, baik di semua mata kuliah atau mata kuliah tertentu, serta yang rajin menghadiri kuliah. Hasil dari pengelompokan tersebut dapat menghasilkan analisa sesuai dengan yang diinginkan untuk memberikan suatu dukungan keputusan.</a:t>
            </a:r>
            <a:endParaRPr sz="1100">
              <a:latin typeface="Arial"/>
              <a:ea typeface="Arial"/>
              <a:cs typeface="Arial"/>
              <a:sym typeface="Arial"/>
            </a:endParaRPr>
          </a:p>
          <a:p>
            <a:pPr indent="0" lvl="0" marL="0" marR="0" rtl="0" algn="l">
              <a:lnSpc>
                <a:spcPct val="100000"/>
              </a:lnSpc>
              <a:spcBef>
                <a:spcPts val="750"/>
              </a:spcBef>
              <a:spcAft>
                <a:spcPts val="0"/>
              </a:spcAft>
              <a:buClr>
                <a:srgbClr val="000000"/>
              </a:buClr>
              <a:buSzPts val="1200"/>
              <a:buFont typeface="Arial"/>
              <a:buNone/>
            </a:pPr>
            <a:r>
              <a:t/>
            </a:r>
            <a:endParaRPr b="0" i="0" sz="11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Overlock"/>
              <a:ea typeface="Overlock"/>
              <a:cs typeface="Overlock"/>
              <a:sym typeface="Overlock"/>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3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3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5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5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6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6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4" name="Shape 54"/>
        <p:cNvGrpSpPr/>
        <p:nvPr/>
      </p:nvGrpSpPr>
      <p:grpSpPr>
        <a:xfrm>
          <a:off x="0" y="0"/>
          <a:ext cx="0" cy="0"/>
          <a:chOff x="0" y="0"/>
          <a:chExt cx="0" cy="0"/>
        </a:xfrm>
      </p:grpSpPr>
      <p:sp>
        <p:nvSpPr>
          <p:cNvPr id="55" name="Google Shape;55;p55"/>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4400"/>
              <a:buNone/>
              <a:defRPr b="1" sz="4000">
                <a:latin typeface="Federo"/>
                <a:ea typeface="Federo"/>
                <a:cs typeface="Federo"/>
                <a:sym typeface="Fede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5"/>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sz="1800">
                <a:solidFill>
                  <a:srgbClr val="888888"/>
                </a:solidFill>
              </a:defRPr>
            </a:lvl1pPr>
            <a:lvl2pPr indent="-228600" lvl="1" marL="914400" algn="l">
              <a:lnSpc>
                <a:spcPct val="90000"/>
              </a:lnSpc>
              <a:spcBef>
                <a:spcPts val="500"/>
              </a:spcBef>
              <a:spcAft>
                <a:spcPts val="0"/>
              </a:spcAft>
              <a:buSzPts val="2400"/>
              <a:buNone/>
              <a:defRPr sz="1500">
                <a:solidFill>
                  <a:srgbClr val="888888"/>
                </a:solidFill>
              </a:defRPr>
            </a:lvl2pPr>
            <a:lvl3pPr indent="-228600" lvl="2" marL="1371600" algn="l">
              <a:lnSpc>
                <a:spcPct val="90000"/>
              </a:lnSpc>
              <a:spcBef>
                <a:spcPts val="500"/>
              </a:spcBef>
              <a:spcAft>
                <a:spcPts val="0"/>
              </a:spcAft>
              <a:buSzPts val="2000"/>
              <a:buNone/>
              <a:defRPr sz="1350">
                <a:solidFill>
                  <a:srgbClr val="888888"/>
                </a:solidFill>
              </a:defRPr>
            </a:lvl3pPr>
            <a:lvl4pPr indent="-228600" lvl="3" marL="1828800" algn="l">
              <a:lnSpc>
                <a:spcPct val="90000"/>
              </a:lnSpc>
              <a:spcBef>
                <a:spcPts val="500"/>
              </a:spcBef>
              <a:spcAft>
                <a:spcPts val="0"/>
              </a:spcAft>
              <a:buSzPts val="1800"/>
              <a:buNone/>
              <a:defRPr sz="1200">
                <a:solidFill>
                  <a:srgbClr val="888888"/>
                </a:solidFill>
              </a:defRPr>
            </a:lvl4pPr>
            <a:lvl5pPr indent="-228600" lvl="4" marL="2286000" algn="l">
              <a:lnSpc>
                <a:spcPct val="90000"/>
              </a:lnSpc>
              <a:spcBef>
                <a:spcPts val="500"/>
              </a:spcBef>
              <a:spcAft>
                <a:spcPts val="0"/>
              </a:spcAft>
              <a:buSzPts val="1800"/>
              <a:buNone/>
              <a:defRPr sz="1200">
                <a:solidFill>
                  <a:srgbClr val="888888"/>
                </a:solidFill>
              </a:defRPr>
            </a:lvl5pPr>
            <a:lvl6pPr indent="-228600" lvl="5" marL="2743200" algn="l">
              <a:lnSpc>
                <a:spcPct val="90000"/>
              </a:lnSpc>
              <a:spcBef>
                <a:spcPts val="500"/>
              </a:spcBef>
              <a:spcAft>
                <a:spcPts val="0"/>
              </a:spcAft>
              <a:buSzPts val="1800"/>
              <a:buNone/>
              <a:defRPr sz="1200">
                <a:solidFill>
                  <a:srgbClr val="888888"/>
                </a:solidFill>
              </a:defRPr>
            </a:lvl6pPr>
            <a:lvl7pPr indent="-228600" lvl="6" marL="3200400" algn="l">
              <a:lnSpc>
                <a:spcPct val="90000"/>
              </a:lnSpc>
              <a:spcBef>
                <a:spcPts val="500"/>
              </a:spcBef>
              <a:spcAft>
                <a:spcPts val="0"/>
              </a:spcAft>
              <a:buSzPts val="1800"/>
              <a:buNone/>
              <a:defRPr sz="1200">
                <a:solidFill>
                  <a:srgbClr val="888888"/>
                </a:solidFill>
              </a:defRPr>
            </a:lvl7pPr>
            <a:lvl8pPr indent="-228600" lvl="7" marL="3657600" algn="l">
              <a:lnSpc>
                <a:spcPct val="90000"/>
              </a:lnSpc>
              <a:spcBef>
                <a:spcPts val="500"/>
              </a:spcBef>
              <a:spcAft>
                <a:spcPts val="0"/>
              </a:spcAft>
              <a:buSzPts val="1800"/>
              <a:buNone/>
              <a:defRPr sz="1200">
                <a:solidFill>
                  <a:srgbClr val="888888"/>
                </a:solidFill>
              </a:defRPr>
            </a:lvl8pPr>
            <a:lvl9pPr indent="-228600" lvl="8" marL="4114800" algn="l">
              <a:lnSpc>
                <a:spcPct val="90000"/>
              </a:lnSpc>
              <a:spcBef>
                <a:spcPts val="500"/>
              </a:spcBef>
              <a:spcAft>
                <a:spcPts val="0"/>
              </a:spcAft>
              <a:buSzPts val="1800"/>
              <a:buNone/>
              <a:defRPr sz="1200">
                <a:solidFill>
                  <a:srgbClr val="888888"/>
                </a:solidFill>
              </a:defRPr>
            </a:lvl9pPr>
          </a:lstStyle>
          <a:p/>
        </p:txBody>
      </p:sp>
      <p:sp>
        <p:nvSpPr>
          <p:cNvPr id="57" name="Google Shape;57;p55"/>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55"/>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55"/>
          <p:cNvSpPr txBox="1"/>
          <p:nvPr>
            <p:ph idx="12" type="sldNum"/>
          </p:nvPr>
        </p:nvSpPr>
        <p:spPr>
          <a:xfrm>
            <a:off x="6270418" y="4777208"/>
            <a:ext cx="26127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grpSp>
        <p:nvGrpSpPr>
          <p:cNvPr id="60" name="Google Shape;60;p55"/>
          <p:cNvGrpSpPr/>
          <p:nvPr/>
        </p:nvGrpSpPr>
        <p:grpSpPr>
          <a:xfrm>
            <a:off x="-8850" y="-238200"/>
            <a:ext cx="9161700" cy="707624"/>
            <a:chOff x="0" y="-228600"/>
            <a:chExt cx="9161700" cy="707624"/>
          </a:xfrm>
        </p:grpSpPr>
        <p:sp>
          <p:nvSpPr>
            <p:cNvPr id="61" name="Google Shape;61;p55"/>
            <p:cNvSpPr/>
            <p:nvPr/>
          </p:nvSpPr>
          <p:spPr>
            <a:xfrm>
              <a:off x="0" y="400"/>
              <a:ext cx="9161700" cy="312000"/>
            </a:xfrm>
            <a:prstGeom prst="rect">
              <a:avLst/>
            </a:prstGeom>
            <a:solidFill>
              <a:srgbClr val="0C5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55"/>
            <p:cNvPicPr preferRelativeResize="0"/>
            <p:nvPr/>
          </p:nvPicPr>
          <p:blipFill rotWithShape="1">
            <a:blip r:embed="rId2">
              <a:alphaModFix/>
            </a:blip>
            <a:srcRect b="0" l="0" r="0" t="0"/>
            <a:stretch/>
          </p:blipFill>
          <p:spPr>
            <a:xfrm>
              <a:off x="7831000" y="-228600"/>
              <a:ext cx="1301194" cy="707624"/>
            </a:xfrm>
            <a:prstGeom prst="rect">
              <a:avLst/>
            </a:prstGeom>
            <a:noFill/>
            <a:ln>
              <a:noFill/>
            </a:ln>
          </p:spPr>
        </p:pic>
      </p:grpSp>
      <p:pic>
        <p:nvPicPr>
          <p:cNvPr id="63" name="Google Shape;63;p55"/>
          <p:cNvPicPr preferRelativeResize="0"/>
          <p:nvPr/>
        </p:nvPicPr>
        <p:blipFill>
          <a:blip r:embed="rId3">
            <a:alphaModFix/>
          </a:blip>
          <a:stretch>
            <a:fillRect/>
          </a:stretch>
        </p:blipFill>
        <p:spPr>
          <a:xfrm>
            <a:off x="0" y="-55038"/>
            <a:ext cx="616648" cy="436000"/>
          </a:xfrm>
          <a:prstGeom prst="rect">
            <a:avLst/>
          </a:prstGeom>
          <a:noFill/>
          <a:ln>
            <a:noFill/>
          </a:ln>
        </p:spPr>
      </p:pic>
      <p:pic>
        <p:nvPicPr>
          <p:cNvPr id="64" name="Google Shape;64;p55"/>
          <p:cNvPicPr preferRelativeResize="0"/>
          <p:nvPr/>
        </p:nvPicPr>
        <p:blipFill>
          <a:blip r:embed="rId4">
            <a:alphaModFix/>
          </a:blip>
          <a:stretch>
            <a:fillRect/>
          </a:stretch>
        </p:blipFill>
        <p:spPr>
          <a:xfrm>
            <a:off x="532425" y="-33850"/>
            <a:ext cx="352074" cy="352074"/>
          </a:xfrm>
          <a:prstGeom prst="rect">
            <a:avLst/>
          </a:prstGeom>
          <a:noFill/>
          <a:ln>
            <a:noFill/>
          </a:ln>
        </p:spPr>
      </p:pic>
      <p:sp>
        <p:nvSpPr>
          <p:cNvPr id="65" name="Google Shape;65;p55"/>
          <p:cNvSpPr txBox="1"/>
          <p:nvPr/>
        </p:nvSpPr>
        <p:spPr>
          <a:xfrm>
            <a:off x="9993" y="4831975"/>
            <a:ext cx="769800" cy="311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595959"/>
              </a:buClr>
              <a:buSzPts val="275"/>
              <a:buFont typeface="Arial"/>
              <a:buNone/>
            </a:pPr>
            <a:r>
              <a:rPr b="0" i="0" lang="en-US" sz="1500" u="none" cap="none" strike="noStrike">
                <a:solidFill>
                  <a:srgbClr val="0F3570"/>
                </a:solidFill>
                <a:latin typeface="Bebas Neue"/>
                <a:ea typeface="Bebas Neue"/>
                <a:cs typeface="Bebas Neue"/>
                <a:sym typeface="Bebas Neue"/>
              </a:rPr>
              <a:t>DTS </a:t>
            </a:r>
            <a:r>
              <a:rPr lang="en-US" sz="1500">
                <a:solidFill>
                  <a:srgbClr val="0F3570"/>
                </a:solidFill>
                <a:latin typeface="Bebas Neue"/>
                <a:ea typeface="Bebas Neue"/>
                <a:cs typeface="Bebas Neue"/>
                <a:sym typeface="Bebas Neue"/>
              </a:rPr>
              <a:t>2025</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5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8" name="Google Shape;68;p5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9" name="Google Shape;69;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70" name="Google Shape;70;p56"/>
          <p:cNvGrpSpPr/>
          <p:nvPr/>
        </p:nvGrpSpPr>
        <p:grpSpPr>
          <a:xfrm>
            <a:off x="-8850" y="-238200"/>
            <a:ext cx="9161700" cy="707624"/>
            <a:chOff x="0" y="-228600"/>
            <a:chExt cx="9161700" cy="707624"/>
          </a:xfrm>
        </p:grpSpPr>
        <p:sp>
          <p:nvSpPr>
            <p:cNvPr id="71" name="Google Shape;71;p56"/>
            <p:cNvSpPr/>
            <p:nvPr/>
          </p:nvSpPr>
          <p:spPr>
            <a:xfrm>
              <a:off x="0" y="400"/>
              <a:ext cx="9161700" cy="312000"/>
            </a:xfrm>
            <a:prstGeom prst="rect">
              <a:avLst/>
            </a:prstGeom>
            <a:solidFill>
              <a:srgbClr val="0C5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2" name="Google Shape;72;p56"/>
            <p:cNvPicPr preferRelativeResize="0"/>
            <p:nvPr/>
          </p:nvPicPr>
          <p:blipFill rotWithShape="1">
            <a:blip r:embed="rId2">
              <a:alphaModFix/>
            </a:blip>
            <a:srcRect b="0" l="0" r="0" t="0"/>
            <a:stretch/>
          </p:blipFill>
          <p:spPr>
            <a:xfrm>
              <a:off x="7831000" y="-228600"/>
              <a:ext cx="1301194" cy="707624"/>
            </a:xfrm>
            <a:prstGeom prst="rect">
              <a:avLst/>
            </a:prstGeom>
            <a:noFill/>
            <a:ln>
              <a:noFill/>
            </a:ln>
          </p:spPr>
        </p:pic>
      </p:grpSp>
      <p:pic>
        <p:nvPicPr>
          <p:cNvPr id="73" name="Google Shape;73;p56"/>
          <p:cNvPicPr preferRelativeResize="0"/>
          <p:nvPr/>
        </p:nvPicPr>
        <p:blipFill>
          <a:blip r:embed="rId3">
            <a:alphaModFix/>
          </a:blip>
          <a:stretch>
            <a:fillRect/>
          </a:stretch>
        </p:blipFill>
        <p:spPr>
          <a:xfrm>
            <a:off x="0" y="-55038"/>
            <a:ext cx="616648" cy="436000"/>
          </a:xfrm>
          <a:prstGeom prst="rect">
            <a:avLst/>
          </a:prstGeom>
          <a:noFill/>
          <a:ln>
            <a:noFill/>
          </a:ln>
        </p:spPr>
      </p:pic>
      <p:pic>
        <p:nvPicPr>
          <p:cNvPr id="74" name="Google Shape;74;p56"/>
          <p:cNvPicPr preferRelativeResize="0"/>
          <p:nvPr/>
        </p:nvPicPr>
        <p:blipFill>
          <a:blip r:embed="rId4">
            <a:alphaModFix/>
          </a:blip>
          <a:stretch>
            <a:fillRect/>
          </a:stretch>
        </p:blipFill>
        <p:spPr>
          <a:xfrm>
            <a:off x="532425" y="-33850"/>
            <a:ext cx="352074" cy="352074"/>
          </a:xfrm>
          <a:prstGeom prst="rect">
            <a:avLst/>
          </a:prstGeom>
          <a:noFill/>
          <a:ln>
            <a:noFill/>
          </a:ln>
        </p:spPr>
      </p:pic>
      <p:sp>
        <p:nvSpPr>
          <p:cNvPr id="75" name="Google Shape;75;p56"/>
          <p:cNvSpPr txBox="1"/>
          <p:nvPr/>
        </p:nvSpPr>
        <p:spPr>
          <a:xfrm>
            <a:off x="9993" y="4831975"/>
            <a:ext cx="769800" cy="311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595959"/>
              </a:buClr>
              <a:buSzPts val="275"/>
              <a:buFont typeface="Arial"/>
              <a:buNone/>
            </a:pPr>
            <a:r>
              <a:rPr b="0" i="0" lang="en-US" sz="1500" u="none" cap="none" strike="noStrike">
                <a:solidFill>
                  <a:srgbClr val="0F3570"/>
                </a:solidFill>
                <a:latin typeface="Bebas Neue"/>
                <a:ea typeface="Bebas Neue"/>
                <a:cs typeface="Bebas Neue"/>
                <a:sym typeface="Bebas Neue"/>
              </a:rPr>
              <a:t>DTS </a:t>
            </a:r>
            <a:r>
              <a:rPr lang="en-US" sz="1500">
                <a:solidFill>
                  <a:srgbClr val="0F3570"/>
                </a:solidFill>
                <a:latin typeface="Bebas Neue"/>
                <a:ea typeface="Bebas Neue"/>
                <a:cs typeface="Bebas Neue"/>
                <a:sym typeface="Bebas Neue"/>
              </a:rPr>
              <a:t>2025</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 name="Google Shape;78;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sp>
        <p:nvSpPr>
          <p:cNvPr id="80" name="Google Shape;80;p7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1" name="Google Shape;81;p7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2" name="Google Shape;82;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3" name="Shape 83"/>
        <p:cNvGrpSpPr/>
        <p:nvPr/>
      </p:nvGrpSpPr>
      <p:grpSpPr>
        <a:xfrm>
          <a:off x="0" y="0"/>
          <a:ext cx="0" cy="0"/>
          <a:chOff x="0" y="0"/>
          <a:chExt cx="0" cy="0"/>
        </a:xfrm>
      </p:grpSpPr>
      <p:sp>
        <p:nvSpPr>
          <p:cNvPr id="84" name="Google Shape;84;p7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5" name="Google Shape;85;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7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7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9" name="Google Shape;89;p7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0" name="Google Shape;90;p7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1" name="Google Shape;91;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7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4" name="Google Shape;94;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p7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7" name="Google Shape;97;p7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8" name="Google Shape;98;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5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5" name="Shape 105"/>
        <p:cNvGrpSpPr/>
        <p:nvPr/>
      </p:nvGrpSpPr>
      <p:grpSpPr>
        <a:xfrm>
          <a:off x="0" y="0"/>
          <a:ext cx="0" cy="0"/>
          <a:chOff x="0" y="0"/>
          <a:chExt cx="0" cy="0"/>
        </a:xfrm>
      </p:grpSpPr>
      <p:sp>
        <p:nvSpPr>
          <p:cNvPr id="106" name="Google Shape;106;p5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7" name="Google Shape;107;p5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8" name="Google Shape;108;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09" name="Google Shape;109;p58"/>
          <p:cNvGrpSpPr/>
          <p:nvPr/>
        </p:nvGrpSpPr>
        <p:grpSpPr>
          <a:xfrm>
            <a:off x="-8850" y="-238200"/>
            <a:ext cx="9161700" cy="707624"/>
            <a:chOff x="0" y="-228600"/>
            <a:chExt cx="9161700" cy="707624"/>
          </a:xfrm>
        </p:grpSpPr>
        <p:sp>
          <p:nvSpPr>
            <p:cNvPr id="110" name="Google Shape;110;p58"/>
            <p:cNvSpPr/>
            <p:nvPr/>
          </p:nvSpPr>
          <p:spPr>
            <a:xfrm>
              <a:off x="0" y="400"/>
              <a:ext cx="9161700" cy="312000"/>
            </a:xfrm>
            <a:prstGeom prst="rect">
              <a:avLst/>
            </a:prstGeom>
            <a:solidFill>
              <a:srgbClr val="0C5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1" name="Google Shape;111;p58"/>
            <p:cNvPicPr preferRelativeResize="0"/>
            <p:nvPr/>
          </p:nvPicPr>
          <p:blipFill rotWithShape="1">
            <a:blip r:embed="rId2">
              <a:alphaModFix/>
            </a:blip>
            <a:srcRect b="0" l="0" r="0" t="0"/>
            <a:stretch/>
          </p:blipFill>
          <p:spPr>
            <a:xfrm>
              <a:off x="7831000" y="-228600"/>
              <a:ext cx="1301194" cy="707624"/>
            </a:xfrm>
            <a:prstGeom prst="rect">
              <a:avLst/>
            </a:prstGeom>
            <a:noFill/>
            <a:ln>
              <a:noFill/>
            </a:ln>
          </p:spPr>
        </p:pic>
      </p:grpSp>
      <p:pic>
        <p:nvPicPr>
          <p:cNvPr id="112" name="Google Shape;112;p58"/>
          <p:cNvPicPr preferRelativeResize="0"/>
          <p:nvPr/>
        </p:nvPicPr>
        <p:blipFill>
          <a:blip r:embed="rId3">
            <a:alphaModFix/>
          </a:blip>
          <a:stretch>
            <a:fillRect/>
          </a:stretch>
        </p:blipFill>
        <p:spPr>
          <a:xfrm>
            <a:off x="0" y="-55038"/>
            <a:ext cx="616648" cy="436000"/>
          </a:xfrm>
          <a:prstGeom prst="rect">
            <a:avLst/>
          </a:prstGeom>
          <a:noFill/>
          <a:ln>
            <a:noFill/>
          </a:ln>
        </p:spPr>
      </p:pic>
      <p:pic>
        <p:nvPicPr>
          <p:cNvPr id="113" name="Google Shape;113;p58"/>
          <p:cNvPicPr preferRelativeResize="0"/>
          <p:nvPr/>
        </p:nvPicPr>
        <p:blipFill>
          <a:blip r:embed="rId4">
            <a:alphaModFix/>
          </a:blip>
          <a:stretch>
            <a:fillRect/>
          </a:stretch>
        </p:blipFill>
        <p:spPr>
          <a:xfrm>
            <a:off x="532425" y="-33850"/>
            <a:ext cx="352074" cy="352074"/>
          </a:xfrm>
          <a:prstGeom prst="rect">
            <a:avLst/>
          </a:prstGeom>
          <a:noFill/>
          <a:ln>
            <a:noFill/>
          </a:ln>
        </p:spPr>
      </p:pic>
      <p:sp>
        <p:nvSpPr>
          <p:cNvPr id="114" name="Google Shape;114;p58"/>
          <p:cNvSpPr txBox="1"/>
          <p:nvPr/>
        </p:nvSpPr>
        <p:spPr>
          <a:xfrm>
            <a:off x="9993" y="4831975"/>
            <a:ext cx="769800" cy="311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595959"/>
              </a:buClr>
              <a:buSzPts val="275"/>
              <a:buFont typeface="Arial"/>
              <a:buNone/>
            </a:pPr>
            <a:r>
              <a:rPr b="0" i="0" lang="en-US" sz="1500" u="none" cap="none" strike="noStrike">
                <a:solidFill>
                  <a:srgbClr val="0F3570"/>
                </a:solidFill>
                <a:latin typeface="Bebas Neue"/>
                <a:ea typeface="Bebas Neue"/>
                <a:cs typeface="Bebas Neue"/>
                <a:sym typeface="Bebas Neue"/>
              </a:rPr>
              <a:t>DTS </a:t>
            </a:r>
            <a:r>
              <a:rPr lang="en-US" sz="1500">
                <a:solidFill>
                  <a:srgbClr val="0F3570"/>
                </a:solidFill>
                <a:latin typeface="Bebas Neue"/>
                <a:ea typeface="Bebas Neue"/>
                <a:cs typeface="Bebas Neue"/>
                <a:sym typeface="Bebas Neue"/>
              </a:rPr>
              <a:t>2025</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5" name="Shape 115"/>
        <p:cNvGrpSpPr/>
        <p:nvPr/>
      </p:nvGrpSpPr>
      <p:grpSpPr>
        <a:xfrm>
          <a:off x="0" y="0"/>
          <a:ext cx="0" cy="0"/>
          <a:chOff x="0" y="0"/>
          <a:chExt cx="0" cy="0"/>
        </a:xfrm>
      </p:grpSpPr>
      <p:sp>
        <p:nvSpPr>
          <p:cNvPr id="116" name="Google Shape;116;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7" name="Google Shape;117;p7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8" name="Google Shape;118;p7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9" name="Google Shape;119;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7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2" name="Google Shape;122;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23" name="Shape 123"/>
        <p:cNvGrpSpPr/>
        <p:nvPr/>
      </p:nvGrpSpPr>
      <p:grpSpPr>
        <a:xfrm>
          <a:off x="0" y="0"/>
          <a:ext cx="0" cy="0"/>
          <a:chOff x="0" y="0"/>
          <a:chExt cx="0" cy="0"/>
        </a:xfrm>
      </p:grpSpPr>
      <p:sp>
        <p:nvSpPr>
          <p:cNvPr id="124" name="Google Shape;124;p7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5" name="Google Shape;125;p7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6" name="Google Shape;126;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27" name="Shape 127"/>
        <p:cNvGrpSpPr/>
        <p:nvPr/>
      </p:nvGrpSpPr>
      <p:grpSpPr>
        <a:xfrm>
          <a:off x="0" y="0"/>
          <a:ext cx="0" cy="0"/>
          <a:chOff x="0" y="0"/>
          <a:chExt cx="0" cy="0"/>
        </a:xfrm>
      </p:grpSpPr>
      <p:sp>
        <p:nvSpPr>
          <p:cNvPr id="128" name="Google Shape;128;p7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29" name="Google Shape;129;p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30" name="Shape 130"/>
        <p:cNvGrpSpPr/>
        <p:nvPr/>
      </p:nvGrpSpPr>
      <p:grpSpPr>
        <a:xfrm>
          <a:off x="0" y="0"/>
          <a:ext cx="0" cy="0"/>
          <a:chOff x="0" y="0"/>
          <a:chExt cx="0" cy="0"/>
        </a:xfrm>
      </p:grpSpPr>
      <p:sp>
        <p:nvSpPr>
          <p:cNvPr id="131" name="Google Shape;131;p8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8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33" name="Google Shape;133;p8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4" name="Google Shape;134;p8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5" name="Google Shape;135;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36" name="Shape 136"/>
        <p:cNvGrpSpPr/>
        <p:nvPr/>
      </p:nvGrpSpPr>
      <p:grpSpPr>
        <a:xfrm>
          <a:off x="0" y="0"/>
          <a:ext cx="0" cy="0"/>
          <a:chOff x="0" y="0"/>
          <a:chExt cx="0" cy="0"/>
        </a:xfrm>
      </p:grpSpPr>
      <p:sp>
        <p:nvSpPr>
          <p:cNvPr id="137" name="Google Shape;137;p8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8" name="Google Shape;138;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39" name="Shape 139"/>
        <p:cNvGrpSpPr/>
        <p:nvPr/>
      </p:nvGrpSpPr>
      <p:grpSpPr>
        <a:xfrm>
          <a:off x="0" y="0"/>
          <a:ext cx="0" cy="0"/>
          <a:chOff x="0" y="0"/>
          <a:chExt cx="0" cy="0"/>
        </a:xfrm>
      </p:grpSpPr>
      <p:sp>
        <p:nvSpPr>
          <p:cNvPr id="140" name="Google Shape;140;p82"/>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41" name="Google Shape;141;p8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42" name="Google Shape;142;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 name="Shape 143"/>
        <p:cNvGrpSpPr/>
        <p:nvPr/>
      </p:nvGrpSpPr>
      <p:grpSpPr>
        <a:xfrm>
          <a:off x="0" y="0"/>
          <a:ext cx="0" cy="0"/>
          <a:chOff x="0" y="0"/>
          <a:chExt cx="0" cy="0"/>
        </a:xfrm>
      </p:grpSpPr>
      <p:sp>
        <p:nvSpPr>
          <p:cNvPr id="144" name="Google Shape;144;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6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9" name="Shape 149"/>
        <p:cNvGrpSpPr/>
        <p:nvPr/>
      </p:nvGrpSpPr>
      <p:grpSpPr>
        <a:xfrm>
          <a:off x="0" y="0"/>
          <a:ext cx="0" cy="0"/>
          <a:chOff x="0" y="0"/>
          <a:chExt cx="0" cy="0"/>
        </a:xfrm>
      </p:grpSpPr>
      <p:sp>
        <p:nvSpPr>
          <p:cNvPr id="150" name="Google Shape;150;g333a3dec075_0_6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1" name="Google Shape;151;g333a3dec075_0_6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2" name="Google Shape;152;g333a3dec075_0_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3" name="Shape 153"/>
        <p:cNvGrpSpPr/>
        <p:nvPr/>
      </p:nvGrpSpPr>
      <p:grpSpPr>
        <a:xfrm>
          <a:off x="0" y="0"/>
          <a:ext cx="0" cy="0"/>
          <a:chOff x="0" y="0"/>
          <a:chExt cx="0" cy="0"/>
        </a:xfrm>
      </p:grpSpPr>
      <p:sp>
        <p:nvSpPr>
          <p:cNvPr id="154" name="Google Shape;154;g333a3dec075_0_7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5" name="Google Shape;155;g333a3dec075_0_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6" name="Shape 156"/>
        <p:cNvGrpSpPr/>
        <p:nvPr/>
      </p:nvGrpSpPr>
      <p:grpSpPr>
        <a:xfrm>
          <a:off x="0" y="0"/>
          <a:ext cx="0" cy="0"/>
          <a:chOff x="0" y="0"/>
          <a:chExt cx="0" cy="0"/>
        </a:xfrm>
      </p:grpSpPr>
      <p:sp>
        <p:nvSpPr>
          <p:cNvPr id="157" name="Google Shape;157;g333a3dec075_0_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8" name="Google Shape;158;g333a3dec075_0_7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9" name="Google Shape;159;g333a3dec075_0_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0" name="Shape 160"/>
        <p:cNvGrpSpPr/>
        <p:nvPr/>
      </p:nvGrpSpPr>
      <p:grpSpPr>
        <a:xfrm>
          <a:off x="0" y="0"/>
          <a:ext cx="0" cy="0"/>
          <a:chOff x="0" y="0"/>
          <a:chExt cx="0" cy="0"/>
        </a:xfrm>
      </p:grpSpPr>
      <p:sp>
        <p:nvSpPr>
          <p:cNvPr id="161" name="Google Shape;161;g333a3dec075_0_7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g333a3dec075_0_7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63" name="Google Shape;163;g333a3dec075_0_7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64" name="Google Shape;164;g333a3dec075_0_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5" name="Shape 165"/>
        <p:cNvGrpSpPr/>
        <p:nvPr/>
      </p:nvGrpSpPr>
      <p:grpSpPr>
        <a:xfrm>
          <a:off x="0" y="0"/>
          <a:ext cx="0" cy="0"/>
          <a:chOff x="0" y="0"/>
          <a:chExt cx="0" cy="0"/>
        </a:xfrm>
      </p:grpSpPr>
      <p:sp>
        <p:nvSpPr>
          <p:cNvPr id="166" name="Google Shape;166;g333a3dec075_0_8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7" name="Google Shape;167;g333a3dec075_0_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8" name="Shape 168"/>
        <p:cNvGrpSpPr/>
        <p:nvPr/>
      </p:nvGrpSpPr>
      <p:grpSpPr>
        <a:xfrm>
          <a:off x="0" y="0"/>
          <a:ext cx="0" cy="0"/>
          <a:chOff x="0" y="0"/>
          <a:chExt cx="0" cy="0"/>
        </a:xfrm>
      </p:grpSpPr>
      <p:sp>
        <p:nvSpPr>
          <p:cNvPr id="169" name="Google Shape;169;g333a3dec075_0_8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70" name="Google Shape;170;g333a3dec075_0_8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1" name="Google Shape;171;g333a3dec075_0_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2" name="Shape 172"/>
        <p:cNvGrpSpPr/>
        <p:nvPr/>
      </p:nvGrpSpPr>
      <p:grpSpPr>
        <a:xfrm>
          <a:off x="0" y="0"/>
          <a:ext cx="0" cy="0"/>
          <a:chOff x="0" y="0"/>
          <a:chExt cx="0" cy="0"/>
        </a:xfrm>
      </p:grpSpPr>
      <p:sp>
        <p:nvSpPr>
          <p:cNvPr id="173" name="Google Shape;173;g333a3dec075_0_9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74" name="Google Shape;174;g333a3dec075_0_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5" name="Shape 175"/>
        <p:cNvGrpSpPr/>
        <p:nvPr/>
      </p:nvGrpSpPr>
      <p:grpSpPr>
        <a:xfrm>
          <a:off x="0" y="0"/>
          <a:ext cx="0" cy="0"/>
          <a:chOff x="0" y="0"/>
          <a:chExt cx="0" cy="0"/>
        </a:xfrm>
      </p:grpSpPr>
      <p:sp>
        <p:nvSpPr>
          <p:cNvPr id="176" name="Google Shape;176;g333a3dec075_0_9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333a3dec075_0_9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78" name="Google Shape;178;g333a3dec075_0_9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9" name="Google Shape;179;g333a3dec075_0_9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80" name="Google Shape;180;g333a3dec075_0_9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1" name="Shape 181"/>
        <p:cNvGrpSpPr/>
        <p:nvPr/>
      </p:nvGrpSpPr>
      <p:grpSpPr>
        <a:xfrm>
          <a:off x="0" y="0"/>
          <a:ext cx="0" cy="0"/>
          <a:chOff x="0" y="0"/>
          <a:chExt cx="0" cy="0"/>
        </a:xfrm>
      </p:grpSpPr>
      <p:sp>
        <p:nvSpPr>
          <p:cNvPr id="182" name="Google Shape;182;g333a3dec075_0_9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83" name="Google Shape;183;g333a3dec075_0_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4" name="Shape 184"/>
        <p:cNvGrpSpPr/>
        <p:nvPr/>
      </p:nvGrpSpPr>
      <p:grpSpPr>
        <a:xfrm>
          <a:off x="0" y="0"/>
          <a:ext cx="0" cy="0"/>
          <a:chOff x="0" y="0"/>
          <a:chExt cx="0" cy="0"/>
        </a:xfrm>
      </p:grpSpPr>
      <p:sp>
        <p:nvSpPr>
          <p:cNvPr id="185" name="Google Shape;185;g333a3dec075_0_10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6" name="Google Shape;186;g333a3dec075_0_10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87" name="Google Shape;187;g333a3dec075_0_1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6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8" name="Shape 188"/>
        <p:cNvGrpSpPr/>
        <p:nvPr/>
      </p:nvGrpSpPr>
      <p:grpSpPr>
        <a:xfrm>
          <a:off x="0" y="0"/>
          <a:ext cx="0" cy="0"/>
          <a:chOff x="0" y="0"/>
          <a:chExt cx="0" cy="0"/>
        </a:xfrm>
      </p:grpSpPr>
      <p:sp>
        <p:nvSpPr>
          <p:cNvPr id="189" name="Google Shape;189;g333a3dec075_0_10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93" name="Shape 193"/>
        <p:cNvGrpSpPr/>
        <p:nvPr/>
      </p:nvGrpSpPr>
      <p:grpSpPr>
        <a:xfrm>
          <a:off x="0" y="0"/>
          <a:ext cx="0" cy="0"/>
          <a:chOff x="0" y="0"/>
          <a:chExt cx="0" cy="0"/>
        </a:xfrm>
      </p:grpSpPr>
      <p:sp>
        <p:nvSpPr>
          <p:cNvPr id="194" name="Google Shape;194;g333a3dec075_0_1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95" name="Shape 195"/>
        <p:cNvGrpSpPr/>
        <p:nvPr/>
      </p:nvGrpSpPr>
      <p:grpSpPr>
        <a:xfrm>
          <a:off x="0" y="0"/>
          <a:ext cx="0" cy="0"/>
          <a:chOff x="0" y="0"/>
          <a:chExt cx="0" cy="0"/>
        </a:xfrm>
      </p:grpSpPr>
      <p:sp>
        <p:nvSpPr>
          <p:cNvPr id="196" name="Google Shape;196;g333a3dec075_0_200"/>
          <p:cNvSpPr/>
          <p:nvPr/>
        </p:nvSpPr>
        <p:spPr>
          <a:xfrm>
            <a:off x="285" y="857"/>
            <a:ext cx="9144000" cy="31241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333a3dec075_0_200"/>
          <p:cNvSpPr/>
          <p:nvPr/>
        </p:nvSpPr>
        <p:spPr>
          <a:xfrm>
            <a:off x="285" y="857"/>
            <a:ext cx="9144000" cy="31241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8" name="Google Shape;198;g333a3dec075_0_200"/>
          <p:cNvPicPr preferRelativeResize="0"/>
          <p:nvPr/>
        </p:nvPicPr>
        <p:blipFill rotWithShape="1">
          <a:blip r:embed="rId2">
            <a:alphaModFix/>
          </a:blip>
          <a:srcRect b="0" l="0" r="0" t="0"/>
          <a:stretch/>
        </p:blipFill>
        <p:spPr>
          <a:xfrm>
            <a:off x="7787830" y="0"/>
            <a:ext cx="1356168" cy="516636"/>
          </a:xfrm>
          <a:prstGeom prst="rect">
            <a:avLst/>
          </a:prstGeom>
          <a:noFill/>
          <a:ln>
            <a:noFill/>
          </a:ln>
        </p:spPr>
      </p:pic>
      <p:pic>
        <p:nvPicPr>
          <p:cNvPr id="199" name="Google Shape;199;g333a3dec075_0_200"/>
          <p:cNvPicPr preferRelativeResize="0"/>
          <p:nvPr/>
        </p:nvPicPr>
        <p:blipFill rotWithShape="1">
          <a:blip r:embed="rId3">
            <a:alphaModFix/>
          </a:blip>
          <a:srcRect b="0" l="0" r="0" t="0"/>
          <a:stretch/>
        </p:blipFill>
        <p:spPr>
          <a:xfrm>
            <a:off x="57150" y="0"/>
            <a:ext cx="377761" cy="352043"/>
          </a:xfrm>
          <a:prstGeom prst="rect">
            <a:avLst/>
          </a:prstGeom>
          <a:noFill/>
          <a:ln>
            <a:noFill/>
          </a:ln>
        </p:spPr>
      </p:pic>
      <p:sp>
        <p:nvSpPr>
          <p:cNvPr id="200" name="Google Shape;200;g333a3dec075_0_200"/>
          <p:cNvSpPr txBox="1"/>
          <p:nvPr>
            <p:ph idx="1" type="body"/>
          </p:nvPr>
        </p:nvSpPr>
        <p:spPr>
          <a:xfrm>
            <a:off x="663893" y="957452"/>
            <a:ext cx="7816200" cy="2297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100"/>
              <a:buNone/>
              <a:defRPr b="1" i="0"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201" name="Google Shape;201;g333a3dec075_0_200"/>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marR="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02" name="Google Shape;202;g333a3dec075_0_200"/>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03" name="Google Shape;203;g333a3dec075_0_200"/>
          <p:cNvSpPr txBox="1"/>
          <p:nvPr>
            <p:ph idx="12" type="sldNum"/>
          </p:nvPr>
        </p:nvSpPr>
        <p:spPr>
          <a:xfrm>
            <a:off x="6583680" y="4783455"/>
            <a:ext cx="2103000" cy="2154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4" name="Google Shape;204;g333a3dec075_0_200"/>
          <p:cNvSpPr txBox="1"/>
          <p:nvPr/>
        </p:nvSpPr>
        <p:spPr>
          <a:xfrm>
            <a:off x="7115138" y="4354819"/>
            <a:ext cx="1571700" cy="892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4900"/>
              <a:buFont typeface="Arial"/>
              <a:buNone/>
            </a:pPr>
            <a:r>
              <a:rPr b="0" i="0" lang="en-US" sz="4900" u="none" cap="none" strike="noStrike">
                <a:solidFill>
                  <a:srgbClr val="EFEFEF"/>
                </a:solidFill>
                <a:latin typeface="Impact"/>
                <a:ea typeface="Impact"/>
                <a:cs typeface="Impact"/>
                <a:sym typeface="Impact"/>
              </a:rPr>
              <a:t>VSGA</a:t>
            </a:r>
            <a:endParaRPr b="0" i="0" sz="4900" u="none" cap="none" strike="noStrike">
              <a:solidFill>
                <a:srgbClr val="EFEFEF"/>
              </a:solidFill>
              <a:latin typeface="Impact"/>
              <a:ea typeface="Impact"/>
              <a:cs typeface="Impact"/>
              <a:sym typeface="Impact"/>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5" name="Shape 205"/>
        <p:cNvGrpSpPr/>
        <p:nvPr/>
      </p:nvGrpSpPr>
      <p:grpSpPr>
        <a:xfrm>
          <a:off x="0" y="0"/>
          <a:ext cx="0" cy="0"/>
          <a:chOff x="0" y="0"/>
          <a:chExt cx="0" cy="0"/>
        </a:xfrm>
      </p:grpSpPr>
      <p:sp>
        <p:nvSpPr>
          <p:cNvPr id="206" name="Google Shape;206;g333a3dec075_0_210"/>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207" name="Google Shape;207;g333a3dec075_0_2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8" name="Google Shape;208;g333a3dec075_0_2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9" name="Shape 209"/>
        <p:cNvGrpSpPr/>
        <p:nvPr/>
      </p:nvGrpSpPr>
      <p:grpSpPr>
        <a:xfrm>
          <a:off x="0" y="0"/>
          <a:ext cx="0" cy="0"/>
          <a:chOff x="0" y="0"/>
          <a:chExt cx="0" cy="0"/>
        </a:xfrm>
      </p:grpSpPr>
      <p:sp>
        <p:nvSpPr>
          <p:cNvPr id="210" name="Google Shape;210;g333a3dec075_0_214"/>
          <p:cNvSpPr txBox="1"/>
          <p:nvPr>
            <p:ph type="title"/>
          </p:nvPr>
        </p:nvSpPr>
        <p:spPr>
          <a:xfrm>
            <a:off x="311700" y="2150850"/>
            <a:ext cx="8520600" cy="8418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9pPr>
          </a:lstStyle>
          <a:p/>
        </p:txBody>
      </p:sp>
      <p:sp>
        <p:nvSpPr>
          <p:cNvPr id="211" name="Google Shape;211;g333a3dec075_0_2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2" name="Shape 212"/>
        <p:cNvGrpSpPr/>
        <p:nvPr/>
      </p:nvGrpSpPr>
      <p:grpSpPr>
        <a:xfrm>
          <a:off x="0" y="0"/>
          <a:ext cx="0" cy="0"/>
          <a:chOff x="0" y="0"/>
          <a:chExt cx="0" cy="0"/>
        </a:xfrm>
      </p:grpSpPr>
      <p:sp>
        <p:nvSpPr>
          <p:cNvPr id="213" name="Google Shape;213;g333a3dec075_0_217"/>
          <p:cNvSpPr txBox="1"/>
          <p:nvPr>
            <p:ph type="title"/>
          </p:nvPr>
        </p:nvSpPr>
        <p:spPr>
          <a:xfrm>
            <a:off x="311700" y="445025"/>
            <a:ext cx="8520600" cy="5727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214" name="Google Shape;214;g333a3dec075_0_2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5" name="Google Shape;215;g333a3dec075_0_2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6" name="Shape 216"/>
        <p:cNvGrpSpPr/>
        <p:nvPr/>
      </p:nvGrpSpPr>
      <p:grpSpPr>
        <a:xfrm>
          <a:off x="0" y="0"/>
          <a:ext cx="0" cy="0"/>
          <a:chOff x="0" y="0"/>
          <a:chExt cx="0" cy="0"/>
        </a:xfrm>
      </p:grpSpPr>
      <p:sp>
        <p:nvSpPr>
          <p:cNvPr id="217" name="Google Shape;217;g333a3dec075_0_221"/>
          <p:cNvSpPr txBox="1"/>
          <p:nvPr>
            <p:ph type="title"/>
          </p:nvPr>
        </p:nvSpPr>
        <p:spPr>
          <a:xfrm>
            <a:off x="311700" y="445025"/>
            <a:ext cx="8520600" cy="5727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218" name="Google Shape;218;g333a3dec075_0_2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9" name="Google Shape;219;g333a3dec075_0_2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0" name="Google Shape;220;g333a3dec075_0_2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1" name="Shape 221"/>
        <p:cNvGrpSpPr/>
        <p:nvPr/>
      </p:nvGrpSpPr>
      <p:grpSpPr>
        <a:xfrm>
          <a:off x="0" y="0"/>
          <a:ext cx="0" cy="0"/>
          <a:chOff x="0" y="0"/>
          <a:chExt cx="0" cy="0"/>
        </a:xfrm>
      </p:grpSpPr>
      <p:sp>
        <p:nvSpPr>
          <p:cNvPr id="222" name="Google Shape;222;g333a3dec075_0_226"/>
          <p:cNvSpPr txBox="1"/>
          <p:nvPr>
            <p:ph type="title"/>
          </p:nvPr>
        </p:nvSpPr>
        <p:spPr>
          <a:xfrm>
            <a:off x="311700" y="445025"/>
            <a:ext cx="8520600" cy="5727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223" name="Google Shape;223;g333a3dec075_0_2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4" name="Shape 224"/>
        <p:cNvGrpSpPr/>
        <p:nvPr/>
      </p:nvGrpSpPr>
      <p:grpSpPr>
        <a:xfrm>
          <a:off x="0" y="0"/>
          <a:ext cx="0" cy="0"/>
          <a:chOff x="0" y="0"/>
          <a:chExt cx="0" cy="0"/>
        </a:xfrm>
      </p:grpSpPr>
      <p:sp>
        <p:nvSpPr>
          <p:cNvPr id="225" name="Google Shape;225;g333a3dec075_0_229"/>
          <p:cNvSpPr txBox="1"/>
          <p:nvPr>
            <p:ph type="title"/>
          </p:nvPr>
        </p:nvSpPr>
        <p:spPr>
          <a:xfrm>
            <a:off x="311700" y="555600"/>
            <a:ext cx="2808000" cy="755700"/>
          </a:xfrm>
          <a:prstGeom prst="rect">
            <a:avLst/>
          </a:prstGeom>
          <a:noFill/>
          <a:ln>
            <a:noFill/>
          </a:ln>
        </p:spPr>
        <p:txBody>
          <a:bodyPr anchorCtr="0" anchor="b" bIns="68575" lIns="68575" spcFirstLastPara="1" rIns="68575" wrap="square" tIns="68575">
            <a:noAutofit/>
          </a:bodyPr>
          <a:lstStyle>
            <a:lvl1pPr lvl="0"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9pPr>
          </a:lstStyle>
          <a:p/>
        </p:txBody>
      </p:sp>
      <p:sp>
        <p:nvSpPr>
          <p:cNvPr id="226" name="Google Shape;226;g333a3dec075_0_22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7" name="Google Shape;227;g333a3dec075_0_2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8" name="Shape 228"/>
        <p:cNvGrpSpPr/>
        <p:nvPr/>
      </p:nvGrpSpPr>
      <p:grpSpPr>
        <a:xfrm>
          <a:off x="0" y="0"/>
          <a:ext cx="0" cy="0"/>
          <a:chOff x="0" y="0"/>
          <a:chExt cx="0" cy="0"/>
        </a:xfrm>
      </p:grpSpPr>
      <p:sp>
        <p:nvSpPr>
          <p:cNvPr id="229" name="Google Shape;229;g333a3dec075_0_233"/>
          <p:cNvSpPr txBox="1"/>
          <p:nvPr>
            <p:ph type="title"/>
          </p:nvPr>
        </p:nvSpPr>
        <p:spPr>
          <a:xfrm>
            <a:off x="490250" y="450150"/>
            <a:ext cx="6367800" cy="40908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9pPr>
          </a:lstStyle>
          <a:p/>
        </p:txBody>
      </p:sp>
      <p:sp>
        <p:nvSpPr>
          <p:cNvPr id="230" name="Google Shape;230;g333a3dec075_0_2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1" name="Shape 231"/>
        <p:cNvGrpSpPr/>
        <p:nvPr/>
      </p:nvGrpSpPr>
      <p:grpSpPr>
        <a:xfrm>
          <a:off x="0" y="0"/>
          <a:ext cx="0" cy="0"/>
          <a:chOff x="0" y="0"/>
          <a:chExt cx="0" cy="0"/>
        </a:xfrm>
      </p:grpSpPr>
      <p:sp>
        <p:nvSpPr>
          <p:cNvPr id="232" name="Google Shape;232;g333a3dec075_0_2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3" name="Google Shape;233;g333a3dec075_0_236"/>
          <p:cNvSpPr txBox="1"/>
          <p:nvPr>
            <p:ph type="title"/>
          </p:nvPr>
        </p:nvSpPr>
        <p:spPr>
          <a:xfrm>
            <a:off x="265500" y="1233175"/>
            <a:ext cx="4045200" cy="1482300"/>
          </a:xfrm>
          <a:prstGeom prst="rect">
            <a:avLst/>
          </a:prstGeom>
          <a:noFill/>
          <a:ln>
            <a:noFill/>
          </a:ln>
        </p:spPr>
        <p:txBody>
          <a:bodyPr anchorCtr="0" anchor="b" bIns="68575" lIns="68575" spcFirstLastPara="1" rIns="68575" wrap="square" tIns="68575">
            <a:noAutofit/>
          </a:bodyPr>
          <a:lstStyle>
            <a:lvl1pPr lvl="0"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9pPr>
          </a:lstStyle>
          <a:p/>
        </p:txBody>
      </p:sp>
      <p:sp>
        <p:nvSpPr>
          <p:cNvPr id="234" name="Google Shape;234;g333a3dec075_0_23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35" name="Google Shape;235;g333a3dec075_0_23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36" name="Google Shape;236;g333a3dec075_0_2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7" name="Shape 237"/>
        <p:cNvGrpSpPr/>
        <p:nvPr/>
      </p:nvGrpSpPr>
      <p:grpSpPr>
        <a:xfrm>
          <a:off x="0" y="0"/>
          <a:ext cx="0" cy="0"/>
          <a:chOff x="0" y="0"/>
          <a:chExt cx="0" cy="0"/>
        </a:xfrm>
      </p:grpSpPr>
      <p:sp>
        <p:nvSpPr>
          <p:cNvPr id="238" name="Google Shape;238;g333a3dec075_0_24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239" name="Google Shape;239;g333a3dec075_0_2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40" name="Shape 240"/>
        <p:cNvGrpSpPr/>
        <p:nvPr/>
      </p:nvGrpSpPr>
      <p:grpSpPr>
        <a:xfrm>
          <a:off x="0" y="0"/>
          <a:ext cx="0" cy="0"/>
          <a:chOff x="0" y="0"/>
          <a:chExt cx="0" cy="0"/>
        </a:xfrm>
      </p:grpSpPr>
      <p:sp>
        <p:nvSpPr>
          <p:cNvPr id="241" name="Google Shape;241;g333a3dec075_0_245"/>
          <p:cNvSpPr txBox="1"/>
          <p:nvPr>
            <p:ph hasCustomPrompt="1" type="title"/>
          </p:nvPr>
        </p:nvSpPr>
        <p:spPr>
          <a:xfrm>
            <a:off x="311700" y="1106125"/>
            <a:ext cx="8520600" cy="1963500"/>
          </a:xfrm>
          <a:prstGeom prst="rect">
            <a:avLst/>
          </a:prstGeom>
          <a:noFill/>
          <a:ln>
            <a:noFill/>
          </a:ln>
        </p:spPr>
        <p:txBody>
          <a:bodyPr anchorCtr="0" anchor="b" bIns="68575" lIns="68575" spcFirstLastPara="1" rIns="68575" wrap="square" tIns="68575">
            <a:noAutofit/>
          </a:bodyPr>
          <a:lstStyle>
            <a:lvl1pPr lvl="0"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9pPr>
          </a:lstStyle>
          <a:p>
            <a:r>
              <a:t>xx%</a:t>
            </a:r>
          </a:p>
        </p:txBody>
      </p:sp>
      <p:sp>
        <p:nvSpPr>
          <p:cNvPr id="242" name="Google Shape;242;g333a3dec075_0_24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43" name="Google Shape;243;g333a3dec075_0_2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4" name="Shape 244"/>
        <p:cNvGrpSpPr/>
        <p:nvPr/>
      </p:nvGrpSpPr>
      <p:grpSpPr>
        <a:xfrm>
          <a:off x="0" y="0"/>
          <a:ext cx="0" cy="0"/>
          <a:chOff x="0" y="0"/>
          <a:chExt cx="0" cy="0"/>
        </a:xfrm>
      </p:grpSpPr>
      <p:sp>
        <p:nvSpPr>
          <p:cNvPr id="245" name="Google Shape;245;g333a3dec075_0_2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6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6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6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6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6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6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6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6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0" Type="http://schemas.openxmlformats.org/officeDocument/2006/relationships/theme" Target="../theme/theme5.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slideLayout" Target="../slideLayouts/slideLayout40.xml"/><Relationship Id="rId1" Type="http://schemas.openxmlformats.org/officeDocument/2006/relationships/image" Target="../media/image4.png"/><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1.xml"/><Relationship Id="rId10" Type="http://schemas.openxmlformats.org/officeDocument/2006/relationships/slideLayout" Target="../slideLayouts/slideLayout50.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2.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3" name="Google Shape;103;p5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04" name="Google Shape;104;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145" name="Shape 145"/>
        <p:cNvGrpSpPr/>
        <p:nvPr/>
      </p:nvGrpSpPr>
      <p:grpSpPr>
        <a:xfrm>
          <a:off x="0" y="0"/>
          <a:ext cx="0" cy="0"/>
          <a:chOff x="0" y="0"/>
          <a:chExt cx="0" cy="0"/>
        </a:xfrm>
      </p:grpSpPr>
      <p:sp>
        <p:nvSpPr>
          <p:cNvPr id="146" name="Google Shape;146;g333a3dec075_0_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47" name="Google Shape;147;g333a3dec075_0_6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48" name="Google Shape;148;g333a3dec075_0_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0" name="Shape 190"/>
        <p:cNvGrpSpPr/>
        <p:nvPr/>
      </p:nvGrpSpPr>
      <p:grpSpPr>
        <a:xfrm>
          <a:off x="0" y="0"/>
          <a:ext cx="0" cy="0"/>
          <a:chOff x="0" y="0"/>
          <a:chExt cx="0" cy="0"/>
        </a:xfrm>
      </p:grpSpPr>
      <p:sp>
        <p:nvSpPr>
          <p:cNvPr id="191" name="Google Shape;191;g333a3dec075_0_19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92" name="Google Shape;192;g333a3dec075_0_19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1" Type="http://schemas.openxmlformats.org/officeDocument/2006/relationships/image" Target="../media/image21.jpg"/><Relationship Id="rId10" Type="http://schemas.openxmlformats.org/officeDocument/2006/relationships/hyperlink" Target="https://creativecommons.org/licenses/by-nc-nd/3.0/" TargetMode="External"/><Relationship Id="rId13" Type="http://schemas.openxmlformats.org/officeDocument/2006/relationships/image" Target="../media/image26.png"/><Relationship Id="rId12" Type="http://schemas.openxmlformats.org/officeDocument/2006/relationships/image" Target="../media/image16.jpg"/><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hyperlink" Target="https://de.wikipedia.org/wiki/Westpoint_Car_Company" TargetMode="External"/><Relationship Id="rId4" Type="http://schemas.openxmlformats.org/officeDocument/2006/relationships/hyperlink" Target="https://creativecommons.org/licenses/by-sa/3.0/" TargetMode="External"/><Relationship Id="rId9" Type="http://schemas.openxmlformats.org/officeDocument/2006/relationships/hyperlink" Target="http://cargoogler.blogspot.com/2011/09/nissan-livina-2011-family-car-with-high.html" TargetMode="External"/><Relationship Id="rId14" Type="http://schemas.openxmlformats.org/officeDocument/2006/relationships/image" Target="../media/image15.jpg"/><Relationship Id="rId5" Type="http://schemas.openxmlformats.org/officeDocument/2006/relationships/hyperlink" Target="http://cargoogler.blogspot.com/2011/09/nissan-livina-2011-family-car-with-high.html" TargetMode="External"/><Relationship Id="rId6" Type="http://schemas.openxmlformats.org/officeDocument/2006/relationships/hyperlink" Target="https://creativecommons.org/licenses/by-nc-nd/3.0/" TargetMode="External"/><Relationship Id="rId7" Type="http://schemas.openxmlformats.org/officeDocument/2006/relationships/hyperlink" Target="https://de.wikipedia.org/wiki/Westpoint_Car_Company" TargetMode="External"/><Relationship Id="rId8" Type="http://schemas.openxmlformats.org/officeDocument/2006/relationships/hyperlink" Target="https://creativecommons.org/licenses/by-sa/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chart" Target="../charts/chart5.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 Id="rId3" Type="http://schemas.openxmlformats.org/officeDocument/2006/relationships/chart" Target="../charts/chart7.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chart" Target="../charts/chart9.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chart" Target="../charts/chart11.xml"/><Relationship Id="rId4" Type="http://schemas.openxmlformats.org/officeDocument/2006/relationships/chart" Target="../charts/char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chart" Target="../charts/chart13.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chart" Target="../charts/chart15.xml"/><Relationship Id="rId4" Type="http://schemas.openxmlformats.org/officeDocument/2006/relationships/chart" Target="../charts/char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 Id="rId3" Type="http://schemas.openxmlformats.org/officeDocument/2006/relationships/chart" Target="../charts/chart17.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chart" Target="../charts/chart19.xml"/><Relationship Id="rId4" Type="http://schemas.openxmlformats.org/officeDocument/2006/relationships/chart" Target="../charts/char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 Id="rId3" Type="http://schemas.openxmlformats.org/officeDocument/2006/relationships/chart" Target="../charts/chart21.xml"/><Relationship Id="rId4" Type="http://schemas.openxmlformats.org/officeDocument/2006/relationships/chart" Target="../charts/char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 Id="rId3" Type="http://schemas.openxmlformats.org/officeDocument/2006/relationships/chart" Target="../charts/chart23.xml"/><Relationship Id="rId4" Type="http://schemas.openxmlformats.org/officeDocument/2006/relationships/chart" Target="../charts/char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 Id="rId3" Type="http://schemas.openxmlformats.org/officeDocument/2006/relationships/chart" Target="../charts/chart25.xml"/><Relationship Id="rId4" Type="http://schemas.openxmlformats.org/officeDocument/2006/relationships/chart" Target="../charts/char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 Id="rId3" Type="http://schemas.openxmlformats.org/officeDocument/2006/relationships/chart" Target="../charts/char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 Id="rId3"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4.xml"/><Relationship Id="rId3"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5.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 Id="rId3" Type="http://schemas.openxmlformats.org/officeDocument/2006/relationships/hyperlink" Target="https://www.amazon.com/dp/9811519668?tag=uuid10-20"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1.xml"/><Relationship Id="rId3" Type="http://schemas.openxmlformats.org/officeDocument/2006/relationships/image" Target="../media/image6.jpg"/><Relationship Id="rId4" Type="http://schemas.openxmlformats.org/officeDocument/2006/relationships/image" Target="../media/image14.png"/><Relationship Id="rId5" Type="http://schemas.openxmlformats.org/officeDocument/2006/relationships/image" Target="../media/image32.png"/><Relationship Id="rId6"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pic>
        <p:nvPicPr>
          <p:cNvPr id="250" name="Google Shape;250;g333a3dec075_0_54"/>
          <p:cNvPicPr preferRelativeResize="0"/>
          <p:nvPr/>
        </p:nvPicPr>
        <p:blipFill rotWithShape="1">
          <a:blip r:embed="rId4">
            <a:alphaModFix/>
          </a:blip>
          <a:srcRect b="0" l="0" r="0" t="0"/>
          <a:stretch/>
        </p:blipFill>
        <p:spPr>
          <a:xfrm>
            <a:off x="1143287" y="-190837"/>
            <a:ext cx="1561766" cy="1579314"/>
          </a:xfrm>
          <a:prstGeom prst="rect">
            <a:avLst/>
          </a:prstGeom>
          <a:noFill/>
          <a:ln>
            <a:noFill/>
          </a:ln>
        </p:spPr>
      </p:pic>
      <p:sp>
        <p:nvSpPr>
          <p:cNvPr id="251" name="Google Shape;251;g333a3dec075_0_54"/>
          <p:cNvSpPr txBox="1"/>
          <p:nvPr>
            <p:ph idx="4294967295" type="ctrTitle"/>
          </p:nvPr>
        </p:nvSpPr>
        <p:spPr>
          <a:xfrm>
            <a:off x="1372625" y="1079756"/>
            <a:ext cx="7125600" cy="1147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990"/>
              <a:buNone/>
            </a:pPr>
            <a:r>
              <a:rPr lang="en-US" sz="4000">
                <a:solidFill>
                  <a:schemeClr val="lt1"/>
                </a:solidFill>
                <a:latin typeface="Bebas Neue"/>
                <a:ea typeface="Bebas Neue"/>
                <a:cs typeface="Bebas Neue"/>
                <a:sym typeface="Bebas Neue"/>
              </a:rPr>
              <a:t>Vocational school graduate academy</a:t>
            </a:r>
            <a:endParaRPr sz="4000">
              <a:solidFill>
                <a:schemeClr val="lt1"/>
              </a:solidFill>
              <a:latin typeface="Bebas Neue"/>
              <a:ea typeface="Bebas Neue"/>
              <a:cs typeface="Bebas Neue"/>
              <a:sym typeface="Bebas Neue"/>
            </a:endParaRPr>
          </a:p>
        </p:txBody>
      </p:sp>
      <p:pic>
        <p:nvPicPr>
          <p:cNvPr id="252" name="Google Shape;252;g333a3dec075_0_54"/>
          <p:cNvPicPr preferRelativeResize="0"/>
          <p:nvPr/>
        </p:nvPicPr>
        <p:blipFill rotWithShape="1">
          <a:blip r:embed="rId5">
            <a:alphaModFix/>
          </a:blip>
          <a:srcRect b="17296" l="21302" r="25092" t="14924"/>
          <a:stretch/>
        </p:blipFill>
        <p:spPr>
          <a:xfrm>
            <a:off x="424300" y="200999"/>
            <a:ext cx="890025" cy="795651"/>
          </a:xfrm>
          <a:prstGeom prst="rect">
            <a:avLst/>
          </a:prstGeom>
          <a:noFill/>
          <a:ln>
            <a:noFill/>
          </a:ln>
        </p:spPr>
      </p:pic>
      <p:sp>
        <p:nvSpPr>
          <p:cNvPr id="253" name="Google Shape;253;g333a3dec075_0_54"/>
          <p:cNvSpPr txBox="1"/>
          <p:nvPr>
            <p:ph idx="4294967295" type="subTitle"/>
          </p:nvPr>
        </p:nvSpPr>
        <p:spPr>
          <a:xfrm>
            <a:off x="1371300" y="3241525"/>
            <a:ext cx="6297300" cy="5142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SzPts val="2800"/>
              <a:buNone/>
            </a:pPr>
            <a:r>
              <a:t/>
            </a:r>
            <a:endParaRPr b="1" sz="2400">
              <a:solidFill>
                <a:srgbClr val="FFFFFF"/>
              </a:solidFill>
              <a:latin typeface="Roboto"/>
              <a:ea typeface="Roboto"/>
              <a:cs typeface="Roboto"/>
              <a:sym typeface="Roboto"/>
            </a:endParaRPr>
          </a:p>
        </p:txBody>
      </p:sp>
      <p:sp>
        <p:nvSpPr>
          <p:cNvPr id="254" name="Google Shape;254;g333a3dec075_0_54"/>
          <p:cNvSpPr txBox="1"/>
          <p:nvPr>
            <p:ph idx="4294967295" type="subTitle"/>
          </p:nvPr>
        </p:nvSpPr>
        <p:spPr>
          <a:xfrm>
            <a:off x="1358375" y="2250925"/>
            <a:ext cx="6060600" cy="51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27"/>
              <a:buNone/>
            </a:pPr>
            <a:r>
              <a:rPr b="1" lang="en-US" sz="2200">
                <a:solidFill>
                  <a:schemeClr val="lt1"/>
                </a:solidFill>
                <a:latin typeface="Roboto"/>
                <a:ea typeface="Roboto"/>
                <a:cs typeface="Roboto"/>
                <a:sym typeface="Roboto"/>
              </a:rPr>
              <a:t>Associate Data Scientist</a:t>
            </a:r>
            <a:endParaRPr b="1" sz="2200">
              <a:solidFill>
                <a:schemeClr val="lt1"/>
              </a:solidFill>
              <a:latin typeface="Roboto"/>
              <a:ea typeface="Roboto"/>
              <a:cs typeface="Roboto"/>
              <a:sym typeface="Roboto"/>
            </a:endParaRPr>
          </a:p>
        </p:txBody>
      </p:sp>
      <p:sp>
        <p:nvSpPr>
          <p:cNvPr id="255" name="Google Shape;255;g333a3dec075_0_54"/>
          <p:cNvSpPr txBox="1"/>
          <p:nvPr>
            <p:ph idx="4294967295" type="subTitle"/>
          </p:nvPr>
        </p:nvSpPr>
        <p:spPr>
          <a:xfrm>
            <a:off x="1371300" y="2631925"/>
            <a:ext cx="6369900" cy="5142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2400"/>
              <a:buNone/>
            </a:pPr>
            <a:r>
              <a:rPr b="1" lang="en-US" sz="2200">
                <a:solidFill>
                  <a:schemeClr val="lt1"/>
                </a:solidFill>
              </a:rPr>
              <a:t>Pertemuan: </a:t>
            </a:r>
            <a:r>
              <a:rPr b="1" lang="en-US" sz="2200">
                <a:solidFill>
                  <a:schemeClr val="lt1"/>
                </a:solidFill>
                <a:latin typeface="Roboto"/>
                <a:ea typeface="Roboto"/>
                <a:cs typeface="Roboto"/>
                <a:sym typeface="Roboto"/>
              </a:rPr>
              <a:t>Membangun Model </a:t>
            </a:r>
            <a:r>
              <a:rPr b="1" lang="en-US" sz="2200">
                <a:solidFill>
                  <a:schemeClr val="lt1"/>
                </a:solidFill>
                <a:latin typeface="Roboto"/>
                <a:ea typeface="Roboto"/>
                <a:cs typeface="Roboto"/>
                <a:sym typeface="Roboto"/>
              </a:rPr>
              <a:t>Clustering</a:t>
            </a:r>
            <a:endParaRPr b="1" sz="2200">
              <a:solidFill>
                <a:schemeClr val="lt1"/>
              </a:solidFill>
              <a:latin typeface="Roboto"/>
              <a:ea typeface="Roboto"/>
              <a:cs typeface="Roboto"/>
              <a:sym typeface="Roboto"/>
            </a:endParaRPr>
          </a:p>
        </p:txBody>
      </p:sp>
      <p:pic>
        <p:nvPicPr>
          <p:cNvPr id="256" name="Google Shape;256;g333a3dec075_0_54"/>
          <p:cNvPicPr preferRelativeResize="0"/>
          <p:nvPr/>
        </p:nvPicPr>
        <p:blipFill rotWithShape="1">
          <a:blip r:embed="rId6">
            <a:alphaModFix/>
          </a:blip>
          <a:srcRect b="37202" l="6154" r="5917" t="32938"/>
          <a:stretch/>
        </p:blipFill>
        <p:spPr>
          <a:xfrm>
            <a:off x="6937913" y="521438"/>
            <a:ext cx="1601418" cy="2726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0"/>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Langkah-langkah metode K-Means</a:t>
            </a:r>
            <a:endParaRPr b="1" i="0" sz="1350" u="none" cap="none" strike="noStrike">
              <a:solidFill>
                <a:srgbClr val="0F3570"/>
              </a:solidFill>
              <a:latin typeface="Overlock"/>
              <a:ea typeface="Overlock"/>
              <a:cs typeface="Overlock"/>
              <a:sym typeface="Overlock"/>
            </a:endParaRPr>
          </a:p>
        </p:txBody>
      </p:sp>
      <p:sp>
        <p:nvSpPr>
          <p:cNvPr id="370" name="Google Shape;370;p10"/>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371" name="Google Shape;371;p10"/>
          <p:cNvSpPr txBox="1"/>
          <p:nvPr/>
        </p:nvSpPr>
        <p:spPr>
          <a:xfrm>
            <a:off x="81650" y="871425"/>
            <a:ext cx="8803800" cy="2396523"/>
          </a:xfrm>
          <a:prstGeom prst="rect">
            <a:avLst/>
          </a:prstGeom>
          <a:noFill/>
          <a:ln>
            <a:noFill/>
          </a:ln>
        </p:spPr>
        <p:txBody>
          <a:bodyPr anchorCtr="0" anchor="t" bIns="91425" lIns="91425" spcFirstLastPara="1" rIns="91425" wrap="square" tIns="91425">
            <a:spAutoFit/>
          </a:bodyPr>
          <a:lstStyle/>
          <a:p>
            <a:pPr indent="-342900" lvl="0" marL="342900" marR="0" rtl="0" algn="just">
              <a:lnSpc>
                <a:spcPct val="115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Cambria"/>
                <a:ea typeface="Cambria"/>
                <a:cs typeface="Cambria"/>
                <a:sym typeface="Cambria"/>
              </a:rPr>
              <a:t>Memilih jumlah </a:t>
            </a:r>
            <a:r>
              <a:rPr b="0" i="1" lang="en-US" sz="1400" u="none" cap="none" strike="noStrike">
                <a:solidFill>
                  <a:srgbClr val="000000"/>
                </a:solidFill>
                <a:latin typeface="Cambria"/>
                <a:ea typeface="Cambria"/>
                <a:cs typeface="Cambria"/>
                <a:sym typeface="Cambria"/>
              </a:rPr>
              <a:t>cluster </a:t>
            </a:r>
            <a:r>
              <a:rPr b="0" i="0" lang="en-US" sz="1400" u="none" cap="none" strike="noStrike">
                <a:solidFill>
                  <a:srgbClr val="000000"/>
                </a:solidFill>
                <a:latin typeface="Cambria"/>
                <a:ea typeface="Cambria"/>
                <a:cs typeface="Cambria"/>
                <a:sym typeface="Cambria"/>
              </a:rPr>
              <a:t>awal (K) yang ingin dibuat</a:t>
            </a:r>
            <a:endParaRPr b="0" i="0" sz="1400" u="none" cap="none" strike="noStrike">
              <a:solidFill>
                <a:srgbClr val="000000"/>
              </a:solidFill>
              <a:latin typeface="Cambria"/>
              <a:ea typeface="Cambria"/>
              <a:cs typeface="Cambria"/>
              <a:sym typeface="Cambria"/>
            </a:endParaRPr>
          </a:p>
          <a:p>
            <a:pPr indent="0" lvl="0" marL="0" marR="0" rtl="0" algn="just">
              <a:lnSpc>
                <a:spcPct val="115000"/>
              </a:lnSpc>
              <a:spcBef>
                <a:spcPts val="75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Sebagai contoh terdapat data 2 dimensi seperti yang ditampilkan dalam grafik, langkah pertama adalah memilih jumlah kluster. Misal kita pilih untuk membaginya ke dalam 2 kluster.</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Cambria"/>
              <a:ea typeface="Cambria"/>
              <a:cs typeface="Cambria"/>
              <a:sym typeface="Cambria"/>
            </a:endParaRPr>
          </a:p>
          <a:p>
            <a:pPr indent="0" lvl="0" marL="0" marR="0" rtl="0" algn="just">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28600" lvl="0" marL="342900" marR="0" rtl="0" algn="just">
              <a:lnSpc>
                <a:spcPct val="115000"/>
              </a:lnSpc>
              <a:spcBef>
                <a:spcPts val="750"/>
              </a:spcBef>
              <a:spcAft>
                <a:spcPts val="750"/>
              </a:spcAft>
              <a:buClr>
                <a:srgbClr val="000000"/>
              </a:buClr>
              <a:buSzPts val="1800"/>
              <a:buFont typeface="Arial"/>
              <a:buNone/>
            </a:pPr>
            <a:r>
              <a:t/>
            </a:r>
            <a:endParaRPr b="0" i="0" sz="1800" u="none" cap="none" strike="noStrike">
              <a:solidFill>
                <a:srgbClr val="000000"/>
              </a:solidFill>
              <a:latin typeface="Cambria"/>
              <a:ea typeface="Cambria"/>
              <a:cs typeface="Cambria"/>
              <a:sym typeface="Cambria"/>
            </a:endParaRPr>
          </a:p>
        </p:txBody>
      </p:sp>
      <p:graphicFrame>
        <p:nvGraphicFramePr>
          <p:cNvPr id="372" name="Google Shape;372;p10"/>
          <p:cNvGraphicFramePr/>
          <p:nvPr/>
        </p:nvGraphicFramePr>
        <p:xfrm>
          <a:off x="2654418" y="1921275"/>
          <a:ext cx="3852863" cy="2743200"/>
        </p:xfrm>
        <a:graphic>
          <a:graphicData uri="http://schemas.openxmlformats.org/drawingml/2006/chart">
            <c:chart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1"/>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Langkah-langkah metode K-Means</a:t>
            </a:r>
            <a:endParaRPr b="1" i="0" sz="1350" u="none" cap="none" strike="noStrike">
              <a:solidFill>
                <a:srgbClr val="0F3570"/>
              </a:solidFill>
              <a:latin typeface="Overlock"/>
              <a:ea typeface="Overlock"/>
              <a:cs typeface="Overlock"/>
              <a:sym typeface="Overlock"/>
            </a:endParaRPr>
          </a:p>
        </p:txBody>
      </p:sp>
      <p:sp>
        <p:nvSpPr>
          <p:cNvPr id="378" name="Google Shape;378;p11"/>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379" name="Google Shape;379;p11"/>
          <p:cNvSpPr txBox="1"/>
          <p:nvPr/>
        </p:nvSpPr>
        <p:spPr>
          <a:xfrm>
            <a:off x="81650" y="871425"/>
            <a:ext cx="8803800" cy="1745063"/>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2. Memilih titik secara random sebanyak K buah, di mana titik ini akan menjadi pusat (</a:t>
            </a:r>
            <a:r>
              <a:rPr b="0" i="1" lang="en-US" sz="1200" u="none" cap="none" strike="noStrike">
                <a:solidFill>
                  <a:srgbClr val="000000"/>
                </a:solidFill>
                <a:latin typeface="Cambria"/>
                <a:ea typeface="Cambria"/>
                <a:cs typeface="Cambria"/>
                <a:sym typeface="Cambria"/>
              </a:rPr>
              <a:t>centroid</a:t>
            </a:r>
            <a:r>
              <a:rPr b="0" i="0" lang="en-US" sz="1200" u="none" cap="none" strike="noStrike">
                <a:solidFill>
                  <a:srgbClr val="000000"/>
                </a:solidFill>
                <a:latin typeface="Cambria"/>
                <a:ea typeface="Cambria"/>
                <a:cs typeface="Cambria"/>
                <a:sym typeface="Cambria"/>
              </a:rPr>
              <a:t>) dari masing-masing kelompok (</a:t>
            </a:r>
            <a:r>
              <a:rPr b="0" i="1" lang="en-US" sz="1200" u="none" cap="none" strike="noStrike">
                <a:solidFill>
                  <a:srgbClr val="000000"/>
                </a:solidFill>
                <a:latin typeface="Cambria"/>
                <a:ea typeface="Cambria"/>
                <a:cs typeface="Cambria"/>
                <a:sym typeface="Cambria"/>
              </a:rPr>
              <a:t>clusters</a:t>
            </a:r>
            <a:r>
              <a:rPr b="0" i="0" lang="en-US" sz="1200" u="none" cap="none" strike="noStrike">
                <a:solidFill>
                  <a:srgbClr val="000000"/>
                </a:solidFill>
                <a:latin typeface="Cambria"/>
                <a:ea typeface="Cambria"/>
                <a:cs typeface="Cambria"/>
                <a:sym typeface="Cambria"/>
              </a:rPr>
              <a:t>).</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Langkah kedua adalah menentukan titik pusatnya. Dalam satu klaster terdapat satu titik pusat atau yang disebut dengan </a:t>
            </a:r>
            <a:r>
              <a:rPr b="0" i="1" lang="en-US" sz="1200" u="none" cap="none" strike="noStrike">
                <a:solidFill>
                  <a:srgbClr val="000000"/>
                </a:solidFill>
                <a:latin typeface="Cambria"/>
                <a:ea typeface="Cambria"/>
                <a:cs typeface="Cambria"/>
                <a:sym typeface="Cambria"/>
              </a:rPr>
              <a:t>centroid</a:t>
            </a:r>
            <a:r>
              <a:rPr b="0" i="0" lang="en-US" sz="1200" u="none" cap="none" strike="noStrike">
                <a:solidFill>
                  <a:srgbClr val="000000"/>
                </a:solidFill>
                <a:latin typeface="Cambria"/>
                <a:ea typeface="Cambria"/>
                <a:cs typeface="Cambria"/>
                <a:sym typeface="Cambria"/>
              </a:rPr>
              <a:t>. Penentuan awal posisi titik pusat ini bebas, karena nantinya algoritma K-Means akan merubah posisi tiap titik hingga dicapai solusi paling optimal. Pada Gambar 2, titik merah mewakili pusat dari kluster 1, dan biru untuk kluster 2. Dengan demikian, maka masing-masing data point akan memilih titik pusat (</a:t>
            </a:r>
            <a:r>
              <a:rPr b="0" i="1" lang="en-US" sz="1200" u="none" cap="none" strike="noStrike">
                <a:solidFill>
                  <a:srgbClr val="000000"/>
                </a:solidFill>
                <a:latin typeface="Cambria"/>
                <a:ea typeface="Cambria"/>
                <a:cs typeface="Cambria"/>
                <a:sym typeface="Cambria"/>
              </a:rPr>
              <a:t>centroid</a:t>
            </a:r>
            <a:r>
              <a:rPr b="0" i="0" lang="en-US" sz="1200" u="none" cap="none" strike="noStrike">
                <a:solidFill>
                  <a:srgbClr val="000000"/>
                </a:solidFill>
                <a:latin typeface="Cambria"/>
                <a:ea typeface="Cambria"/>
                <a:cs typeface="Cambria"/>
                <a:sym typeface="Cambria"/>
              </a:rPr>
              <a:t>) yang paling dekat. Jika sudah dipilih maka data point tersebut akan menjadi bagian dari klusternya</a:t>
            </a:r>
            <a:endParaRPr b="0" i="0" sz="1200" u="none" cap="none" strike="noStrike">
              <a:solidFill>
                <a:srgbClr val="000000"/>
              </a:solidFill>
              <a:latin typeface="Cambria"/>
              <a:ea typeface="Cambria"/>
              <a:cs typeface="Cambria"/>
              <a:sym typeface="Cambria"/>
            </a:endParaRPr>
          </a:p>
        </p:txBody>
      </p:sp>
      <p:graphicFrame>
        <p:nvGraphicFramePr>
          <p:cNvPr id="380" name="Google Shape;380;p11"/>
          <p:cNvGraphicFramePr/>
          <p:nvPr/>
        </p:nvGraphicFramePr>
        <p:xfrm>
          <a:off x="2312988" y="2315500"/>
          <a:ext cx="3735900" cy="2666625"/>
        </p:xfrm>
        <a:graphic>
          <a:graphicData uri="http://schemas.openxmlformats.org/drawingml/2006/chart">
            <c:chart r:id="rId3"/>
          </a:graphicData>
        </a:graphic>
      </p:graphicFrame>
      <p:sp>
        <p:nvSpPr>
          <p:cNvPr id="381" name="Google Shape;381;p11"/>
          <p:cNvSpPr/>
          <p:nvPr/>
        </p:nvSpPr>
        <p:spPr>
          <a:xfrm>
            <a:off x="3381154" y="3157223"/>
            <a:ext cx="127590" cy="133151"/>
          </a:xfrm>
          <a:prstGeom prst="pentagon">
            <a:avLst>
              <a:gd fmla="val 105146" name="hf"/>
              <a:gd fmla="val 110557" name="vf"/>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82" name="Google Shape;382;p11"/>
          <p:cNvSpPr/>
          <p:nvPr/>
        </p:nvSpPr>
        <p:spPr>
          <a:xfrm>
            <a:off x="4613600" y="3692981"/>
            <a:ext cx="133312" cy="106325"/>
          </a:xfrm>
          <a:prstGeom prst="pentagon">
            <a:avLst>
              <a:gd fmla="val 105146" name="hf"/>
              <a:gd fmla="val 110557" name="vf"/>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2"/>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Langkah-langkah metode K-Means</a:t>
            </a:r>
            <a:endParaRPr b="1" i="0" sz="1350" u="none" cap="none" strike="noStrike">
              <a:solidFill>
                <a:srgbClr val="0F3570"/>
              </a:solidFill>
              <a:latin typeface="Overlock"/>
              <a:ea typeface="Overlock"/>
              <a:cs typeface="Overlock"/>
              <a:sym typeface="Overlock"/>
            </a:endParaRPr>
          </a:p>
        </p:txBody>
      </p:sp>
      <p:sp>
        <p:nvSpPr>
          <p:cNvPr id="388" name="Google Shape;388;p12"/>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389" name="Google Shape;389;p12"/>
          <p:cNvSpPr txBox="1"/>
          <p:nvPr/>
        </p:nvSpPr>
        <p:spPr>
          <a:xfrm>
            <a:off x="81650" y="871425"/>
            <a:ext cx="8803800" cy="1574247"/>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3. Dari dataset yang kita miliki, buat dataset yang terdekat dengan titik </a:t>
            </a:r>
            <a:r>
              <a:rPr b="0" i="1" lang="en-US" sz="1400" u="none" cap="none" strike="noStrike">
                <a:solidFill>
                  <a:srgbClr val="000000"/>
                </a:solidFill>
                <a:latin typeface="Cambria"/>
                <a:ea typeface="Cambria"/>
                <a:cs typeface="Cambria"/>
                <a:sym typeface="Cambria"/>
              </a:rPr>
              <a:t>centroid </a:t>
            </a:r>
            <a:r>
              <a:rPr b="0" i="0" lang="en-US" sz="1400" u="none" cap="none" strike="noStrike">
                <a:solidFill>
                  <a:srgbClr val="000000"/>
                </a:solidFill>
                <a:latin typeface="Cambria"/>
                <a:ea typeface="Cambria"/>
                <a:cs typeface="Cambria"/>
                <a:sym typeface="Cambria"/>
              </a:rPr>
              <a:t>sebagai bagian dari </a:t>
            </a:r>
            <a:r>
              <a:rPr b="0" i="1" lang="en-US" sz="1400" u="none" cap="none" strike="noStrike">
                <a:solidFill>
                  <a:srgbClr val="000000"/>
                </a:solidFill>
                <a:latin typeface="Cambria"/>
                <a:ea typeface="Cambria"/>
                <a:cs typeface="Cambria"/>
                <a:sym typeface="Cambria"/>
              </a:rPr>
              <a:t>cluster</a:t>
            </a:r>
            <a:r>
              <a:rPr b="0" i="0" lang="en-US" sz="1400" u="none" cap="none" strike="noStrike">
                <a:solidFill>
                  <a:srgbClr val="000000"/>
                </a:solidFill>
                <a:latin typeface="Cambria"/>
                <a:ea typeface="Cambria"/>
                <a:cs typeface="Cambria"/>
                <a:sym typeface="Cambria"/>
              </a:rPr>
              <a:t> tersebut. Sehingga secara total akan terbentuk </a:t>
            </a:r>
            <a:r>
              <a:rPr b="0" i="1" lang="en-US" sz="1400" u="none" cap="none" strike="noStrike">
                <a:solidFill>
                  <a:srgbClr val="000000"/>
                </a:solidFill>
                <a:latin typeface="Cambria"/>
                <a:ea typeface="Cambria"/>
                <a:cs typeface="Cambria"/>
                <a:sym typeface="Cambria"/>
              </a:rPr>
              <a:t>clusters </a:t>
            </a:r>
            <a:r>
              <a:rPr b="0" i="0" lang="en-US" sz="1400" u="none" cap="none" strike="noStrike">
                <a:solidFill>
                  <a:srgbClr val="000000"/>
                </a:solidFill>
                <a:latin typeface="Cambria"/>
                <a:ea typeface="Cambria"/>
                <a:cs typeface="Cambria"/>
                <a:sym typeface="Cambria"/>
              </a:rPr>
              <a:t>sebanyak K buah.</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Berdasarkan pengelompokan pada langkah ke dua, maka setiap titik data saat telah tergabung dalam salah satu kluster. Titik data yang diwakili dengan symbol ‘x’ berwarna merah masuk ke kluster 1, dan symbol ‘x’ berwarna biru masuk ke kluster 2, seperti pada berikut:</a:t>
            </a:r>
            <a:endParaRPr b="0" i="0" sz="1400" u="none" cap="none" strike="noStrike">
              <a:solidFill>
                <a:srgbClr val="000000"/>
              </a:solidFill>
              <a:latin typeface="Arial"/>
              <a:ea typeface="Arial"/>
              <a:cs typeface="Arial"/>
              <a:sym typeface="Arial"/>
            </a:endParaRPr>
          </a:p>
        </p:txBody>
      </p:sp>
      <p:grpSp>
        <p:nvGrpSpPr>
          <p:cNvPr id="390" name="Google Shape;390;p12"/>
          <p:cNvGrpSpPr/>
          <p:nvPr/>
        </p:nvGrpSpPr>
        <p:grpSpPr>
          <a:xfrm>
            <a:off x="2867650" y="2266996"/>
            <a:ext cx="3735900" cy="2666625"/>
            <a:chOff x="3601300" y="2334435"/>
            <a:chExt cx="3735900" cy="2666625"/>
          </a:xfrm>
        </p:grpSpPr>
        <p:graphicFrame>
          <p:nvGraphicFramePr>
            <p:cNvPr id="391" name="Google Shape;391;p12"/>
            <p:cNvGraphicFramePr/>
            <p:nvPr/>
          </p:nvGraphicFramePr>
          <p:xfrm>
            <a:off x="3601300" y="2334435"/>
            <a:ext cx="3735900" cy="2666625"/>
          </p:xfrm>
          <a:graphic>
            <a:graphicData uri="http://schemas.openxmlformats.org/drawingml/2006/chart">
              <c:chart r:id="rId3"/>
            </a:graphicData>
          </a:graphic>
        </p:graphicFrame>
        <p:sp>
          <p:nvSpPr>
            <p:cNvPr id="392" name="Google Shape;392;p12"/>
            <p:cNvSpPr/>
            <p:nvPr/>
          </p:nvSpPr>
          <p:spPr>
            <a:xfrm>
              <a:off x="4669466" y="3176158"/>
              <a:ext cx="127590" cy="133151"/>
            </a:xfrm>
            <a:prstGeom prst="pentagon">
              <a:avLst>
                <a:gd fmla="val 105146" name="hf"/>
                <a:gd fmla="val 110557" name="vf"/>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3" name="Google Shape;393;p12"/>
            <p:cNvSpPr/>
            <p:nvPr/>
          </p:nvSpPr>
          <p:spPr>
            <a:xfrm>
              <a:off x="5901912" y="3711916"/>
              <a:ext cx="133312" cy="106325"/>
            </a:xfrm>
            <a:prstGeom prst="pentagon">
              <a:avLst>
                <a:gd fmla="val 105146" name="hf"/>
                <a:gd fmla="val 110557" name="vf"/>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394" name="Google Shape;394;p12"/>
            <p:cNvCxnSpPr/>
            <p:nvPr/>
          </p:nvCxnSpPr>
          <p:spPr>
            <a:xfrm flipH="1" rot="10800000">
              <a:off x="4136065" y="2571750"/>
              <a:ext cx="2347823" cy="2000250"/>
            </a:xfrm>
            <a:prstGeom prst="straightConnector1">
              <a:avLst/>
            </a:prstGeom>
            <a:noFill/>
            <a:ln cap="flat" cmpd="sng" w="19050">
              <a:solidFill>
                <a:srgbClr val="7030A0"/>
              </a:solidFill>
              <a:prstDash val="lgDash"/>
              <a:round/>
              <a:headEnd len="sm" w="sm" type="none"/>
              <a:tailEnd len="sm" w="sm" type="none"/>
            </a:ln>
          </p:spPr>
        </p:cxnSp>
        <p:cxnSp>
          <p:nvCxnSpPr>
            <p:cNvPr id="395" name="Google Shape;395;p12"/>
            <p:cNvCxnSpPr/>
            <p:nvPr/>
          </p:nvCxnSpPr>
          <p:spPr>
            <a:xfrm>
              <a:off x="4797056" y="3309309"/>
              <a:ext cx="997688" cy="402607"/>
            </a:xfrm>
            <a:prstGeom prst="straightConnector1">
              <a:avLst/>
            </a:prstGeom>
            <a:noFill/>
            <a:ln cap="flat" cmpd="sng" w="19050">
              <a:solidFill>
                <a:srgbClr val="C00000"/>
              </a:solidFill>
              <a:prstDash val="lgDash"/>
              <a:round/>
              <a:headEnd len="sm" w="sm" type="none"/>
              <a:tailEnd len="sm" w="sm" type="none"/>
            </a:ln>
          </p:spPr>
        </p:cxnSp>
        <p:sp>
          <p:nvSpPr>
            <p:cNvPr id="396" name="Google Shape;396;p12"/>
            <p:cNvSpPr txBox="1"/>
            <p:nvPr/>
          </p:nvSpPr>
          <p:spPr>
            <a:xfrm>
              <a:off x="5273749" y="2934586"/>
              <a:ext cx="1275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3"/>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Langkah-langkah metode K-Means</a:t>
            </a:r>
            <a:endParaRPr b="1" i="0" sz="1350" u="none" cap="none" strike="noStrike">
              <a:solidFill>
                <a:srgbClr val="0F3570"/>
              </a:solidFill>
              <a:latin typeface="Overlock"/>
              <a:ea typeface="Overlock"/>
              <a:cs typeface="Overlock"/>
              <a:sym typeface="Overlock"/>
            </a:endParaRPr>
          </a:p>
        </p:txBody>
      </p:sp>
      <p:sp>
        <p:nvSpPr>
          <p:cNvPr id="402" name="Google Shape;402;p13"/>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403" name="Google Shape;403;p13"/>
          <p:cNvSpPr txBox="1"/>
          <p:nvPr/>
        </p:nvSpPr>
        <p:spPr>
          <a:xfrm>
            <a:off x="81650" y="871425"/>
            <a:ext cx="8803800" cy="178969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4. Lakukan kalkulasi, dan tempatkan pusat </a:t>
            </a:r>
            <a:r>
              <a:rPr b="0" i="1" lang="en-US" sz="1400" u="none" cap="none" strike="noStrike">
                <a:solidFill>
                  <a:srgbClr val="000000"/>
                </a:solidFill>
                <a:latin typeface="Cambria"/>
                <a:ea typeface="Cambria"/>
                <a:cs typeface="Cambria"/>
                <a:sym typeface="Cambria"/>
              </a:rPr>
              <a:t>centroid </a:t>
            </a:r>
            <a:r>
              <a:rPr b="0" i="0" lang="en-US" sz="1400" u="none" cap="none" strike="noStrike">
                <a:solidFill>
                  <a:srgbClr val="000000"/>
                </a:solidFill>
                <a:latin typeface="Cambria"/>
                <a:ea typeface="Cambria"/>
                <a:cs typeface="Cambria"/>
                <a:sym typeface="Cambria"/>
              </a:rPr>
              <a:t>yang baru untuk setiap </a:t>
            </a:r>
            <a:r>
              <a:rPr b="0" i="1" lang="en-US" sz="1400" u="none" cap="none" strike="noStrike">
                <a:solidFill>
                  <a:srgbClr val="000000"/>
                </a:solidFill>
                <a:latin typeface="Cambria"/>
                <a:ea typeface="Cambria"/>
                <a:cs typeface="Cambria"/>
                <a:sym typeface="Cambria"/>
              </a:rPr>
              <a:t>cluster</a:t>
            </a:r>
            <a:r>
              <a:rPr b="0" i="0" lang="en-US" sz="1400" u="none" cap="none" strike="noStrike">
                <a:solidFill>
                  <a:srgbClr val="000000"/>
                </a:solidFill>
                <a:latin typeface="Cambria"/>
                <a:ea typeface="Cambria"/>
                <a:cs typeface="Cambria"/>
                <a:sym typeface="Cambria"/>
              </a:rPr>
              <a:t>-nya. Langkah ini dilakukan untuk menemukan centroid yang paling tepat untuk maisng-masing klaster.</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Langkah ke-empat adalah melakukan penghitungan sesuai algoritma K-Means, yaitu mencari posisi titik pusat yang paling sesuai untuk sestiap klasternya berdasarkan penghitungan jarak terdekat. Penghitungan jarak masing-masing titik data ke pusat klaster dapat menggunakan metode Euclidean distance, ilustrasi penghitungan jarak dapat dilihat pada Gambar 4</a:t>
            </a:r>
            <a:endParaRPr b="0" i="0" sz="1400" u="none" cap="none" strike="noStrike">
              <a:solidFill>
                <a:srgbClr val="000000"/>
              </a:solidFill>
              <a:latin typeface="Cambria"/>
              <a:ea typeface="Cambria"/>
              <a:cs typeface="Cambria"/>
              <a:sym typeface="Cambria"/>
            </a:endParaRPr>
          </a:p>
        </p:txBody>
      </p:sp>
      <p:grpSp>
        <p:nvGrpSpPr>
          <p:cNvPr id="404" name="Google Shape;404;p13"/>
          <p:cNvGrpSpPr/>
          <p:nvPr/>
        </p:nvGrpSpPr>
        <p:grpSpPr>
          <a:xfrm>
            <a:off x="2652066" y="2476475"/>
            <a:ext cx="3406758" cy="2310950"/>
            <a:chOff x="2705229" y="2519840"/>
            <a:chExt cx="3406758" cy="2310950"/>
          </a:xfrm>
        </p:grpSpPr>
        <p:graphicFrame>
          <p:nvGraphicFramePr>
            <p:cNvPr id="405" name="Google Shape;405;p13"/>
            <p:cNvGraphicFramePr/>
            <p:nvPr/>
          </p:nvGraphicFramePr>
          <p:xfrm>
            <a:off x="2705229" y="2519840"/>
            <a:ext cx="3406758" cy="2310950"/>
          </p:xfrm>
          <a:graphic>
            <a:graphicData uri="http://schemas.openxmlformats.org/drawingml/2006/chart">
              <c:chart r:id="rId3"/>
            </a:graphicData>
          </a:graphic>
        </p:graphicFrame>
        <p:sp>
          <p:nvSpPr>
            <p:cNvPr id="406" name="Google Shape;406;p13"/>
            <p:cNvSpPr/>
            <p:nvPr/>
          </p:nvSpPr>
          <p:spPr>
            <a:xfrm>
              <a:off x="3885609" y="3467781"/>
              <a:ext cx="116349" cy="115391"/>
            </a:xfrm>
            <a:prstGeom prst="pentagon">
              <a:avLst>
                <a:gd fmla="val 105146" name="hf"/>
                <a:gd fmla="val 110557" name="vf"/>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7" name="Google Shape;407;p13"/>
            <p:cNvSpPr/>
            <p:nvPr/>
          </p:nvSpPr>
          <p:spPr>
            <a:xfrm>
              <a:off x="4706794" y="3942358"/>
              <a:ext cx="121567" cy="92143"/>
            </a:xfrm>
            <a:prstGeom prst="pentagon">
              <a:avLst>
                <a:gd fmla="val 105146" name="hf"/>
                <a:gd fmla="val 110557" name="vf"/>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8" name="Google Shape;408;p13"/>
            <p:cNvSpPr/>
            <p:nvPr/>
          </p:nvSpPr>
          <p:spPr>
            <a:xfrm>
              <a:off x="3587326" y="3269987"/>
              <a:ext cx="116349" cy="128431"/>
            </a:xfrm>
            <a:prstGeom prst="pentagon">
              <a:avLst>
                <a:gd fmla="val 105146" name="hf"/>
                <a:gd fmla="val 110557" name="vf"/>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9" name="Google Shape;409;p13"/>
            <p:cNvSpPr/>
            <p:nvPr/>
          </p:nvSpPr>
          <p:spPr>
            <a:xfrm>
              <a:off x="4552816" y="3676021"/>
              <a:ext cx="121567" cy="92143"/>
            </a:xfrm>
            <a:prstGeom prst="pentagon">
              <a:avLst>
                <a:gd fmla="val 105146" name="hf"/>
                <a:gd fmla="val 110557" name="vf"/>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10" name="Google Shape;410;p13"/>
            <p:cNvCxnSpPr>
              <a:endCxn id="408" idx="5"/>
            </p:cNvCxnSpPr>
            <p:nvPr/>
          </p:nvCxnSpPr>
          <p:spPr>
            <a:xfrm rot="10800000">
              <a:off x="3703675" y="3319043"/>
              <a:ext cx="181800" cy="98100"/>
            </a:xfrm>
            <a:prstGeom prst="straightConnector1">
              <a:avLst/>
            </a:prstGeom>
            <a:noFill/>
            <a:ln cap="flat" cmpd="sng" w="9525">
              <a:solidFill>
                <a:srgbClr val="3B7FF2"/>
              </a:solidFill>
              <a:prstDash val="solid"/>
              <a:round/>
              <a:headEnd len="sm" w="sm" type="none"/>
              <a:tailEnd len="med" w="med" type="triangle"/>
            </a:ln>
          </p:spPr>
        </p:cxnSp>
        <p:cxnSp>
          <p:nvCxnSpPr>
            <p:cNvPr id="411" name="Google Shape;411;p13"/>
            <p:cNvCxnSpPr/>
            <p:nvPr/>
          </p:nvCxnSpPr>
          <p:spPr>
            <a:xfrm rot="10800000">
              <a:off x="4706794" y="3770823"/>
              <a:ext cx="0" cy="171535"/>
            </a:xfrm>
            <a:prstGeom prst="straightConnector1">
              <a:avLst/>
            </a:prstGeom>
            <a:noFill/>
            <a:ln cap="flat" cmpd="sng" w="9525">
              <a:solidFill>
                <a:srgbClr val="3B7FF2"/>
              </a:solidFill>
              <a:prstDash val="solid"/>
              <a:round/>
              <a:headEnd len="sm" w="sm" type="none"/>
              <a:tailEnd len="med" w="med" type="triangle"/>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4"/>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Langkah-langkah metode K-Means</a:t>
            </a:r>
            <a:endParaRPr b="1" i="0" sz="1350" u="none" cap="none" strike="noStrike">
              <a:solidFill>
                <a:srgbClr val="0F3570"/>
              </a:solidFill>
              <a:latin typeface="Overlock"/>
              <a:ea typeface="Overlock"/>
              <a:cs typeface="Overlock"/>
              <a:sym typeface="Overlock"/>
            </a:endParaRPr>
          </a:p>
        </p:txBody>
      </p:sp>
      <p:sp>
        <p:nvSpPr>
          <p:cNvPr id="417" name="Google Shape;417;p14"/>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418" name="Google Shape;418;p14"/>
          <p:cNvSpPr txBox="1"/>
          <p:nvPr/>
        </p:nvSpPr>
        <p:spPr>
          <a:xfrm>
            <a:off x="81650" y="871425"/>
            <a:ext cx="8803800" cy="2037451"/>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5. Dari dataset yang kita miliki ambil titik </a:t>
            </a:r>
            <a:r>
              <a:rPr b="0" i="1" lang="en-US" sz="1400" u="none" cap="none" strike="noStrike">
                <a:solidFill>
                  <a:srgbClr val="000000"/>
                </a:solidFill>
                <a:latin typeface="Cambria"/>
                <a:ea typeface="Cambria"/>
                <a:cs typeface="Cambria"/>
                <a:sym typeface="Cambria"/>
              </a:rPr>
              <a:t>centroid </a:t>
            </a:r>
            <a:r>
              <a:rPr b="0" i="0" lang="en-US" sz="1400" u="none" cap="none" strike="noStrike">
                <a:solidFill>
                  <a:srgbClr val="000000"/>
                </a:solidFill>
                <a:latin typeface="Cambria"/>
                <a:ea typeface="Cambria"/>
                <a:cs typeface="Cambria"/>
                <a:sym typeface="Cambria"/>
              </a:rPr>
              <a:t>terdekat, sehingga dataset tadi menjadi bagian dari </a:t>
            </a:r>
            <a:r>
              <a:rPr b="0" i="1" lang="en-US" sz="1400" u="none" cap="none" strike="noStrike">
                <a:solidFill>
                  <a:srgbClr val="000000"/>
                </a:solidFill>
                <a:latin typeface="Cambria"/>
                <a:ea typeface="Cambria"/>
                <a:cs typeface="Cambria"/>
                <a:sym typeface="Cambria"/>
              </a:rPr>
              <a:t>cluster </a:t>
            </a:r>
            <a:r>
              <a:rPr b="0" i="0" lang="en-US" sz="1400" u="none" cap="none" strike="noStrike">
                <a:solidFill>
                  <a:srgbClr val="000000"/>
                </a:solidFill>
                <a:latin typeface="Cambria"/>
                <a:ea typeface="Cambria"/>
                <a:cs typeface="Cambria"/>
                <a:sym typeface="Cambria"/>
              </a:rPr>
              <a:t>tersebut. Jika masih ada data yang berubah kelompok (pindah </a:t>
            </a:r>
            <a:r>
              <a:rPr b="0" i="1" lang="en-US" sz="1400" u="none" cap="none" strike="noStrike">
                <a:solidFill>
                  <a:srgbClr val="000000"/>
                </a:solidFill>
                <a:latin typeface="Cambria"/>
                <a:ea typeface="Cambria"/>
                <a:cs typeface="Cambria"/>
                <a:sym typeface="Cambria"/>
              </a:rPr>
              <a:t>cluster</a:t>
            </a:r>
            <a:r>
              <a:rPr b="0" i="0" lang="en-US" sz="1400" u="none" cap="none" strike="noStrike">
                <a:solidFill>
                  <a:srgbClr val="000000"/>
                </a:solidFill>
                <a:latin typeface="Cambria"/>
                <a:ea typeface="Cambria"/>
                <a:cs typeface="Cambria"/>
                <a:sym typeface="Cambria"/>
              </a:rPr>
              <a:t>), kembali ke langkah 4. Jika tidak, maka </a:t>
            </a:r>
            <a:r>
              <a:rPr b="0" i="1" lang="en-US" sz="1400" u="none" cap="none" strike="noStrike">
                <a:solidFill>
                  <a:srgbClr val="000000"/>
                </a:solidFill>
                <a:latin typeface="Cambria"/>
                <a:ea typeface="Cambria"/>
                <a:cs typeface="Cambria"/>
                <a:sym typeface="Cambria"/>
              </a:rPr>
              <a:t>cluster </a:t>
            </a:r>
            <a:r>
              <a:rPr b="0" i="0" lang="en-US" sz="1400" u="none" cap="none" strike="noStrike">
                <a:solidFill>
                  <a:srgbClr val="000000"/>
                </a:solidFill>
                <a:latin typeface="Cambria"/>
                <a:ea typeface="Cambria"/>
                <a:cs typeface="Cambria"/>
                <a:sym typeface="Cambria"/>
              </a:rPr>
              <a:t>yang terbentuk sudah baik.</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Langkah terakhir dari algoritma K-Means adalah melakukan pengecekan pada titik pusat yang telah ditentukan sebelumnya. Pilih titik pusat terdekat, dan masuk ke dalam kluster tersebut. Jika masih ada perpindahan kluster, kembali ke langkah 4. Algoritma K-Means akan terus mencari titik pusatnya, sampai  pembagian datasetnya optimum dan posisi titik pusat tidak berubah lagi</a:t>
            </a:r>
            <a:endParaRPr b="0" i="0" sz="1400" u="none" cap="none" strike="noStrike">
              <a:solidFill>
                <a:srgbClr val="000000"/>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5"/>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 Optimasi K-Means</a:t>
            </a:r>
            <a:endParaRPr b="1" i="0" sz="1350" u="none" cap="none" strike="noStrike">
              <a:solidFill>
                <a:srgbClr val="0F3570"/>
              </a:solidFill>
              <a:latin typeface="Overlock"/>
              <a:ea typeface="Overlock"/>
              <a:cs typeface="Overlock"/>
              <a:sym typeface="Overlock"/>
            </a:endParaRPr>
          </a:p>
        </p:txBody>
      </p:sp>
      <p:sp>
        <p:nvSpPr>
          <p:cNvPr id="424" name="Google Shape;424;p15"/>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425" name="Google Shape;425;p15"/>
          <p:cNvSpPr txBox="1"/>
          <p:nvPr/>
        </p:nvSpPr>
        <p:spPr>
          <a:xfrm>
            <a:off x="474132" y="871425"/>
            <a:ext cx="7789200" cy="3172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mbria"/>
                <a:ea typeface="Cambria"/>
                <a:cs typeface="Cambria"/>
                <a:sym typeface="Cambria"/>
              </a:rPr>
              <a:t>Dari pembahasan di atas, dapat dianalisa bahwa salah satu faktor krusial baik tidaknya metode ini adalah saat menentukan jumlah klusternya (nilai K). Karena hasil </a:t>
            </a:r>
            <a:r>
              <a:rPr lang="en-US" sz="1600">
                <a:latin typeface="Cambria"/>
                <a:ea typeface="Cambria"/>
                <a:cs typeface="Cambria"/>
                <a:sym typeface="Cambria"/>
              </a:rPr>
              <a:t>pengelompokan</a:t>
            </a:r>
            <a:r>
              <a:rPr b="0" i="0" lang="en-US" sz="1600" u="none" cap="none" strike="noStrike">
                <a:solidFill>
                  <a:srgbClr val="000000"/>
                </a:solidFill>
                <a:latin typeface="Cambria"/>
                <a:ea typeface="Cambria"/>
                <a:cs typeface="Cambria"/>
                <a:sym typeface="Cambria"/>
              </a:rPr>
              <a:t> akan menghasilkan analisa yang berbeda untuk jumlah klaster yang berbeda juga. </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mbria"/>
                <a:ea typeface="Cambria"/>
                <a:cs typeface="Cambria"/>
                <a:sym typeface="Cambria"/>
              </a:rPr>
              <a:t>Jika terlalu sedikit K (misal 2), maka pembagian kluster menjadi cepat, namun mungkin ada informasi tersembunyi yang tidak terungkap.</a:t>
            </a:r>
            <a:endParaRPr b="0" i="0" sz="1600" u="none" cap="none" strike="noStrike">
              <a:solidFill>
                <a:srgbClr val="000000"/>
              </a:solidFill>
              <a:latin typeface="Arial"/>
              <a:ea typeface="Arial"/>
              <a:cs typeface="Arial"/>
              <a:sym typeface="Arial"/>
            </a:endParaRPr>
          </a:p>
          <a:p>
            <a:pPr indent="0" lvl="0" marL="0" marR="0" rtl="0" algn="just">
              <a:lnSpc>
                <a:spcPct val="115000"/>
              </a:lnSpc>
              <a:spcBef>
                <a:spcPts val="750"/>
              </a:spcBef>
              <a:spcAft>
                <a:spcPts val="0"/>
              </a:spcAft>
              <a:buClr>
                <a:srgbClr val="000000"/>
              </a:buClr>
              <a:buSzPts val="1600"/>
              <a:buFont typeface="Arial"/>
              <a:buNone/>
            </a:pPr>
            <a:r>
              <a:t/>
            </a:r>
            <a:endParaRPr b="0" i="0" sz="1600" u="none" cap="none" strike="noStrike">
              <a:solidFill>
                <a:srgbClr val="000000"/>
              </a:solidFill>
              <a:latin typeface="Cambria"/>
              <a:ea typeface="Cambria"/>
              <a:cs typeface="Cambria"/>
              <a:sym typeface="Cambria"/>
            </a:endParaRPr>
          </a:p>
          <a:p>
            <a:pPr indent="0" lvl="0" marL="0" marR="0" rtl="0" algn="just">
              <a:lnSpc>
                <a:spcPct val="115000"/>
              </a:lnSpc>
              <a:spcBef>
                <a:spcPts val="750"/>
              </a:spcBef>
              <a:spcAft>
                <a:spcPts val="750"/>
              </a:spcAft>
              <a:buClr>
                <a:srgbClr val="000000"/>
              </a:buClr>
              <a:buSzPts val="1600"/>
              <a:buFont typeface="Arial"/>
              <a:buNone/>
            </a:pPr>
            <a:r>
              <a:rPr b="0" i="0" lang="en-US" sz="1600" u="none" cap="none" strike="noStrike">
                <a:solidFill>
                  <a:srgbClr val="000000"/>
                </a:solidFill>
                <a:latin typeface="Cambria"/>
                <a:ea typeface="Cambria"/>
                <a:cs typeface="Cambria"/>
                <a:sym typeface="Cambria"/>
              </a:rPr>
              <a:t>Jika K=8, maka terlalu banyak kluster. Mungkin akan terlalu sulit untuk membuat analisa atau memilih dukungan keputusan dari hasil cluster.</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6"/>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 Optimasi K-Means</a:t>
            </a:r>
            <a:endParaRPr b="1" i="0" sz="1350" u="none" cap="none" strike="noStrike">
              <a:solidFill>
                <a:srgbClr val="0F3570"/>
              </a:solidFill>
              <a:latin typeface="Overlock"/>
              <a:ea typeface="Overlock"/>
              <a:cs typeface="Overlock"/>
              <a:sym typeface="Overlock"/>
            </a:endParaRPr>
          </a:p>
        </p:txBody>
      </p:sp>
      <p:sp>
        <p:nvSpPr>
          <p:cNvPr id="431" name="Google Shape;431;p16"/>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432" name="Google Shape;432;p16"/>
          <p:cNvSpPr txBox="1"/>
          <p:nvPr/>
        </p:nvSpPr>
        <p:spPr>
          <a:xfrm>
            <a:off x="496710" y="871425"/>
            <a:ext cx="8003823" cy="1777379"/>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Cambria"/>
                <a:ea typeface="Cambria"/>
                <a:cs typeface="Cambria"/>
                <a:sym typeface="Cambria"/>
              </a:rPr>
              <a:t>Untuk mengatasi ini, maka dapat ditambahkan fungsi optimasi yang akan memilih jumlah awal kluster secara tepat. kita gunakan di sesi latihan dan sebuah metode </a:t>
            </a:r>
            <a:r>
              <a:rPr b="0" i="1" lang="en-US" sz="1800" u="none" cap="none" strike="noStrike">
                <a:solidFill>
                  <a:srgbClr val="000000"/>
                </a:solidFill>
                <a:latin typeface="Cambria"/>
                <a:ea typeface="Cambria"/>
                <a:cs typeface="Cambria"/>
                <a:sym typeface="Cambria"/>
              </a:rPr>
              <a:t>elbow </a:t>
            </a:r>
            <a:r>
              <a:rPr b="0" i="0" lang="en-US" sz="1800" u="none" cap="none" strike="noStrike">
                <a:solidFill>
                  <a:srgbClr val="000000"/>
                </a:solidFill>
                <a:latin typeface="Cambria"/>
                <a:ea typeface="Cambria"/>
                <a:cs typeface="Cambria"/>
                <a:sym typeface="Cambria"/>
              </a:rPr>
              <a:t>yang akan membantu kita untuk memilih nilai K yang tepat dengan menggunakan </a:t>
            </a:r>
            <a:r>
              <a:rPr b="0" i="1" lang="en-US" sz="1800" u="none" cap="none" strike="noStrike">
                <a:solidFill>
                  <a:srgbClr val="000000"/>
                </a:solidFill>
                <a:latin typeface="Cambria"/>
                <a:ea typeface="Cambria"/>
                <a:cs typeface="Cambria"/>
                <a:sym typeface="Cambria"/>
              </a:rPr>
              <a:t>metric</a:t>
            </a:r>
            <a:r>
              <a:rPr b="0" i="0" lang="en-US" sz="1800" u="none" cap="none" strike="noStrike">
                <a:solidFill>
                  <a:srgbClr val="000000"/>
                </a:solidFill>
                <a:latin typeface="Cambria"/>
                <a:ea typeface="Cambria"/>
                <a:cs typeface="Cambria"/>
                <a:sym typeface="Cambria"/>
              </a:rPr>
              <a:t>WCSS (</a:t>
            </a:r>
            <a:r>
              <a:rPr b="0" i="1" lang="en-US" sz="1800" u="none" cap="none" strike="noStrike">
                <a:solidFill>
                  <a:srgbClr val="000000"/>
                </a:solidFill>
                <a:latin typeface="Cambria"/>
                <a:ea typeface="Cambria"/>
                <a:cs typeface="Cambria"/>
                <a:sym typeface="Cambria"/>
              </a:rPr>
              <a:t>Within Cluster Sum of Squares</a:t>
            </a:r>
            <a:r>
              <a:rPr b="0" i="0" lang="en-US" sz="1800" u="none" cap="none" strike="noStrike">
                <a:solidFill>
                  <a:srgbClr val="000000"/>
                </a:solidFill>
                <a:latin typeface="Cambria"/>
                <a:ea typeface="Cambria"/>
                <a:cs typeface="Cambria"/>
                <a:sym typeface="Cambria"/>
              </a:rPr>
              <a:t>), contoh penghitungan untuk tiga klaster:</a:t>
            </a:r>
            <a:endParaRPr b="0" i="0" sz="1600" u="none" cap="none" strike="noStrike">
              <a:solidFill>
                <a:srgbClr val="000000"/>
              </a:solidFill>
              <a:latin typeface="Arial"/>
              <a:ea typeface="Arial"/>
              <a:cs typeface="Arial"/>
              <a:sym typeface="Arial"/>
            </a:endParaRPr>
          </a:p>
        </p:txBody>
      </p:sp>
      <p:sp>
        <p:nvSpPr>
          <p:cNvPr id="433" name="Google Shape;433;p16"/>
          <p:cNvSpPr txBox="1"/>
          <p:nvPr/>
        </p:nvSpPr>
        <p:spPr>
          <a:xfrm>
            <a:off x="1028700" y="2932755"/>
            <a:ext cx="4673008" cy="955711"/>
          </a:xfrm>
          <a:prstGeom prst="rect">
            <a:avLst/>
          </a:prstGeom>
          <a:blipFill rotWithShape="1">
            <a:blip r:embed="rId3">
              <a:alphaModFix/>
            </a:blip>
            <a:stretch>
              <a:fillRect b="0" l="0" r="-47642"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17"/>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 Optimasi K-Means</a:t>
            </a:r>
            <a:endParaRPr b="1" i="0" sz="1350" u="none" cap="none" strike="noStrike">
              <a:solidFill>
                <a:srgbClr val="0F3570"/>
              </a:solidFill>
              <a:latin typeface="Overlock"/>
              <a:ea typeface="Overlock"/>
              <a:cs typeface="Overlock"/>
              <a:sym typeface="Overlock"/>
            </a:endParaRPr>
          </a:p>
        </p:txBody>
      </p:sp>
      <p:sp>
        <p:nvSpPr>
          <p:cNvPr id="439" name="Google Shape;439;p17"/>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440" name="Google Shape;440;p17"/>
          <p:cNvSpPr txBox="1"/>
          <p:nvPr/>
        </p:nvSpPr>
        <p:spPr>
          <a:xfrm>
            <a:off x="395111" y="871425"/>
            <a:ext cx="8161800" cy="2628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Pada metric di atas dapat diamati bahwa WCSS sebagai variabel dependennya. Kemudian ada simbol Sigma (seperti E), yang menyatakan jumlah kuadrat dari jarak tiap titik Pi yang ada pada kluster 1. </a:t>
            </a:r>
            <a:r>
              <a:rPr b="0" i="1" lang="en-US" sz="1400" u="none" cap="none" strike="noStrike">
                <a:solidFill>
                  <a:srgbClr val="000000"/>
                </a:solidFill>
                <a:latin typeface="Cambria"/>
                <a:ea typeface="Cambria"/>
                <a:cs typeface="Cambria"/>
                <a:sym typeface="Cambria"/>
              </a:rPr>
              <a:t>Sum of Squares</a:t>
            </a:r>
            <a:r>
              <a:rPr b="0" i="0" lang="en-US" sz="1400" u="none" cap="none" strike="noStrike">
                <a:solidFill>
                  <a:srgbClr val="000000"/>
                </a:solidFill>
                <a:latin typeface="Cambria"/>
                <a:ea typeface="Cambria"/>
                <a:cs typeface="Cambria"/>
                <a:sym typeface="Cambria"/>
              </a:rPr>
              <a:t> (jumlah kuadrat) adalah menjumlahkan hasil kuadrat dari masing-masing jarak. Selanjutnya hasil penjumlahan kluster 1 ditambah dengan hasil kuadrat jarak untuk tiap data poin terhadap titik pusat klaster dua, dan seterusnya sesuai jumlah klaster yang kita inginkan.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75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a:p>
            <a:pPr indent="0" lvl="0" marL="0" marR="0" rtl="0" algn="just">
              <a:lnSpc>
                <a:spcPct val="115000"/>
              </a:lnSpc>
              <a:spcBef>
                <a:spcPts val="750"/>
              </a:spcBef>
              <a:spcAft>
                <a:spcPts val="75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Untuk mengetahui jumlah klaster yang paling baik untuk studi kasus yang diuji coba adalah dengan cara  melihat perbandingan WCSS untuk 2 kluster, 3 kluster, 4 dan seterusnya. Yang kita pilih adalah ketika perubahan nilai WCSS nya sangat signifikan, seperti sebuah siku (elbow). Oleh karena itu cara pemilihan ini disebut dengan </a:t>
            </a:r>
            <a:r>
              <a:rPr b="0" i="1" lang="en-US" sz="1400" u="none" cap="none" strike="noStrike">
                <a:solidFill>
                  <a:srgbClr val="000000"/>
                </a:solidFill>
                <a:latin typeface="Cambria"/>
                <a:ea typeface="Cambria"/>
                <a:cs typeface="Cambria"/>
                <a:sym typeface="Cambria"/>
              </a:rPr>
              <a:t>elbow method.</a:t>
            </a:r>
            <a:endParaRPr b="0" i="0" sz="1400" u="none" cap="none" strike="noStrike">
              <a:solidFill>
                <a:srgbClr val="000000"/>
              </a:solidFill>
              <a:latin typeface="Cambria"/>
              <a:ea typeface="Cambria"/>
              <a:cs typeface="Cambria"/>
              <a:sym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8"/>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 Optimasi K-Means</a:t>
            </a:r>
            <a:endParaRPr b="1" i="0" sz="1350" u="none" cap="none" strike="noStrike">
              <a:solidFill>
                <a:srgbClr val="0F3570"/>
              </a:solidFill>
              <a:latin typeface="Overlock"/>
              <a:ea typeface="Overlock"/>
              <a:cs typeface="Overlock"/>
              <a:sym typeface="Overlock"/>
            </a:endParaRPr>
          </a:p>
        </p:txBody>
      </p:sp>
      <p:sp>
        <p:nvSpPr>
          <p:cNvPr id="446" name="Google Shape;446;p18"/>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447" name="Google Shape;447;p18"/>
          <p:cNvSpPr txBox="1"/>
          <p:nvPr/>
        </p:nvSpPr>
        <p:spPr>
          <a:xfrm>
            <a:off x="349956" y="871425"/>
            <a:ext cx="8116800" cy="1639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75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Grafik perhitungan WCSS untuk sebuah contoh dataset. Semakin kecil skor WCSS, semakin baik. Sumbu x adalah jumlah kluster, sumbu y adalah skor WCSS. Bisa dilihat bahwa saat K=1, nilai WCSS sangat tinggi. Kemudian menurun terus sampai K=5 terlihat membentuk seperti sebuah siku. Mulai K=6 sampai K=10 penurunan skor WCSS sudah tidak signifikan. Dengan demikian, dapat diketahui bahwa jumlah klaster yang tepat untuk grafik di atas adalah 5. Contoh hasil perhitungan WCSS dapat dilihat pada grafik berikut:</a:t>
            </a:r>
            <a:endParaRPr b="0" i="0" sz="1400" u="none" cap="none" strike="noStrike">
              <a:solidFill>
                <a:srgbClr val="000000"/>
              </a:solidFill>
              <a:latin typeface="Arial"/>
              <a:ea typeface="Arial"/>
              <a:cs typeface="Arial"/>
              <a:sym typeface="Arial"/>
            </a:endParaRPr>
          </a:p>
        </p:txBody>
      </p:sp>
      <p:pic>
        <p:nvPicPr>
          <p:cNvPr id="448" name="Google Shape;448;p18"/>
          <p:cNvPicPr preferRelativeResize="0"/>
          <p:nvPr/>
        </p:nvPicPr>
        <p:blipFill rotWithShape="1">
          <a:blip r:embed="rId3">
            <a:alphaModFix/>
          </a:blip>
          <a:srcRect b="0" l="0" r="0" t="0"/>
          <a:stretch/>
        </p:blipFill>
        <p:spPr>
          <a:xfrm>
            <a:off x="2216772" y="2253238"/>
            <a:ext cx="3752285" cy="26784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9"/>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Studi Kasus K-Means</a:t>
            </a:r>
            <a:endParaRPr b="1" i="0" sz="1350" u="none" cap="none" strike="noStrike">
              <a:solidFill>
                <a:srgbClr val="0F3570"/>
              </a:solidFill>
              <a:latin typeface="Overlock"/>
              <a:ea typeface="Overlock"/>
              <a:cs typeface="Overlock"/>
              <a:sym typeface="Overlock"/>
            </a:endParaRPr>
          </a:p>
        </p:txBody>
      </p:sp>
      <p:sp>
        <p:nvSpPr>
          <p:cNvPr id="454" name="Google Shape;454;p19"/>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455" name="Google Shape;455;p19"/>
          <p:cNvSpPr txBox="1"/>
          <p:nvPr/>
        </p:nvSpPr>
        <p:spPr>
          <a:xfrm>
            <a:off x="756356" y="871425"/>
            <a:ext cx="7642577" cy="1883562"/>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mbria"/>
                <a:ea typeface="Cambria"/>
                <a:cs typeface="Cambria"/>
                <a:sym typeface="Cambria"/>
              </a:rPr>
              <a:t>Pada studi kasus ini, kita akan mengaplikasikan metode K-Means ini untuk sebuah permasalahan nyata. Misalnya, seorang </a:t>
            </a:r>
            <a:r>
              <a:rPr b="0" i="1" lang="en-US" sz="1600" u="none" cap="none" strike="noStrike">
                <a:solidFill>
                  <a:srgbClr val="000000"/>
                </a:solidFill>
                <a:latin typeface="Cambria"/>
                <a:ea typeface="Cambria"/>
                <a:cs typeface="Cambria"/>
                <a:sym typeface="Cambria"/>
              </a:rPr>
              <a:t>data scientist</a:t>
            </a:r>
            <a:r>
              <a:rPr b="0" i="0" lang="en-US" sz="1600" u="none" cap="none" strike="noStrike">
                <a:solidFill>
                  <a:srgbClr val="000000"/>
                </a:solidFill>
                <a:latin typeface="Cambria"/>
                <a:ea typeface="Cambria"/>
                <a:cs typeface="Cambria"/>
                <a:sym typeface="Cambria"/>
              </a:rPr>
              <a:t> diminta untuk menganalisis data pelanggan toko. Data tersebut adalah data </a:t>
            </a:r>
            <a:r>
              <a:rPr b="0" i="1" lang="en-US" sz="1600" u="none" cap="none" strike="noStrike">
                <a:solidFill>
                  <a:srgbClr val="000000"/>
                </a:solidFill>
                <a:latin typeface="Cambria"/>
                <a:ea typeface="Cambria"/>
                <a:cs typeface="Cambria"/>
                <a:sym typeface="Cambria"/>
              </a:rPr>
              <a:t>member </a:t>
            </a:r>
            <a:r>
              <a:rPr b="0" i="0" lang="en-US" sz="1600" u="none" cap="none" strike="noStrike">
                <a:solidFill>
                  <a:srgbClr val="000000"/>
                </a:solidFill>
                <a:latin typeface="Cambria"/>
                <a:ea typeface="Cambria"/>
                <a:cs typeface="Cambria"/>
                <a:sym typeface="Cambria"/>
              </a:rPr>
              <a:t>atau pelanggan dimana hasil yang diinginkan sebuah analisa kecenderungan pembelian dari suatu kelompok pelanggan sehingga dapat memperkuat hubungan mereka terhadap konsumen. Misal untuk penguatan marketing, strategi penawaran yang tepat, dan sebagainya.</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
          <p:cNvSpPr txBox="1"/>
          <p:nvPr/>
        </p:nvSpPr>
        <p:spPr>
          <a:xfrm>
            <a:off x="171652" y="598775"/>
            <a:ext cx="2258400" cy="3693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dk1"/>
              </a:buClr>
              <a:buSzPts val="990"/>
              <a:buFont typeface="Calibri"/>
              <a:buNone/>
            </a:pPr>
            <a:r>
              <a:rPr b="1" i="0" lang="en-US" sz="2520" u="none" cap="none" strike="noStrike">
                <a:solidFill>
                  <a:srgbClr val="0F3570"/>
                </a:solidFill>
                <a:latin typeface="Bebas Neue"/>
                <a:ea typeface="Bebas Neue"/>
                <a:cs typeface="Bebas Neue"/>
                <a:sym typeface="Bebas Neue"/>
              </a:rPr>
              <a:t>Profil Pengajar</a:t>
            </a:r>
            <a:endParaRPr b="1" i="0" sz="2520" u="none" cap="none" strike="noStrike">
              <a:solidFill>
                <a:srgbClr val="0F3570"/>
              </a:solidFill>
              <a:latin typeface="Bebas Neue"/>
              <a:ea typeface="Bebas Neue"/>
              <a:cs typeface="Bebas Neue"/>
              <a:sym typeface="Bebas Neue"/>
            </a:endParaRPr>
          </a:p>
        </p:txBody>
      </p:sp>
      <p:sp>
        <p:nvSpPr>
          <p:cNvPr id="262" name="Google Shape;262;p2"/>
          <p:cNvSpPr/>
          <p:nvPr/>
        </p:nvSpPr>
        <p:spPr>
          <a:xfrm>
            <a:off x="278600" y="910700"/>
            <a:ext cx="1686900" cy="211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
          <p:cNvSpPr txBox="1"/>
          <p:nvPr/>
        </p:nvSpPr>
        <p:spPr>
          <a:xfrm>
            <a:off x="2138525" y="800125"/>
            <a:ext cx="54798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Jabatan Akademik (tahun dan jabatan terakhir Pengajar)</a:t>
            </a:r>
            <a:endParaRPr b="1" i="0" sz="1050" u="none" cap="none" strike="noStrike">
              <a:solidFill>
                <a:srgbClr val="0F357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Latar belakang Pendidikan Pengajar</a:t>
            </a:r>
            <a:endParaRPr b="1" i="0" sz="1350" u="none" cap="none" strike="noStrike">
              <a:solidFill>
                <a:srgbClr val="0F3570"/>
              </a:solidFill>
              <a:latin typeface="Overlock"/>
              <a:ea typeface="Overlock"/>
              <a:cs typeface="Overlock"/>
              <a:sym typeface="Overlock"/>
            </a:endParaRPr>
          </a:p>
          <a:p>
            <a:pPr indent="-314325" lvl="0" marL="457200" marR="0" rtl="0" algn="l">
              <a:lnSpc>
                <a:spcPct val="100000"/>
              </a:lnSpc>
              <a:spcBef>
                <a:spcPts val="0"/>
              </a:spcBef>
              <a:spcAft>
                <a:spcPts val="0"/>
              </a:spcAft>
              <a:buClr>
                <a:srgbClr val="0F3570"/>
              </a:buClr>
              <a:buSzPts val="1350"/>
              <a:buFont typeface="Overlock"/>
              <a:buChar char="●"/>
            </a:pPr>
            <a:r>
              <a:rPr b="1" i="0" lang="en-US" sz="1350" u="none" cap="none" strike="noStrike">
                <a:solidFill>
                  <a:srgbClr val="0F3570"/>
                </a:solidFill>
                <a:latin typeface="Overlock"/>
                <a:ea typeface="Overlock"/>
                <a:cs typeface="Overlock"/>
                <a:sym typeface="Overlock"/>
              </a:rPr>
              <a:t>AAA</a:t>
            </a:r>
            <a:endParaRPr b="1" i="0" sz="1350" u="none" cap="none" strike="noStrike">
              <a:solidFill>
                <a:srgbClr val="0F3570"/>
              </a:solidFill>
              <a:latin typeface="Overlock"/>
              <a:ea typeface="Overlock"/>
              <a:cs typeface="Overlock"/>
              <a:sym typeface="Overlock"/>
            </a:endParaRPr>
          </a:p>
          <a:p>
            <a:pPr indent="-314325" lvl="0" marL="457200" marR="0" rtl="0" algn="l">
              <a:lnSpc>
                <a:spcPct val="100000"/>
              </a:lnSpc>
              <a:spcBef>
                <a:spcPts val="0"/>
              </a:spcBef>
              <a:spcAft>
                <a:spcPts val="0"/>
              </a:spcAft>
              <a:buClr>
                <a:srgbClr val="0F3570"/>
              </a:buClr>
              <a:buSzPts val="1350"/>
              <a:buFont typeface="Overlock"/>
              <a:buChar char="●"/>
            </a:pPr>
            <a:r>
              <a:rPr b="1" i="0" lang="en-US" sz="1350" u="none" cap="none" strike="noStrike">
                <a:solidFill>
                  <a:srgbClr val="0F3570"/>
                </a:solidFill>
                <a:latin typeface="Overlock"/>
                <a:ea typeface="Overlock"/>
                <a:cs typeface="Overlock"/>
                <a:sym typeface="Overlock"/>
              </a:rPr>
              <a:t>BBB</a:t>
            </a:r>
            <a:endParaRPr b="1" i="0" sz="1350" u="none" cap="none" strike="noStrike">
              <a:solidFill>
                <a:srgbClr val="0F3570"/>
              </a:solidFill>
              <a:latin typeface="Overlock"/>
              <a:ea typeface="Overlock"/>
              <a:cs typeface="Overlock"/>
              <a:sym typeface="Overlock"/>
            </a:endParaRPr>
          </a:p>
          <a:p>
            <a:pPr indent="-314325" lvl="0" marL="457200" marR="0" rtl="0" algn="l">
              <a:lnSpc>
                <a:spcPct val="100000"/>
              </a:lnSpc>
              <a:spcBef>
                <a:spcPts val="0"/>
              </a:spcBef>
              <a:spcAft>
                <a:spcPts val="0"/>
              </a:spcAft>
              <a:buClr>
                <a:srgbClr val="0F3570"/>
              </a:buClr>
              <a:buSzPts val="1350"/>
              <a:buFont typeface="Overlock"/>
              <a:buChar char="●"/>
            </a:pPr>
            <a:r>
              <a:rPr b="1" i="0" lang="en-US" sz="1350" u="none" cap="none" strike="noStrike">
                <a:solidFill>
                  <a:srgbClr val="0F3570"/>
                </a:solidFill>
                <a:latin typeface="Overlock"/>
                <a:ea typeface="Overlock"/>
                <a:cs typeface="Overlock"/>
                <a:sym typeface="Overlock"/>
              </a:rPr>
              <a:t>CCC</a:t>
            </a:r>
            <a:endParaRPr b="1" i="0" sz="1350" u="none" cap="none" strike="noStrike">
              <a:solidFill>
                <a:srgbClr val="0F3570"/>
              </a:solidFill>
              <a:latin typeface="Overlock"/>
              <a:ea typeface="Overlock"/>
              <a:cs typeface="Overlock"/>
              <a:sym typeface="Overlock"/>
            </a:endParaRPr>
          </a:p>
          <a:p>
            <a:pPr indent="-128586" lvl="0" marL="214311"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Riwayat Pekerjaan</a:t>
            </a:r>
            <a:endParaRPr b="1" i="0" sz="1350" u="none" cap="none" strike="noStrike">
              <a:solidFill>
                <a:srgbClr val="0F3570"/>
              </a:solidFill>
              <a:latin typeface="Overlock"/>
              <a:ea typeface="Overlock"/>
              <a:cs typeface="Overlock"/>
              <a:sym typeface="Overlock"/>
            </a:endParaRPr>
          </a:p>
          <a:p>
            <a:pPr indent="-314325" lvl="0" marL="457200" marR="0" rtl="0" algn="l">
              <a:lnSpc>
                <a:spcPct val="100000"/>
              </a:lnSpc>
              <a:spcBef>
                <a:spcPts val="0"/>
              </a:spcBef>
              <a:spcAft>
                <a:spcPts val="0"/>
              </a:spcAft>
              <a:buClr>
                <a:srgbClr val="0F3570"/>
              </a:buClr>
              <a:buSzPts val="1350"/>
              <a:buFont typeface="Overlock"/>
              <a:buChar char="●"/>
            </a:pPr>
            <a:r>
              <a:rPr b="1" i="0" lang="en-US" sz="1350" u="none" cap="none" strike="noStrike">
                <a:solidFill>
                  <a:srgbClr val="0F3570"/>
                </a:solidFill>
                <a:latin typeface="Overlock"/>
                <a:ea typeface="Overlock"/>
                <a:cs typeface="Overlock"/>
                <a:sym typeface="Overlock"/>
              </a:rPr>
              <a:t>AAA</a:t>
            </a:r>
            <a:endParaRPr b="1" i="0" sz="1350" u="none" cap="none" strike="noStrike">
              <a:solidFill>
                <a:srgbClr val="0F3570"/>
              </a:solidFill>
              <a:latin typeface="Overlock"/>
              <a:ea typeface="Overlock"/>
              <a:cs typeface="Overlock"/>
              <a:sym typeface="Overlock"/>
            </a:endParaRPr>
          </a:p>
          <a:p>
            <a:pPr indent="-314325" lvl="0" marL="457200" marR="0" rtl="0" algn="l">
              <a:lnSpc>
                <a:spcPct val="100000"/>
              </a:lnSpc>
              <a:spcBef>
                <a:spcPts val="0"/>
              </a:spcBef>
              <a:spcAft>
                <a:spcPts val="0"/>
              </a:spcAft>
              <a:buClr>
                <a:srgbClr val="0F3570"/>
              </a:buClr>
              <a:buSzPts val="1350"/>
              <a:buFont typeface="Overlock"/>
              <a:buChar char="●"/>
            </a:pPr>
            <a:r>
              <a:rPr b="1" i="0" lang="en-US" sz="1350" u="none" cap="none" strike="noStrike">
                <a:solidFill>
                  <a:srgbClr val="0F3570"/>
                </a:solidFill>
                <a:latin typeface="Overlock"/>
                <a:ea typeface="Overlock"/>
                <a:cs typeface="Overlock"/>
                <a:sym typeface="Overlock"/>
              </a:rPr>
              <a:t>BBB</a:t>
            </a:r>
            <a:endParaRPr b="1" i="0" sz="1350" u="none" cap="none" strike="noStrike">
              <a:solidFill>
                <a:srgbClr val="0F3570"/>
              </a:solidFill>
              <a:latin typeface="Overlock"/>
              <a:ea typeface="Overlock"/>
              <a:cs typeface="Overlock"/>
              <a:sym typeface="Overlock"/>
            </a:endParaRPr>
          </a:p>
          <a:p>
            <a:pPr indent="-314325" lvl="0" marL="457200" marR="0" rtl="0" algn="l">
              <a:lnSpc>
                <a:spcPct val="100000"/>
              </a:lnSpc>
              <a:spcBef>
                <a:spcPts val="0"/>
              </a:spcBef>
              <a:spcAft>
                <a:spcPts val="0"/>
              </a:spcAft>
              <a:buClr>
                <a:srgbClr val="0F3570"/>
              </a:buClr>
              <a:buSzPts val="1350"/>
              <a:buFont typeface="Overlock"/>
              <a:buChar char="●"/>
            </a:pPr>
            <a:r>
              <a:rPr b="1" i="0" lang="en-US" sz="1350" u="none" cap="none" strike="noStrike">
                <a:solidFill>
                  <a:srgbClr val="0F3570"/>
                </a:solidFill>
                <a:latin typeface="Overlock"/>
                <a:ea typeface="Overlock"/>
                <a:cs typeface="Overlock"/>
                <a:sym typeface="Overlock"/>
              </a:rPr>
              <a:t>CCC</a:t>
            </a:r>
            <a:endParaRPr b="1" i="0" sz="1350" u="none" cap="none" strike="noStrike">
              <a:solidFill>
                <a:srgbClr val="0F3570"/>
              </a:solidFill>
              <a:latin typeface="Overlock"/>
              <a:ea typeface="Overlock"/>
              <a:cs typeface="Overlock"/>
              <a:sym typeface="Overlock"/>
            </a:endParaRPr>
          </a:p>
        </p:txBody>
      </p:sp>
      <p:sp>
        <p:nvSpPr>
          <p:cNvPr id="264" name="Google Shape;264;p2"/>
          <p:cNvSpPr txBox="1"/>
          <p:nvPr/>
        </p:nvSpPr>
        <p:spPr>
          <a:xfrm>
            <a:off x="197750" y="3145100"/>
            <a:ext cx="5479800" cy="8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Contact Pengajar</a:t>
            </a:r>
            <a:endParaRPr b="1" i="0" sz="1350" u="none" cap="none" strike="noStrike">
              <a:solidFill>
                <a:srgbClr val="0F357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Ponsel :</a:t>
            </a:r>
            <a:endParaRPr b="1" i="0" sz="1350" u="none" cap="none" strike="noStrike">
              <a:solidFill>
                <a:srgbClr val="0F357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Email :</a:t>
            </a:r>
            <a:endParaRPr b="1" i="0" sz="1350" u="none" cap="none" strike="noStrike">
              <a:solidFill>
                <a:srgbClr val="0F3570"/>
              </a:solidFill>
              <a:latin typeface="Overlock"/>
              <a:ea typeface="Overlock"/>
              <a:cs typeface="Overlock"/>
              <a:sym typeface="Overlock"/>
            </a:endParaRPr>
          </a:p>
        </p:txBody>
      </p:sp>
      <p:sp>
        <p:nvSpPr>
          <p:cNvPr id="265" name="Google Shape;265;p2"/>
          <p:cNvSpPr txBox="1"/>
          <p:nvPr/>
        </p:nvSpPr>
        <p:spPr>
          <a:xfrm>
            <a:off x="633500" y="1731875"/>
            <a:ext cx="977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Photo Pengajar</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0"/>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Studi Kasus K-Means</a:t>
            </a:r>
            <a:endParaRPr b="1" i="0" sz="1350" u="none" cap="none" strike="noStrike">
              <a:solidFill>
                <a:srgbClr val="0F3570"/>
              </a:solidFill>
              <a:latin typeface="Overlock"/>
              <a:ea typeface="Overlock"/>
              <a:cs typeface="Overlock"/>
              <a:sym typeface="Overlock"/>
            </a:endParaRPr>
          </a:p>
        </p:txBody>
      </p:sp>
      <p:sp>
        <p:nvSpPr>
          <p:cNvPr id="461" name="Google Shape;461;p20"/>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462" name="Google Shape;462;p20"/>
          <p:cNvSpPr txBox="1"/>
          <p:nvPr/>
        </p:nvSpPr>
        <p:spPr>
          <a:xfrm>
            <a:off x="81650" y="871425"/>
            <a:ext cx="8803800" cy="46779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mbria"/>
                <a:ea typeface="Cambria"/>
                <a:cs typeface="Cambria"/>
                <a:sym typeface="Cambria"/>
              </a:rPr>
              <a:t>Contoh coding menggunakan Bahasa python:</a:t>
            </a:r>
            <a:endParaRPr b="0" i="0" sz="1600" u="none" cap="none" strike="noStrike">
              <a:solidFill>
                <a:srgbClr val="000000"/>
              </a:solidFill>
              <a:latin typeface="Arial"/>
              <a:ea typeface="Arial"/>
              <a:cs typeface="Arial"/>
              <a:sym typeface="Arial"/>
            </a:endParaRPr>
          </a:p>
        </p:txBody>
      </p:sp>
      <p:sp>
        <p:nvSpPr>
          <p:cNvPr id="463" name="Google Shape;463;p20"/>
          <p:cNvSpPr txBox="1"/>
          <p:nvPr/>
        </p:nvSpPr>
        <p:spPr>
          <a:xfrm>
            <a:off x="1640337" y="1265655"/>
            <a:ext cx="5686425" cy="3598345"/>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 Mengimpor library</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import numpy as np</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import matplotlib.pyplot as plt</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import pandas as pd</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 </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 Mengimpor dataset</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dataset = pd.read_csv('customer.csv')</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X = dataset.iloc[:, [4, 5]].values</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 </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 Optimasi K-Means dengan metode elbow untuk menentukan jumlah klaster yang tepat</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from sklearn.cluster import KMeans</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wcss = []</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for i in range(1, 11):</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    kmeans = KMeans(n_clusters = i, init = 'k-means++', random_state = 42)</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    kmeans.fit(X)</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    wcss.append(kmeans.inertia_)</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plt.plot(range(1, 11), wcss)</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plt.title('Elbow Method')</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plt.xlabel('Cluster Number')</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plt.ylabel('WCSS')</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plt.show()</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 </a:t>
            </a:r>
            <a:endParaRPr b="0"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1"/>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Studi Kasus K-Means</a:t>
            </a:r>
            <a:endParaRPr b="1" i="0" sz="1350" u="none" cap="none" strike="noStrike">
              <a:solidFill>
                <a:srgbClr val="0F3570"/>
              </a:solidFill>
              <a:latin typeface="Overlock"/>
              <a:ea typeface="Overlock"/>
              <a:cs typeface="Overlock"/>
              <a:sym typeface="Overlock"/>
            </a:endParaRPr>
          </a:p>
        </p:txBody>
      </p:sp>
      <p:sp>
        <p:nvSpPr>
          <p:cNvPr id="469" name="Google Shape;469;p21"/>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470" name="Google Shape;470;p21"/>
          <p:cNvSpPr txBox="1"/>
          <p:nvPr/>
        </p:nvSpPr>
        <p:spPr>
          <a:xfrm>
            <a:off x="81650" y="871425"/>
            <a:ext cx="8803800" cy="46779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mbria"/>
                <a:ea typeface="Cambria"/>
                <a:cs typeface="Cambria"/>
                <a:sym typeface="Cambria"/>
              </a:rPr>
              <a:t>Contoh coding menggunakan Bahasa python 2:</a:t>
            </a:r>
            <a:endParaRPr b="0" i="0" sz="1600" u="none" cap="none" strike="noStrike">
              <a:solidFill>
                <a:srgbClr val="000000"/>
              </a:solidFill>
              <a:latin typeface="Arial"/>
              <a:ea typeface="Arial"/>
              <a:cs typeface="Arial"/>
              <a:sym typeface="Arial"/>
            </a:endParaRPr>
          </a:p>
        </p:txBody>
      </p:sp>
      <p:sp>
        <p:nvSpPr>
          <p:cNvPr id="471" name="Google Shape;471;p21"/>
          <p:cNvSpPr txBox="1"/>
          <p:nvPr/>
        </p:nvSpPr>
        <p:spPr>
          <a:xfrm>
            <a:off x="1640337" y="1465180"/>
            <a:ext cx="5686425" cy="339882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 Proses K-Means Clustering</a:t>
            </a:r>
            <a:endParaRPr b="0" i="0" sz="9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kmeans = KMeans(n_clusters = 5, init = 'k-means++', random_state = 42)</a:t>
            </a:r>
            <a:endParaRPr b="0" i="0" sz="9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y_kmeans = kmeans.fit_predict(X)</a:t>
            </a:r>
            <a:endParaRPr b="0" i="0" sz="9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 </a:t>
            </a:r>
            <a:endParaRPr b="0" i="0" sz="9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 Visualisasi hasil clusters</a:t>
            </a:r>
            <a:endParaRPr b="0" i="0" sz="9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plt.scatter(X[y_kmeans == 0, 0], X[y_kmeans == 0, 1], s = 100, c = 'blue', label = 'Cluster 1')</a:t>
            </a:r>
            <a:endParaRPr b="0" i="0" sz="9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plt.scatter(X[y_kmeans == 1, 0], X[y_kmeans == 1, 1], s = 100, c = 'red', label = 'Cluster 2')</a:t>
            </a:r>
            <a:endParaRPr b="0" i="0" sz="9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plt.scatter(X[y_kmeans == 2, 0], X[y_kmeans == 2, 1], s = 100, c = 'magenta', label = 'Cluster 3')</a:t>
            </a:r>
            <a:endParaRPr b="0" i="0" sz="9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plt.scatter(X[y_kmeans == 3, 0], X[y_kmeans == 3, 1], s = 100, c = 'cyan', label = 'Cluster 4')</a:t>
            </a:r>
            <a:endParaRPr b="0" i="0" sz="9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plt.scatter(X[y_kmeans == 4, 0], X[y_kmeans == 4, 1], s = 100, c = 'green', label = 'Cluster 5')</a:t>
            </a:r>
            <a:endParaRPr b="0" i="0" sz="9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plt.scatter(kmeans.cluster_centers_[:, 0], kmeans.cluster_centers_[:, 1], s = 300, c = 'yellow', label = 'Centroids')</a:t>
            </a:r>
            <a:endParaRPr b="0" i="0" sz="9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plt.title('Consumers Cluster')</a:t>
            </a:r>
            <a:endParaRPr b="0" i="0" sz="9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plt.xlabel('Yearly Salary')</a:t>
            </a:r>
            <a:endParaRPr b="0" i="0" sz="9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plt.ylabel('Yearly expense rating (1-100)')</a:t>
            </a:r>
            <a:endParaRPr b="0" i="0" sz="9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900"/>
              <a:buFont typeface="Arial"/>
              <a:buNone/>
            </a:pPr>
            <a:r>
              <a:rPr b="0" i="0" lang="en-US" sz="900" u="none" cap="none" strike="noStrike">
                <a:solidFill>
                  <a:srgbClr val="555555"/>
                </a:solidFill>
                <a:latin typeface="Courier New"/>
                <a:ea typeface="Courier New"/>
                <a:cs typeface="Courier New"/>
                <a:sym typeface="Courier New"/>
              </a:rPr>
              <a:t>plt.legend()</a:t>
            </a:r>
            <a:endParaRPr b="0" i="0" sz="9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22"/>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Studi Kasus K-Means</a:t>
            </a:r>
            <a:endParaRPr b="1" i="0" sz="1350" u="none" cap="none" strike="noStrike">
              <a:solidFill>
                <a:srgbClr val="0F3570"/>
              </a:solidFill>
              <a:latin typeface="Overlock"/>
              <a:ea typeface="Overlock"/>
              <a:cs typeface="Overlock"/>
              <a:sym typeface="Overlock"/>
            </a:endParaRPr>
          </a:p>
        </p:txBody>
      </p:sp>
      <p:sp>
        <p:nvSpPr>
          <p:cNvPr id="477" name="Google Shape;477;p22"/>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478" name="Google Shape;478;p22"/>
          <p:cNvSpPr txBox="1"/>
          <p:nvPr/>
        </p:nvSpPr>
        <p:spPr>
          <a:xfrm>
            <a:off x="81650" y="871425"/>
            <a:ext cx="8803800" cy="46779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mbria"/>
                <a:ea typeface="Cambria"/>
                <a:cs typeface="Cambria"/>
                <a:sym typeface="Cambria"/>
              </a:rPr>
              <a:t>Hasil pengelompokan data menggunakan metode K-Means yang dioptimasi dengan metrics WCSS:</a:t>
            </a:r>
            <a:endParaRPr b="0" i="0" sz="1600" u="none" cap="none" strike="noStrike">
              <a:solidFill>
                <a:srgbClr val="000000"/>
              </a:solidFill>
              <a:latin typeface="Cambria"/>
              <a:ea typeface="Cambria"/>
              <a:cs typeface="Cambria"/>
              <a:sym typeface="Cambria"/>
            </a:endParaRPr>
          </a:p>
        </p:txBody>
      </p:sp>
      <p:pic>
        <p:nvPicPr>
          <p:cNvPr id="479" name="Google Shape;479;p22"/>
          <p:cNvPicPr preferRelativeResize="0"/>
          <p:nvPr/>
        </p:nvPicPr>
        <p:blipFill rotWithShape="1">
          <a:blip r:embed="rId3">
            <a:alphaModFix/>
          </a:blip>
          <a:srcRect b="0" l="0" r="0" t="0"/>
          <a:stretch/>
        </p:blipFill>
        <p:spPr>
          <a:xfrm>
            <a:off x="2023413" y="1378120"/>
            <a:ext cx="4494346" cy="2426166"/>
          </a:xfrm>
          <a:prstGeom prst="rect">
            <a:avLst/>
          </a:prstGeom>
          <a:noFill/>
          <a:ln>
            <a:noFill/>
          </a:ln>
        </p:spPr>
      </p:pic>
      <p:sp>
        <p:nvSpPr>
          <p:cNvPr id="480" name="Google Shape;480;p22"/>
          <p:cNvSpPr txBox="1"/>
          <p:nvPr/>
        </p:nvSpPr>
        <p:spPr>
          <a:xfrm>
            <a:off x="1260845" y="3856280"/>
            <a:ext cx="7011285"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Pada Gambar di atas, dapat diamati bahwa garis grafik yang berbentuk siku terdapat pada klaster 3 dan 5, maka dapat disimpulkan bahwa pembagian klaster sebanyak 3 atau 5 adalah jumlah yang paling optimum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23"/>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Studi Kasus K-Means</a:t>
            </a:r>
            <a:endParaRPr b="1" i="0" sz="1350" u="none" cap="none" strike="noStrike">
              <a:solidFill>
                <a:srgbClr val="0F3570"/>
              </a:solidFill>
              <a:latin typeface="Overlock"/>
              <a:ea typeface="Overlock"/>
              <a:cs typeface="Overlock"/>
              <a:sym typeface="Overlock"/>
            </a:endParaRPr>
          </a:p>
        </p:txBody>
      </p:sp>
      <p:sp>
        <p:nvSpPr>
          <p:cNvPr id="486" name="Google Shape;486;p23"/>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487" name="Google Shape;487;p23"/>
          <p:cNvSpPr txBox="1"/>
          <p:nvPr/>
        </p:nvSpPr>
        <p:spPr>
          <a:xfrm>
            <a:off x="81650" y="871425"/>
            <a:ext cx="8803800" cy="46779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mbria"/>
                <a:ea typeface="Cambria"/>
                <a:cs typeface="Cambria"/>
                <a:sym typeface="Cambria"/>
              </a:rPr>
              <a:t>Hasil pengelompokan data menggunakan metode K-Means yang dioptimasi dengan metrics WCSS:</a:t>
            </a:r>
            <a:endParaRPr b="0" i="0" sz="1600" u="none" cap="none" strike="noStrike">
              <a:solidFill>
                <a:srgbClr val="000000"/>
              </a:solidFill>
              <a:latin typeface="Cambria"/>
              <a:ea typeface="Cambria"/>
              <a:cs typeface="Cambria"/>
              <a:sym typeface="Cambria"/>
            </a:endParaRPr>
          </a:p>
        </p:txBody>
      </p:sp>
      <p:pic>
        <p:nvPicPr>
          <p:cNvPr id="488" name="Google Shape;488;p23"/>
          <p:cNvPicPr preferRelativeResize="0"/>
          <p:nvPr/>
        </p:nvPicPr>
        <p:blipFill rotWithShape="1">
          <a:blip r:embed="rId3">
            <a:alphaModFix/>
          </a:blip>
          <a:srcRect b="0" l="0" r="0" t="0"/>
          <a:stretch/>
        </p:blipFill>
        <p:spPr>
          <a:xfrm>
            <a:off x="355726" y="1512839"/>
            <a:ext cx="3735900" cy="2117821"/>
          </a:xfrm>
          <a:prstGeom prst="rect">
            <a:avLst/>
          </a:prstGeom>
          <a:noFill/>
          <a:ln>
            <a:noFill/>
          </a:ln>
        </p:spPr>
      </p:pic>
      <p:pic>
        <p:nvPicPr>
          <p:cNvPr id="489" name="Google Shape;489;p23"/>
          <p:cNvPicPr preferRelativeResize="0"/>
          <p:nvPr/>
        </p:nvPicPr>
        <p:blipFill rotWithShape="1">
          <a:blip r:embed="rId4">
            <a:alphaModFix/>
          </a:blip>
          <a:srcRect b="0" l="0" r="0" t="0"/>
          <a:stretch/>
        </p:blipFill>
        <p:spPr>
          <a:xfrm>
            <a:off x="4483550" y="1516344"/>
            <a:ext cx="3564818" cy="2114316"/>
          </a:xfrm>
          <a:prstGeom prst="rect">
            <a:avLst/>
          </a:prstGeom>
          <a:noFill/>
          <a:ln>
            <a:noFill/>
          </a:ln>
        </p:spPr>
      </p:pic>
      <p:sp>
        <p:nvSpPr>
          <p:cNvPr id="490" name="Google Shape;490;p23"/>
          <p:cNvSpPr txBox="1"/>
          <p:nvPr/>
        </p:nvSpPr>
        <p:spPr>
          <a:xfrm>
            <a:off x="1434908" y="3795021"/>
            <a:ext cx="6097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Pada dua gambar di atas dapat diamati hasil pengelompokan data set yang terbagi dalam 3 dan 5 klaster. Hasil dari pengelompokan tersebut dapat digunakan sebagai dukungan keputusan untuk menentukan strategi yang dituju oleh pemilik toko terhadap pelanggannya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4"/>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Hierarchical CLustering</a:t>
            </a:r>
            <a:endParaRPr b="1" i="0" sz="1350" u="none" cap="none" strike="noStrike">
              <a:solidFill>
                <a:srgbClr val="0F3570"/>
              </a:solidFill>
              <a:latin typeface="Overlock"/>
              <a:ea typeface="Overlock"/>
              <a:cs typeface="Overlock"/>
              <a:sym typeface="Overlock"/>
            </a:endParaRPr>
          </a:p>
        </p:txBody>
      </p:sp>
      <p:sp>
        <p:nvSpPr>
          <p:cNvPr id="496" name="Google Shape;496;p24"/>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497" name="Google Shape;497;p24"/>
          <p:cNvSpPr txBox="1"/>
          <p:nvPr/>
        </p:nvSpPr>
        <p:spPr>
          <a:xfrm>
            <a:off x="81650" y="871425"/>
            <a:ext cx="8803800" cy="2730974"/>
          </a:xfrm>
          <a:prstGeom prst="rect">
            <a:avLst/>
          </a:prstGeom>
          <a:noFill/>
          <a:ln>
            <a:noFill/>
          </a:ln>
        </p:spPr>
        <p:txBody>
          <a:bodyPr anchorCtr="0" anchor="t" bIns="91425" lIns="91425" spcFirstLastPara="1" rIns="91425" wrap="square" tIns="91425">
            <a:spAutoFit/>
          </a:bodyPr>
          <a:lstStyle/>
          <a:p>
            <a:pPr indent="0" lvl="0" marL="0" marR="0" rtl="0" algn="just">
              <a:lnSpc>
                <a:spcPct val="120000"/>
              </a:lnSpc>
              <a:spcBef>
                <a:spcPts val="120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Pengelompokan hierarki adalah Teknik clustering dengan memisahkan data ke dalam kelompok berdasarkan beberapa ukuran kesamaan, menemukan cara untuk mengukur bagaimana mereka sama dan berbeda, dan selanjutnya mempersempit data.</a:t>
            </a:r>
            <a:endParaRPr b="0" i="0" sz="1200" u="none" cap="none" strike="noStrike">
              <a:solidFill>
                <a:srgbClr val="000000"/>
              </a:solidFill>
              <a:latin typeface="Cambria"/>
              <a:ea typeface="Cambria"/>
              <a:cs typeface="Cambria"/>
              <a:sym typeface="Cambria"/>
            </a:endParaRPr>
          </a:p>
          <a:p>
            <a:pPr indent="0" lvl="0" marL="0" marR="0" rtl="0" algn="l">
              <a:lnSpc>
                <a:spcPct val="100000"/>
              </a:lnSpc>
              <a:spcBef>
                <a:spcPts val="75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p:txBody>
      </p:sp>
      <p:sp>
        <p:nvSpPr>
          <p:cNvPr id="498" name="Google Shape;498;p24"/>
          <p:cNvSpPr txBox="1"/>
          <p:nvPr/>
        </p:nvSpPr>
        <p:spPr>
          <a:xfrm>
            <a:off x="829228" y="4924030"/>
            <a:ext cx="6096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3">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CC BY-SA</a:t>
            </a:r>
            <a:endParaRPr b="0" i="0" sz="900" u="none" cap="none" strike="noStrike">
              <a:solidFill>
                <a:srgbClr val="000000"/>
              </a:solidFill>
              <a:latin typeface="Arial"/>
              <a:ea typeface="Arial"/>
              <a:cs typeface="Arial"/>
              <a:sym typeface="Arial"/>
            </a:endParaRPr>
          </a:p>
        </p:txBody>
      </p:sp>
      <p:sp>
        <p:nvSpPr>
          <p:cNvPr id="499" name="Google Shape;499;p24"/>
          <p:cNvSpPr txBox="1"/>
          <p:nvPr/>
        </p:nvSpPr>
        <p:spPr>
          <a:xfrm>
            <a:off x="1212000" y="5302987"/>
            <a:ext cx="7620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6">
                  <a:extLst>
                    <a:ext uri="{A12FA001-AC4F-418D-AE19-62706E023703}">
                      <ahyp:hlinkClr val="tx"/>
                    </a:ext>
                  </a:extLst>
                </a:hlinkClick>
              </a:rPr>
              <a:t>CC BY-NC-ND</a:t>
            </a:r>
            <a:endParaRPr b="0" i="0" sz="900" u="none" cap="none" strike="noStrike">
              <a:solidFill>
                <a:srgbClr val="000000"/>
              </a:solidFill>
              <a:latin typeface="Arial"/>
              <a:ea typeface="Arial"/>
              <a:cs typeface="Arial"/>
              <a:sym typeface="Arial"/>
            </a:endParaRPr>
          </a:p>
        </p:txBody>
      </p:sp>
      <p:sp>
        <p:nvSpPr>
          <p:cNvPr id="500" name="Google Shape;500;p24"/>
          <p:cNvSpPr txBox="1"/>
          <p:nvPr/>
        </p:nvSpPr>
        <p:spPr>
          <a:xfrm>
            <a:off x="878473" y="6022787"/>
            <a:ext cx="6096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7">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8">
                  <a:extLst>
                    <a:ext uri="{A12FA001-AC4F-418D-AE19-62706E023703}">
                      <ahyp:hlinkClr val="tx"/>
                    </a:ext>
                  </a:extLst>
                </a:hlinkClick>
              </a:rPr>
              <a:t>CC BY-SA</a:t>
            </a:r>
            <a:endParaRPr b="0" i="0" sz="900" u="none" cap="none" strike="noStrike">
              <a:solidFill>
                <a:srgbClr val="000000"/>
              </a:solidFill>
              <a:latin typeface="Arial"/>
              <a:ea typeface="Arial"/>
              <a:cs typeface="Arial"/>
              <a:sym typeface="Arial"/>
            </a:endParaRPr>
          </a:p>
        </p:txBody>
      </p:sp>
      <p:sp>
        <p:nvSpPr>
          <p:cNvPr id="501" name="Google Shape;501;p24"/>
          <p:cNvSpPr txBox="1"/>
          <p:nvPr/>
        </p:nvSpPr>
        <p:spPr>
          <a:xfrm>
            <a:off x="2100477" y="6375999"/>
            <a:ext cx="7620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9">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10">
                  <a:extLst>
                    <a:ext uri="{A12FA001-AC4F-418D-AE19-62706E023703}">
                      <ahyp:hlinkClr val="tx"/>
                    </a:ext>
                  </a:extLst>
                </a:hlinkClick>
              </a:rPr>
              <a:t>CC BY-NC-ND</a:t>
            </a:r>
            <a:endParaRPr b="0" i="0" sz="900" u="none" cap="none" strike="noStrike">
              <a:solidFill>
                <a:srgbClr val="000000"/>
              </a:solidFill>
              <a:latin typeface="Arial"/>
              <a:ea typeface="Arial"/>
              <a:cs typeface="Arial"/>
              <a:sym typeface="Arial"/>
            </a:endParaRPr>
          </a:p>
        </p:txBody>
      </p:sp>
      <p:sp>
        <p:nvSpPr>
          <p:cNvPr id="502" name="Google Shape;502;p24"/>
          <p:cNvSpPr txBox="1"/>
          <p:nvPr/>
        </p:nvSpPr>
        <p:spPr>
          <a:xfrm>
            <a:off x="287886" y="2077779"/>
            <a:ext cx="2302134" cy="2123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Pertama, terdapat empat mobil yang dapat masukkan ke dalam dua kelompok jenis mobil: sedan dan SUV. Selanjutnya, HC akan menggabungkan sedan dan SUV. Untuk langkah terakhir, yaitu mengelompokkan semuanya ke dalam satu cluster dan selesai ketika kita hanya memiliki satu cluster.</a:t>
            </a:r>
            <a:endParaRPr b="0" i="0" sz="1400" u="none" cap="none" strike="noStrike">
              <a:solidFill>
                <a:srgbClr val="000000"/>
              </a:solidFill>
              <a:latin typeface="Arial"/>
              <a:ea typeface="Arial"/>
              <a:cs typeface="Arial"/>
              <a:sym typeface="Arial"/>
            </a:endParaRPr>
          </a:p>
        </p:txBody>
      </p:sp>
      <p:grpSp>
        <p:nvGrpSpPr>
          <p:cNvPr id="503" name="Google Shape;503;p24"/>
          <p:cNvGrpSpPr/>
          <p:nvPr/>
        </p:nvGrpSpPr>
        <p:grpSpPr>
          <a:xfrm>
            <a:off x="2731397" y="1733751"/>
            <a:ext cx="5665858" cy="2683786"/>
            <a:chOff x="2731397" y="1733751"/>
            <a:chExt cx="5665858" cy="2683786"/>
          </a:xfrm>
        </p:grpSpPr>
        <p:pic>
          <p:nvPicPr>
            <p:cNvPr id="504" name="Google Shape;504;p24"/>
            <p:cNvPicPr preferRelativeResize="0"/>
            <p:nvPr/>
          </p:nvPicPr>
          <p:blipFill rotWithShape="1">
            <a:blip r:embed="rId11">
              <a:alphaModFix/>
            </a:blip>
            <a:srcRect b="0" l="0" r="0" t="0"/>
            <a:stretch/>
          </p:blipFill>
          <p:spPr>
            <a:xfrm flipH="1">
              <a:off x="5138107" y="1760132"/>
              <a:ext cx="951753" cy="635295"/>
            </a:xfrm>
            <a:prstGeom prst="rect">
              <a:avLst/>
            </a:prstGeom>
            <a:noFill/>
            <a:ln>
              <a:noFill/>
            </a:ln>
          </p:spPr>
        </p:pic>
        <p:pic>
          <p:nvPicPr>
            <p:cNvPr id="505" name="Google Shape;505;p24"/>
            <p:cNvPicPr preferRelativeResize="0"/>
            <p:nvPr/>
          </p:nvPicPr>
          <p:blipFill rotWithShape="1">
            <a:blip r:embed="rId12">
              <a:alphaModFix/>
            </a:blip>
            <a:srcRect b="0" l="0" r="0" t="0"/>
            <a:stretch/>
          </p:blipFill>
          <p:spPr>
            <a:xfrm>
              <a:off x="3227479" y="1791700"/>
              <a:ext cx="778415" cy="519592"/>
            </a:xfrm>
            <a:prstGeom prst="rect">
              <a:avLst/>
            </a:prstGeom>
            <a:noFill/>
            <a:ln>
              <a:noFill/>
            </a:ln>
          </p:spPr>
        </p:pic>
        <p:pic>
          <p:nvPicPr>
            <p:cNvPr id="506" name="Google Shape;506;p24"/>
            <p:cNvPicPr preferRelativeResize="0"/>
            <p:nvPr/>
          </p:nvPicPr>
          <p:blipFill rotWithShape="1">
            <a:blip r:embed="rId13">
              <a:alphaModFix/>
            </a:blip>
            <a:srcRect b="0" l="0" r="0" t="0"/>
            <a:stretch/>
          </p:blipFill>
          <p:spPr>
            <a:xfrm>
              <a:off x="3985171" y="1733751"/>
              <a:ext cx="1152936" cy="558473"/>
            </a:xfrm>
            <a:prstGeom prst="rect">
              <a:avLst/>
            </a:prstGeom>
            <a:noFill/>
            <a:ln>
              <a:noFill/>
            </a:ln>
          </p:spPr>
        </p:pic>
        <p:pic>
          <p:nvPicPr>
            <p:cNvPr id="507" name="Google Shape;507;p24"/>
            <p:cNvPicPr preferRelativeResize="0"/>
            <p:nvPr/>
          </p:nvPicPr>
          <p:blipFill rotWithShape="1">
            <a:blip r:embed="rId14">
              <a:alphaModFix/>
            </a:blip>
            <a:srcRect b="0" l="0" r="0" t="0"/>
            <a:stretch/>
          </p:blipFill>
          <p:spPr>
            <a:xfrm>
              <a:off x="6089860" y="1764836"/>
              <a:ext cx="957528" cy="573320"/>
            </a:xfrm>
            <a:prstGeom prst="rect">
              <a:avLst/>
            </a:prstGeom>
            <a:noFill/>
            <a:ln>
              <a:noFill/>
            </a:ln>
          </p:spPr>
        </p:pic>
        <p:pic>
          <p:nvPicPr>
            <p:cNvPr id="508" name="Google Shape;508;p24"/>
            <p:cNvPicPr preferRelativeResize="0"/>
            <p:nvPr/>
          </p:nvPicPr>
          <p:blipFill rotWithShape="1">
            <a:blip r:embed="rId11">
              <a:alphaModFix/>
            </a:blip>
            <a:srcRect b="0" l="0" r="0" t="0"/>
            <a:stretch/>
          </p:blipFill>
          <p:spPr>
            <a:xfrm flipH="1">
              <a:off x="3820657" y="2937580"/>
              <a:ext cx="797320" cy="532211"/>
            </a:xfrm>
            <a:prstGeom prst="rect">
              <a:avLst/>
            </a:prstGeom>
            <a:noFill/>
            <a:ln>
              <a:noFill/>
            </a:ln>
          </p:spPr>
        </p:pic>
        <p:pic>
          <p:nvPicPr>
            <p:cNvPr id="509" name="Google Shape;509;p24"/>
            <p:cNvPicPr preferRelativeResize="0"/>
            <p:nvPr/>
          </p:nvPicPr>
          <p:blipFill rotWithShape="1">
            <a:blip r:embed="rId12">
              <a:alphaModFix/>
            </a:blip>
            <a:srcRect b="0" l="0" r="0" t="0"/>
            <a:stretch/>
          </p:blipFill>
          <p:spPr>
            <a:xfrm>
              <a:off x="2959658" y="2878309"/>
              <a:ext cx="872253" cy="582229"/>
            </a:xfrm>
            <a:prstGeom prst="rect">
              <a:avLst/>
            </a:prstGeom>
            <a:noFill/>
            <a:ln>
              <a:noFill/>
            </a:ln>
          </p:spPr>
        </p:pic>
        <p:pic>
          <p:nvPicPr>
            <p:cNvPr id="510" name="Google Shape;510;p24"/>
            <p:cNvPicPr preferRelativeResize="0"/>
            <p:nvPr/>
          </p:nvPicPr>
          <p:blipFill rotWithShape="1">
            <a:blip r:embed="rId13">
              <a:alphaModFix/>
            </a:blip>
            <a:srcRect b="0" l="0" r="0" t="0"/>
            <a:stretch/>
          </p:blipFill>
          <p:spPr>
            <a:xfrm>
              <a:off x="5638398" y="2829390"/>
              <a:ext cx="1160567" cy="562169"/>
            </a:xfrm>
            <a:prstGeom prst="rect">
              <a:avLst/>
            </a:prstGeom>
            <a:noFill/>
            <a:ln>
              <a:noFill/>
            </a:ln>
          </p:spPr>
        </p:pic>
        <p:pic>
          <p:nvPicPr>
            <p:cNvPr id="511" name="Google Shape;511;p24"/>
            <p:cNvPicPr preferRelativeResize="0"/>
            <p:nvPr/>
          </p:nvPicPr>
          <p:blipFill rotWithShape="1">
            <a:blip r:embed="rId14">
              <a:alphaModFix/>
            </a:blip>
            <a:srcRect b="0" l="0" r="0" t="0"/>
            <a:stretch/>
          </p:blipFill>
          <p:spPr>
            <a:xfrm>
              <a:off x="6794873" y="2774928"/>
              <a:ext cx="957527" cy="573320"/>
            </a:xfrm>
            <a:prstGeom prst="rect">
              <a:avLst/>
            </a:prstGeom>
            <a:noFill/>
            <a:ln>
              <a:noFill/>
            </a:ln>
          </p:spPr>
        </p:pic>
        <p:pic>
          <p:nvPicPr>
            <p:cNvPr id="512" name="Google Shape;512;p24"/>
            <p:cNvPicPr preferRelativeResize="0"/>
            <p:nvPr/>
          </p:nvPicPr>
          <p:blipFill rotWithShape="1">
            <a:blip r:embed="rId12">
              <a:alphaModFix/>
            </a:blip>
            <a:srcRect b="0" l="0" r="0" t="0"/>
            <a:stretch/>
          </p:blipFill>
          <p:spPr>
            <a:xfrm>
              <a:off x="4060507" y="3908915"/>
              <a:ext cx="761980" cy="508622"/>
            </a:xfrm>
            <a:prstGeom prst="rect">
              <a:avLst/>
            </a:prstGeom>
            <a:noFill/>
            <a:ln>
              <a:noFill/>
            </a:ln>
          </p:spPr>
        </p:pic>
        <p:pic>
          <p:nvPicPr>
            <p:cNvPr id="513" name="Google Shape;513;p24"/>
            <p:cNvPicPr preferRelativeResize="0"/>
            <p:nvPr/>
          </p:nvPicPr>
          <p:blipFill rotWithShape="1">
            <a:blip r:embed="rId11">
              <a:alphaModFix/>
            </a:blip>
            <a:srcRect b="0" l="0" r="0" t="0"/>
            <a:stretch/>
          </p:blipFill>
          <p:spPr>
            <a:xfrm flipH="1">
              <a:off x="2731397" y="3915553"/>
              <a:ext cx="721594" cy="481664"/>
            </a:xfrm>
            <a:prstGeom prst="rect">
              <a:avLst/>
            </a:prstGeom>
            <a:noFill/>
            <a:ln>
              <a:noFill/>
            </a:ln>
          </p:spPr>
        </p:pic>
        <p:pic>
          <p:nvPicPr>
            <p:cNvPr id="514" name="Google Shape;514;p24"/>
            <p:cNvPicPr preferRelativeResize="0"/>
            <p:nvPr/>
          </p:nvPicPr>
          <p:blipFill rotWithShape="1">
            <a:blip r:embed="rId13">
              <a:alphaModFix/>
            </a:blip>
            <a:srcRect b="0" l="0" r="0" t="0"/>
            <a:stretch/>
          </p:blipFill>
          <p:spPr>
            <a:xfrm>
              <a:off x="7273636" y="3705280"/>
              <a:ext cx="1123619" cy="544272"/>
            </a:xfrm>
            <a:prstGeom prst="rect">
              <a:avLst/>
            </a:prstGeom>
            <a:noFill/>
            <a:ln>
              <a:noFill/>
            </a:ln>
          </p:spPr>
        </p:pic>
        <p:pic>
          <p:nvPicPr>
            <p:cNvPr id="515" name="Google Shape;515;p24"/>
            <p:cNvPicPr preferRelativeResize="0"/>
            <p:nvPr/>
          </p:nvPicPr>
          <p:blipFill rotWithShape="1">
            <a:blip r:embed="rId14">
              <a:alphaModFix/>
            </a:blip>
            <a:srcRect b="0" l="0" r="0" t="0"/>
            <a:stretch/>
          </p:blipFill>
          <p:spPr>
            <a:xfrm>
              <a:off x="5496194" y="3793865"/>
              <a:ext cx="963539" cy="576919"/>
            </a:xfrm>
            <a:prstGeom prst="rect">
              <a:avLst/>
            </a:prstGeom>
            <a:noFill/>
            <a:ln>
              <a:noFill/>
            </a:ln>
          </p:spPr>
        </p:pic>
        <p:cxnSp>
          <p:nvCxnSpPr>
            <p:cNvPr id="516" name="Google Shape;516;p24"/>
            <p:cNvCxnSpPr/>
            <p:nvPr/>
          </p:nvCxnSpPr>
          <p:spPr>
            <a:xfrm flipH="1">
              <a:off x="4219317" y="2242640"/>
              <a:ext cx="802683" cy="594715"/>
            </a:xfrm>
            <a:prstGeom prst="straightConnector1">
              <a:avLst/>
            </a:prstGeom>
            <a:noFill/>
            <a:ln cap="flat" cmpd="sng" w="9525">
              <a:solidFill>
                <a:srgbClr val="3B7FF2"/>
              </a:solidFill>
              <a:prstDash val="solid"/>
              <a:round/>
              <a:headEnd len="sm" w="sm" type="none"/>
              <a:tailEnd len="sm" w="sm" type="none"/>
            </a:ln>
          </p:spPr>
        </p:cxnSp>
        <p:cxnSp>
          <p:nvCxnSpPr>
            <p:cNvPr id="517" name="Google Shape;517;p24"/>
            <p:cNvCxnSpPr>
              <a:endCxn id="510" idx="0"/>
            </p:cNvCxnSpPr>
            <p:nvPr/>
          </p:nvCxnSpPr>
          <p:spPr>
            <a:xfrm>
              <a:off x="5002482" y="2236890"/>
              <a:ext cx="1216200" cy="592500"/>
            </a:xfrm>
            <a:prstGeom prst="straightConnector1">
              <a:avLst/>
            </a:prstGeom>
            <a:noFill/>
            <a:ln cap="flat" cmpd="sng" w="9525">
              <a:solidFill>
                <a:srgbClr val="3B7FF2"/>
              </a:solidFill>
              <a:prstDash val="solid"/>
              <a:round/>
              <a:headEnd len="sm" w="sm" type="none"/>
              <a:tailEnd len="sm" w="sm" type="none"/>
            </a:ln>
          </p:spPr>
        </p:cxnSp>
        <p:cxnSp>
          <p:nvCxnSpPr>
            <p:cNvPr id="518" name="Google Shape;518;p24"/>
            <p:cNvCxnSpPr/>
            <p:nvPr/>
          </p:nvCxnSpPr>
          <p:spPr>
            <a:xfrm flipH="1">
              <a:off x="6294582" y="3263352"/>
              <a:ext cx="533905" cy="514145"/>
            </a:xfrm>
            <a:prstGeom prst="straightConnector1">
              <a:avLst/>
            </a:prstGeom>
            <a:noFill/>
            <a:ln cap="flat" cmpd="sng" w="9525">
              <a:solidFill>
                <a:srgbClr val="3B7FF2"/>
              </a:solidFill>
              <a:prstDash val="solid"/>
              <a:round/>
              <a:headEnd len="sm" w="sm" type="none"/>
              <a:tailEnd len="sm" w="sm" type="none"/>
            </a:ln>
          </p:spPr>
        </p:cxnSp>
        <p:cxnSp>
          <p:nvCxnSpPr>
            <p:cNvPr id="519" name="Google Shape;519;p24"/>
            <p:cNvCxnSpPr/>
            <p:nvPr/>
          </p:nvCxnSpPr>
          <p:spPr>
            <a:xfrm>
              <a:off x="6925228" y="3283546"/>
              <a:ext cx="708365" cy="387939"/>
            </a:xfrm>
            <a:prstGeom prst="straightConnector1">
              <a:avLst/>
            </a:prstGeom>
            <a:noFill/>
            <a:ln cap="flat" cmpd="sng" w="9525">
              <a:solidFill>
                <a:srgbClr val="3B7FF2"/>
              </a:solidFill>
              <a:prstDash val="solid"/>
              <a:round/>
              <a:headEnd len="sm" w="sm" type="none"/>
              <a:tailEnd len="sm" w="sm" type="none"/>
            </a:ln>
          </p:spPr>
        </p:cxnSp>
        <p:cxnSp>
          <p:nvCxnSpPr>
            <p:cNvPr id="520" name="Google Shape;520;p24"/>
            <p:cNvCxnSpPr/>
            <p:nvPr/>
          </p:nvCxnSpPr>
          <p:spPr>
            <a:xfrm flipH="1">
              <a:off x="3216329" y="3389167"/>
              <a:ext cx="654432" cy="490600"/>
            </a:xfrm>
            <a:prstGeom prst="straightConnector1">
              <a:avLst/>
            </a:prstGeom>
            <a:noFill/>
            <a:ln cap="flat" cmpd="sng" w="9525">
              <a:solidFill>
                <a:srgbClr val="3B7FF2"/>
              </a:solidFill>
              <a:prstDash val="solid"/>
              <a:round/>
              <a:headEnd len="sm" w="sm" type="none"/>
              <a:tailEnd len="sm" w="sm" type="none"/>
            </a:ln>
          </p:spPr>
        </p:cxnSp>
        <p:cxnSp>
          <p:nvCxnSpPr>
            <p:cNvPr id="521" name="Google Shape;521;p24"/>
            <p:cNvCxnSpPr/>
            <p:nvPr/>
          </p:nvCxnSpPr>
          <p:spPr>
            <a:xfrm>
              <a:off x="3791135" y="3496318"/>
              <a:ext cx="474600" cy="350368"/>
            </a:xfrm>
            <a:prstGeom prst="straightConnector1">
              <a:avLst/>
            </a:prstGeom>
            <a:noFill/>
            <a:ln cap="flat" cmpd="sng" w="9525">
              <a:solidFill>
                <a:srgbClr val="3B7FF2"/>
              </a:solidFill>
              <a:prstDash val="solid"/>
              <a:round/>
              <a:headEnd len="sm" w="sm" type="none"/>
              <a:tailEnd len="sm" w="sm" type="none"/>
            </a:ln>
          </p:spPr>
        </p:cxn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25"/>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Types of Hierarchical Clustering</a:t>
            </a:r>
            <a:endParaRPr b="1" i="0" sz="1350" u="none" cap="none" strike="noStrike">
              <a:solidFill>
                <a:srgbClr val="0F3570"/>
              </a:solidFill>
              <a:latin typeface="Overlock"/>
              <a:ea typeface="Overlock"/>
              <a:cs typeface="Overlock"/>
              <a:sym typeface="Overlock"/>
            </a:endParaRPr>
          </a:p>
        </p:txBody>
      </p:sp>
      <p:sp>
        <p:nvSpPr>
          <p:cNvPr id="527" name="Google Shape;527;p25"/>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528" name="Google Shape;528;p25"/>
          <p:cNvSpPr txBox="1"/>
          <p:nvPr/>
        </p:nvSpPr>
        <p:spPr>
          <a:xfrm>
            <a:off x="150850" y="779203"/>
            <a:ext cx="8633700" cy="1856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Metode hierarchical clustering dibagi menjadi dua yaitu:</a:t>
            </a:r>
            <a:endParaRPr b="0" i="0" sz="14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Cambria"/>
                <a:ea typeface="Cambria"/>
                <a:cs typeface="Cambria"/>
                <a:sym typeface="Cambria"/>
              </a:rPr>
              <a:t>Divisive</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Pengelompokan divisif dikenal sebagai pendekatan top-down, yaitu mengambil cluster besar dan mulai membaginya menjadi dua, tiga, empat, atau lebih cluster.</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2. Agglomerative</a:t>
            </a:r>
            <a:endParaRPr b="0" i="0" sz="12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Pengelompokan aglomeratif dikenal sebagai pendekatan bottom-up, yaitu pengelompokan dimulai dari cluster kecil menuju satu cluster besar.</a:t>
            </a:r>
            <a:endParaRPr b="0" i="0" sz="1400" u="none" cap="none" strike="noStrike">
              <a:solidFill>
                <a:srgbClr val="000000"/>
              </a:solidFill>
              <a:latin typeface="Arial"/>
              <a:ea typeface="Arial"/>
              <a:cs typeface="Arial"/>
              <a:sym typeface="Arial"/>
            </a:endParaRPr>
          </a:p>
        </p:txBody>
      </p:sp>
      <p:grpSp>
        <p:nvGrpSpPr>
          <p:cNvPr id="529" name="Google Shape;529;p25"/>
          <p:cNvGrpSpPr/>
          <p:nvPr/>
        </p:nvGrpSpPr>
        <p:grpSpPr>
          <a:xfrm>
            <a:off x="577527" y="2571750"/>
            <a:ext cx="7174917" cy="2448604"/>
            <a:chOff x="577527" y="2571750"/>
            <a:chExt cx="7174917" cy="2448604"/>
          </a:xfrm>
        </p:grpSpPr>
        <p:pic>
          <p:nvPicPr>
            <p:cNvPr id="530" name="Google Shape;530;p25"/>
            <p:cNvPicPr preferRelativeResize="0"/>
            <p:nvPr/>
          </p:nvPicPr>
          <p:blipFill rotWithShape="1">
            <a:blip r:embed="rId3">
              <a:alphaModFix/>
            </a:blip>
            <a:srcRect b="0" l="0" r="0" t="0"/>
            <a:stretch/>
          </p:blipFill>
          <p:spPr>
            <a:xfrm>
              <a:off x="2588214" y="2571750"/>
              <a:ext cx="3435091" cy="2448604"/>
            </a:xfrm>
            <a:prstGeom prst="rect">
              <a:avLst/>
            </a:prstGeom>
            <a:noFill/>
            <a:ln>
              <a:noFill/>
            </a:ln>
          </p:spPr>
        </p:pic>
        <p:cxnSp>
          <p:nvCxnSpPr>
            <p:cNvPr id="531" name="Google Shape;531;p25"/>
            <p:cNvCxnSpPr/>
            <p:nvPr/>
          </p:nvCxnSpPr>
          <p:spPr>
            <a:xfrm rot="10800000">
              <a:off x="2068643" y="2662765"/>
              <a:ext cx="0" cy="1819294"/>
            </a:xfrm>
            <a:prstGeom prst="straightConnector1">
              <a:avLst/>
            </a:prstGeom>
            <a:noFill/>
            <a:ln cap="flat" cmpd="sng" w="38100">
              <a:solidFill>
                <a:srgbClr val="3B7FF2"/>
              </a:solidFill>
              <a:prstDash val="solid"/>
              <a:round/>
              <a:headEnd len="sm" w="sm" type="none"/>
              <a:tailEnd len="med" w="med" type="triangle"/>
            </a:ln>
          </p:spPr>
        </p:cxnSp>
        <p:cxnSp>
          <p:nvCxnSpPr>
            <p:cNvPr id="532" name="Google Shape;532;p25"/>
            <p:cNvCxnSpPr/>
            <p:nvPr/>
          </p:nvCxnSpPr>
          <p:spPr>
            <a:xfrm>
              <a:off x="6610662" y="2662765"/>
              <a:ext cx="0" cy="2014166"/>
            </a:xfrm>
            <a:prstGeom prst="straightConnector1">
              <a:avLst/>
            </a:prstGeom>
            <a:noFill/>
            <a:ln cap="flat" cmpd="sng" w="38100">
              <a:solidFill>
                <a:srgbClr val="3B7FF2"/>
              </a:solidFill>
              <a:prstDash val="solid"/>
              <a:round/>
              <a:headEnd len="sm" w="sm" type="none"/>
              <a:tailEnd len="med" w="med" type="triangle"/>
            </a:ln>
          </p:spPr>
        </p:cxnSp>
        <p:sp>
          <p:nvSpPr>
            <p:cNvPr id="533" name="Google Shape;533;p25"/>
            <p:cNvSpPr txBox="1"/>
            <p:nvPr/>
          </p:nvSpPr>
          <p:spPr>
            <a:xfrm>
              <a:off x="577527" y="3301725"/>
              <a:ext cx="1511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Agglomerative</a:t>
              </a:r>
              <a:endParaRPr b="0" i="0" sz="1400" u="none" cap="none" strike="noStrike">
                <a:solidFill>
                  <a:srgbClr val="000000"/>
                </a:solidFill>
                <a:latin typeface="Arial"/>
                <a:ea typeface="Arial"/>
                <a:cs typeface="Arial"/>
                <a:sym typeface="Arial"/>
              </a:endParaRPr>
            </a:p>
          </p:txBody>
        </p:sp>
        <p:sp>
          <p:nvSpPr>
            <p:cNvPr id="534" name="Google Shape;534;p25"/>
            <p:cNvSpPr txBox="1"/>
            <p:nvPr/>
          </p:nvSpPr>
          <p:spPr>
            <a:xfrm>
              <a:off x="6610644" y="3244000"/>
              <a:ext cx="1141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Divisive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26"/>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Hierarchical Clustering</a:t>
            </a:r>
            <a:endParaRPr b="1" i="0" sz="1350" u="none" cap="none" strike="noStrike">
              <a:solidFill>
                <a:srgbClr val="0F3570"/>
              </a:solidFill>
              <a:latin typeface="Overlock"/>
              <a:ea typeface="Overlock"/>
              <a:cs typeface="Overlock"/>
              <a:sym typeface="Overlock"/>
            </a:endParaRPr>
          </a:p>
        </p:txBody>
      </p:sp>
      <p:sp>
        <p:nvSpPr>
          <p:cNvPr id="540" name="Google Shape;540;p26"/>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541" name="Google Shape;541;p26"/>
          <p:cNvSpPr txBox="1"/>
          <p:nvPr/>
        </p:nvSpPr>
        <p:spPr>
          <a:xfrm>
            <a:off x="150850" y="779203"/>
            <a:ext cx="8633700" cy="2059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Langkah-langkah metode hierarchical clustering dengan agglomerative:</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Cambria"/>
                <a:ea typeface="Cambria"/>
                <a:cs typeface="Cambria"/>
                <a:sym typeface="Cambria"/>
              </a:rPr>
              <a:t>Buat setiap data poin dalam dataset menjadi sebuah cluster, sehingga untuk N data kita memiliki N cluster. Misalnya jika jumlah row data adalah 500 maka akan terdapat 500 cluster.</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Cambria"/>
                <a:ea typeface="Cambria"/>
                <a:cs typeface="Cambria"/>
                <a:sym typeface="Cambria"/>
              </a:rPr>
              <a:t>Cari dua poin/2 cluster yang saling berdekatan untuk digabung menjadi satu cluster sehingga jumlah cluster menjadi lebih kecil.</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Cambria"/>
                <a:ea typeface="Cambria"/>
                <a:cs typeface="Cambria"/>
                <a:sym typeface="Cambria"/>
              </a:rPr>
              <a:t>Cari 2 cluster lagi yang berdekatan dengan yang lain (termasuk dengan kluster yang baru saja dibuat di langkah 2 jika memang cluster tersebut memiliki jarak terdekat dengan kluster lain), dan jadikan dua cluster terdekat ini menjadi 1 kluster. Dengan demikian, sekarang kita memiliki N-2 kluster.</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Cambria"/>
                <a:ea typeface="Cambria"/>
                <a:cs typeface="Cambria"/>
                <a:sym typeface="Cambria"/>
              </a:rPr>
              <a:t>Langkah ketiga akan diulang terus hingga mendapatkan satu buah cluster besar.</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27"/>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Hierarchical Clustering</a:t>
            </a:r>
            <a:endParaRPr b="1" i="0" sz="1350" u="none" cap="none" strike="noStrike">
              <a:solidFill>
                <a:srgbClr val="0F3570"/>
              </a:solidFill>
              <a:latin typeface="Overlock"/>
              <a:ea typeface="Overlock"/>
              <a:cs typeface="Overlock"/>
              <a:sym typeface="Overlock"/>
            </a:endParaRPr>
          </a:p>
        </p:txBody>
      </p:sp>
      <p:sp>
        <p:nvSpPr>
          <p:cNvPr id="547" name="Google Shape;547;p27"/>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548" name="Google Shape;548;p27"/>
          <p:cNvSpPr txBox="1"/>
          <p:nvPr/>
        </p:nvSpPr>
        <p:spPr>
          <a:xfrm>
            <a:off x="497586" y="1629969"/>
            <a:ext cx="3372600" cy="2696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mbria"/>
                <a:ea typeface="Cambria"/>
                <a:cs typeface="Cambria"/>
                <a:sym typeface="Cambria"/>
              </a:rPr>
              <a:t>Ilustrasi dari langkah-langkah agglomerative:</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mbria"/>
                <a:ea typeface="Cambria"/>
                <a:cs typeface="Cambria"/>
                <a:sym typeface="Cambria"/>
              </a:rPr>
              <a:t>Misalnya terdapat enam data poin. Pada langkah pertama sudah jelas bawah N data= N cluster. Kita akan mendefinisikan jarak antara 2 kluster sebagai jarak uclidean terdekatnya. Ilustrasinya sebagai berikut: </a:t>
            </a:r>
            <a:endParaRPr b="0" i="0" sz="1200" u="none" cap="none" strike="noStrike">
              <a:solidFill>
                <a:srgbClr val="000000"/>
              </a:solidFill>
              <a:latin typeface="Cambria"/>
              <a:ea typeface="Cambria"/>
              <a:cs typeface="Cambria"/>
              <a:sym typeface="Cambria"/>
            </a:endParaRPr>
          </a:p>
        </p:txBody>
      </p:sp>
      <p:graphicFrame>
        <p:nvGraphicFramePr>
          <p:cNvPr id="549" name="Google Shape;549;p27"/>
          <p:cNvGraphicFramePr/>
          <p:nvPr/>
        </p:nvGraphicFramePr>
        <p:xfrm>
          <a:off x="5251585" y="675225"/>
          <a:ext cx="2451751" cy="2006260"/>
        </p:xfrm>
        <a:graphic>
          <a:graphicData uri="http://schemas.openxmlformats.org/drawingml/2006/chart">
            <c:chart r:id="rId3"/>
          </a:graphicData>
        </a:graphic>
      </p:graphicFrame>
      <p:grpSp>
        <p:nvGrpSpPr>
          <p:cNvPr id="550" name="Google Shape;550;p27"/>
          <p:cNvGrpSpPr/>
          <p:nvPr/>
        </p:nvGrpSpPr>
        <p:grpSpPr>
          <a:xfrm>
            <a:off x="5281988" y="2774156"/>
            <a:ext cx="2451751" cy="2006260"/>
            <a:chOff x="5281988" y="2774156"/>
            <a:chExt cx="2451751" cy="2006260"/>
          </a:xfrm>
        </p:grpSpPr>
        <p:graphicFrame>
          <p:nvGraphicFramePr>
            <p:cNvPr id="551" name="Google Shape;551;p27"/>
            <p:cNvGraphicFramePr/>
            <p:nvPr/>
          </p:nvGraphicFramePr>
          <p:xfrm>
            <a:off x="5281988" y="2774156"/>
            <a:ext cx="2451751" cy="2006260"/>
          </p:xfrm>
          <a:graphic>
            <a:graphicData uri="http://schemas.openxmlformats.org/drawingml/2006/chart">
              <c:chart r:id="rId4"/>
            </a:graphicData>
          </a:graphic>
        </p:graphicFrame>
        <p:sp>
          <p:nvSpPr>
            <p:cNvPr id="552" name="Google Shape;552;p27"/>
            <p:cNvSpPr/>
            <p:nvPr/>
          </p:nvSpPr>
          <p:spPr>
            <a:xfrm>
              <a:off x="6908800" y="2996482"/>
              <a:ext cx="478971" cy="327289"/>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cxnSp>
        <p:nvCxnSpPr>
          <p:cNvPr id="553" name="Google Shape;553;p27"/>
          <p:cNvCxnSpPr/>
          <p:nvPr/>
        </p:nvCxnSpPr>
        <p:spPr>
          <a:xfrm>
            <a:off x="6507863" y="2293257"/>
            <a:ext cx="0" cy="595086"/>
          </a:xfrm>
          <a:prstGeom prst="straightConnector1">
            <a:avLst/>
          </a:prstGeom>
          <a:noFill/>
          <a:ln cap="flat" cmpd="sng" w="25400">
            <a:solidFill>
              <a:srgbClr val="FF0000"/>
            </a:solidFill>
            <a:prstDash val="solid"/>
            <a:round/>
            <a:headEnd len="sm" w="sm"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28"/>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Hierarchical Clustering</a:t>
            </a:r>
            <a:endParaRPr b="1" i="0" sz="1350" u="none" cap="none" strike="noStrike">
              <a:solidFill>
                <a:srgbClr val="0F3570"/>
              </a:solidFill>
              <a:latin typeface="Overlock"/>
              <a:ea typeface="Overlock"/>
              <a:cs typeface="Overlock"/>
              <a:sym typeface="Overlock"/>
            </a:endParaRPr>
          </a:p>
        </p:txBody>
      </p:sp>
      <p:sp>
        <p:nvSpPr>
          <p:cNvPr id="559" name="Google Shape;559;p28"/>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560" name="Google Shape;560;p28"/>
          <p:cNvSpPr txBox="1"/>
          <p:nvPr/>
        </p:nvSpPr>
        <p:spPr>
          <a:xfrm>
            <a:off x="234050" y="1471000"/>
            <a:ext cx="4282927" cy="117567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Proses menggabungkan dua cluster menjadi dapat masih dilanjutkan jika masih terdapat titik yang terdekat lagi yang memungkinkan untuk digabungkan</a:t>
            </a:r>
            <a:endParaRPr b="0" i="0" sz="1400" u="none" cap="none" strike="noStrike">
              <a:solidFill>
                <a:srgbClr val="000000"/>
              </a:solidFill>
              <a:latin typeface="Cambria"/>
              <a:ea typeface="Cambria"/>
              <a:cs typeface="Cambria"/>
              <a:sym typeface="Cambria"/>
            </a:endParaRPr>
          </a:p>
        </p:txBody>
      </p:sp>
      <p:grpSp>
        <p:nvGrpSpPr>
          <p:cNvPr id="561" name="Google Shape;561;p28"/>
          <p:cNvGrpSpPr/>
          <p:nvPr/>
        </p:nvGrpSpPr>
        <p:grpSpPr>
          <a:xfrm>
            <a:off x="5110140" y="732029"/>
            <a:ext cx="2451751" cy="2006260"/>
            <a:chOff x="5281988" y="2774156"/>
            <a:chExt cx="2451751" cy="2006260"/>
          </a:xfrm>
        </p:grpSpPr>
        <p:graphicFrame>
          <p:nvGraphicFramePr>
            <p:cNvPr id="562" name="Google Shape;562;p28"/>
            <p:cNvGraphicFramePr/>
            <p:nvPr/>
          </p:nvGraphicFramePr>
          <p:xfrm>
            <a:off x="5281988" y="2774156"/>
            <a:ext cx="2451751" cy="2006260"/>
          </p:xfrm>
          <a:graphic>
            <a:graphicData uri="http://schemas.openxmlformats.org/drawingml/2006/chart">
              <c:chart r:id="rId3"/>
            </a:graphicData>
          </a:graphic>
        </p:graphicFrame>
        <p:sp>
          <p:nvSpPr>
            <p:cNvPr id="563" name="Google Shape;563;p28"/>
            <p:cNvSpPr/>
            <p:nvPr/>
          </p:nvSpPr>
          <p:spPr>
            <a:xfrm>
              <a:off x="6908800" y="2996482"/>
              <a:ext cx="478971" cy="327289"/>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564" name="Google Shape;564;p28"/>
          <p:cNvGrpSpPr/>
          <p:nvPr/>
        </p:nvGrpSpPr>
        <p:grpSpPr>
          <a:xfrm>
            <a:off x="5112183" y="2780394"/>
            <a:ext cx="2451751" cy="2006260"/>
            <a:chOff x="5112183" y="2780394"/>
            <a:chExt cx="2451751" cy="2006260"/>
          </a:xfrm>
        </p:grpSpPr>
        <p:grpSp>
          <p:nvGrpSpPr>
            <p:cNvPr id="565" name="Google Shape;565;p28"/>
            <p:cNvGrpSpPr/>
            <p:nvPr/>
          </p:nvGrpSpPr>
          <p:grpSpPr>
            <a:xfrm>
              <a:off x="5112183" y="2780394"/>
              <a:ext cx="2451751" cy="2006260"/>
              <a:chOff x="5281988" y="2774156"/>
              <a:chExt cx="2451751" cy="2006260"/>
            </a:xfrm>
          </p:grpSpPr>
          <p:graphicFrame>
            <p:nvGraphicFramePr>
              <p:cNvPr id="566" name="Google Shape;566;p28"/>
              <p:cNvGraphicFramePr/>
              <p:nvPr/>
            </p:nvGraphicFramePr>
            <p:xfrm>
              <a:off x="5281988" y="2774156"/>
              <a:ext cx="2451751" cy="2006260"/>
            </p:xfrm>
            <a:graphic>
              <a:graphicData uri="http://schemas.openxmlformats.org/drawingml/2006/chart">
                <c:chart r:id="rId4"/>
              </a:graphicData>
            </a:graphic>
          </p:graphicFrame>
          <p:sp>
            <p:nvSpPr>
              <p:cNvPr id="567" name="Google Shape;567;p28"/>
              <p:cNvSpPr/>
              <p:nvPr/>
            </p:nvSpPr>
            <p:spPr>
              <a:xfrm>
                <a:off x="6908800" y="2996482"/>
                <a:ext cx="478971" cy="327289"/>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568" name="Google Shape;568;p28"/>
            <p:cNvSpPr/>
            <p:nvPr/>
          </p:nvSpPr>
          <p:spPr>
            <a:xfrm rot="-1103763">
              <a:off x="5607550" y="3725257"/>
              <a:ext cx="590050" cy="203200"/>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cxnSp>
        <p:nvCxnSpPr>
          <p:cNvPr id="569" name="Google Shape;569;p28"/>
          <p:cNvCxnSpPr/>
          <p:nvPr/>
        </p:nvCxnSpPr>
        <p:spPr>
          <a:xfrm>
            <a:off x="6336014" y="2365829"/>
            <a:ext cx="0" cy="636891"/>
          </a:xfrm>
          <a:prstGeom prst="straightConnector1">
            <a:avLst/>
          </a:prstGeom>
          <a:noFill/>
          <a:ln cap="flat" cmpd="sng" w="25400">
            <a:solidFill>
              <a:srgbClr val="FF0000"/>
            </a:solidFill>
            <a:prstDash val="solid"/>
            <a:round/>
            <a:headEnd len="sm" w="sm"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29"/>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Hierarchical Clustering</a:t>
            </a:r>
            <a:endParaRPr b="1" i="0" sz="1350" u="none" cap="none" strike="noStrike">
              <a:solidFill>
                <a:srgbClr val="0F3570"/>
              </a:solidFill>
              <a:latin typeface="Overlock"/>
              <a:ea typeface="Overlock"/>
              <a:cs typeface="Overlock"/>
              <a:sym typeface="Overlock"/>
            </a:endParaRPr>
          </a:p>
        </p:txBody>
      </p:sp>
      <p:sp>
        <p:nvSpPr>
          <p:cNvPr id="575" name="Google Shape;575;p29"/>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576" name="Google Shape;576;p29"/>
          <p:cNvSpPr txBox="1"/>
          <p:nvPr/>
        </p:nvSpPr>
        <p:spPr>
          <a:xfrm>
            <a:off x="234050" y="1471000"/>
            <a:ext cx="4282927" cy="142343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Selanjutnya, seperti langkah sebelumnya, kita cari dua cluster terdekat lagi untuk digabungkan. Cluster yang digabungkan boleh cluster yang berupa satu titik pada langkah pertama atau cluster yang merupakan gabungan dari dua titik/cluster.</a:t>
            </a:r>
            <a:endParaRPr b="0" i="0" sz="1400" u="none" cap="none" strike="noStrike">
              <a:solidFill>
                <a:srgbClr val="000000"/>
              </a:solidFill>
              <a:latin typeface="Arial"/>
              <a:ea typeface="Arial"/>
              <a:cs typeface="Arial"/>
              <a:sym typeface="Arial"/>
            </a:endParaRPr>
          </a:p>
        </p:txBody>
      </p:sp>
      <p:grpSp>
        <p:nvGrpSpPr>
          <p:cNvPr id="577" name="Google Shape;577;p29"/>
          <p:cNvGrpSpPr/>
          <p:nvPr/>
        </p:nvGrpSpPr>
        <p:grpSpPr>
          <a:xfrm>
            <a:off x="5174476" y="756288"/>
            <a:ext cx="2451751" cy="2006260"/>
            <a:chOff x="5112183" y="2780394"/>
            <a:chExt cx="2451751" cy="2006260"/>
          </a:xfrm>
        </p:grpSpPr>
        <p:grpSp>
          <p:nvGrpSpPr>
            <p:cNvPr id="578" name="Google Shape;578;p29"/>
            <p:cNvGrpSpPr/>
            <p:nvPr/>
          </p:nvGrpSpPr>
          <p:grpSpPr>
            <a:xfrm>
              <a:off x="5112183" y="2780394"/>
              <a:ext cx="2451751" cy="2006260"/>
              <a:chOff x="5281988" y="2774156"/>
              <a:chExt cx="2451751" cy="2006260"/>
            </a:xfrm>
          </p:grpSpPr>
          <p:graphicFrame>
            <p:nvGraphicFramePr>
              <p:cNvPr id="579" name="Google Shape;579;p29"/>
              <p:cNvGraphicFramePr/>
              <p:nvPr/>
            </p:nvGraphicFramePr>
            <p:xfrm>
              <a:off x="5281988" y="2774156"/>
              <a:ext cx="2451751" cy="2006260"/>
            </p:xfrm>
            <a:graphic>
              <a:graphicData uri="http://schemas.openxmlformats.org/drawingml/2006/chart">
                <c:chart r:id="rId3"/>
              </a:graphicData>
            </a:graphic>
          </p:graphicFrame>
          <p:sp>
            <p:nvSpPr>
              <p:cNvPr id="580" name="Google Shape;580;p29"/>
              <p:cNvSpPr/>
              <p:nvPr/>
            </p:nvSpPr>
            <p:spPr>
              <a:xfrm>
                <a:off x="6908800" y="2996482"/>
                <a:ext cx="478971" cy="327289"/>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581" name="Google Shape;581;p29"/>
            <p:cNvSpPr/>
            <p:nvPr/>
          </p:nvSpPr>
          <p:spPr>
            <a:xfrm rot="-1103763">
              <a:off x="5607550" y="3725257"/>
              <a:ext cx="590050" cy="203200"/>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582" name="Google Shape;582;p29"/>
          <p:cNvGrpSpPr/>
          <p:nvPr/>
        </p:nvGrpSpPr>
        <p:grpSpPr>
          <a:xfrm>
            <a:off x="5174476" y="2906258"/>
            <a:ext cx="2451751" cy="2006260"/>
            <a:chOff x="5112183" y="2780394"/>
            <a:chExt cx="2451751" cy="2006260"/>
          </a:xfrm>
        </p:grpSpPr>
        <p:grpSp>
          <p:nvGrpSpPr>
            <p:cNvPr id="583" name="Google Shape;583;p29"/>
            <p:cNvGrpSpPr/>
            <p:nvPr/>
          </p:nvGrpSpPr>
          <p:grpSpPr>
            <a:xfrm>
              <a:off x="5112183" y="2780394"/>
              <a:ext cx="2451751" cy="2006260"/>
              <a:chOff x="5281988" y="2774156"/>
              <a:chExt cx="2451751" cy="2006260"/>
            </a:xfrm>
          </p:grpSpPr>
          <p:graphicFrame>
            <p:nvGraphicFramePr>
              <p:cNvPr id="584" name="Google Shape;584;p29"/>
              <p:cNvGraphicFramePr/>
              <p:nvPr/>
            </p:nvGraphicFramePr>
            <p:xfrm>
              <a:off x="5281988" y="2774156"/>
              <a:ext cx="2451751" cy="2006260"/>
            </p:xfrm>
            <a:graphic>
              <a:graphicData uri="http://schemas.openxmlformats.org/drawingml/2006/chart">
                <c:chart r:id="rId4"/>
              </a:graphicData>
            </a:graphic>
          </p:graphicFrame>
          <p:sp>
            <p:nvSpPr>
              <p:cNvPr id="585" name="Google Shape;585;p29"/>
              <p:cNvSpPr/>
              <p:nvPr/>
            </p:nvSpPr>
            <p:spPr>
              <a:xfrm>
                <a:off x="6908800" y="2996482"/>
                <a:ext cx="478971" cy="327289"/>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586" name="Google Shape;586;p29"/>
            <p:cNvSpPr/>
            <p:nvPr/>
          </p:nvSpPr>
          <p:spPr>
            <a:xfrm rot="-1103763">
              <a:off x="5641392" y="3610040"/>
              <a:ext cx="688808" cy="621160"/>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cxnSp>
        <p:nvCxnSpPr>
          <p:cNvPr id="587" name="Google Shape;587;p29"/>
          <p:cNvCxnSpPr/>
          <p:nvPr/>
        </p:nvCxnSpPr>
        <p:spPr>
          <a:xfrm>
            <a:off x="6276880" y="2394857"/>
            <a:ext cx="0" cy="624114"/>
          </a:xfrm>
          <a:prstGeom prst="straightConnector1">
            <a:avLst/>
          </a:prstGeom>
          <a:noFill/>
          <a:ln cap="flat" cmpd="sng" w="25400">
            <a:solidFill>
              <a:srgbClr val="FF0000"/>
            </a:solidFill>
            <a:prstDash val="solid"/>
            <a:round/>
            <a:headEnd len="sm" w="sm"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
          <p:cNvSpPr/>
          <p:nvPr/>
        </p:nvSpPr>
        <p:spPr>
          <a:xfrm>
            <a:off x="456087" y="1123565"/>
            <a:ext cx="8249525" cy="292387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Bagian Delapan dari Associate Data Analyst</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Berfokus pada Membangun Model Clustering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Konteksnya yaitu :</a:t>
            </a:r>
            <a:endParaRPr b="0" i="0" sz="14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Kursus ini akan menjelaskan Clustering dan bagaimana membangun model Clustering, yaitu:</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 menyiapkan parameter model,</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 menggunakan tools pemodelan,</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c. </a:t>
            </a:r>
            <a:r>
              <a:rPr b="0" i="0" lang="en-US" sz="2000" u="none" cap="none" strike="noStrike">
                <a:solidFill>
                  <a:srgbClr val="000000"/>
                </a:solidFill>
                <a:latin typeface="Overlock"/>
                <a:ea typeface="Overlock"/>
                <a:cs typeface="Overlock"/>
                <a:sym typeface="Overlock"/>
              </a:rPr>
              <a:t>Menjelaskan algoritma dan menggunakan Library K-Means, Hierarchical </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verlock"/>
                <a:ea typeface="Overlock"/>
                <a:cs typeface="Overlock"/>
                <a:sym typeface="Overlock"/>
              </a:rPr>
              <a:t>     Clustering, DBSCAN menggunakan </a:t>
            </a:r>
            <a:r>
              <a:rPr b="0" i="0" lang="en-US" sz="2000" u="none" cap="none" strike="noStrike">
                <a:solidFill>
                  <a:srgbClr val="000000"/>
                </a:solidFill>
                <a:latin typeface="Arial"/>
                <a:ea typeface="Arial"/>
                <a:cs typeface="Arial"/>
                <a:sym typeface="Arial"/>
              </a:rPr>
              <a:t>Rapid Miner</a:t>
            </a:r>
            <a:endParaRPr b="0" i="0" sz="1600" u="none" cap="none" strike="noStrike">
              <a:solidFill>
                <a:srgbClr val="000000"/>
              </a:solidFill>
              <a:latin typeface="Arial"/>
              <a:ea typeface="Arial"/>
              <a:cs typeface="Arial"/>
              <a:sym typeface="Arial"/>
            </a:endParaRPr>
          </a:p>
        </p:txBody>
      </p:sp>
      <p:sp>
        <p:nvSpPr>
          <p:cNvPr id="271" name="Google Shape;271;p3"/>
          <p:cNvSpPr txBox="1"/>
          <p:nvPr/>
        </p:nvSpPr>
        <p:spPr>
          <a:xfrm>
            <a:off x="2894725" y="414361"/>
            <a:ext cx="373467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Course Definition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30"/>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Hierarchical Clustering</a:t>
            </a:r>
            <a:endParaRPr b="1" i="0" sz="1350" u="none" cap="none" strike="noStrike">
              <a:solidFill>
                <a:srgbClr val="0F3570"/>
              </a:solidFill>
              <a:latin typeface="Overlock"/>
              <a:ea typeface="Overlock"/>
              <a:cs typeface="Overlock"/>
              <a:sym typeface="Overlock"/>
            </a:endParaRPr>
          </a:p>
        </p:txBody>
      </p:sp>
      <p:sp>
        <p:nvSpPr>
          <p:cNvPr id="593" name="Google Shape;593;p30"/>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594" name="Google Shape;594;p30"/>
          <p:cNvSpPr txBox="1"/>
          <p:nvPr/>
        </p:nvSpPr>
        <p:spPr>
          <a:xfrm>
            <a:off x="289073" y="1869756"/>
            <a:ext cx="3735901" cy="142343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Menggabungkan lagi dua cluster yang terdekat menjadi satu cluster. Jumlah titik dalam cluster tidak harus ditentukan sama, dapat saja cluster yang satu jumlah titiknya lebih banyak dibandingkan cluster yang lain. </a:t>
            </a:r>
            <a:endParaRPr b="0" i="0" sz="1400" u="none" cap="none" strike="noStrike">
              <a:solidFill>
                <a:srgbClr val="000000"/>
              </a:solidFill>
              <a:latin typeface="Arial"/>
              <a:ea typeface="Arial"/>
              <a:cs typeface="Arial"/>
              <a:sym typeface="Arial"/>
            </a:endParaRPr>
          </a:p>
        </p:txBody>
      </p:sp>
      <p:grpSp>
        <p:nvGrpSpPr>
          <p:cNvPr id="595" name="Google Shape;595;p30"/>
          <p:cNvGrpSpPr/>
          <p:nvPr/>
        </p:nvGrpSpPr>
        <p:grpSpPr>
          <a:xfrm>
            <a:off x="5068685" y="543652"/>
            <a:ext cx="2451751" cy="2006260"/>
            <a:chOff x="5068685" y="543652"/>
            <a:chExt cx="2451751" cy="2006260"/>
          </a:xfrm>
        </p:grpSpPr>
        <p:graphicFrame>
          <p:nvGraphicFramePr>
            <p:cNvPr id="596" name="Google Shape;596;p30"/>
            <p:cNvGraphicFramePr/>
            <p:nvPr/>
          </p:nvGraphicFramePr>
          <p:xfrm>
            <a:off x="5068685" y="543652"/>
            <a:ext cx="2451751" cy="2006260"/>
          </p:xfrm>
          <a:graphic>
            <a:graphicData uri="http://schemas.openxmlformats.org/drawingml/2006/chart">
              <c:chart r:id="rId3"/>
            </a:graphicData>
          </a:graphic>
        </p:graphicFrame>
        <p:sp>
          <p:nvSpPr>
            <p:cNvPr id="597" name="Google Shape;597;p30"/>
            <p:cNvSpPr/>
            <p:nvPr/>
          </p:nvSpPr>
          <p:spPr>
            <a:xfrm>
              <a:off x="6695497" y="765978"/>
              <a:ext cx="478971" cy="327289"/>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8" name="Google Shape;598;p30"/>
            <p:cNvSpPr/>
            <p:nvPr/>
          </p:nvSpPr>
          <p:spPr>
            <a:xfrm rot="-1103763">
              <a:off x="5597894" y="1373298"/>
              <a:ext cx="688808" cy="621160"/>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599" name="Google Shape;599;p30"/>
          <p:cNvGrpSpPr/>
          <p:nvPr/>
        </p:nvGrpSpPr>
        <p:grpSpPr>
          <a:xfrm>
            <a:off x="5119028" y="2701080"/>
            <a:ext cx="2451751" cy="2006260"/>
            <a:chOff x="5119028" y="2701080"/>
            <a:chExt cx="2451751" cy="2006260"/>
          </a:xfrm>
        </p:grpSpPr>
        <p:graphicFrame>
          <p:nvGraphicFramePr>
            <p:cNvPr id="600" name="Google Shape;600;p30"/>
            <p:cNvGraphicFramePr/>
            <p:nvPr/>
          </p:nvGraphicFramePr>
          <p:xfrm>
            <a:off x="5119028" y="2701080"/>
            <a:ext cx="2451751" cy="2006260"/>
          </p:xfrm>
          <a:graphic>
            <a:graphicData uri="http://schemas.openxmlformats.org/drawingml/2006/chart">
              <c:chart r:id="rId4"/>
            </a:graphicData>
          </a:graphic>
        </p:graphicFrame>
        <p:sp>
          <p:nvSpPr>
            <p:cNvPr id="601" name="Google Shape;601;p30"/>
            <p:cNvSpPr/>
            <p:nvPr/>
          </p:nvSpPr>
          <p:spPr>
            <a:xfrm>
              <a:off x="6745840" y="2923406"/>
              <a:ext cx="627417" cy="618080"/>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2" name="Google Shape;602;p30"/>
            <p:cNvSpPr/>
            <p:nvPr/>
          </p:nvSpPr>
          <p:spPr>
            <a:xfrm rot="-1103763">
              <a:off x="5648237" y="3530726"/>
              <a:ext cx="688808" cy="621160"/>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cxnSp>
        <p:nvCxnSpPr>
          <p:cNvPr id="603" name="Google Shape;603;p30"/>
          <p:cNvCxnSpPr/>
          <p:nvPr/>
        </p:nvCxnSpPr>
        <p:spPr>
          <a:xfrm>
            <a:off x="6367117" y="2249714"/>
            <a:ext cx="0" cy="673692"/>
          </a:xfrm>
          <a:prstGeom prst="straightConnector1">
            <a:avLst/>
          </a:prstGeom>
          <a:noFill/>
          <a:ln cap="flat" cmpd="sng" w="25400">
            <a:solidFill>
              <a:srgbClr val="FF0000"/>
            </a:solidFill>
            <a:prstDash val="solid"/>
            <a:round/>
            <a:headEnd len="sm" w="sm"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1"/>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Hierarchical Clustering</a:t>
            </a:r>
            <a:endParaRPr b="1" i="0" sz="1350" u="none" cap="none" strike="noStrike">
              <a:solidFill>
                <a:srgbClr val="0F3570"/>
              </a:solidFill>
              <a:latin typeface="Overlock"/>
              <a:ea typeface="Overlock"/>
              <a:cs typeface="Overlock"/>
              <a:sym typeface="Overlock"/>
            </a:endParaRPr>
          </a:p>
        </p:txBody>
      </p:sp>
      <p:sp>
        <p:nvSpPr>
          <p:cNvPr id="609" name="Google Shape;609;p31"/>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610" name="Google Shape;610;p31"/>
          <p:cNvSpPr txBox="1"/>
          <p:nvPr/>
        </p:nvSpPr>
        <p:spPr>
          <a:xfrm>
            <a:off x="499142" y="2008028"/>
            <a:ext cx="3602443"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Proses akan berakhir Ketika semua cluster telah tergabung menjadi satu cluster besar. </a:t>
            </a:r>
            <a:endParaRPr b="0" i="0" sz="1400" u="none" cap="none" strike="noStrike">
              <a:solidFill>
                <a:srgbClr val="000000"/>
              </a:solidFill>
              <a:latin typeface="Arial"/>
              <a:ea typeface="Arial"/>
              <a:cs typeface="Arial"/>
              <a:sym typeface="Arial"/>
            </a:endParaRPr>
          </a:p>
        </p:txBody>
      </p:sp>
      <p:grpSp>
        <p:nvGrpSpPr>
          <p:cNvPr id="611" name="Google Shape;611;p31"/>
          <p:cNvGrpSpPr/>
          <p:nvPr/>
        </p:nvGrpSpPr>
        <p:grpSpPr>
          <a:xfrm>
            <a:off x="5042417" y="543048"/>
            <a:ext cx="2451751" cy="2006260"/>
            <a:chOff x="5042417" y="543048"/>
            <a:chExt cx="2451751" cy="2006260"/>
          </a:xfrm>
        </p:grpSpPr>
        <p:graphicFrame>
          <p:nvGraphicFramePr>
            <p:cNvPr id="612" name="Google Shape;612;p31"/>
            <p:cNvGraphicFramePr/>
            <p:nvPr/>
          </p:nvGraphicFramePr>
          <p:xfrm>
            <a:off x="5042417" y="543048"/>
            <a:ext cx="2451751" cy="2006260"/>
          </p:xfrm>
          <a:graphic>
            <a:graphicData uri="http://schemas.openxmlformats.org/drawingml/2006/chart">
              <c:chart r:id="rId3"/>
            </a:graphicData>
          </a:graphic>
        </p:graphicFrame>
        <p:sp>
          <p:nvSpPr>
            <p:cNvPr id="613" name="Google Shape;613;p31"/>
            <p:cNvSpPr/>
            <p:nvPr/>
          </p:nvSpPr>
          <p:spPr>
            <a:xfrm>
              <a:off x="6669229" y="765374"/>
              <a:ext cx="627417" cy="618080"/>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4" name="Google Shape;614;p31"/>
            <p:cNvSpPr/>
            <p:nvPr/>
          </p:nvSpPr>
          <p:spPr>
            <a:xfrm rot="-1103763">
              <a:off x="5571626" y="1372694"/>
              <a:ext cx="688808" cy="621160"/>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615" name="Google Shape;615;p31"/>
          <p:cNvGrpSpPr/>
          <p:nvPr/>
        </p:nvGrpSpPr>
        <p:grpSpPr>
          <a:xfrm>
            <a:off x="5119028" y="2636661"/>
            <a:ext cx="2570842" cy="2070679"/>
            <a:chOff x="5119028" y="2636661"/>
            <a:chExt cx="2570842" cy="2070679"/>
          </a:xfrm>
        </p:grpSpPr>
        <p:graphicFrame>
          <p:nvGraphicFramePr>
            <p:cNvPr id="616" name="Google Shape;616;p31"/>
            <p:cNvGraphicFramePr/>
            <p:nvPr/>
          </p:nvGraphicFramePr>
          <p:xfrm>
            <a:off x="5119028" y="2701080"/>
            <a:ext cx="2451751" cy="2006260"/>
          </p:xfrm>
          <a:graphic>
            <a:graphicData uri="http://schemas.openxmlformats.org/drawingml/2006/chart">
              <c:chart r:id="rId4"/>
            </a:graphicData>
          </a:graphic>
        </p:graphicFrame>
        <p:sp>
          <p:nvSpPr>
            <p:cNvPr id="617" name="Google Shape;617;p31"/>
            <p:cNvSpPr/>
            <p:nvPr/>
          </p:nvSpPr>
          <p:spPr>
            <a:xfrm rot="-1103763">
              <a:off x="5581449" y="2914401"/>
              <a:ext cx="1961938" cy="1246024"/>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cxnSp>
        <p:nvCxnSpPr>
          <p:cNvPr id="618" name="Google Shape;618;p31"/>
          <p:cNvCxnSpPr/>
          <p:nvPr/>
        </p:nvCxnSpPr>
        <p:spPr>
          <a:xfrm>
            <a:off x="6340849" y="2086671"/>
            <a:ext cx="0" cy="772643"/>
          </a:xfrm>
          <a:prstGeom prst="straightConnector1">
            <a:avLst/>
          </a:prstGeom>
          <a:noFill/>
          <a:ln cap="flat" cmpd="sng" w="25400">
            <a:solidFill>
              <a:srgbClr val="FF0000"/>
            </a:solidFill>
            <a:prstDash val="solid"/>
            <a:round/>
            <a:headEnd len="sm" w="sm"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32"/>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Optimasi Hierarchical Clustering</a:t>
            </a:r>
            <a:endParaRPr b="1" i="0" sz="1350" u="none" cap="none" strike="noStrike">
              <a:solidFill>
                <a:srgbClr val="0F3570"/>
              </a:solidFill>
              <a:latin typeface="Overlock"/>
              <a:ea typeface="Overlock"/>
              <a:cs typeface="Overlock"/>
              <a:sym typeface="Overlock"/>
            </a:endParaRPr>
          </a:p>
        </p:txBody>
      </p:sp>
      <p:sp>
        <p:nvSpPr>
          <p:cNvPr id="624" name="Google Shape;624;p32"/>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625" name="Google Shape;625;p32"/>
          <p:cNvSpPr txBox="1"/>
          <p:nvPr/>
        </p:nvSpPr>
        <p:spPr>
          <a:xfrm>
            <a:off x="234050" y="1303447"/>
            <a:ext cx="8144406" cy="167119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Pada clustering K-Means yang kita pelajari sebelumnya, untuk mengetahui jumlah cluster yang tepat kita dapat menggunakan metode Elbow, pada hierarchical clustering kita dapat menggunakan Dendogram.</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400"/>
              <a:buFont typeface="Arial"/>
              <a:buNone/>
            </a:pPr>
            <a:r>
              <a:rPr b="1" i="0" lang="en-US" sz="1400" u="none" cap="none" strike="noStrike">
                <a:solidFill>
                  <a:srgbClr val="000000"/>
                </a:solidFill>
                <a:latin typeface="Cambria"/>
                <a:ea typeface="Cambria"/>
                <a:cs typeface="Cambria"/>
                <a:sym typeface="Cambria"/>
              </a:rPr>
              <a:t>Dendrogram</a:t>
            </a:r>
            <a:r>
              <a:rPr b="0" i="0" lang="en-US" sz="1400" u="none" cap="none" strike="noStrike">
                <a:solidFill>
                  <a:srgbClr val="000000"/>
                </a:solidFill>
                <a:latin typeface="Cambria"/>
                <a:ea typeface="Cambria"/>
                <a:cs typeface="Cambria"/>
                <a:sym typeface="Cambria"/>
              </a:rPr>
              <a:t> adalah sebuah grafik (diagram) yang menunjukkan proses penggabungan kluster. Di sumbu x dari sebuah dendrogram kita memiliki data kluster, sementara di sumbu y adalah jarak euclideannya.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33"/>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Optimasi  Hierarchical Clustering</a:t>
            </a:r>
            <a:endParaRPr b="1" i="0" sz="1350" u="none" cap="none" strike="noStrike">
              <a:solidFill>
                <a:srgbClr val="0F3570"/>
              </a:solidFill>
              <a:latin typeface="Overlock"/>
              <a:ea typeface="Overlock"/>
              <a:cs typeface="Overlock"/>
              <a:sym typeface="Overlock"/>
            </a:endParaRPr>
          </a:p>
        </p:txBody>
      </p:sp>
      <p:sp>
        <p:nvSpPr>
          <p:cNvPr id="631" name="Google Shape;631;p33"/>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632" name="Google Shape;632;p33"/>
          <p:cNvSpPr txBox="1"/>
          <p:nvPr/>
        </p:nvSpPr>
        <p:spPr>
          <a:xfrm>
            <a:off x="767539" y="1845953"/>
            <a:ext cx="3038917" cy="2095928"/>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Ilustrasi dari penentuan dendogram adalah sebagai berikut:</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1. Sama seperti pada contoh hierarchical clustering sebelumnya, terdapat enam titik dalam satu diagram. Grafik yang atas adalah grafik awal dan yang bawah adalah grafik dendogram.</a:t>
            </a:r>
            <a:endParaRPr b="0" i="0" sz="12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p:txBody>
      </p:sp>
      <p:graphicFrame>
        <p:nvGraphicFramePr>
          <p:cNvPr id="633" name="Google Shape;633;p33"/>
          <p:cNvGraphicFramePr/>
          <p:nvPr/>
        </p:nvGraphicFramePr>
        <p:xfrm>
          <a:off x="5337546" y="675225"/>
          <a:ext cx="2260155" cy="1797042"/>
        </p:xfrm>
        <a:graphic>
          <a:graphicData uri="http://schemas.openxmlformats.org/drawingml/2006/chart">
            <c:chart r:id="rId3"/>
          </a:graphicData>
        </a:graphic>
      </p:graphicFrame>
      <p:graphicFrame>
        <p:nvGraphicFramePr>
          <p:cNvPr id="634" name="Google Shape;634;p33"/>
          <p:cNvGraphicFramePr/>
          <p:nvPr/>
        </p:nvGraphicFramePr>
        <p:xfrm>
          <a:off x="5452533" y="2793367"/>
          <a:ext cx="2132676" cy="1871108"/>
        </p:xfrm>
        <a:graphic>
          <a:graphicData uri="http://schemas.openxmlformats.org/drawingml/2006/chart">
            <c:chart r:id="rId4"/>
          </a:graphicData>
        </a:graphic>
      </p:graphicFrame>
      <p:cxnSp>
        <p:nvCxnSpPr>
          <p:cNvPr id="635" name="Google Shape;635;p33"/>
          <p:cNvCxnSpPr/>
          <p:nvPr/>
        </p:nvCxnSpPr>
        <p:spPr>
          <a:xfrm>
            <a:off x="6581422" y="2359378"/>
            <a:ext cx="0" cy="433989"/>
          </a:xfrm>
          <a:prstGeom prst="straightConnector1">
            <a:avLst/>
          </a:prstGeom>
          <a:noFill/>
          <a:ln cap="flat" cmpd="sng" w="19050">
            <a:solidFill>
              <a:srgbClr val="FF0000"/>
            </a:solidFill>
            <a:prstDash val="solid"/>
            <a:round/>
            <a:headEnd len="sm" w="sm"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4"/>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Optimasi  Hierarchical Clustering</a:t>
            </a:r>
            <a:endParaRPr b="1" i="0" sz="1350" u="none" cap="none" strike="noStrike">
              <a:solidFill>
                <a:srgbClr val="0F3570"/>
              </a:solidFill>
              <a:latin typeface="Overlock"/>
              <a:ea typeface="Overlock"/>
              <a:cs typeface="Overlock"/>
              <a:sym typeface="Overlock"/>
            </a:endParaRPr>
          </a:p>
        </p:txBody>
      </p:sp>
      <p:sp>
        <p:nvSpPr>
          <p:cNvPr id="641" name="Google Shape;641;p34"/>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642" name="Google Shape;642;p34"/>
          <p:cNvSpPr txBox="1"/>
          <p:nvPr/>
        </p:nvSpPr>
        <p:spPr>
          <a:xfrm>
            <a:off x="767539" y="1845953"/>
            <a:ext cx="3038917" cy="1458831"/>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2. Sama seperti ilustrasi pada hierarchical clustering, langkah pertama adalah menentukan dua titik terdekat kemudian menerjemahkannya ke dalam diagram dendogram</a:t>
            </a:r>
            <a:endParaRPr b="0" i="0" sz="12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p:txBody>
      </p:sp>
      <p:grpSp>
        <p:nvGrpSpPr>
          <p:cNvPr id="643" name="Google Shape;643;p34"/>
          <p:cNvGrpSpPr/>
          <p:nvPr/>
        </p:nvGrpSpPr>
        <p:grpSpPr>
          <a:xfrm>
            <a:off x="5536639" y="2811779"/>
            <a:ext cx="2025252" cy="1975646"/>
            <a:chOff x="5454755" y="3042148"/>
            <a:chExt cx="1677565" cy="1745277"/>
          </a:xfrm>
        </p:grpSpPr>
        <p:graphicFrame>
          <p:nvGraphicFramePr>
            <p:cNvPr id="644" name="Google Shape;644;p34"/>
            <p:cNvGraphicFramePr/>
            <p:nvPr/>
          </p:nvGraphicFramePr>
          <p:xfrm>
            <a:off x="5454755" y="3042148"/>
            <a:ext cx="1677565" cy="1745277"/>
          </p:xfrm>
          <a:graphic>
            <a:graphicData uri="http://schemas.openxmlformats.org/drawingml/2006/chart">
              <c:chart r:id="rId3"/>
            </a:graphicData>
          </a:graphic>
        </p:graphicFrame>
        <p:cxnSp>
          <p:nvCxnSpPr>
            <p:cNvPr id="645" name="Google Shape;645;p34"/>
            <p:cNvCxnSpPr/>
            <p:nvPr/>
          </p:nvCxnSpPr>
          <p:spPr>
            <a:xfrm>
              <a:off x="6144147" y="4293955"/>
              <a:ext cx="0" cy="264595"/>
            </a:xfrm>
            <a:prstGeom prst="straightConnector1">
              <a:avLst/>
            </a:prstGeom>
            <a:noFill/>
            <a:ln cap="flat" cmpd="sng" w="19050">
              <a:solidFill>
                <a:srgbClr val="3B7FF2"/>
              </a:solidFill>
              <a:prstDash val="solid"/>
              <a:round/>
              <a:headEnd len="sm" w="sm" type="none"/>
              <a:tailEnd len="sm" w="sm" type="none"/>
            </a:ln>
          </p:spPr>
        </p:cxnSp>
        <p:cxnSp>
          <p:nvCxnSpPr>
            <p:cNvPr id="646" name="Google Shape;646;p34"/>
            <p:cNvCxnSpPr/>
            <p:nvPr/>
          </p:nvCxnSpPr>
          <p:spPr>
            <a:xfrm>
              <a:off x="6153498" y="4313900"/>
              <a:ext cx="213359" cy="0"/>
            </a:xfrm>
            <a:prstGeom prst="straightConnector1">
              <a:avLst/>
            </a:prstGeom>
            <a:noFill/>
            <a:ln cap="flat" cmpd="sng" w="19050">
              <a:solidFill>
                <a:srgbClr val="3B7FF2"/>
              </a:solidFill>
              <a:prstDash val="solid"/>
              <a:round/>
              <a:headEnd len="sm" w="sm" type="none"/>
              <a:tailEnd len="sm" w="sm" type="none"/>
            </a:ln>
          </p:spPr>
        </p:cxnSp>
        <p:cxnSp>
          <p:nvCxnSpPr>
            <p:cNvPr id="647" name="Google Shape;647;p34"/>
            <p:cNvCxnSpPr/>
            <p:nvPr/>
          </p:nvCxnSpPr>
          <p:spPr>
            <a:xfrm>
              <a:off x="6357507" y="4313900"/>
              <a:ext cx="0" cy="264595"/>
            </a:xfrm>
            <a:prstGeom prst="straightConnector1">
              <a:avLst/>
            </a:prstGeom>
            <a:noFill/>
            <a:ln cap="flat" cmpd="sng" w="19050">
              <a:solidFill>
                <a:srgbClr val="3B7FF2"/>
              </a:solidFill>
              <a:prstDash val="solid"/>
              <a:round/>
              <a:headEnd len="sm" w="sm" type="none"/>
              <a:tailEnd len="sm" w="sm" type="none"/>
            </a:ln>
          </p:spPr>
        </p:cxnSp>
      </p:grpSp>
      <p:grpSp>
        <p:nvGrpSpPr>
          <p:cNvPr id="648" name="Google Shape;648;p34"/>
          <p:cNvGrpSpPr/>
          <p:nvPr/>
        </p:nvGrpSpPr>
        <p:grpSpPr>
          <a:xfrm>
            <a:off x="5300649" y="732029"/>
            <a:ext cx="2451751" cy="2006260"/>
            <a:chOff x="5281988" y="2774156"/>
            <a:chExt cx="2451751" cy="2006260"/>
          </a:xfrm>
        </p:grpSpPr>
        <p:graphicFrame>
          <p:nvGraphicFramePr>
            <p:cNvPr id="649" name="Google Shape;649;p34"/>
            <p:cNvGraphicFramePr/>
            <p:nvPr/>
          </p:nvGraphicFramePr>
          <p:xfrm>
            <a:off x="5281988" y="2774156"/>
            <a:ext cx="2451751" cy="2006260"/>
          </p:xfrm>
          <a:graphic>
            <a:graphicData uri="http://schemas.openxmlformats.org/drawingml/2006/chart">
              <c:chart r:id="rId4"/>
            </a:graphicData>
          </a:graphic>
        </p:graphicFrame>
        <p:sp>
          <p:nvSpPr>
            <p:cNvPr id="650" name="Google Shape;650;p34"/>
            <p:cNvSpPr/>
            <p:nvPr/>
          </p:nvSpPr>
          <p:spPr>
            <a:xfrm>
              <a:off x="6908800" y="2996482"/>
              <a:ext cx="478971" cy="327289"/>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35"/>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Optimasi  Hierarchical Clustering</a:t>
            </a:r>
            <a:endParaRPr b="1" i="0" sz="1350" u="none" cap="none" strike="noStrike">
              <a:solidFill>
                <a:srgbClr val="0F3570"/>
              </a:solidFill>
              <a:latin typeface="Overlock"/>
              <a:ea typeface="Overlock"/>
              <a:cs typeface="Overlock"/>
              <a:sym typeface="Overlock"/>
            </a:endParaRPr>
          </a:p>
        </p:txBody>
      </p:sp>
      <p:sp>
        <p:nvSpPr>
          <p:cNvPr id="656" name="Google Shape;656;p35"/>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657" name="Google Shape;657;p35"/>
          <p:cNvSpPr txBox="1"/>
          <p:nvPr/>
        </p:nvSpPr>
        <p:spPr>
          <a:xfrm>
            <a:off x="767539" y="1845953"/>
            <a:ext cx="3209038" cy="1458831"/>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3. Mencari lagi dua cluster yang berdekatan untuk digabungkan menjadi satu cluster lagi. Tinggi diagram Dendogram berbeda-beda sesuai dengan hasil penghitungan Euclidean Distancenya.</a:t>
            </a:r>
            <a:endParaRPr b="0" i="0" sz="12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p:txBody>
      </p:sp>
      <p:grpSp>
        <p:nvGrpSpPr>
          <p:cNvPr id="658" name="Google Shape;658;p35"/>
          <p:cNvGrpSpPr/>
          <p:nvPr/>
        </p:nvGrpSpPr>
        <p:grpSpPr>
          <a:xfrm>
            <a:off x="5454755" y="3139440"/>
            <a:ext cx="1677565" cy="1647984"/>
            <a:chOff x="5454755" y="3139440"/>
            <a:chExt cx="1677565" cy="1647984"/>
          </a:xfrm>
        </p:grpSpPr>
        <p:graphicFrame>
          <p:nvGraphicFramePr>
            <p:cNvPr id="659" name="Google Shape;659;p35"/>
            <p:cNvGraphicFramePr/>
            <p:nvPr/>
          </p:nvGraphicFramePr>
          <p:xfrm>
            <a:off x="5454755" y="3139440"/>
            <a:ext cx="1677565" cy="1647984"/>
          </p:xfrm>
          <a:graphic>
            <a:graphicData uri="http://schemas.openxmlformats.org/drawingml/2006/chart">
              <c:chart r:id="rId3"/>
            </a:graphicData>
          </a:graphic>
        </p:graphicFrame>
        <p:cxnSp>
          <p:nvCxnSpPr>
            <p:cNvPr id="660" name="Google Shape;660;p35"/>
            <p:cNvCxnSpPr/>
            <p:nvPr/>
          </p:nvCxnSpPr>
          <p:spPr>
            <a:xfrm>
              <a:off x="6172200" y="4297680"/>
              <a:ext cx="0" cy="228600"/>
            </a:xfrm>
            <a:prstGeom prst="straightConnector1">
              <a:avLst/>
            </a:prstGeom>
            <a:noFill/>
            <a:ln cap="flat" cmpd="sng" w="12700">
              <a:solidFill>
                <a:srgbClr val="3B7FF2"/>
              </a:solidFill>
              <a:prstDash val="solid"/>
              <a:round/>
              <a:headEnd len="sm" w="sm" type="none"/>
              <a:tailEnd len="sm" w="sm" type="none"/>
            </a:ln>
          </p:spPr>
        </p:cxnSp>
        <p:cxnSp>
          <p:nvCxnSpPr>
            <p:cNvPr id="661" name="Google Shape;661;p35"/>
            <p:cNvCxnSpPr/>
            <p:nvPr/>
          </p:nvCxnSpPr>
          <p:spPr>
            <a:xfrm>
              <a:off x="6172200" y="4305300"/>
              <a:ext cx="213360" cy="0"/>
            </a:xfrm>
            <a:prstGeom prst="straightConnector1">
              <a:avLst/>
            </a:prstGeom>
            <a:noFill/>
            <a:ln cap="flat" cmpd="sng" w="12700">
              <a:solidFill>
                <a:srgbClr val="3B7FF2"/>
              </a:solidFill>
              <a:prstDash val="solid"/>
              <a:round/>
              <a:headEnd len="sm" w="sm" type="none"/>
              <a:tailEnd len="sm" w="sm" type="none"/>
            </a:ln>
          </p:spPr>
        </p:cxnSp>
        <p:cxnSp>
          <p:nvCxnSpPr>
            <p:cNvPr id="662" name="Google Shape;662;p35"/>
            <p:cNvCxnSpPr/>
            <p:nvPr/>
          </p:nvCxnSpPr>
          <p:spPr>
            <a:xfrm>
              <a:off x="6377940" y="4297680"/>
              <a:ext cx="0" cy="228600"/>
            </a:xfrm>
            <a:prstGeom prst="straightConnector1">
              <a:avLst/>
            </a:prstGeom>
            <a:noFill/>
            <a:ln cap="flat" cmpd="sng" w="12700">
              <a:solidFill>
                <a:srgbClr val="3B7FF2"/>
              </a:solidFill>
              <a:prstDash val="solid"/>
              <a:round/>
              <a:headEnd len="sm" w="sm" type="none"/>
              <a:tailEnd len="sm" w="sm" type="none"/>
            </a:ln>
          </p:spPr>
        </p:cxnSp>
        <p:cxnSp>
          <p:nvCxnSpPr>
            <p:cNvPr id="663" name="Google Shape;663;p35"/>
            <p:cNvCxnSpPr/>
            <p:nvPr/>
          </p:nvCxnSpPr>
          <p:spPr>
            <a:xfrm rot="10800000">
              <a:off x="6560820" y="4206240"/>
              <a:ext cx="0" cy="312420"/>
            </a:xfrm>
            <a:prstGeom prst="straightConnector1">
              <a:avLst/>
            </a:prstGeom>
            <a:noFill/>
            <a:ln cap="flat" cmpd="sng" w="12700">
              <a:solidFill>
                <a:srgbClr val="3B7FF2"/>
              </a:solidFill>
              <a:prstDash val="solid"/>
              <a:round/>
              <a:headEnd len="sm" w="sm" type="none"/>
              <a:tailEnd len="sm" w="sm" type="none"/>
            </a:ln>
          </p:spPr>
        </p:cxnSp>
        <p:cxnSp>
          <p:nvCxnSpPr>
            <p:cNvPr id="664" name="Google Shape;664;p35"/>
            <p:cNvCxnSpPr/>
            <p:nvPr/>
          </p:nvCxnSpPr>
          <p:spPr>
            <a:xfrm>
              <a:off x="6560820" y="4206240"/>
              <a:ext cx="205740" cy="0"/>
            </a:xfrm>
            <a:prstGeom prst="straightConnector1">
              <a:avLst/>
            </a:prstGeom>
            <a:noFill/>
            <a:ln cap="flat" cmpd="sng" w="12700">
              <a:solidFill>
                <a:schemeClr val="accent1"/>
              </a:solidFill>
              <a:prstDash val="solid"/>
              <a:round/>
              <a:headEnd len="sm" w="sm" type="none"/>
              <a:tailEnd len="sm" w="sm" type="none"/>
            </a:ln>
          </p:spPr>
        </p:cxnSp>
        <p:cxnSp>
          <p:nvCxnSpPr>
            <p:cNvPr id="665" name="Google Shape;665;p35"/>
            <p:cNvCxnSpPr/>
            <p:nvPr/>
          </p:nvCxnSpPr>
          <p:spPr>
            <a:xfrm>
              <a:off x="6758940" y="4206240"/>
              <a:ext cx="0" cy="312420"/>
            </a:xfrm>
            <a:prstGeom prst="straightConnector1">
              <a:avLst/>
            </a:prstGeom>
            <a:noFill/>
            <a:ln cap="flat" cmpd="sng" w="12700">
              <a:solidFill>
                <a:srgbClr val="3B7FF2"/>
              </a:solidFill>
              <a:prstDash val="solid"/>
              <a:round/>
              <a:headEnd len="sm" w="sm" type="none"/>
              <a:tailEnd len="sm" w="sm" type="none"/>
            </a:ln>
          </p:spPr>
        </p:cxnSp>
      </p:grpSp>
      <p:grpSp>
        <p:nvGrpSpPr>
          <p:cNvPr id="666" name="Google Shape;666;p35"/>
          <p:cNvGrpSpPr/>
          <p:nvPr/>
        </p:nvGrpSpPr>
        <p:grpSpPr>
          <a:xfrm>
            <a:off x="5109392" y="838199"/>
            <a:ext cx="2451751" cy="2006260"/>
            <a:chOff x="5109392" y="838199"/>
            <a:chExt cx="2451751" cy="2006260"/>
          </a:xfrm>
        </p:grpSpPr>
        <p:grpSp>
          <p:nvGrpSpPr>
            <p:cNvPr id="667" name="Google Shape;667;p35"/>
            <p:cNvGrpSpPr/>
            <p:nvPr/>
          </p:nvGrpSpPr>
          <p:grpSpPr>
            <a:xfrm>
              <a:off x="5109392" y="838199"/>
              <a:ext cx="2451751" cy="2006260"/>
              <a:chOff x="5281988" y="2774156"/>
              <a:chExt cx="2451751" cy="2006260"/>
            </a:xfrm>
          </p:grpSpPr>
          <p:graphicFrame>
            <p:nvGraphicFramePr>
              <p:cNvPr id="668" name="Google Shape;668;p35"/>
              <p:cNvGraphicFramePr/>
              <p:nvPr/>
            </p:nvGraphicFramePr>
            <p:xfrm>
              <a:off x="5281988" y="2774156"/>
              <a:ext cx="2451751" cy="2006260"/>
            </p:xfrm>
            <a:graphic>
              <a:graphicData uri="http://schemas.openxmlformats.org/drawingml/2006/chart">
                <c:chart r:id="rId4"/>
              </a:graphicData>
            </a:graphic>
          </p:graphicFrame>
          <p:sp>
            <p:nvSpPr>
              <p:cNvPr id="669" name="Google Shape;669;p35"/>
              <p:cNvSpPr/>
              <p:nvPr/>
            </p:nvSpPr>
            <p:spPr>
              <a:xfrm>
                <a:off x="6908800" y="2996482"/>
                <a:ext cx="478971" cy="327289"/>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670" name="Google Shape;670;p35"/>
            <p:cNvSpPr/>
            <p:nvPr/>
          </p:nvSpPr>
          <p:spPr>
            <a:xfrm rot="-1103763">
              <a:off x="5604759" y="1783062"/>
              <a:ext cx="590050" cy="203200"/>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36"/>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Optimasi  Hierarchical Clustering</a:t>
            </a:r>
            <a:endParaRPr b="1" i="0" sz="1350" u="none" cap="none" strike="noStrike">
              <a:solidFill>
                <a:srgbClr val="0F3570"/>
              </a:solidFill>
              <a:latin typeface="Overlock"/>
              <a:ea typeface="Overlock"/>
              <a:cs typeface="Overlock"/>
              <a:sym typeface="Overlock"/>
            </a:endParaRPr>
          </a:p>
        </p:txBody>
      </p:sp>
      <p:sp>
        <p:nvSpPr>
          <p:cNvPr id="676" name="Google Shape;676;p36"/>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677" name="Google Shape;677;p36"/>
          <p:cNvSpPr txBox="1"/>
          <p:nvPr/>
        </p:nvSpPr>
        <p:spPr>
          <a:xfrm>
            <a:off x="767539" y="1845953"/>
            <a:ext cx="3209038" cy="167119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4. Proses yang ketiga diulang lagi dengan mencari dua cluster yang terdekat. Jika dua cluster yang digabungkan sebelumnya adalah cluster antara dua titik maka cara menerjemahkan dalam dendogram dapat diamati pada gambar disamping,</a:t>
            </a:r>
            <a:endParaRPr b="0" i="0" sz="12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p:txBody>
      </p:sp>
      <p:grpSp>
        <p:nvGrpSpPr>
          <p:cNvPr id="678" name="Google Shape;678;p36"/>
          <p:cNvGrpSpPr/>
          <p:nvPr/>
        </p:nvGrpSpPr>
        <p:grpSpPr>
          <a:xfrm>
            <a:off x="5454755" y="3139440"/>
            <a:ext cx="1677565" cy="1647984"/>
            <a:chOff x="5454755" y="3139440"/>
            <a:chExt cx="1677565" cy="1647984"/>
          </a:xfrm>
        </p:grpSpPr>
        <p:grpSp>
          <p:nvGrpSpPr>
            <p:cNvPr id="679" name="Google Shape;679;p36"/>
            <p:cNvGrpSpPr/>
            <p:nvPr/>
          </p:nvGrpSpPr>
          <p:grpSpPr>
            <a:xfrm>
              <a:off x="5454755" y="3139440"/>
              <a:ext cx="1677565" cy="1647984"/>
              <a:chOff x="5454755" y="3139440"/>
              <a:chExt cx="1677565" cy="1647984"/>
            </a:xfrm>
          </p:grpSpPr>
          <p:graphicFrame>
            <p:nvGraphicFramePr>
              <p:cNvPr id="680" name="Google Shape;680;p36"/>
              <p:cNvGraphicFramePr/>
              <p:nvPr/>
            </p:nvGraphicFramePr>
            <p:xfrm>
              <a:off x="5454755" y="3139440"/>
              <a:ext cx="1677565" cy="1647984"/>
            </p:xfrm>
            <a:graphic>
              <a:graphicData uri="http://schemas.openxmlformats.org/drawingml/2006/chart">
                <c:chart r:id="rId3"/>
              </a:graphicData>
            </a:graphic>
          </p:graphicFrame>
          <p:cxnSp>
            <p:nvCxnSpPr>
              <p:cNvPr id="681" name="Google Shape;681;p36"/>
              <p:cNvCxnSpPr/>
              <p:nvPr/>
            </p:nvCxnSpPr>
            <p:spPr>
              <a:xfrm>
                <a:off x="6172200" y="4297680"/>
                <a:ext cx="0" cy="228600"/>
              </a:xfrm>
              <a:prstGeom prst="straightConnector1">
                <a:avLst/>
              </a:prstGeom>
              <a:noFill/>
              <a:ln cap="flat" cmpd="sng" w="12700">
                <a:solidFill>
                  <a:srgbClr val="3B7FF2"/>
                </a:solidFill>
                <a:prstDash val="solid"/>
                <a:round/>
                <a:headEnd len="sm" w="sm" type="none"/>
                <a:tailEnd len="sm" w="sm" type="none"/>
              </a:ln>
            </p:spPr>
          </p:cxnSp>
          <p:cxnSp>
            <p:nvCxnSpPr>
              <p:cNvPr id="682" name="Google Shape;682;p36"/>
              <p:cNvCxnSpPr/>
              <p:nvPr/>
            </p:nvCxnSpPr>
            <p:spPr>
              <a:xfrm>
                <a:off x="6172200" y="4305300"/>
                <a:ext cx="213360" cy="0"/>
              </a:xfrm>
              <a:prstGeom prst="straightConnector1">
                <a:avLst/>
              </a:prstGeom>
              <a:noFill/>
              <a:ln cap="flat" cmpd="sng" w="12700">
                <a:solidFill>
                  <a:srgbClr val="3B7FF2"/>
                </a:solidFill>
                <a:prstDash val="solid"/>
                <a:round/>
                <a:headEnd len="sm" w="sm" type="none"/>
                <a:tailEnd len="sm" w="sm" type="none"/>
              </a:ln>
            </p:spPr>
          </p:cxnSp>
          <p:cxnSp>
            <p:nvCxnSpPr>
              <p:cNvPr id="683" name="Google Shape;683;p36"/>
              <p:cNvCxnSpPr/>
              <p:nvPr/>
            </p:nvCxnSpPr>
            <p:spPr>
              <a:xfrm>
                <a:off x="6377940" y="4297680"/>
                <a:ext cx="0" cy="228600"/>
              </a:xfrm>
              <a:prstGeom prst="straightConnector1">
                <a:avLst/>
              </a:prstGeom>
              <a:noFill/>
              <a:ln cap="flat" cmpd="sng" w="12700">
                <a:solidFill>
                  <a:srgbClr val="3B7FF2"/>
                </a:solidFill>
                <a:prstDash val="solid"/>
                <a:round/>
                <a:headEnd len="sm" w="sm" type="none"/>
                <a:tailEnd len="sm" w="sm" type="none"/>
              </a:ln>
            </p:spPr>
          </p:cxnSp>
          <p:cxnSp>
            <p:nvCxnSpPr>
              <p:cNvPr id="684" name="Google Shape;684;p36"/>
              <p:cNvCxnSpPr/>
              <p:nvPr/>
            </p:nvCxnSpPr>
            <p:spPr>
              <a:xfrm rot="10800000">
                <a:off x="6560820" y="4206240"/>
                <a:ext cx="0" cy="312420"/>
              </a:xfrm>
              <a:prstGeom prst="straightConnector1">
                <a:avLst/>
              </a:prstGeom>
              <a:noFill/>
              <a:ln cap="flat" cmpd="sng" w="12700">
                <a:solidFill>
                  <a:srgbClr val="3B7FF2"/>
                </a:solidFill>
                <a:prstDash val="solid"/>
                <a:round/>
                <a:headEnd len="sm" w="sm" type="none"/>
                <a:tailEnd len="sm" w="sm" type="none"/>
              </a:ln>
            </p:spPr>
          </p:cxnSp>
          <p:cxnSp>
            <p:nvCxnSpPr>
              <p:cNvPr id="685" name="Google Shape;685;p36"/>
              <p:cNvCxnSpPr/>
              <p:nvPr/>
            </p:nvCxnSpPr>
            <p:spPr>
              <a:xfrm>
                <a:off x="6560820" y="4206240"/>
                <a:ext cx="205740" cy="0"/>
              </a:xfrm>
              <a:prstGeom prst="straightConnector1">
                <a:avLst/>
              </a:prstGeom>
              <a:noFill/>
              <a:ln cap="flat" cmpd="sng" w="12700">
                <a:solidFill>
                  <a:schemeClr val="accent1"/>
                </a:solidFill>
                <a:prstDash val="solid"/>
                <a:round/>
                <a:headEnd len="sm" w="sm" type="none"/>
                <a:tailEnd len="sm" w="sm" type="none"/>
              </a:ln>
            </p:spPr>
          </p:cxnSp>
          <p:cxnSp>
            <p:nvCxnSpPr>
              <p:cNvPr id="686" name="Google Shape;686;p36"/>
              <p:cNvCxnSpPr/>
              <p:nvPr/>
            </p:nvCxnSpPr>
            <p:spPr>
              <a:xfrm>
                <a:off x="6758940" y="4206240"/>
                <a:ext cx="0" cy="312420"/>
              </a:xfrm>
              <a:prstGeom prst="straightConnector1">
                <a:avLst/>
              </a:prstGeom>
              <a:noFill/>
              <a:ln cap="flat" cmpd="sng" w="12700">
                <a:solidFill>
                  <a:srgbClr val="3B7FF2"/>
                </a:solidFill>
                <a:prstDash val="solid"/>
                <a:round/>
                <a:headEnd len="sm" w="sm" type="none"/>
                <a:tailEnd len="sm" w="sm" type="none"/>
              </a:ln>
            </p:spPr>
          </p:cxnSp>
        </p:grpSp>
        <p:cxnSp>
          <p:nvCxnSpPr>
            <p:cNvPr id="687" name="Google Shape;687;p36"/>
            <p:cNvCxnSpPr/>
            <p:nvPr/>
          </p:nvCxnSpPr>
          <p:spPr>
            <a:xfrm rot="10800000">
              <a:off x="6964680" y="4130040"/>
              <a:ext cx="0" cy="388620"/>
            </a:xfrm>
            <a:prstGeom prst="straightConnector1">
              <a:avLst/>
            </a:prstGeom>
            <a:noFill/>
            <a:ln cap="flat" cmpd="sng" w="12700">
              <a:solidFill>
                <a:srgbClr val="3B7FF2"/>
              </a:solidFill>
              <a:prstDash val="solid"/>
              <a:round/>
              <a:headEnd len="sm" w="sm" type="none"/>
              <a:tailEnd len="sm" w="sm" type="none"/>
            </a:ln>
          </p:spPr>
        </p:cxnSp>
        <p:cxnSp>
          <p:nvCxnSpPr>
            <p:cNvPr id="688" name="Google Shape;688;p36"/>
            <p:cNvCxnSpPr/>
            <p:nvPr/>
          </p:nvCxnSpPr>
          <p:spPr>
            <a:xfrm rot="10800000">
              <a:off x="6659880" y="4122420"/>
              <a:ext cx="312420" cy="0"/>
            </a:xfrm>
            <a:prstGeom prst="straightConnector1">
              <a:avLst/>
            </a:prstGeom>
            <a:noFill/>
            <a:ln cap="flat" cmpd="sng" w="12700">
              <a:solidFill>
                <a:srgbClr val="3B7FF2"/>
              </a:solidFill>
              <a:prstDash val="solid"/>
              <a:round/>
              <a:headEnd len="sm" w="sm" type="none"/>
              <a:tailEnd len="sm" w="sm" type="none"/>
            </a:ln>
          </p:spPr>
        </p:cxnSp>
        <p:cxnSp>
          <p:nvCxnSpPr>
            <p:cNvPr id="689" name="Google Shape;689;p36"/>
            <p:cNvCxnSpPr/>
            <p:nvPr/>
          </p:nvCxnSpPr>
          <p:spPr>
            <a:xfrm>
              <a:off x="6667500" y="4130040"/>
              <a:ext cx="0" cy="76200"/>
            </a:xfrm>
            <a:prstGeom prst="straightConnector1">
              <a:avLst/>
            </a:prstGeom>
            <a:noFill/>
            <a:ln cap="flat" cmpd="sng" w="12700">
              <a:solidFill>
                <a:srgbClr val="3B7FF2"/>
              </a:solidFill>
              <a:prstDash val="solid"/>
              <a:round/>
              <a:headEnd len="sm" w="sm" type="none"/>
              <a:tailEnd len="sm" w="sm" type="none"/>
            </a:ln>
          </p:spPr>
        </p:cxnSp>
      </p:grpSp>
      <p:grpSp>
        <p:nvGrpSpPr>
          <p:cNvPr id="690" name="Google Shape;690;p36"/>
          <p:cNvGrpSpPr/>
          <p:nvPr/>
        </p:nvGrpSpPr>
        <p:grpSpPr>
          <a:xfrm>
            <a:off x="5204195" y="792506"/>
            <a:ext cx="2451751" cy="2006260"/>
            <a:chOff x="5112183" y="2780394"/>
            <a:chExt cx="2451751" cy="2006260"/>
          </a:xfrm>
        </p:grpSpPr>
        <p:grpSp>
          <p:nvGrpSpPr>
            <p:cNvPr id="691" name="Google Shape;691;p36"/>
            <p:cNvGrpSpPr/>
            <p:nvPr/>
          </p:nvGrpSpPr>
          <p:grpSpPr>
            <a:xfrm>
              <a:off x="5112183" y="2780394"/>
              <a:ext cx="2451751" cy="2006260"/>
              <a:chOff x="5281988" y="2774156"/>
              <a:chExt cx="2451751" cy="2006260"/>
            </a:xfrm>
          </p:grpSpPr>
          <p:graphicFrame>
            <p:nvGraphicFramePr>
              <p:cNvPr id="692" name="Google Shape;692;p36"/>
              <p:cNvGraphicFramePr/>
              <p:nvPr/>
            </p:nvGraphicFramePr>
            <p:xfrm>
              <a:off x="5281988" y="2774156"/>
              <a:ext cx="2451751" cy="2006260"/>
            </p:xfrm>
            <a:graphic>
              <a:graphicData uri="http://schemas.openxmlformats.org/drawingml/2006/chart">
                <c:chart r:id="rId4"/>
              </a:graphicData>
            </a:graphic>
          </p:graphicFrame>
          <p:sp>
            <p:nvSpPr>
              <p:cNvPr id="693" name="Google Shape;693;p36"/>
              <p:cNvSpPr/>
              <p:nvPr/>
            </p:nvSpPr>
            <p:spPr>
              <a:xfrm>
                <a:off x="6908800" y="2996482"/>
                <a:ext cx="478971" cy="327289"/>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694" name="Google Shape;694;p36"/>
            <p:cNvSpPr/>
            <p:nvPr/>
          </p:nvSpPr>
          <p:spPr>
            <a:xfrm rot="-1103763">
              <a:off x="5641392" y="3610040"/>
              <a:ext cx="688808" cy="621160"/>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37"/>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Optimasi  Hierarchical Clustering</a:t>
            </a:r>
            <a:endParaRPr b="1" i="0" sz="1350" u="none" cap="none" strike="noStrike">
              <a:solidFill>
                <a:srgbClr val="0F3570"/>
              </a:solidFill>
              <a:latin typeface="Overlock"/>
              <a:ea typeface="Overlock"/>
              <a:cs typeface="Overlock"/>
              <a:sym typeface="Overlock"/>
            </a:endParaRPr>
          </a:p>
        </p:txBody>
      </p:sp>
      <p:sp>
        <p:nvSpPr>
          <p:cNvPr id="700" name="Google Shape;700;p37"/>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701" name="Google Shape;701;p37"/>
          <p:cNvSpPr txBox="1"/>
          <p:nvPr/>
        </p:nvSpPr>
        <p:spPr>
          <a:xfrm>
            <a:off x="767539" y="1845953"/>
            <a:ext cx="3209038" cy="1458831"/>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5. Mengulang proses dengan menggabungkan cluster yang sudah ada, Pada gambar disamping tampak bahwa dua cluster terakhir merupakan gabungan dari cluster (dua titik yang menjadi satu cluster) pada proses awal.</a:t>
            </a:r>
            <a:endParaRPr b="0" i="0" sz="12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p:txBody>
      </p:sp>
      <p:grpSp>
        <p:nvGrpSpPr>
          <p:cNvPr id="702" name="Google Shape;702;p37"/>
          <p:cNvGrpSpPr/>
          <p:nvPr/>
        </p:nvGrpSpPr>
        <p:grpSpPr>
          <a:xfrm>
            <a:off x="5440327" y="2903220"/>
            <a:ext cx="1677565" cy="1647984"/>
            <a:chOff x="5440327" y="2903220"/>
            <a:chExt cx="1677565" cy="1647984"/>
          </a:xfrm>
        </p:grpSpPr>
        <p:grpSp>
          <p:nvGrpSpPr>
            <p:cNvPr id="703" name="Google Shape;703;p37"/>
            <p:cNvGrpSpPr/>
            <p:nvPr/>
          </p:nvGrpSpPr>
          <p:grpSpPr>
            <a:xfrm>
              <a:off x="5440327" y="2903220"/>
              <a:ext cx="1677565" cy="1647984"/>
              <a:chOff x="5454755" y="3139440"/>
              <a:chExt cx="1677565" cy="1647984"/>
            </a:xfrm>
          </p:grpSpPr>
          <p:grpSp>
            <p:nvGrpSpPr>
              <p:cNvPr id="704" name="Google Shape;704;p37"/>
              <p:cNvGrpSpPr/>
              <p:nvPr/>
            </p:nvGrpSpPr>
            <p:grpSpPr>
              <a:xfrm>
                <a:off x="5454755" y="3139440"/>
                <a:ext cx="1677565" cy="1647984"/>
                <a:chOff x="5454755" y="3139440"/>
                <a:chExt cx="1677565" cy="1647984"/>
              </a:xfrm>
            </p:grpSpPr>
            <p:graphicFrame>
              <p:nvGraphicFramePr>
                <p:cNvPr id="705" name="Google Shape;705;p37"/>
                <p:cNvGraphicFramePr/>
                <p:nvPr/>
              </p:nvGraphicFramePr>
              <p:xfrm>
                <a:off x="5454755" y="3139440"/>
                <a:ext cx="1677565" cy="1647984"/>
              </p:xfrm>
              <a:graphic>
                <a:graphicData uri="http://schemas.openxmlformats.org/drawingml/2006/chart">
                  <c:chart r:id="rId3"/>
                </a:graphicData>
              </a:graphic>
            </p:graphicFrame>
            <p:cxnSp>
              <p:nvCxnSpPr>
                <p:cNvPr id="706" name="Google Shape;706;p37"/>
                <p:cNvCxnSpPr/>
                <p:nvPr/>
              </p:nvCxnSpPr>
              <p:spPr>
                <a:xfrm>
                  <a:off x="6172200" y="4297680"/>
                  <a:ext cx="0" cy="228600"/>
                </a:xfrm>
                <a:prstGeom prst="straightConnector1">
                  <a:avLst/>
                </a:prstGeom>
                <a:noFill/>
                <a:ln cap="flat" cmpd="sng" w="12700">
                  <a:solidFill>
                    <a:srgbClr val="3B7FF2"/>
                  </a:solidFill>
                  <a:prstDash val="solid"/>
                  <a:round/>
                  <a:headEnd len="sm" w="sm" type="none"/>
                  <a:tailEnd len="sm" w="sm" type="none"/>
                </a:ln>
              </p:spPr>
            </p:cxnSp>
            <p:cxnSp>
              <p:nvCxnSpPr>
                <p:cNvPr id="707" name="Google Shape;707;p37"/>
                <p:cNvCxnSpPr/>
                <p:nvPr/>
              </p:nvCxnSpPr>
              <p:spPr>
                <a:xfrm>
                  <a:off x="6172200" y="4305300"/>
                  <a:ext cx="213360" cy="0"/>
                </a:xfrm>
                <a:prstGeom prst="straightConnector1">
                  <a:avLst/>
                </a:prstGeom>
                <a:noFill/>
                <a:ln cap="flat" cmpd="sng" w="12700">
                  <a:solidFill>
                    <a:srgbClr val="3B7FF2"/>
                  </a:solidFill>
                  <a:prstDash val="solid"/>
                  <a:round/>
                  <a:headEnd len="sm" w="sm" type="none"/>
                  <a:tailEnd len="sm" w="sm" type="none"/>
                </a:ln>
              </p:spPr>
            </p:cxnSp>
            <p:cxnSp>
              <p:nvCxnSpPr>
                <p:cNvPr id="708" name="Google Shape;708;p37"/>
                <p:cNvCxnSpPr/>
                <p:nvPr/>
              </p:nvCxnSpPr>
              <p:spPr>
                <a:xfrm>
                  <a:off x="6377940" y="4297680"/>
                  <a:ext cx="0" cy="228600"/>
                </a:xfrm>
                <a:prstGeom prst="straightConnector1">
                  <a:avLst/>
                </a:prstGeom>
                <a:noFill/>
                <a:ln cap="flat" cmpd="sng" w="12700">
                  <a:solidFill>
                    <a:srgbClr val="3B7FF2"/>
                  </a:solidFill>
                  <a:prstDash val="solid"/>
                  <a:round/>
                  <a:headEnd len="sm" w="sm" type="none"/>
                  <a:tailEnd len="sm" w="sm" type="none"/>
                </a:ln>
              </p:spPr>
            </p:cxnSp>
            <p:cxnSp>
              <p:nvCxnSpPr>
                <p:cNvPr id="709" name="Google Shape;709;p37"/>
                <p:cNvCxnSpPr/>
                <p:nvPr/>
              </p:nvCxnSpPr>
              <p:spPr>
                <a:xfrm rot="10800000">
                  <a:off x="6560820" y="4206240"/>
                  <a:ext cx="0" cy="312420"/>
                </a:xfrm>
                <a:prstGeom prst="straightConnector1">
                  <a:avLst/>
                </a:prstGeom>
                <a:noFill/>
                <a:ln cap="flat" cmpd="sng" w="12700">
                  <a:solidFill>
                    <a:srgbClr val="3B7FF2"/>
                  </a:solidFill>
                  <a:prstDash val="solid"/>
                  <a:round/>
                  <a:headEnd len="sm" w="sm" type="none"/>
                  <a:tailEnd len="sm" w="sm" type="none"/>
                </a:ln>
              </p:spPr>
            </p:cxnSp>
            <p:cxnSp>
              <p:nvCxnSpPr>
                <p:cNvPr id="710" name="Google Shape;710;p37"/>
                <p:cNvCxnSpPr/>
                <p:nvPr/>
              </p:nvCxnSpPr>
              <p:spPr>
                <a:xfrm>
                  <a:off x="6560820" y="4206240"/>
                  <a:ext cx="205740" cy="0"/>
                </a:xfrm>
                <a:prstGeom prst="straightConnector1">
                  <a:avLst/>
                </a:prstGeom>
                <a:noFill/>
                <a:ln cap="flat" cmpd="sng" w="12700">
                  <a:solidFill>
                    <a:schemeClr val="accent1"/>
                  </a:solidFill>
                  <a:prstDash val="solid"/>
                  <a:round/>
                  <a:headEnd len="sm" w="sm" type="none"/>
                  <a:tailEnd len="sm" w="sm" type="none"/>
                </a:ln>
              </p:spPr>
            </p:cxnSp>
            <p:cxnSp>
              <p:nvCxnSpPr>
                <p:cNvPr id="711" name="Google Shape;711;p37"/>
                <p:cNvCxnSpPr/>
                <p:nvPr/>
              </p:nvCxnSpPr>
              <p:spPr>
                <a:xfrm>
                  <a:off x="6758940" y="4206240"/>
                  <a:ext cx="0" cy="312420"/>
                </a:xfrm>
                <a:prstGeom prst="straightConnector1">
                  <a:avLst/>
                </a:prstGeom>
                <a:noFill/>
                <a:ln cap="flat" cmpd="sng" w="12700">
                  <a:solidFill>
                    <a:srgbClr val="3B7FF2"/>
                  </a:solidFill>
                  <a:prstDash val="solid"/>
                  <a:round/>
                  <a:headEnd len="sm" w="sm" type="none"/>
                  <a:tailEnd len="sm" w="sm" type="none"/>
                </a:ln>
              </p:spPr>
            </p:cxnSp>
          </p:grpSp>
          <p:cxnSp>
            <p:nvCxnSpPr>
              <p:cNvPr id="712" name="Google Shape;712;p37"/>
              <p:cNvCxnSpPr/>
              <p:nvPr/>
            </p:nvCxnSpPr>
            <p:spPr>
              <a:xfrm rot="10800000">
                <a:off x="6964680" y="4130040"/>
                <a:ext cx="0" cy="388620"/>
              </a:xfrm>
              <a:prstGeom prst="straightConnector1">
                <a:avLst/>
              </a:prstGeom>
              <a:noFill/>
              <a:ln cap="flat" cmpd="sng" w="12700">
                <a:solidFill>
                  <a:srgbClr val="3B7FF2"/>
                </a:solidFill>
                <a:prstDash val="solid"/>
                <a:round/>
                <a:headEnd len="sm" w="sm" type="none"/>
                <a:tailEnd len="sm" w="sm" type="none"/>
              </a:ln>
            </p:spPr>
          </p:cxnSp>
          <p:cxnSp>
            <p:nvCxnSpPr>
              <p:cNvPr id="713" name="Google Shape;713;p37"/>
              <p:cNvCxnSpPr/>
              <p:nvPr/>
            </p:nvCxnSpPr>
            <p:spPr>
              <a:xfrm rot="10800000">
                <a:off x="6659880" y="4122420"/>
                <a:ext cx="312420" cy="0"/>
              </a:xfrm>
              <a:prstGeom prst="straightConnector1">
                <a:avLst/>
              </a:prstGeom>
              <a:noFill/>
              <a:ln cap="flat" cmpd="sng" w="12700">
                <a:solidFill>
                  <a:srgbClr val="3B7FF2"/>
                </a:solidFill>
                <a:prstDash val="solid"/>
                <a:round/>
                <a:headEnd len="sm" w="sm" type="none"/>
                <a:tailEnd len="sm" w="sm" type="none"/>
              </a:ln>
            </p:spPr>
          </p:cxnSp>
          <p:cxnSp>
            <p:nvCxnSpPr>
              <p:cNvPr id="714" name="Google Shape;714;p37"/>
              <p:cNvCxnSpPr/>
              <p:nvPr/>
            </p:nvCxnSpPr>
            <p:spPr>
              <a:xfrm>
                <a:off x="6667500" y="4130040"/>
                <a:ext cx="0" cy="76200"/>
              </a:xfrm>
              <a:prstGeom prst="straightConnector1">
                <a:avLst/>
              </a:prstGeom>
              <a:noFill/>
              <a:ln cap="flat" cmpd="sng" w="12700">
                <a:solidFill>
                  <a:srgbClr val="3B7FF2"/>
                </a:solidFill>
                <a:prstDash val="solid"/>
                <a:round/>
                <a:headEnd len="sm" w="sm" type="none"/>
                <a:tailEnd len="sm" w="sm" type="none"/>
              </a:ln>
            </p:spPr>
          </p:cxnSp>
        </p:grpSp>
        <p:cxnSp>
          <p:nvCxnSpPr>
            <p:cNvPr id="715" name="Google Shape;715;p37"/>
            <p:cNvCxnSpPr/>
            <p:nvPr/>
          </p:nvCxnSpPr>
          <p:spPr>
            <a:xfrm rot="10800000">
              <a:off x="5943600" y="3878580"/>
              <a:ext cx="0" cy="403860"/>
            </a:xfrm>
            <a:prstGeom prst="straightConnector1">
              <a:avLst/>
            </a:prstGeom>
            <a:noFill/>
            <a:ln cap="flat" cmpd="sng" w="12700">
              <a:solidFill>
                <a:srgbClr val="3B7FF2"/>
              </a:solidFill>
              <a:prstDash val="solid"/>
              <a:round/>
              <a:headEnd len="sm" w="sm" type="none"/>
              <a:tailEnd len="sm" w="sm" type="none"/>
            </a:ln>
          </p:spPr>
        </p:cxnSp>
        <p:cxnSp>
          <p:nvCxnSpPr>
            <p:cNvPr id="716" name="Google Shape;716;p37"/>
            <p:cNvCxnSpPr/>
            <p:nvPr/>
          </p:nvCxnSpPr>
          <p:spPr>
            <a:xfrm>
              <a:off x="5943600" y="3870960"/>
              <a:ext cx="335509" cy="7620"/>
            </a:xfrm>
            <a:prstGeom prst="straightConnector1">
              <a:avLst/>
            </a:prstGeom>
            <a:noFill/>
            <a:ln cap="flat" cmpd="sng" w="12700">
              <a:solidFill>
                <a:schemeClr val="accent1"/>
              </a:solidFill>
              <a:prstDash val="solid"/>
              <a:round/>
              <a:headEnd len="sm" w="sm" type="none"/>
              <a:tailEnd len="sm" w="sm" type="none"/>
            </a:ln>
          </p:spPr>
        </p:cxnSp>
        <p:cxnSp>
          <p:nvCxnSpPr>
            <p:cNvPr id="717" name="Google Shape;717;p37"/>
            <p:cNvCxnSpPr/>
            <p:nvPr/>
          </p:nvCxnSpPr>
          <p:spPr>
            <a:xfrm>
              <a:off x="6271489" y="3878580"/>
              <a:ext cx="0" cy="201930"/>
            </a:xfrm>
            <a:prstGeom prst="straightConnector1">
              <a:avLst/>
            </a:prstGeom>
            <a:noFill/>
            <a:ln cap="flat" cmpd="sng" w="12700">
              <a:solidFill>
                <a:srgbClr val="3B7FF2"/>
              </a:solidFill>
              <a:prstDash val="solid"/>
              <a:round/>
              <a:headEnd len="sm" w="sm" type="none"/>
              <a:tailEnd len="sm" w="sm" type="none"/>
            </a:ln>
          </p:spPr>
        </p:cxnSp>
      </p:grpSp>
      <p:graphicFrame>
        <p:nvGraphicFramePr>
          <p:cNvPr id="718" name="Google Shape;718;p37"/>
          <p:cNvGraphicFramePr/>
          <p:nvPr/>
        </p:nvGraphicFramePr>
        <p:xfrm>
          <a:off x="5208877" y="851275"/>
          <a:ext cx="2451751" cy="2006260"/>
        </p:xfrm>
        <a:graphic>
          <a:graphicData uri="http://schemas.openxmlformats.org/drawingml/2006/chart">
            <c:chart r:id="rId4"/>
          </a:graphicData>
        </a:graphic>
      </p:graphicFrame>
      <p:sp>
        <p:nvSpPr>
          <p:cNvPr id="719" name="Google Shape;719;p37"/>
          <p:cNvSpPr/>
          <p:nvPr/>
        </p:nvSpPr>
        <p:spPr>
          <a:xfrm>
            <a:off x="6801662" y="996325"/>
            <a:ext cx="682871" cy="683925"/>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0" name="Google Shape;720;p37"/>
          <p:cNvSpPr/>
          <p:nvPr/>
        </p:nvSpPr>
        <p:spPr>
          <a:xfrm>
            <a:off x="5689600" y="1680250"/>
            <a:ext cx="767644" cy="670515"/>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38"/>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Optimasi  Hierarchical Clustering</a:t>
            </a:r>
            <a:endParaRPr b="1" i="0" sz="1350" u="none" cap="none" strike="noStrike">
              <a:solidFill>
                <a:srgbClr val="0F3570"/>
              </a:solidFill>
              <a:latin typeface="Overlock"/>
              <a:ea typeface="Overlock"/>
              <a:cs typeface="Overlock"/>
              <a:sym typeface="Overlock"/>
            </a:endParaRPr>
          </a:p>
        </p:txBody>
      </p:sp>
      <p:sp>
        <p:nvSpPr>
          <p:cNvPr id="726" name="Google Shape;726;p38"/>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727" name="Google Shape;727;p38"/>
          <p:cNvSpPr txBox="1"/>
          <p:nvPr/>
        </p:nvSpPr>
        <p:spPr>
          <a:xfrm>
            <a:off x="767539" y="1845953"/>
            <a:ext cx="3209038" cy="1034099"/>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6. Proses akan berhenti setelah semua cluster telah tergabung menjadi satu cluster besar seperti pada gambar di samping:</a:t>
            </a:r>
            <a:endParaRPr b="0" i="0" sz="12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p:txBody>
      </p:sp>
      <p:grpSp>
        <p:nvGrpSpPr>
          <p:cNvPr id="728" name="Google Shape;728;p38"/>
          <p:cNvGrpSpPr/>
          <p:nvPr/>
        </p:nvGrpSpPr>
        <p:grpSpPr>
          <a:xfrm>
            <a:off x="4983127" y="3139441"/>
            <a:ext cx="1677565" cy="1647984"/>
            <a:chOff x="4983127" y="3139441"/>
            <a:chExt cx="1677565" cy="1647984"/>
          </a:xfrm>
        </p:grpSpPr>
        <p:grpSp>
          <p:nvGrpSpPr>
            <p:cNvPr id="729" name="Google Shape;729;p38"/>
            <p:cNvGrpSpPr/>
            <p:nvPr/>
          </p:nvGrpSpPr>
          <p:grpSpPr>
            <a:xfrm>
              <a:off x="4983127" y="3139441"/>
              <a:ext cx="1677565" cy="1647984"/>
              <a:chOff x="5440327" y="2903220"/>
              <a:chExt cx="1677565" cy="1647984"/>
            </a:xfrm>
          </p:grpSpPr>
          <p:grpSp>
            <p:nvGrpSpPr>
              <p:cNvPr id="730" name="Google Shape;730;p38"/>
              <p:cNvGrpSpPr/>
              <p:nvPr/>
            </p:nvGrpSpPr>
            <p:grpSpPr>
              <a:xfrm>
                <a:off x="5440327" y="2903220"/>
                <a:ext cx="1677565" cy="1647984"/>
                <a:chOff x="5454755" y="3139440"/>
                <a:chExt cx="1677565" cy="1647984"/>
              </a:xfrm>
            </p:grpSpPr>
            <p:grpSp>
              <p:nvGrpSpPr>
                <p:cNvPr id="731" name="Google Shape;731;p38"/>
                <p:cNvGrpSpPr/>
                <p:nvPr/>
              </p:nvGrpSpPr>
              <p:grpSpPr>
                <a:xfrm>
                  <a:off x="5454755" y="3139440"/>
                  <a:ext cx="1677565" cy="1647984"/>
                  <a:chOff x="5454755" y="3139440"/>
                  <a:chExt cx="1677565" cy="1647984"/>
                </a:xfrm>
              </p:grpSpPr>
              <p:graphicFrame>
                <p:nvGraphicFramePr>
                  <p:cNvPr id="732" name="Google Shape;732;p38"/>
                  <p:cNvGraphicFramePr/>
                  <p:nvPr/>
                </p:nvGraphicFramePr>
                <p:xfrm>
                  <a:off x="5454755" y="3139440"/>
                  <a:ext cx="1677565" cy="1647984"/>
                </p:xfrm>
                <a:graphic>
                  <a:graphicData uri="http://schemas.openxmlformats.org/drawingml/2006/chart">
                    <c:chart r:id="rId3"/>
                  </a:graphicData>
                </a:graphic>
              </p:graphicFrame>
              <p:cxnSp>
                <p:nvCxnSpPr>
                  <p:cNvPr id="733" name="Google Shape;733;p38"/>
                  <p:cNvCxnSpPr/>
                  <p:nvPr/>
                </p:nvCxnSpPr>
                <p:spPr>
                  <a:xfrm>
                    <a:off x="6172200" y="4297680"/>
                    <a:ext cx="0" cy="228600"/>
                  </a:xfrm>
                  <a:prstGeom prst="straightConnector1">
                    <a:avLst/>
                  </a:prstGeom>
                  <a:noFill/>
                  <a:ln cap="flat" cmpd="sng" w="12700">
                    <a:solidFill>
                      <a:srgbClr val="3B7FF2"/>
                    </a:solidFill>
                    <a:prstDash val="solid"/>
                    <a:round/>
                    <a:headEnd len="sm" w="sm" type="none"/>
                    <a:tailEnd len="sm" w="sm" type="none"/>
                  </a:ln>
                </p:spPr>
              </p:cxnSp>
              <p:cxnSp>
                <p:nvCxnSpPr>
                  <p:cNvPr id="734" name="Google Shape;734;p38"/>
                  <p:cNvCxnSpPr/>
                  <p:nvPr/>
                </p:nvCxnSpPr>
                <p:spPr>
                  <a:xfrm>
                    <a:off x="6172200" y="4305300"/>
                    <a:ext cx="213360" cy="0"/>
                  </a:xfrm>
                  <a:prstGeom prst="straightConnector1">
                    <a:avLst/>
                  </a:prstGeom>
                  <a:noFill/>
                  <a:ln cap="flat" cmpd="sng" w="12700">
                    <a:solidFill>
                      <a:srgbClr val="3B7FF2"/>
                    </a:solidFill>
                    <a:prstDash val="solid"/>
                    <a:round/>
                    <a:headEnd len="sm" w="sm" type="none"/>
                    <a:tailEnd len="sm" w="sm" type="none"/>
                  </a:ln>
                </p:spPr>
              </p:cxnSp>
              <p:cxnSp>
                <p:nvCxnSpPr>
                  <p:cNvPr id="735" name="Google Shape;735;p38"/>
                  <p:cNvCxnSpPr/>
                  <p:nvPr/>
                </p:nvCxnSpPr>
                <p:spPr>
                  <a:xfrm>
                    <a:off x="6377940" y="4297680"/>
                    <a:ext cx="0" cy="228600"/>
                  </a:xfrm>
                  <a:prstGeom prst="straightConnector1">
                    <a:avLst/>
                  </a:prstGeom>
                  <a:noFill/>
                  <a:ln cap="flat" cmpd="sng" w="12700">
                    <a:solidFill>
                      <a:srgbClr val="3B7FF2"/>
                    </a:solidFill>
                    <a:prstDash val="solid"/>
                    <a:round/>
                    <a:headEnd len="sm" w="sm" type="none"/>
                    <a:tailEnd len="sm" w="sm" type="none"/>
                  </a:ln>
                </p:spPr>
              </p:cxnSp>
              <p:cxnSp>
                <p:nvCxnSpPr>
                  <p:cNvPr id="736" name="Google Shape;736;p38"/>
                  <p:cNvCxnSpPr/>
                  <p:nvPr/>
                </p:nvCxnSpPr>
                <p:spPr>
                  <a:xfrm rot="10800000">
                    <a:off x="6560820" y="4206240"/>
                    <a:ext cx="0" cy="312420"/>
                  </a:xfrm>
                  <a:prstGeom prst="straightConnector1">
                    <a:avLst/>
                  </a:prstGeom>
                  <a:noFill/>
                  <a:ln cap="flat" cmpd="sng" w="12700">
                    <a:solidFill>
                      <a:srgbClr val="3B7FF2"/>
                    </a:solidFill>
                    <a:prstDash val="solid"/>
                    <a:round/>
                    <a:headEnd len="sm" w="sm" type="none"/>
                    <a:tailEnd len="sm" w="sm" type="none"/>
                  </a:ln>
                </p:spPr>
              </p:cxnSp>
              <p:cxnSp>
                <p:nvCxnSpPr>
                  <p:cNvPr id="737" name="Google Shape;737;p38"/>
                  <p:cNvCxnSpPr/>
                  <p:nvPr/>
                </p:nvCxnSpPr>
                <p:spPr>
                  <a:xfrm>
                    <a:off x="6560820" y="4206240"/>
                    <a:ext cx="205740" cy="0"/>
                  </a:xfrm>
                  <a:prstGeom prst="straightConnector1">
                    <a:avLst/>
                  </a:prstGeom>
                  <a:noFill/>
                  <a:ln cap="flat" cmpd="sng" w="12700">
                    <a:solidFill>
                      <a:schemeClr val="accent1"/>
                    </a:solidFill>
                    <a:prstDash val="solid"/>
                    <a:round/>
                    <a:headEnd len="sm" w="sm" type="none"/>
                    <a:tailEnd len="sm" w="sm" type="none"/>
                  </a:ln>
                </p:spPr>
              </p:cxnSp>
              <p:cxnSp>
                <p:nvCxnSpPr>
                  <p:cNvPr id="738" name="Google Shape;738;p38"/>
                  <p:cNvCxnSpPr/>
                  <p:nvPr/>
                </p:nvCxnSpPr>
                <p:spPr>
                  <a:xfrm>
                    <a:off x="6758940" y="4206240"/>
                    <a:ext cx="0" cy="312420"/>
                  </a:xfrm>
                  <a:prstGeom prst="straightConnector1">
                    <a:avLst/>
                  </a:prstGeom>
                  <a:noFill/>
                  <a:ln cap="flat" cmpd="sng" w="12700">
                    <a:solidFill>
                      <a:srgbClr val="3B7FF2"/>
                    </a:solidFill>
                    <a:prstDash val="solid"/>
                    <a:round/>
                    <a:headEnd len="sm" w="sm" type="none"/>
                    <a:tailEnd len="sm" w="sm" type="none"/>
                  </a:ln>
                </p:spPr>
              </p:cxnSp>
            </p:grpSp>
            <p:cxnSp>
              <p:nvCxnSpPr>
                <p:cNvPr id="739" name="Google Shape;739;p38"/>
                <p:cNvCxnSpPr/>
                <p:nvPr/>
              </p:nvCxnSpPr>
              <p:spPr>
                <a:xfrm rot="10800000">
                  <a:off x="6964680" y="4130040"/>
                  <a:ext cx="0" cy="388620"/>
                </a:xfrm>
                <a:prstGeom prst="straightConnector1">
                  <a:avLst/>
                </a:prstGeom>
                <a:noFill/>
                <a:ln cap="flat" cmpd="sng" w="12700">
                  <a:solidFill>
                    <a:srgbClr val="3B7FF2"/>
                  </a:solidFill>
                  <a:prstDash val="solid"/>
                  <a:round/>
                  <a:headEnd len="sm" w="sm" type="none"/>
                  <a:tailEnd len="sm" w="sm" type="none"/>
                </a:ln>
              </p:spPr>
            </p:cxnSp>
            <p:cxnSp>
              <p:nvCxnSpPr>
                <p:cNvPr id="740" name="Google Shape;740;p38"/>
                <p:cNvCxnSpPr/>
                <p:nvPr/>
              </p:nvCxnSpPr>
              <p:spPr>
                <a:xfrm rot="10800000">
                  <a:off x="6659880" y="4122420"/>
                  <a:ext cx="312420" cy="0"/>
                </a:xfrm>
                <a:prstGeom prst="straightConnector1">
                  <a:avLst/>
                </a:prstGeom>
                <a:noFill/>
                <a:ln cap="flat" cmpd="sng" w="12700">
                  <a:solidFill>
                    <a:srgbClr val="3B7FF2"/>
                  </a:solidFill>
                  <a:prstDash val="solid"/>
                  <a:round/>
                  <a:headEnd len="sm" w="sm" type="none"/>
                  <a:tailEnd len="sm" w="sm" type="none"/>
                </a:ln>
              </p:spPr>
            </p:cxnSp>
            <p:cxnSp>
              <p:nvCxnSpPr>
                <p:cNvPr id="741" name="Google Shape;741;p38"/>
                <p:cNvCxnSpPr/>
                <p:nvPr/>
              </p:nvCxnSpPr>
              <p:spPr>
                <a:xfrm>
                  <a:off x="6667500" y="4130040"/>
                  <a:ext cx="0" cy="76200"/>
                </a:xfrm>
                <a:prstGeom prst="straightConnector1">
                  <a:avLst/>
                </a:prstGeom>
                <a:noFill/>
                <a:ln cap="flat" cmpd="sng" w="12700">
                  <a:solidFill>
                    <a:srgbClr val="3B7FF2"/>
                  </a:solidFill>
                  <a:prstDash val="solid"/>
                  <a:round/>
                  <a:headEnd len="sm" w="sm" type="none"/>
                  <a:tailEnd len="sm" w="sm" type="none"/>
                </a:ln>
              </p:spPr>
            </p:cxnSp>
          </p:grpSp>
          <p:cxnSp>
            <p:nvCxnSpPr>
              <p:cNvPr id="742" name="Google Shape;742;p38"/>
              <p:cNvCxnSpPr/>
              <p:nvPr/>
            </p:nvCxnSpPr>
            <p:spPr>
              <a:xfrm rot="10800000">
                <a:off x="5943600" y="3878580"/>
                <a:ext cx="0" cy="403860"/>
              </a:xfrm>
              <a:prstGeom prst="straightConnector1">
                <a:avLst/>
              </a:prstGeom>
              <a:noFill/>
              <a:ln cap="flat" cmpd="sng" w="12700">
                <a:solidFill>
                  <a:srgbClr val="3B7FF2"/>
                </a:solidFill>
                <a:prstDash val="solid"/>
                <a:round/>
                <a:headEnd len="sm" w="sm" type="none"/>
                <a:tailEnd len="sm" w="sm" type="none"/>
              </a:ln>
            </p:spPr>
          </p:cxnSp>
          <p:cxnSp>
            <p:nvCxnSpPr>
              <p:cNvPr id="743" name="Google Shape;743;p38"/>
              <p:cNvCxnSpPr/>
              <p:nvPr/>
            </p:nvCxnSpPr>
            <p:spPr>
              <a:xfrm>
                <a:off x="5943600" y="3870960"/>
                <a:ext cx="335509" cy="7620"/>
              </a:xfrm>
              <a:prstGeom prst="straightConnector1">
                <a:avLst/>
              </a:prstGeom>
              <a:noFill/>
              <a:ln cap="flat" cmpd="sng" w="12700">
                <a:solidFill>
                  <a:schemeClr val="accent1"/>
                </a:solidFill>
                <a:prstDash val="solid"/>
                <a:round/>
                <a:headEnd len="sm" w="sm" type="none"/>
                <a:tailEnd len="sm" w="sm" type="none"/>
              </a:ln>
            </p:spPr>
          </p:cxnSp>
          <p:cxnSp>
            <p:nvCxnSpPr>
              <p:cNvPr id="744" name="Google Shape;744;p38"/>
              <p:cNvCxnSpPr/>
              <p:nvPr/>
            </p:nvCxnSpPr>
            <p:spPr>
              <a:xfrm>
                <a:off x="6271489" y="3878580"/>
                <a:ext cx="0" cy="201930"/>
              </a:xfrm>
              <a:prstGeom prst="straightConnector1">
                <a:avLst/>
              </a:prstGeom>
              <a:noFill/>
              <a:ln cap="flat" cmpd="sng" w="12700">
                <a:solidFill>
                  <a:srgbClr val="3B7FF2"/>
                </a:solidFill>
                <a:prstDash val="solid"/>
                <a:round/>
                <a:headEnd len="sm" w="sm" type="none"/>
                <a:tailEnd len="sm" w="sm" type="none"/>
              </a:ln>
            </p:spPr>
          </p:cxnSp>
        </p:grpSp>
        <p:cxnSp>
          <p:nvCxnSpPr>
            <p:cNvPr id="745" name="Google Shape;745;p38"/>
            <p:cNvCxnSpPr/>
            <p:nvPr/>
          </p:nvCxnSpPr>
          <p:spPr>
            <a:xfrm rot="10800000">
              <a:off x="5684520" y="3383280"/>
              <a:ext cx="0" cy="731520"/>
            </a:xfrm>
            <a:prstGeom prst="straightConnector1">
              <a:avLst/>
            </a:prstGeom>
            <a:noFill/>
            <a:ln cap="flat" cmpd="sng" w="12700">
              <a:solidFill>
                <a:srgbClr val="3B7FF2"/>
              </a:solidFill>
              <a:prstDash val="solid"/>
              <a:round/>
              <a:headEnd len="sm" w="sm" type="none"/>
              <a:tailEnd len="sm" w="sm" type="none"/>
            </a:ln>
          </p:spPr>
        </p:cxnSp>
        <p:cxnSp>
          <p:nvCxnSpPr>
            <p:cNvPr id="746" name="Google Shape;746;p38"/>
            <p:cNvCxnSpPr/>
            <p:nvPr/>
          </p:nvCxnSpPr>
          <p:spPr>
            <a:xfrm rot="10800000">
              <a:off x="6287312" y="3398520"/>
              <a:ext cx="0" cy="716281"/>
            </a:xfrm>
            <a:prstGeom prst="straightConnector1">
              <a:avLst/>
            </a:prstGeom>
            <a:noFill/>
            <a:ln cap="flat" cmpd="sng" w="12700">
              <a:solidFill>
                <a:srgbClr val="3B7FF2"/>
              </a:solidFill>
              <a:prstDash val="solid"/>
              <a:round/>
              <a:headEnd len="sm" w="sm" type="none"/>
              <a:tailEnd len="sm" w="sm" type="none"/>
            </a:ln>
          </p:spPr>
        </p:cxnSp>
        <p:cxnSp>
          <p:nvCxnSpPr>
            <p:cNvPr id="747" name="Google Shape;747;p38"/>
            <p:cNvCxnSpPr/>
            <p:nvPr/>
          </p:nvCxnSpPr>
          <p:spPr>
            <a:xfrm>
              <a:off x="5684520" y="3390900"/>
              <a:ext cx="602792" cy="0"/>
            </a:xfrm>
            <a:prstGeom prst="straightConnector1">
              <a:avLst/>
            </a:prstGeom>
            <a:noFill/>
            <a:ln cap="flat" cmpd="sng" w="12700">
              <a:solidFill>
                <a:srgbClr val="3B7FF2"/>
              </a:solidFill>
              <a:prstDash val="solid"/>
              <a:round/>
              <a:headEnd len="sm" w="sm" type="none"/>
              <a:tailEnd len="sm" w="sm" type="none"/>
            </a:ln>
          </p:spPr>
        </p:cxnSp>
      </p:grpSp>
      <p:grpSp>
        <p:nvGrpSpPr>
          <p:cNvPr id="748" name="Google Shape;748;p38"/>
          <p:cNvGrpSpPr/>
          <p:nvPr/>
        </p:nvGrpSpPr>
        <p:grpSpPr>
          <a:xfrm>
            <a:off x="4680436" y="843971"/>
            <a:ext cx="2570842" cy="2070679"/>
            <a:chOff x="5119028" y="2636661"/>
            <a:chExt cx="2570842" cy="2070679"/>
          </a:xfrm>
        </p:grpSpPr>
        <p:graphicFrame>
          <p:nvGraphicFramePr>
            <p:cNvPr id="749" name="Google Shape;749;p38"/>
            <p:cNvGraphicFramePr/>
            <p:nvPr/>
          </p:nvGraphicFramePr>
          <p:xfrm>
            <a:off x="5119028" y="2701080"/>
            <a:ext cx="2451751" cy="2006260"/>
          </p:xfrm>
          <a:graphic>
            <a:graphicData uri="http://schemas.openxmlformats.org/drawingml/2006/chart">
              <c:chart r:id="rId4"/>
            </a:graphicData>
          </a:graphic>
        </p:graphicFrame>
        <p:sp>
          <p:nvSpPr>
            <p:cNvPr id="750" name="Google Shape;750;p38"/>
            <p:cNvSpPr/>
            <p:nvPr/>
          </p:nvSpPr>
          <p:spPr>
            <a:xfrm rot="-1103763">
              <a:off x="5581449" y="2914401"/>
              <a:ext cx="1961938" cy="1246024"/>
            </a:xfrm>
            <a:prstGeom prst="ellipse">
              <a:avLst/>
            </a:prstGeom>
            <a:solidFill>
              <a:schemeClr val="accent1">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39"/>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Optimasi  Hierarchical Clustering</a:t>
            </a:r>
            <a:endParaRPr b="1" i="0" sz="1350" u="none" cap="none" strike="noStrike">
              <a:solidFill>
                <a:srgbClr val="0F3570"/>
              </a:solidFill>
              <a:latin typeface="Overlock"/>
              <a:ea typeface="Overlock"/>
              <a:cs typeface="Overlock"/>
              <a:sym typeface="Overlock"/>
            </a:endParaRPr>
          </a:p>
        </p:txBody>
      </p:sp>
      <p:sp>
        <p:nvSpPr>
          <p:cNvPr id="756" name="Google Shape;756;p39"/>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757" name="Google Shape;757;p39"/>
          <p:cNvSpPr txBox="1"/>
          <p:nvPr/>
        </p:nvSpPr>
        <p:spPr>
          <a:xfrm>
            <a:off x="767539" y="1845953"/>
            <a:ext cx="3209100" cy="20688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7. Untuk menentukan berapa jumlah cluster yang paling sesuai pada data set yang diujikan dapat dianalisis melalui dendogram. Yaitu dengan menentukan garis grafik dendogram yang paling panjang yang tidak terkena potongan atau bisa juga dengan menentukan nilai threshold, seperti pada gambar di samping:</a:t>
            </a:r>
            <a:endParaRPr b="0" i="0" sz="12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p:txBody>
      </p:sp>
      <p:grpSp>
        <p:nvGrpSpPr>
          <p:cNvPr id="758" name="Google Shape;758;p39"/>
          <p:cNvGrpSpPr/>
          <p:nvPr/>
        </p:nvGrpSpPr>
        <p:grpSpPr>
          <a:xfrm>
            <a:off x="5167425" y="1883170"/>
            <a:ext cx="2635978" cy="1647984"/>
            <a:chOff x="5167425" y="1883170"/>
            <a:chExt cx="2635978" cy="1647984"/>
          </a:xfrm>
        </p:grpSpPr>
        <p:grpSp>
          <p:nvGrpSpPr>
            <p:cNvPr id="759" name="Google Shape;759;p39"/>
            <p:cNvGrpSpPr/>
            <p:nvPr/>
          </p:nvGrpSpPr>
          <p:grpSpPr>
            <a:xfrm>
              <a:off x="5167425" y="1883170"/>
              <a:ext cx="1677565" cy="1647984"/>
              <a:chOff x="4983127" y="3139441"/>
              <a:chExt cx="1677565" cy="1647984"/>
            </a:xfrm>
          </p:grpSpPr>
          <p:grpSp>
            <p:nvGrpSpPr>
              <p:cNvPr id="760" name="Google Shape;760;p39"/>
              <p:cNvGrpSpPr/>
              <p:nvPr/>
            </p:nvGrpSpPr>
            <p:grpSpPr>
              <a:xfrm>
                <a:off x="4983127" y="3139441"/>
                <a:ext cx="1677565" cy="1647984"/>
                <a:chOff x="5440327" y="2903220"/>
                <a:chExt cx="1677565" cy="1647984"/>
              </a:xfrm>
            </p:grpSpPr>
            <p:grpSp>
              <p:nvGrpSpPr>
                <p:cNvPr id="761" name="Google Shape;761;p39"/>
                <p:cNvGrpSpPr/>
                <p:nvPr/>
              </p:nvGrpSpPr>
              <p:grpSpPr>
                <a:xfrm>
                  <a:off x="5440327" y="2903220"/>
                  <a:ext cx="1677565" cy="1647984"/>
                  <a:chOff x="5454755" y="3139440"/>
                  <a:chExt cx="1677565" cy="1647984"/>
                </a:xfrm>
              </p:grpSpPr>
              <p:grpSp>
                <p:nvGrpSpPr>
                  <p:cNvPr id="762" name="Google Shape;762;p39"/>
                  <p:cNvGrpSpPr/>
                  <p:nvPr/>
                </p:nvGrpSpPr>
                <p:grpSpPr>
                  <a:xfrm>
                    <a:off x="5454755" y="3139440"/>
                    <a:ext cx="1677565" cy="1647984"/>
                    <a:chOff x="5454755" y="3139440"/>
                    <a:chExt cx="1677565" cy="1647984"/>
                  </a:xfrm>
                </p:grpSpPr>
                <p:graphicFrame>
                  <p:nvGraphicFramePr>
                    <p:cNvPr id="763" name="Google Shape;763;p39"/>
                    <p:cNvGraphicFramePr/>
                    <p:nvPr/>
                  </p:nvGraphicFramePr>
                  <p:xfrm>
                    <a:off x="5454755" y="3139440"/>
                    <a:ext cx="1677565" cy="1647984"/>
                  </p:xfrm>
                  <a:graphic>
                    <a:graphicData uri="http://schemas.openxmlformats.org/drawingml/2006/chart">
                      <c:chart r:id="rId3"/>
                    </a:graphicData>
                  </a:graphic>
                </p:graphicFrame>
                <p:cxnSp>
                  <p:nvCxnSpPr>
                    <p:cNvPr id="764" name="Google Shape;764;p39"/>
                    <p:cNvCxnSpPr/>
                    <p:nvPr/>
                  </p:nvCxnSpPr>
                  <p:spPr>
                    <a:xfrm>
                      <a:off x="6172200" y="4297680"/>
                      <a:ext cx="0" cy="228600"/>
                    </a:xfrm>
                    <a:prstGeom prst="straightConnector1">
                      <a:avLst/>
                    </a:prstGeom>
                    <a:noFill/>
                    <a:ln cap="flat" cmpd="sng" w="12700">
                      <a:solidFill>
                        <a:srgbClr val="3B7FF2"/>
                      </a:solidFill>
                      <a:prstDash val="solid"/>
                      <a:round/>
                      <a:headEnd len="sm" w="sm" type="none"/>
                      <a:tailEnd len="sm" w="sm" type="none"/>
                    </a:ln>
                  </p:spPr>
                </p:cxnSp>
                <p:cxnSp>
                  <p:nvCxnSpPr>
                    <p:cNvPr id="765" name="Google Shape;765;p39"/>
                    <p:cNvCxnSpPr/>
                    <p:nvPr/>
                  </p:nvCxnSpPr>
                  <p:spPr>
                    <a:xfrm>
                      <a:off x="6172200" y="4305300"/>
                      <a:ext cx="213360" cy="0"/>
                    </a:xfrm>
                    <a:prstGeom prst="straightConnector1">
                      <a:avLst/>
                    </a:prstGeom>
                    <a:noFill/>
                    <a:ln cap="flat" cmpd="sng" w="12700">
                      <a:solidFill>
                        <a:srgbClr val="3B7FF2"/>
                      </a:solidFill>
                      <a:prstDash val="solid"/>
                      <a:round/>
                      <a:headEnd len="sm" w="sm" type="none"/>
                      <a:tailEnd len="sm" w="sm" type="none"/>
                    </a:ln>
                  </p:spPr>
                </p:cxnSp>
                <p:cxnSp>
                  <p:nvCxnSpPr>
                    <p:cNvPr id="766" name="Google Shape;766;p39"/>
                    <p:cNvCxnSpPr/>
                    <p:nvPr/>
                  </p:nvCxnSpPr>
                  <p:spPr>
                    <a:xfrm>
                      <a:off x="6377940" y="4297680"/>
                      <a:ext cx="0" cy="228600"/>
                    </a:xfrm>
                    <a:prstGeom prst="straightConnector1">
                      <a:avLst/>
                    </a:prstGeom>
                    <a:noFill/>
                    <a:ln cap="flat" cmpd="sng" w="12700">
                      <a:solidFill>
                        <a:srgbClr val="3B7FF2"/>
                      </a:solidFill>
                      <a:prstDash val="solid"/>
                      <a:round/>
                      <a:headEnd len="sm" w="sm" type="none"/>
                      <a:tailEnd len="sm" w="sm" type="none"/>
                    </a:ln>
                  </p:spPr>
                </p:cxnSp>
                <p:cxnSp>
                  <p:nvCxnSpPr>
                    <p:cNvPr id="767" name="Google Shape;767;p39"/>
                    <p:cNvCxnSpPr/>
                    <p:nvPr/>
                  </p:nvCxnSpPr>
                  <p:spPr>
                    <a:xfrm rot="10800000">
                      <a:off x="6560820" y="4206240"/>
                      <a:ext cx="0" cy="312420"/>
                    </a:xfrm>
                    <a:prstGeom prst="straightConnector1">
                      <a:avLst/>
                    </a:prstGeom>
                    <a:noFill/>
                    <a:ln cap="flat" cmpd="sng" w="12700">
                      <a:solidFill>
                        <a:srgbClr val="3B7FF2"/>
                      </a:solidFill>
                      <a:prstDash val="solid"/>
                      <a:round/>
                      <a:headEnd len="sm" w="sm" type="none"/>
                      <a:tailEnd len="sm" w="sm" type="none"/>
                    </a:ln>
                  </p:spPr>
                </p:cxnSp>
                <p:cxnSp>
                  <p:nvCxnSpPr>
                    <p:cNvPr id="768" name="Google Shape;768;p39"/>
                    <p:cNvCxnSpPr/>
                    <p:nvPr/>
                  </p:nvCxnSpPr>
                  <p:spPr>
                    <a:xfrm>
                      <a:off x="6560820" y="4206240"/>
                      <a:ext cx="205740" cy="0"/>
                    </a:xfrm>
                    <a:prstGeom prst="straightConnector1">
                      <a:avLst/>
                    </a:prstGeom>
                    <a:noFill/>
                    <a:ln cap="flat" cmpd="sng" w="12700">
                      <a:solidFill>
                        <a:schemeClr val="accent1"/>
                      </a:solidFill>
                      <a:prstDash val="solid"/>
                      <a:round/>
                      <a:headEnd len="sm" w="sm" type="none"/>
                      <a:tailEnd len="sm" w="sm" type="none"/>
                    </a:ln>
                  </p:spPr>
                </p:cxnSp>
                <p:cxnSp>
                  <p:nvCxnSpPr>
                    <p:cNvPr id="769" name="Google Shape;769;p39"/>
                    <p:cNvCxnSpPr/>
                    <p:nvPr/>
                  </p:nvCxnSpPr>
                  <p:spPr>
                    <a:xfrm>
                      <a:off x="6758940" y="4206240"/>
                      <a:ext cx="0" cy="312420"/>
                    </a:xfrm>
                    <a:prstGeom prst="straightConnector1">
                      <a:avLst/>
                    </a:prstGeom>
                    <a:noFill/>
                    <a:ln cap="flat" cmpd="sng" w="12700">
                      <a:solidFill>
                        <a:srgbClr val="3B7FF2"/>
                      </a:solidFill>
                      <a:prstDash val="solid"/>
                      <a:round/>
                      <a:headEnd len="sm" w="sm" type="none"/>
                      <a:tailEnd len="sm" w="sm" type="none"/>
                    </a:ln>
                  </p:spPr>
                </p:cxnSp>
              </p:grpSp>
              <p:cxnSp>
                <p:nvCxnSpPr>
                  <p:cNvPr id="770" name="Google Shape;770;p39"/>
                  <p:cNvCxnSpPr/>
                  <p:nvPr/>
                </p:nvCxnSpPr>
                <p:spPr>
                  <a:xfrm rot="10800000">
                    <a:off x="6964680" y="4130040"/>
                    <a:ext cx="0" cy="388620"/>
                  </a:xfrm>
                  <a:prstGeom prst="straightConnector1">
                    <a:avLst/>
                  </a:prstGeom>
                  <a:noFill/>
                  <a:ln cap="flat" cmpd="sng" w="12700">
                    <a:solidFill>
                      <a:srgbClr val="3B7FF2"/>
                    </a:solidFill>
                    <a:prstDash val="solid"/>
                    <a:round/>
                    <a:headEnd len="sm" w="sm" type="none"/>
                    <a:tailEnd len="sm" w="sm" type="none"/>
                  </a:ln>
                </p:spPr>
              </p:cxnSp>
              <p:cxnSp>
                <p:nvCxnSpPr>
                  <p:cNvPr id="771" name="Google Shape;771;p39"/>
                  <p:cNvCxnSpPr/>
                  <p:nvPr/>
                </p:nvCxnSpPr>
                <p:spPr>
                  <a:xfrm rot="10800000">
                    <a:off x="6659880" y="4122420"/>
                    <a:ext cx="312420" cy="0"/>
                  </a:xfrm>
                  <a:prstGeom prst="straightConnector1">
                    <a:avLst/>
                  </a:prstGeom>
                  <a:noFill/>
                  <a:ln cap="flat" cmpd="sng" w="12700">
                    <a:solidFill>
                      <a:srgbClr val="3B7FF2"/>
                    </a:solidFill>
                    <a:prstDash val="solid"/>
                    <a:round/>
                    <a:headEnd len="sm" w="sm" type="none"/>
                    <a:tailEnd len="sm" w="sm" type="none"/>
                  </a:ln>
                </p:spPr>
              </p:cxnSp>
              <p:cxnSp>
                <p:nvCxnSpPr>
                  <p:cNvPr id="772" name="Google Shape;772;p39"/>
                  <p:cNvCxnSpPr/>
                  <p:nvPr/>
                </p:nvCxnSpPr>
                <p:spPr>
                  <a:xfrm>
                    <a:off x="6667500" y="4130040"/>
                    <a:ext cx="0" cy="76200"/>
                  </a:xfrm>
                  <a:prstGeom prst="straightConnector1">
                    <a:avLst/>
                  </a:prstGeom>
                  <a:noFill/>
                  <a:ln cap="flat" cmpd="sng" w="12700">
                    <a:solidFill>
                      <a:srgbClr val="3B7FF2"/>
                    </a:solidFill>
                    <a:prstDash val="solid"/>
                    <a:round/>
                    <a:headEnd len="sm" w="sm" type="none"/>
                    <a:tailEnd len="sm" w="sm" type="none"/>
                  </a:ln>
                </p:spPr>
              </p:cxnSp>
            </p:grpSp>
            <p:cxnSp>
              <p:nvCxnSpPr>
                <p:cNvPr id="773" name="Google Shape;773;p39"/>
                <p:cNvCxnSpPr/>
                <p:nvPr/>
              </p:nvCxnSpPr>
              <p:spPr>
                <a:xfrm rot="10800000">
                  <a:off x="5943600" y="3878580"/>
                  <a:ext cx="0" cy="403860"/>
                </a:xfrm>
                <a:prstGeom prst="straightConnector1">
                  <a:avLst/>
                </a:prstGeom>
                <a:noFill/>
                <a:ln cap="flat" cmpd="sng" w="12700">
                  <a:solidFill>
                    <a:srgbClr val="3B7FF2"/>
                  </a:solidFill>
                  <a:prstDash val="solid"/>
                  <a:round/>
                  <a:headEnd len="sm" w="sm" type="none"/>
                  <a:tailEnd len="sm" w="sm" type="none"/>
                </a:ln>
              </p:spPr>
            </p:cxnSp>
            <p:cxnSp>
              <p:nvCxnSpPr>
                <p:cNvPr id="774" name="Google Shape;774;p39"/>
                <p:cNvCxnSpPr/>
                <p:nvPr/>
              </p:nvCxnSpPr>
              <p:spPr>
                <a:xfrm>
                  <a:off x="5943600" y="3870960"/>
                  <a:ext cx="335509" cy="7620"/>
                </a:xfrm>
                <a:prstGeom prst="straightConnector1">
                  <a:avLst/>
                </a:prstGeom>
                <a:noFill/>
                <a:ln cap="flat" cmpd="sng" w="12700">
                  <a:solidFill>
                    <a:schemeClr val="accent1"/>
                  </a:solidFill>
                  <a:prstDash val="solid"/>
                  <a:round/>
                  <a:headEnd len="sm" w="sm" type="none"/>
                  <a:tailEnd len="sm" w="sm" type="none"/>
                </a:ln>
              </p:spPr>
            </p:cxnSp>
            <p:cxnSp>
              <p:nvCxnSpPr>
                <p:cNvPr id="775" name="Google Shape;775;p39"/>
                <p:cNvCxnSpPr/>
                <p:nvPr/>
              </p:nvCxnSpPr>
              <p:spPr>
                <a:xfrm>
                  <a:off x="6271489" y="3878580"/>
                  <a:ext cx="0" cy="201930"/>
                </a:xfrm>
                <a:prstGeom prst="straightConnector1">
                  <a:avLst/>
                </a:prstGeom>
                <a:noFill/>
                <a:ln cap="flat" cmpd="sng" w="12700">
                  <a:solidFill>
                    <a:srgbClr val="3B7FF2"/>
                  </a:solidFill>
                  <a:prstDash val="solid"/>
                  <a:round/>
                  <a:headEnd len="sm" w="sm" type="none"/>
                  <a:tailEnd len="sm" w="sm" type="none"/>
                </a:ln>
              </p:spPr>
            </p:cxnSp>
          </p:grpSp>
          <p:cxnSp>
            <p:nvCxnSpPr>
              <p:cNvPr id="776" name="Google Shape;776;p39"/>
              <p:cNvCxnSpPr/>
              <p:nvPr/>
            </p:nvCxnSpPr>
            <p:spPr>
              <a:xfrm rot="10800000">
                <a:off x="5684520" y="3383280"/>
                <a:ext cx="0" cy="731520"/>
              </a:xfrm>
              <a:prstGeom prst="straightConnector1">
                <a:avLst/>
              </a:prstGeom>
              <a:noFill/>
              <a:ln cap="flat" cmpd="sng" w="12700">
                <a:solidFill>
                  <a:srgbClr val="3B7FF2"/>
                </a:solidFill>
                <a:prstDash val="solid"/>
                <a:round/>
                <a:headEnd len="sm" w="sm" type="none"/>
                <a:tailEnd len="sm" w="sm" type="none"/>
              </a:ln>
            </p:spPr>
          </p:cxnSp>
          <p:cxnSp>
            <p:nvCxnSpPr>
              <p:cNvPr id="777" name="Google Shape;777;p39"/>
              <p:cNvCxnSpPr/>
              <p:nvPr/>
            </p:nvCxnSpPr>
            <p:spPr>
              <a:xfrm rot="10800000">
                <a:off x="6287312" y="3398520"/>
                <a:ext cx="0" cy="716281"/>
              </a:xfrm>
              <a:prstGeom prst="straightConnector1">
                <a:avLst/>
              </a:prstGeom>
              <a:noFill/>
              <a:ln cap="flat" cmpd="sng" w="12700">
                <a:solidFill>
                  <a:srgbClr val="3B7FF2"/>
                </a:solidFill>
                <a:prstDash val="solid"/>
                <a:round/>
                <a:headEnd len="sm" w="sm" type="none"/>
                <a:tailEnd len="sm" w="sm" type="none"/>
              </a:ln>
            </p:spPr>
          </p:cxnSp>
          <p:cxnSp>
            <p:nvCxnSpPr>
              <p:cNvPr id="778" name="Google Shape;778;p39"/>
              <p:cNvCxnSpPr/>
              <p:nvPr/>
            </p:nvCxnSpPr>
            <p:spPr>
              <a:xfrm>
                <a:off x="5684520" y="3390900"/>
                <a:ext cx="602792" cy="0"/>
              </a:xfrm>
              <a:prstGeom prst="straightConnector1">
                <a:avLst/>
              </a:prstGeom>
              <a:noFill/>
              <a:ln cap="flat" cmpd="sng" w="12700">
                <a:solidFill>
                  <a:srgbClr val="3B7FF2"/>
                </a:solidFill>
                <a:prstDash val="solid"/>
                <a:round/>
                <a:headEnd len="sm" w="sm" type="none"/>
                <a:tailEnd len="sm" w="sm" type="none"/>
              </a:ln>
            </p:spPr>
          </p:cxnSp>
        </p:grpSp>
        <p:sp>
          <p:nvSpPr>
            <p:cNvPr id="779" name="Google Shape;779;p39"/>
            <p:cNvSpPr/>
            <p:nvPr/>
          </p:nvSpPr>
          <p:spPr>
            <a:xfrm>
              <a:off x="5607550" y="2811225"/>
              <a:ext cx="544894" cy="564152"/>
            </a:xfrm>
            <a:prstGeom prst="ellipse">
              <a:avLst/>
            </a:prstGeom>
            <a:no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0" name="Google Shape;780;p39"/>
            <p:cNvSpPr/>
            <p:nvPr/>
          </p:nvSpPr>
          <p:spPr>
            <a:xfrm>
              <a:off x="6273490" y="2825275"/>
              <a:ext cx="571500" cy="595256"/>
            </a:xfrm>
            <a:prstGeom prst="ellipse">
              <a:avLst/>
            </a:prstGeom>
            <a:no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81" name="Google Shape;781;p39"/>
            <p:cNvCxnSpPr/>
            <p:nvPr/>
          </p:nvCxnSpPr>
          <p:spPr>
            <a:xfrm>
              <a:off x="5475111" y="2628195"/>
              <a:ext cx="1369879" cy="0"/>
            </a:xfrm>
            <a:prstGeom prst="straightConnector1">
              <a:avLst/>
            </a:prstGeom>
            <a:noFill/>
            <a:ln cap="flat" cmpd="sng" w="19050">
              <a:solidFill>
                <a:srgbClr val="FF0000"/>
              </a:solidFill>
              <a:prstDash val="dash"/>
              <a:round/>
              <a:headEnd len="sm" w="sm" type="none"/>
              <a:tailEnd len="sm" w="sm" type="none"/>
            </a:ln>
          </p:spPr>
        </p:cxnSp>
        <p:sp>
          <p:nvSpPr>
            <p:cNvPr id="782" name="Google Shape;782;p39"/>
            <p:cNvSpPr txBox="1"/>
            <p:nvPr/>
          </p:nvSpPr>
          <p:spPr>
            <a:xfrm>
              <a:off x="6862748" y="2461289"/>
              <a:ext cx="94065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threshold</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
          <p:cNvSpPr txBox="1"/>
          <p:nvPr/>
        </p:nvSpPr>
        <p:spPr>
          <a:xfrm>
            <a:off x="176552" y="452437"/>
            <a:ext cx="5479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F3570"/>
                </a:solidFill>
                <a:latin typeface="Overlock"/>
                <a:ea typeface="Overlock"/>
                <a:cs typeface="Overlock"/>
                <a:sym typeface="Overlock"/>
              </a:rPr>
              <a:t>Learning Objective</a:t>
            </a:r>
            <a:endParaRPr b="1" i="0" sz="2000" u="none" cap="none" strike="noStrike">
              <a:solidFill>
                <a:srgbClr val="0F3570"/>
              </a:solidFill>
              <a:latin typeface="Overlock"/>
              <a:ea typeface="Overlock"/>
              <a:cs typeface="Overlock"/>
              <a:sym typeface="Overlock"/>
            </a:endParaRPr>
          </a:p>
        </p:txBody>
      </p:sp>
      <p:sp>
        <p:nvSpPr>
          <p:cNvPr id="277" name="Google Shape;277;p4"/>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278" name="Google Shape;278;p4"/>
          <p:cNvSpPr txBox="1"/>
          <p:nvPr/>
        </p:nvSpPr>
        <p:spPr>
          <a:xfrm>
            <a:off x="234050" y="951911"/>
            <a:ext cx="8569800" cy="3406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595959"/>
              </a:buClr>
              <a:buSzPts val="1800"/>
              <a:buFont typeface="Arial"/>
              <a:buNone/>
            </a:pPr>
            <a:r>
              <a:rPr b="0" i="0" lang="en-US" sz="1800" u="none" cap="none" strike="noStrike">
                <a:solidFill>
                  <a:srgbClr val="0F3570"/>
                </a:solidFill>
                <a:latin typeface="Overlock"/>
                <a:ea typeface="Overlock"/>
                <a:cs typeface="Overlock"/>
                <a:sym typeface="Overlock"/>
              </a:rPr>
              <a:t>Peserta mempelajari pengertian, cara menyiapkan, dan cara implementasi model regresi dengan algoritma:</a:t>
            </a:r>
            <a:endParaRPr b="0" i="0" sz="1400" u="none" cap="none" strike="noStrike">
              <a:solidFill>
                <a:srgbClr val="000000"/>
              </a:solidFill>
              <a:latin typeface="Arial"/>
              <a:ea typeface="Arial"/>
              <a:cs typeface="Arial"/>
              <a:sym typeface="Arial"/>
            </a:endParaRPr>
          </a:p>
          <a:p>
            <a:pPr indent="0" lvl="0" marL="12700" marR="0" rtl="0" algn="l">
              <a:lnSpc>
                <a:spcPct val="115000"/>
              </a:lnSpc>
              <a:spcBef>
                <a:spcPts val="100"/>
              </a:spcBef>
              <a:spcAft>
                <a:spcPts val="0"/>
              </a:spcAft>
              <a:buClr>
                <a:srgbClr val="000000"/>
              </a:buClr>
              <a:buSzPts val="1200"/>
              <a:buFont typeface="Arial"/>
              <a:buNone/>
            </a:pPr>
            <a:r>
              <a:rPr b="0" i="0" lang="en-US" sz="1800" u="none" cap="none" strike="noStrike">
                <a:solidFill>
                  <a:srgbClr val="0F3570"/>
                </a:solidFill>
                <a:latin typeface="Overlock"/>
                <a:ea typeface="Overlock"/>
                <a:cs typeface="Overlock"/>
                <a:sym typeface="Overlock"/>
              </a:rPr>
              <a:t>A. Melakukan pemilahan data untuk digunakan sebagai input feature</a:t>
            </a:r>
            <a:endParaRPr b="0" i="0" sz="1400" u="none" cap="none" strike="noStrike">
              <a:solidFill>
                <a:srgbClr val="000000"/>
              </a:solidFill>
              <a:latin typeface="Arial"/>
              <a:ea typeface="Arial"/>
              <a:cs typeface="Arial"/>
              <a:sym typeface="Arial"/>
            </a:endParaRPr>
          </a:p>
          <a:p>
            <a:pPr indent="0" lvl="0" marL="12700" marR="0" rtl="0" algn="l">
              <a:lnSpc>
                <a:spcPct val="115000"/>
              </a:lnSpc>
              <a:spcBef>
                <a:spcPts val="100"/>
              </a:spcBef>
              <a:spcAft>
                <a:spcPts val="0"/>
              </a:spcAft>
              <a:buClr>
                <a:srgbClr val="000000"/>
              </a:buClr>
              <a:buSzPts val="1200"/>
              <a:buFont typeface="Arial"/>
              <a:buNone/>
            </a:pPr>
            <a:r>
              <a:rPr b="0" i="0" lang="en-US" sz="1800" u="none" cap="none" strike="noStrike">
                <a:solidFill>
                  <a:srgbClr val="0F3570"/>
                </a:solidFill>
                <a:latin typeface="Overlock"/>
                <a:ea typeface="Overlock"/>
                <a:cs typeface="Overlock"/>
                <a:sym typeface="Overlock"/>
              </a:rPr>
              <a:t>B. Mempelajari algoritma clustering K-Means, Hierarchical Clustering, DBSCAN</a:t>
            </a:r>
            <a:endParaRPr b="0" i="0" sz="1400" u="none" cap="none" strike="noStrike">
              <a:solidFill>
                <a:srgbClr val="000000"/>
              </a:solidFill>
              <a:latin typeface="Arial"/>
              <a:ea typeface="Arial"/>
              <a:cs typeface="Arial"/>
              <a:sym typeface="Arial"/>
            </a:endParaRPr>
          </a:p>
          <a:p>
            <a:pPr indent="0" lvl="0" marL="12700" marR="0" rtl="0" algn="l">
              <a:lnSpc>
                <a:spcPct val="115000"/>
              </a:lnSpc>
              <a:spcBef>
                <a:spcPts val="100"/>
              </a:spcBef>
              <a:spcAft>
                <a:spcPts val="0"/>
              </a:spcAft>
              <a:buClr>
                <a:schemeClr val="dk1"/>
              </a:buClr>
              <a:buSzPts val="1100"/>
              <a:buFont typeface="Arial"/>
              <a:buNone/>
            </a:pPr>
            <a:r>
              <a:rPr b="0" i="0" lang="en-US" sz="1800" u="none" cap="none" strike="noStrike">
                <a:solidFill>
                  <a:srgbClr val="0F3570"/>
                </a:solidFill>
                <a:latin typeface="Overlock"/>
                <a:ea typeface="Overlock"/>
                <a:cs typeface="Overlock"/>
                <a:sym typeface="Overlock"/>
              </a:rPr>
              <a:t>C. Mempelajari optimasi K-Means dengan metode Elbow untuk menentukan jumlah K yang tepat</a:t>
            </a:r>
            <a:endParaRPr b="0" i="0" sz="1800" u="none" cap="none" strike="noStrike">
              <a:solidFill>
                <a:srgbClr val="0F3570"/>
              </a:solidFill>
              <a:latin typeface="Overlock"/>
              <a:ea typeface="Overlock"/>
              <a:cs typeface="Overlock"/>
              <a:sym typeface="Overlock"/>
            </a:endParaRPr>
          </a:p>
          <a:p>
            <a:pPr indent="0" lvl="0" marL="12700" marR="0" rtl="0" algn="l">
              <a:lnSpc>
                <a:spcPct val="115000"/>
              </a:lnSpc>
              <a:spcBef>
                <a:spcPts val="100"/>
              </a:spcBef>
              <a:spcAft>
                <a:spcPts val="0"/>
              </a:spcAft>
              <a:buClr>
                <a:schemeClr val="dk1"/>
              </a:buClr>
              <a:buSzPts val="1100"/>
              <a:buFont typeface="Arial"/>
              <a:buNone/>
            </a:pPr>
            <a:r>
              <a:rPr b="0" i="0" lang="en-US" sz="1800" u="none" cap="none" strike="noStrike">
                <a:solidFill>
                  <a:srgbClr val="0F3570"/>
                </a:solidFill>
                <a:latin typeface="Overlock"/>
                <a:ea typeface="Overlock"/>
                <a:cs typeface="Overlock"/>
                <a:sym typeface="Overlock"/>
              </a:rPr>
              <a:t>D. Mempelajari optimasi Hierarchical Clustering dengan Dendogram Diagram untuk menentukan jumlah K yang tepat</a:t>
            </a:r>
            <a:endParaRPr b="0" i="0" sz="1800" u="none" cap="none" strike="noStrike">
              <a:solidFill>
                <a:srgbClr val="0F3570"/>
              </a:solidFill>
              <a:latin typeface="Overlock"/>
              <a:ea typeface="Overlock"/>
              <a:cs typeface="Overlock"/>
              <a:sym typeface="Overlock"/>
            </a:endParaRPr>
          </a:p>
          <a:p>
            <a:pPr indent="0" lvl="0" marL="12700" marR="0" rtl="0" algn="l">
              <a:lnSpc>
                <a:spcPct val="115000"/>
              </a:lnSpc>
              <a:spcBef>
                <a:spcPts val="100"/>
              </a:spcBef>
              <a:spcAft>
                <a:spcPts val="0"/>
              </a:spcAft>
              <a:buClr>
                <a:schemeClr val="dk1"/>
              </a:buClr>
              <a:buSzPts val="1100"/>
              <a:buFont typeface="Arial"/>
              <a:buNone/>
            </a:pPr>
            <a:r>
              <a:rPr b="0" i="0" lang="en-US" sz="1800" u="none" cap="none" strike="noStrike">
                <a:solidFill>
                  <a:srgbClr val="0F3570"/>
                </a:solidFill>
                <a:latin typeface="Overlock"/>
                <a:ea typeface="Overlock"/>
                <a:cs typeface="Overlock"/>
                <a:sym typeface="Overlock"/>
              </a:rPr>
              <a:t>E.  Mempelajari optimasi clustering untuk density data menggunakan metode DBSCAN</a:t>
            </a:r>
            <a:endParaRPr b="0" i="0" sz="1400" u="none" cap="none" strike="noStrike">
              <a:solidFill>
                <a:srgbClr val="000000"/>
              </a:solidFill>
              <a:latin typeface="Arial"/>
              <a:ea typeface="Arial"/>
              <a:cs typeface="Arial"/>
              <a:sym typeface="Arial"/>
            </a:endParaRPr>
          </a:p>
          <a:p>
            <a:pPr indent="0" lvl="0" marL="12700" marR="0" rtl="0" algn="l">
              <a:lnSpc>
                <a:spcPct val="115000"/>
              </a:lnSpc>
              <a:spcBef>
                <a:spcPts val="100"/>
              </a:spcBef>
              <a:spcAft>
                <a:spcPts val="0"/>
              </a:spcAft>
              <a:buClr>
                <a:schemeClr val="dk1"/>
              </a:buClr>
              <a:buSzPts val="1100"/>
              <a:buFont typeface="Arial"/>
              <a:buNone/>
            </a:pPr>
            <a:r>
              <a:rPr b="0" i="0" lang="en-US" sz="1800" u="none" cap="none" strike="noStrike">
                <a:solidFill>
                  <a:srgbClr val="0F3570"/>
                </a:solidFill>
                <a:latin typeface="Overlock"/>
                <a:ea typeface="Overlock"/>
                <a:cs typeface="Overlock"/>
                <a:sym typeface="Overlock"/>
              </a:rPr>
              <a:t>F.  Praktek Tools menggunakan Rapid Miner</a:t>
            </a:r>
            <a:endParaRPr b="0" i="0" sz="1800" u="none" cap="none" strike="noStrike">
              <a:solidFill>
                <a:srgbClr val="0F3570"/>
              </a:solidFill>
              <a:latin typeface="Overlock"/>
              <a:ea typeface="Overlock"/>
              <a:cs typeface="Overlock"/>
              <a:sym typeface="Overlo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40"/>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Studi Kasus Hierarchical Clustering</a:t>
            </a:r>
            <a:endParaRPr b="1" i="0" sz="1350" u="none" cap="none" strike="noStrike">
              <a:solidFill>
                <a:srgbClr val="0F3570"/>
              </a:solidFill>
              <a:latin typeface="Overlock"/>
              <a:ea typeface="Overlock"/>
              <a:cs typeface="Overlock"/>
              <a:sym typeface="Overlock"/>
            </a:endParaRPr>
          </a:p>
        </p:txBody>
      </p:sp>
      <p:sp>
        <p:nvSpPr>
          <p:cNvPr id="788" name="Google Shape;788;p40"/>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789" name="Google Shape;789;p40"/>
          <p:cNvSpPr txBox="1"/>
          <p:nvPr/>
        </p:nvSpPr>
        <p:spPr>
          <a:xfrm>
            <a:off x="969557" y="1325285"/>
            <a:ext cx="6494499" cy="167119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Pada studi kasus ini, kita akan mengaplikasikan metode Hierarchical Clustering ini untuk sebuah permasalahan nyata. Misalnya, seorang </a:t>
            </a:r>
            <a:r>
              <a:rPr b="0" i="1" lang="en-US" sz="1200" u="none" cap="none" strike="noStrike">
                <a:solidFill>
                  <a:srgbClr val="000000"/>
                </a:solidFill>
                <a:latin typeface="Cambria"/>
                <a:ea typeface="Cambria"/>
                <a:cs typeface="Cambria"/>
                <a:sym typeface="Cambria"/>
              </a:rPr>
              <a:t>data scientist</a:t>
            </a:r>
            <a:r>
              <a:rPr b="0" i="0" lang="en-US" sz="1200" u="none" cap="none" strike="noStrike">
                <a:solidFill>
                  <a:srgbClr val="000000"/>
                </a:solidFill>
                <a:latin typeface="Cambria"/>
                <a:ea typeface="Cambria"/>
                <a:cs typeface="Cambria"/>
                <a:sym typeface="Cambria"/>
              </a:rPr>
              <a:t> diminta untuk menganalisis data pelanggan toko. Data tersebut adalah data </a:t>
            </a:r>
            <a:r>
              <a:rPr b="0" i="1" lang="en-US" sz="1200" u="none" cap="none" strike="noStrike">
                <a:solidFill>
                  <a:srgbClr val="000000"/>
                </a:solidFill>
                <a:latin typeface="Cambria"/>
                <a:ea typeface="Cambria"/>
                <a:cs typeface="Cambria"/>
                <a:sym typeface="Cambria"/>
              </a:rPr>
              <a:t>member </a:t>
            </a:r>
            <a:r>
              <a:rPr b="0" i="0" lang="en-US" sz="1200" u="none" cap="none" strike="noStrike">
                <a:solidFill>
                  <a:srgbClr val="000000"/>
                </a:solidFill>
                <a:latin typeface="Cambria"/>
                <a:ea typeface="Cambria"/>
                <a:cs typeface="Cambria"/>
                <a:sym typeface="Cambria"/>
              </a:rPr>
              <a:t>atau pelanggan dimana hasil yang diinginkan sebuah analisa kecenderungan pembelian dari suatu kelompok pelanggan sehingga dapat memperkuat hubungan mereka terhadap konsumen. Misal untuk penguatan marketing, strategi penawaran yang tepat, barang-barang apa saja yang cocok bagi mereka, dll.</a:t>
            </a:r>
            <a:endParaRPr b="0" i="0" sz="12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41"/>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Studi Kasus Hierarchical Clustering</a:t>
            </a:r>
            <a:endParaRPr b="1" i="0" sz="1350" u="none" cap="none" strike="noStrike">
              <a:solidFill>
                <a:srgbClr val="0F3570"/>
              </a:solidFill>
              <a:latin typeface="Overlock"/>
              <a:ea typeface="Overlock"/>
              <a:cs typeface="Overlock"/>
              <a:sym typeface="Overlock"/>
            </a:endParaRPr>
          </a:p>
        </p:txBody>
      </p:sp>
      <p:sp>
        <p:nvSpPr>
          <p:cNvPr id="795" name="Google Shape;795;p41"/>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796" name="Google Shape;796;p41"/>
          <p:cNvSpPr txBox="1"/>
          <p:nvPr/>
        </p:nvSpPr>
        <p:spPr>
          <a:xfrm>
            <a:off x="456425" y="996325"/>
            <a:ext cx="6494499" cy="609367"/>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Coding dalam Bahasa pemrograman Python 1:</a:t>
            </a:r>
            <a:endParaRPr b="0" i="0" sz="12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p:txBody>
      </p:sp>
      <p:sp>
        <p:nvSpPr>
          <p:cNvPr id="797" name="Google Shape;797;p41"/>
          <p:cNvSpPr txBox="1"/>
          <p:nvPr/>
        </p:nvSpPr>
        <p:spPr>
          <a:xfrm>
            <a:off x="648586" y="1509823"/>
            <a:ext cx="7581014"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 Mengimpor library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import numpy as np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import matplotlib.pyplot as plt</a:t>
            </a:r>
            <a:endParaRPr b="0" i="0" sz="1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import pandas as pd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 Mengimpor dataset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dataset = pd.read_csv(‘Customer.csv')</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X = dataset.iloc[:, [3, 4]].values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 Menggunakan dendrogram untuk menentukan angka cluster yang tepat</a:t>
            </a:r>
            <a:endParaRPr b="0" i="0" sz="1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import scipy.cluster.hierarchy as sch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dendrogram = sch.dendrogram(sch.linkage(X, method = 'ward'))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plt.title('Dendrogram')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plt.xlabel('Consumer')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plt.ylabel('Euclidean Distance')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plt.show()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42"/>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Studi Kasus Hierarchical Clustering</a:t>
            </a:r>
            <a:endParaRPr b="1" i="0" sz="1350" u="none" cap="none" strike="noStrike">
              <a:solidFill>
                <a:srgbClr val="0F3570"/>
              </a:solidFill>
              <a:latin typeface="Overlock"/>
              <a:ea typeface="Overlock"/>
              <a:cs typeface="Overlock"/>
              <a:sym typeface="Overlock"/>
            </a:endParaRPr>
          </a:p>
        </p:txBody>
      </p:sp>
      <p:sp>
        <p:nvSpPr>
          <p:cNvPr id="803" name="Google Shape;803;p42"/>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804" name="Google Shape;804;p42"/>
          <p:cNvSpPr txBox="1"/>
          <p:nvPr/>
        </p:nvSpPr>
        <p:spPr>
          <a:xfrm>
            <a:off x="456425" y="996325"/>
            <a:ext cx="74118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mbria"/>
                <a:ea typeface="Cambria"/>
                <a:cs typeface="Cambria"/>
                <a:sym typeface="Cambria"/>
              </a:rPr>
              <a:t>Line 13-16 adalah perintah untuk memunculkan grafik dendrogram. Pada grafik dendogram di bawah ini dapat diamati bahwa jumlah cluster yang paling sesuai adalah 5 dari jumlah garis vertikal yang terpotong.</a:t>
            </a:r>
            <a:endParaRPr b="0" i="0" sz="1400" u="none" cap="none" strike="noStrike">
              <a:solidFill>
                <a:srgbClr val="000000"/>
              </a:solidFill>
              <a:latin typeface="Arial"/>
              <a:ea typeface="Arial"/>
              <a:cs typeface="Arial"/>
              <a:sym typeface="Arial"/>
            </a:endParaRPr>
          </a:p>
        </p:txBody>
      </p:sp>
      <p:pic>
        <p:nvPicPr>
          <p:cNvPr id="805" name="Google Shape;805;p42"/>
          <p:cNvPicPr preferRelativeResize="0"/>
          <p:nvPr/>
        </p:nvPicPr>
        <p:blipFill rotWithShape="1">
          <a:blip r:embed="rId3">
            <a:alphaModFix/>
          </a:blip>
          <a:srcRect b="0" l="0" r="0" t="0"/>
          <a:stretch/>
        </p:blipFill>
        <p:spPr>
          <a:xfrm>
            <a:off x="456425" y="1733557"/>
            <a:ext cx="3435091" cy="2448604"/>
          </a:xfrm>
          <a:prstGeom prst="rect">
            <a:avLst/>
          </a:prstGeom>
          <a:noFill/>
          <a:ln>
            <a:noFill/>
          </a:ln>
        </p:spPr>
      </p:pic>
      <p:grpSp>
        <p:nvGrpSpPr>
          <p:cNvPr id="806" name="Google Shape;806;p42"/>
          <p:cNvGrpSpPr/>
          <p:nvPr/>
        </p:nvGrpSpPr>
        <p:grpSpPr>
          <a:xfrm>
            <a:off x="4162611" y="1765673"/>
            <a:ext cx="4644076" cy="2448604"/>
            <a:chOff x="4162611" y="1765673"/>
            <a:chExt cx="4644076" cy="2448604"/>
          </a:xfrm>
        </p:grpSpPr>
        <p:pic>
          <p:nvPicPr>
            <p:cNvPr id="807" name="Google Shape;807;p42"/>
            <p:cNvPicPr preferRelativeResize="0"/>
            <p:nvPr/>
          </p:nvPicPr>
          <p:blipFill rotWithShape="1">
            <a:blip r:embed="rId3">
              <a:alphaModFix/>
            </a:blip>
            <a:srcRect b="0" l="0" r="0" t="0"/>
            <a:stretch/>
          </p:blipFill>
          <p:spPr>
            <a:xfrm>
              <a:off x="4162611" y="1765673"/>
              <a:ext cx="3435091" cy="2448604"/>
            </a:xfrm>
            <a:prstGeom prst="rect">
              <a:avLst/>
            </a:prstGeom>
            <a:noFill/>
            <a:ln>
              <a:noFill/>
            </a:ln>
          </p:spPr>
        </p:pic>
        <p:cxnSp>
          <p:nvCxnSpPr>
            <p:cNvPr id="808" name="Google Shape;808;p42"/>
            <p:cNvCxnSpPr/>
            <p:nvPr/>
          </p:nvCxnSpPr>
          <p:spPr>
            <a:xfrm>
              <a:off x="4742121" y="2817628"/>
              <a:ext cx="3125972" cy="0"/>
            </a:xfrm>
            <a:prstGeom prst="straightConnector1">
              <a:avLst/>
            </a:prstGeom>
            <a:noFill/>
            <a:ln cap="flat" cmpd="sng" w="28575">
              <a:solidFill>
                <a:srgbClr val="3B7FF2"/>
              </a:solidFill>
              <a:prstDash val="dash"/>
              <a:round/>
              <a:headEnd len="sm" w="sm" type="none"/>
              <a:tailEnd len="sm" w="sm" type="none"/>
            </a:ln>
          </p:spPr>
        </p:cxnSp>
        <p:sp>
          <p:nvSpPr>
            <p:cNvPr id="809" name="Google Shape;809;p42"/>
            <p:cNvSpPr txBox="1"/>
            <p:nvPr/>
          </p:nvSpPr>
          <p:spPr>
            <a:xfrm>
              <a:off x="7597702" y="2803970"/>
              <a:ext cx="120898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Garis potong</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43"/>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Studi Kasus Hierarchical Clustering</a:t>
            </a:r>
            <a:endParaRPr b="1" i="0" sz="1350" u="none" cap="none" strike="noStrike">
              <a:solidFill>
                <a:srgbClr val="0F3570"/>
              </a:solidFill>
              <a:latin typeface="Overlock"/>
              <a:ea typeface="Overlock"/>
              <a:cs typeface="Overlock"/>
              <a:sym typeface="Overlock"/>
            </a:endParaRPr>
          </a:p>
        </p:txBody>
      </p:sp>
      <p:sp>
        <p:nvSpPr>
          <p:cNvPr id="815" name="Google Shape;815;p43"/>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816" name="Google Shape;816;p43"/>
          <p:cNvSpPr txBox="1"/>
          <p:nvPr/>
        </p:nvSpPr>
        <p:spPr>
          <a:xfrm>
            <a:off x="456425" y="996325"/>
            <a:ext cx="6494499" cy="609367"/>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Coding dalam Bahasa pemrograman Python 2:</a:t>
            </a:r>
            <a:endParaRPr b="0" i="0" sz="12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p:txBody>
      </p:sp>
      <p:sp>
        <p:nvSpPr>
          <p:cNvPr id="817" name="Google Shape;817;p43"/>
          <p:cNvSpPr txBox="1"/>
          <p:nvPr/>
        </p:nvSpPr>
        <p:spPr>
          <a:xfrm>
            <a:off x="648586" y="1509823"/>
            <a:ext cx="7581014"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 Menjalankan Hierarchical Clustering ke dataset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from sklearn.cluster import AgglomerativeClustering</a:t>
            </a:r>
            <a:endParaRPr b="0" i="0" sz="1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hc = AgglomerativeClustering(n_clusters = 3, affinity = 'euclidean', linkage = 'ward')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y_hc = hc.fit_predict(X)</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 Visualisasi hasil clusters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plt.scatter(X[y_hc == 0, 0], X[y_hc == 0, 1], s = 100, c = 'red', label = 'Cluster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plt.scatter(X[y_hc == 1, 0], X[y_hc == 1, 1], s = 100, c = 'blue', label = 'Cluster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plt.scatter(X[y_hc == 2, 0], X[y_hc == 2, 1], s = 100, c = 'green', label = 'Cluster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plt.scatter(X[y_hc == 3, 0], X[y_hc == 3, 1], s = 100, c = 'cyan', label = 'Cluster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plt.scatter(X[y_hc == 4, 0], X[y_hc == 4, 1], s = 100, c = 'magenta', label = 'Cluster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plt.title('Consumers Cluster')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plt.xlabel('Yearly Salary')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plt.ylabel('Yearly expense rating (1-100)')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plt.legend()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ourier New"/>
                <a:ea typeface="Courier New"/>
                <a:cs typeface="Courier New"/>
                <a:sym typeface="Courier New"/>
              </a:rPr>
              <a:t>plt.show()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44"/>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Studi Kasus Hierarchical Clustering</a:t>
            </a:r>
            <a:endParaRPr b="1" i="0" sz="1350" u="none" cap="none" strike="noStrike">
              <a:solidFill>
                <a:srgbClr val="0F3570"/>
              </a:solidFill>
              <a:latin typeface="Overlock"/>
              <a:ea typeface="Overlock"/>
              <a:cs typeface="Overlock"/>
              <a:sym typeface="Overlock"/>
            </a:endParaRPr>
          </a:p>
        </p:txBody>
      </p:sp>
      <p:sp>
        <p:nvSpPr>
          <p:cNvPr id="823" name="Google Shape;823;p44"/>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824" name="Google Shape;824;p44"/>
          <p:cNvSpPr txBox="1"/>
          <p:nvPr/>
        </p:nvSpPr>
        <p:spPr>
          <a:xfrm>
            <a:off x="775402" y="3494954"/>
            <a:ext cx="7411668" cy="116952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mbria"/>
                <a:ea typeface="Cambria"/>
                <a:cs typeface="Cambria"/>
                <a:sym typeface="Cambria"/>
              </a:rPr>
              <a:t>Pada gambar di atas dapat diamati bahwa hasil clustering menggunakan metode hierarchical clustering dengan K=5. Semua titik dapat tergabung pada cluster dengan baik dan hasil clustering hampir sama hasilnya dengan metode K-Means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mbria"/>
              <a:ea typeface="Cambria"/>
              <a:cs typeface="Cambria"/>
              <a:sym typeface="Cambria"/>
            </a:endParaRPr>
          </a:p>
        </p:txBody>
      </p:sp>
      <p:pic>
        <p:nvPicPr>
          <p:cNvPr id="825" name="Google Shape;825;p44"/>
          <p:cNvPicPr preferRelativeResize="0"/>
          <p:nvPr/>
        </p:nvPicPr>
        <p:blipFill rotWithShape="1">
          <a:blip r:embed="rId3">
            <a:alphaModFix/>
          </a:blip>
          <a:srcRect b="0" l="0" r="0" t="0"/>
          <a:stretch/>
        </p:blipFill>
        <p:spPr>
          <a:xfrm>
            <a:off x="2425160" y="800125"/>
            <a:ext cx="3790209" cy="269482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45"/>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DBSCAN</a:t>
            </a:r>
            <a:endParaRPr b="1" i="0" sz="1350" u="none" cap="none" strike="noStrike">
              <a:solidFill>
                <a:srgbClr val="0F3570"/>
              </a:solidFill>
              <a:latin typeface="Overlock"/>
              <a:ea typeface="Overlock"/>
              <a:cs typeface="Overlock"/>
              <a:sym typeface="Overlock"/>
            </a:endParaRPr>
          </a:p>
        </p:txBody>
      </p:sp>
      <p:sp>
        <p:nvSpPr>
          <p:cNvPr id="831" name="Google Shape;831;p45"/>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832" name="Google Shape;832;p45"/>
          <p:cNvSpPr txBox="1"/>
          <p:nvPr/>
        </p:nvSpPr>
        <p:spPr>
          <a:xfrm>
            <a:off x="150850" y="779203"/>
            <a:ext cx="8633700" cy="1006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Cambria"/>
                <a:ea typeface="Cambria"/>
                <a:cs typeface="Cambria"/>
                <a:sym typeface="Cambria"/>
              </a:rPr>
              <a:t>Pada slide sebelumnya telah dijelaskan Teknik clustering berbasis partisi dan hirarki, kedua Teknik ini efisien jika dataset berbentuk normal. Namun ketika data cluster berbentuk arbiter atau ingin mendeteksi cluster outlier, maka DBSCAN merupakan Teknik cluster yang sesuai. Untuk lebih jelasnya dapat diamati pada gambar berikut:</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mbria"/>
              <a:ea typeface="Cambria"/>
              <a:cs typeface="Cambria"/>
              <a:sym typeface="Cambria"/>
            </a:endParaRPr>
          </a:p>
        </p:txBody>
      </p:sp>
      <p:pic>
        <p:nvPicPr>
          <p:cNvPr descr="Figure" id="833" name="Google Shape;833;p45"/>
          <p:cNvPicPr preferRelativeResize="0"/>
          <p:nvPr/>
        </p:nvPicPr>
        <p:blipFill rotWithShape="1">
          <a:blip r:embed="rId3">
            <a:alphaModFix/>
          </a:blip>
          <a:srcRect b="0" l="0" r="0" t="0"/>
          <a:stretch/>
        </p:blipFill>
        <p:spPr>
          <a:xfrm>
            <a:off x="1000726" y="1589426"/>
            <a:ext cx="6751674" cy="2521329"/>
          </a:xfrm>
          <a:prstGeom prst="rect">
            <a:avLst/>
          </a:prstGeom>
          <a:noFill/>
          <a:ln>
            <a:noFill/>
          </a:ln>
        </p:spPr>
      </p:pic>
      <p:sp>
        <p:nvSpPr>
          <p:cNvPr id="834" name="Google Shape;834;p45"/>
          <p:cNvSpPr txBox="1"/>
          <p:nvPr/>
        </p:nvSpPr>
        <p:spPr>
          <a:xfrm>
            <a:off x="1219957" y="3845548"/>
            <a:ext cx="467300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Image source: https://github.com/NSHipster/DBSCAN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46"/>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DBSCAN</a:t>
            </a:r>
            <a:endParaRPr b="1" i="0" sz="1350" u="none" cap="none" strike="noStrike">
              <a:solidFill>
                <a:srgbClr val="0F3570"/>
              </a:solidFill>
              <a:latin typeface="Overlock"/>
              <a:ea typeface="Overlock"/>
              <a:cs typeface="Overlock"/>
              <a:sym typeface="Overlock"/>
            </a:endParaRPr>
          </a:p>
        </p:txBody>
      </p:sp>
      <p:sp>
        <p:nvSpPr>
          <p:cNvPr id="840" name="Google Shape;840;p46"/>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841" name="Google Shape;841;p46"/>
          <p:cNvSpPr txBox="1"/>
          <p:nvPr/>
        </p:nvSpPr>
        <p:spPr>
          <a:xfrm>
            <a:off x="629315" y="1808979"/>
            <a:ext cx="7601550" cy="1317253"/>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Cambria"/>
                <a:ea typeface="Cambria"/>
                <a:cs typeface="Cambria"/>
                <a:sym typeface="Cambria"/>
              </a:rPr>
              <a:t>D</a:t>
            </a:r>
            <a:r>
              <a:rPr b="0" i="0" lang="en-US" sz="1600" u="none" cap="none" strike="noStrike">
                <a:solidFill>
                  <a:srgbClr val="000000"/>
                </a:solidFill>
                <a:latin typeface="Cambria"/>
                <a:ea typeface="Cambria"/>
                <a:cs typeface="Cambria"/>
                <a:sym typeface="Cambria"/>
              </a:rPr>
              <a:t>ensity-</a:t>
            </a:r>
            <a:r>
              <a:rPr b="1" i="0" lang="en-US" sz="1600" u="none" cap="none" strike="noStrike">
                <a:solidFill>
                  <a:srgbClr val="000000"/>
                </a:solidFill>
                <a:latin typeface="Cambria"/>
                <a:ea typeface="Cambria"/>
                <a:cs typeface="Cambria"/>
                <a:sym typeface="Cambria"/>
              </a:rPr>
              <a:t>B</a:t>
            </a:r>
            <a:r>
              <a:rPr b="0" i="0" lang="en-US" sz="1600" u="none" cap="none" strike="noStrike">
                <a:solidFill>
                  <a:srgbClr val="000000"/>
                </a:solidFill>
                <a:latin typeface="Cambria"/>
                <a:ea typeface="Cambria"/>
                <a:cs typeface="Cambria"/>
                <a:sym typeface="Cambria"/>
              </a:rPr>
              <a:t>ased </a:t>
            </a:r>
            <a:r>
              <a:rPr b="1" i="0" lang="en-US" sz="1600" u="none" cap="none" strike="noStrike">
                <a:solidFill>
                  <a:srgbClr val="000000"/>
                </a:solidFill>
                <a:latin typeface="Cambria"/>
                <a:ea typeface="Cambria"/>
                <a:cs typeface="Cambria"/>
                <a:sym typeface="Cambria"/>
              </a:rPr>
              <a:t>S</a:t>
            </a:r>
            <a:r>
              <a:rPr b="0" i="0" lang="en-US" sz="1600" u="none" cap="none" strike="noStrike">
                <a:solidFill>
                  <a:srgbClr val="000000"/>
                </a:solidFill>
                <a:latin typeface="Cambria"/>
                <a:ea typeface="Cambria"/>
                <a:cs typeface="Cambria"/>
                <a:sym typeface="Cambria"/>
              </a:rPr>
              <a:t>patial </a:t>
            </a:r>
            <a:r>
              <a:rPr b="1" i="0" lang="en-US" sz="1600" u="none" cap="none" strike="noStrike">
                <a:solidFill>
                  <a:srgbClr val="000000"/>
                </a:solidFill>
                <a:latin typeface="Cambria"/>
                <a:ea typeface="Cambria"/>
                <a:cs typeface="Cambria"/>
                <a:sym typeface="Cambria"/>
              </a:rPr>
              <a:t>C</a:t>
            </a:r>
            <a:r>
              <a:rPr b="0" i="0" lang="en-US" sz="1600" u="none" cap="none" strike="noStrike">
                <a:solidFill>
                  <a:srgbClr val="000000"/>
                </a:solidFill>
                <a:latin typeface="Cambria"/>
                <a:ea typeface="Cambria"/>
                <a:cs typeface="Cambria"/>
                <a:sym typeface="Cambria"/>
              </a:rPr>
              <a:t>lustering of </a:t>
            </a:r>
            <a:r>
              <a:rPr b="1" i="0" lang="en-US" sz="1600" u="none" cap="none" strike="noStrike">
                <a:solidFill>
                  <a:srgbClr val="000000"/>
                </a:solidFill>
                <a:latin typeface="Cambria"/>
                <a:ea typeface="Cambria"/>
                <a:cs typeface="Cambria"/>
                <a:sym typeface="Cambria"/>
              </a:rPr>
              <a:t>A</a:t>
            </a:r>
            <a:r>
              <a:rPr b="0" i="0" lang="en-US" sz="1600" u="none" cap="none" strike="noStrike">
                <a:solidFill>
                  <a:srgbClr val="000000"/>
                </a:solidFill>
                <a:latin typeface="Cambria"/>
                <a:ea typeface="Cambria"/>
                <a:cs typeface="Cambria"/>
                <a:sym typeface="Cambria"/>
              </a:rPr>
              <a:t>pplications with </a:t>
            </a:r>
            <a:r>
              <a:rPr b="1" i="0" lang="en-US" sz="1600" u="none" cap="none" strike="noStrike">
                <a:solidFill>
                  <a:srgbClr val="000000"/>
                </a:solidFill>
                <a:latin typeface="Cambria"/>
                <a:ea typeface="Cambria"/>
                <a:cs typeface="Cambria"/>
                <a:sym typeface="Cambria"/>
              </a:rPr>
              <a:t>N</a:t>
            </a:r>
            <a:r>
              <a:rPr b="0" i="0" lang="en-US" sz="1600" u="none" cap="none" strike="noStrike">
                <a:solidFill>
                  <a:srgbClr val="000000"/>
                </a:solidFill>
                <a:latin typeface="Cambria"/>
                <a:ea typeface="Cambria"/>
                <a:cs typeface="Cambria"/>
                <a:sym typeface="Cambria"/>
              </a:rPr>
              <a:t>oise (DBSCAN) adalah algoritma dasar untuk pengelompokan berbasis density. Algoritma ini dapat menemukan cluster dengan berbagai bentuk dan ukuran dari sejumlah besar data, yang mengandung noise dan outlier.</a:t>
            </a:r>
            <a:endParaRPr b="0" i="0" sz="1600" u="none" cap="none" strike="noStrike">
              <a:solidFill>
                <a:srgbClr val="000000"/>
              </a:solidFill>
              <a:latin typeface="Cambria"/>
              <a:ea typeface="Cambria"/>
              <a:cs typeface="Cambria"/>
              <a:sym typeface="Cambri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47"/>
          <p:cNvSpPr txBox="1"/>
          <p:nvPr/>
        </p:nvSpPr>
        <p:spPr>
          <a:xfrm>
            <a:off x="127750" y="479025"/>
            <a:ext cx="89355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Referensi </a:t>
            </a:r>
            <a:endParaRPr b="1" i="0" sz="1350" u="none" cap="none" strike="noStrike">
              <a:solidFill>
                <a:srgbClr val="0F3570"/>
              </a:solidFill>
              <a:latin typeface="Overlock"/>
              <a:ea typeface="Overlock"/>
              <a:cs typeface="Overlock"/>
              <a:sym typeface="Overlock"/>
            </a:endParaRPr>
          </a:p>
        </p:txBody>
      </p:sp>
      <p:sp>
        <p:nvSpPr>
          <p:cNvPr id="847" name="Google Shape;847;p47"/>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848" name="Google Shape;848;p47"/>
          <p:cNvSpPr txBox="1"/>
          <p:nvPr/>
        </p:nvSpPr>
        <p:spPr>
          <a:xfrm>
            <a:off x="508000" y="871425"/>
            <a:ext cx="8377500" cy="1477500"/>
          </a:xfrm>
          <a:prstGeom prst="rect">
            <a:avLst/>
          </a:prstGeom>
          <a:noFill/>
          <a:ln>
            <a:noFill/>
          </a:ln>
        </p:spPr>
        <p:txBody>
          <a:bodyPr anchorCtr="0" anchor="t" bIns="91425" lIns="91425" spcFirstLastPara="1" rIns="91425" wrap="square" tIns="91425">
            <a:spAutoFit/>
          </a:bodyPr>
          <a:lstStyle/>
          <a:p>
            <a:pPr indent="-171450" lvl="0" marL="171450" marR="0" rtl="0" algn="l">
              <a:lnSpc>
                <a:spcPct val="150000"/>
              </a:lnSpc>
              <a:spcBef>
                <a:spcPts val="0"/>
              </a:spcBef>
              <a:spcAft>
                <a:spcPts val="0"/>
              </a:spcAft>
              <a:buClr>
                <a:srgbClr val="000000"/>
              </a:buClr>
              <a:buSzPts val="1200"/>
              <a:buFont typeface="Arial"/>
              <a:buChar char="-"/>
            </a:pPr>
            <a:r>
              <a:rPr b="0" i="0" lang="en-US" sz="1200" u="none" cap="none" strike="noStrike">
                <a:solidFill>
                  <a:srgbClr val="000000"/>
                </a:solidFill>
                <a:latin typeface="Overlock"/>
                <a:ea typeface="Overlock"/>
                <a:cs typeface="Overlock"/>
                <a:sym typeface="Overlock"/>
              </a:rPr>
              <a:t>Ethem Alpaydin, “Introduction to Machine Learning, Fourth Edition”, MIT Press, 2020</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rgbClr val="000000"/>
              </a:buClr>
              <a:buSzPts val="1200"/>
              <a:buFont typeface="Arial"/>
              <a:buChar char="-"/>
            </a:pPr>
            <a:r>
              <a:rPr b="0" i="0" lang="en-US" sz="1200" u="none" cap="none" strike="noStrike">
                <a:solidFill>
                  <a:srgbClr val="000000"/>
                </a:solidFill>
                <a:latin typeface="Overlock"/>
                <a:ea typeface="Overlock"/>
                <a:cs typeface="Overlock"/>
                <a:sym typeface="Overlock"/>
              </a:rPr>
              <a:t> Zhi-Hua Zhou, Shaowu Liu, “Machine Learning”, Springer,2024</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rgbClr val="000000"/>
              </a:buClr>
              <a:buSzPts val="1200"/>
              <a:buFont typeface="Arial"/>
              <a:buChar char="-"/>
            </a:pPr>
            <a:r>
              <a:rPr b="0" i="0" lang="en-US" sz="1200" u="none" cap="none" strike="noStrike">
                <a:solidFill>
                  <a:srgbClr val="000000"/>
                </a:solidFill>
                <a:latin typeface="Overlock"/>
                <a:ea typeface="Overlock"/>
                <a:cs typeface="Overlock"/>
                <a:sym typeface="Overlock"/>
              </a:rPr>
              <a:t>Charu C. Aggarwal, Chandan K. Reddy,” Data Clustering“, Chapman and Hall/CRC,2013</a:t>
            </a:r>
            <a:endParaRPr b="0" i="0" sz="1200" u="sng" cap="none" strike="noStrike">
              <a:solidFill>
                <a:srgbClr val="000000"/>
              </a:solidFill>
              <a:latin typeface="Overlock"/>
              <a:ea typeface="Overlock"/>
              <a:cs typeface="Overlock"/>
              <a:sym typeface="Overlock"/>
              <a:hlinkClick r:id="rId3">
                <a:extLst>
                  <a:ext uri="{A12FA001-AC4F-418D-AE19-62706E023703}">
                    <ahyp:hlinkClr val="tx"/>
                  </a:ext>
                </a:extLst>
              </a:hlinkClick>
            </a:endParaRPr>
          </a:p>
          <a:p>
            <a:pPr indent="-171450" lvl="0" marL="171450" marR="0" rtl="0" algn="l">
              <a:lnSpc>
                <a:spcPct val="150000"/>
              </a:lnSpc>
              <a:spcBef>
                <a:spcPts val="0"/>
              </a:spcBef>
              <a:spcAft>
                <a:spcPts val="0"/>
              </a:spcAft>
              <a:buClr>
                <a:srgbClr val="000000"/>
              </a:buClr>
              <a:buSzPts val="1200"/>
              <a:buFont typeface="Arial"/>
              <a:buChar char="-"/>
            </a:pPr>
            <a:r>
              <a:rPr b="0" i="0" lang="en-US" sz="1200" u="none" cap="none" strike="noStrike">
                <a:solidFill>
                  <a:srgbClr val="000000"/>
                </a:solidFill>
                <a:latin typeface="Overlock"/>
                <a:ea typeface="Overlock"/>
                <a:cs typeface="Overlock"/>
                <a:sym typeface="Overlock"/>
              </a:rPr>
              <a:t>Anil K. Kain, Richard C. Dubes, “Algorithm for Clustering Data”, Michigan State Univesrity, Prentice Hall Advance Reference, 2018 (free download at http://www.cse.msu.edu/~jain/Clustering_Jain_Dubes.pdf</a:t>
            </a:r>
            <a:endParaRPr b="0" i="0" sz="1200" u="none" cap="none" strike="noStrike">
              <a:solidFill>
                <a:srgbClr val="000000"/>
              </a:solidFill>
              <a:latin typeface="Overlock"/>
              <a:ea typeface="Overlock"/>
              <a:cs typeface="Overlock"/>
              <a:sym typeface="Overlock"/>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48"/>
          <p:cNvSpPr txBox="1"/>
          <p:nvPr/>
        </p:nvSpPr>
        <p:spPr>
          <a:xfrm>
            <a:off x="127750" y="479025"/>
            <a:ext cx="89355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Tools / Lab Online </a:t>
            </a:r>
            <a:endParaRPr b="1" i="0" sz="1350" u="none" cap="none" strike="noStrike">
              <a:solidFill>
                <a:srgbClr val="0F3570"/>
              </a:solidFill>
              <a:latin typeface="Overlock"/>
              <a:ea typeface="Overlock"/>
              <a:cs typeface="Overlock"/>
              <a:sym typeface="Overlock"/>
            </a:endParaRPr>
          </a:p>
        </p:txBody>
      </p:sp>
      <p:sp>
        <p:nvSpPr>
          <p:cNvPr id="854" name="Google Shape;854;p48"/>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855" name="Google Shape;855;p48"/>
          <p:cNvSpPr txBox="1"/>
          <p:nvPr/>
        </p:nvSpPr>
        <p:spPr>
          <a:xfrm>
            <a:off x="462844" y="871425"/>
            <a:ext cx="7755467" cy="5539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verlock"/>
              <a:ea typeface="Overlock"/>
              <a:cs typeface="Overlock"/>
              <a:sym typeface="Overlock"/>
            </a:endParaRPr>
          </a:p>
          <a:p>
            <a:pPr indent="-228600" lvl="0" marL="2286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Overlock"/>
                <a:ea typeface="Overlock"/>
                <a:cs typeface="Overlock"/>
                <a:sym typeface="Overlock"/>
              </a:rPr>
              <a:t>Rapid Miner</a:t>
            </a:r>
            <a:endParaRPr b="0" i="0" sz="1200" u="none" cap="none" strike="noStrike">
              <a:solidFill>
                <a:srgbClr val="000000"/>
              </a:solidFill>
              <a:latin typeface="Overlock"/>
              <a:ea typeface="Overlock"/>
              <a:cs typeface="Overlock"/>
              <a:sym typeface="Overlock"/>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49"/>
          <p:cNvSpPr txBox="1"/>
          <p:nvPr/>
        </p:nvSpPr>
        <p:spPr>
          <a:xfrm>
            <a:off x="127750" y="479025"/>
            <a:ext cx="5479800" cy="39238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Quiz / Games</a:t>
            </a:r>
            <a:endParaRPr b="0" i="0" sz="1400" u="none" cap="none" strike="noStrike">
              <a:solidFill>
                <a:srgbClr val="000000"/>
              </a:solidFill>
              <a:latin typeface="Arial"/>
              <a:ea typeface="Arial"/>
              <a:cs typeface="Arial"/>
              <a:sym typeface="Arial"/>
            </a:endParaRPr>
          </a:p>
        </p:txBody>
      </p:sp>
      <p:sp>
        <p:nvSpPr>
          <p:cNvPr id="861" name="Google Shape;861;p49"/>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862" name="Google Shape;862;p49"/>
          <p:cNvSpPr txBox="1"/>
          <p:nvPr/>
        </p:nvSpPr>
        <p:spPr>
          <a:xfrm>
            <a:off x="234050" y="941381"/>
            <a:ext cx="7601550" cy="1671196"/>
          </a:xfrm>
          <a:prstGeom prst="rect">
            <a:avLst/>
          </a:prstGeom>
          <a:noFill/>
          <a:ln>
            <a:noFill/>
          </a:ln>
        </p:spPr>
        <p:txBody>
          <a:bodyPr anchorCtr="0" anchor="t" bIns="91425" lIns="91425" spcFirstLastPara="1" rIns="91425" wrap="square" tIns="91425">
            <a:spAutoFit/>
          </a:bodyPr>
          <a:lstStyle/>
          <a:p>
            <a:pPr indent="-342900" lvl="0" marL="342900" marR="0" rtl="0" algn="just">
              <a:lnSpc>
                <a:spcPct val="115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Cambria"/>
                <a:ea typeface="Cambria"/>
                <a:cs typeface="Cambria"/>
                <a:sym typeface="Cambria"/>
              </a:rPr>
              <a:t>Sebuah department store ingin menganalisa kelompok perilaku belanja dari pelanggannya, dengan data set yang diberikan buatlah analisa:</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	a. gunakan kolom ke 2 hingga 4 sebagai input features</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	b. dengan metode elbow, analisa jumlah cluster yang tepat</a:t>
            </a:r>
            <a:endParaRPr b="0" i="0" sz="14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	c. gunakan K-Means clustering dan analisa hasilnya</a:t>
            </a:r>
            <a:endParaRPr b="0" i="0" sz="14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
          <p:cNvSpPr txBox="1"/>
          <p:nvPr/>
        </p:nvSpPr>
        <p:spPr>
          <a:xfrm>
            <a:off x="311700" y="2150850"/>
            <a:ext cx="8520600" cy="841800"/>
          </a:xfrm>
          <a:prstGeom prst="rect">
            <a:avLst/>
          </a:prstGeom>
          <a:noFill/>
          <a:ln>
            <a:noFill/>
          </a:ln>
        </p:spPr>
        <p:txBody>
          <a:bodyPr anchorCtr="0" anchor="b" bIns="91425" lIns="91425" spcFirstLastPara="1" rIns="91425" wrap="square" tIns="91425">
            <a:normAutofit fontScale="92500" lnSpcReduction="10000"/>
          </a:bodyPr>
          <a:lstStyle/>
          <a:p>
            <a:pPr indent="0" lvl="0" marL="0" marR="0" rtl="0" algn="ctr">
              <a:lnSpc>
                <a:spcPct val="100000"/>
              </a:lnSpc>
              <a:spcBef>
                <a:spcPts val="0"/>
              </a:spcBef>
              <a:spcAft>
                <a:spcPts val="0"/>
              </a:spcAft>
              <a:buClr>
                <a:schemeClr val="dk1"/>
              </a:buClr>
              <a:buSzPct val="108107"/>
              <a:buFont typeface="Arial"/>
              <a:buNone/>
            </a:pPr>
            <a:r>
              <a:rPr b="0" i="0" lang="en-US" sz="5200" u="none" cap="none" strike="noStrike">
                <a:solidFill>
                  <a:schemeClr val="dk1"/>
                </a:solidFill>
                <a:latin typeface="Arial"/>
                <a:ea typeface="Arial"/>
                <a:cs typeface="Arial"/>
                <a:sym typeface="Arial"/>
              </a:rPr>
              <a:t>Clustering</a:t>
            </a:r>
            <a:endParaRPr b="0" i="0" sz="52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50"/>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TUGAS</a:t>
            </a:r>
            <a:endParaRPr b="1" i="0" sz="1350" u="none" cap="none" strike="noStrike">
              <a:solidFill>
                <a:srgbClr val="0F3570"/>
              </a:solidFill>
              <a:latin typeface="Overlock"/>
              <a:ea typeface="Overlock"/>
              <a:cs typeface="Overlock"/>
              <a:sym typeface="Overlock"/>
            </a:endParaRPr>
          </a:p>
        </p:txBody>
      </p:sp>
      <p:sp>
        <p:nvSpPr>
          <p:cNvPr id="868" name="Google Shape;868;p50"/>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869" name="Google Shape;869;p50"/>
          <p:cNvSpPr txBox="1"/>
          <p:nvPr/>
        </p:nvSpPr>
        <p:spPr>
          <a:xfrm>
            <a:off x="234050" y="941381"/>
            <a:ext cx="7601700" cy="1887000"/>
          </a:xfrm>
          <a:prstGeom prst="rect">
            <a:avLst/>
          </a:prstGeom>
          <a:noFill/>
          <a:ln>
            <a:noFill/>
          </a:ln>
        </p:spPr>
        <p:txBody>
          <a:bodyPr anchorCtr="0" anchor="t" bIns="91425" lIns="91425" spcFirstLastPara="1" rIns="91425" wrap="square" tIns="91425">
            <a:spAutoFit/>
          </a:bodyPr>
          <a:lstStyle/>
          <a:p>
            <a:pPr indent="-342900" lvl="0" marL="342900" marR="0" rtl="0" algn="just">
              <a:lnSpc>
                <a:spcPct val="115000"/>
              </a:lnSpc>
              <a:spcBef>
                <a:spcPts val="0"/>
              </a:spcBef>
              <a:spcAft>
                <a:spcPts val="0"/>
              </a:spcAft>
              <a:buClr>
                <a:srgbClr val="000000"/>
              </a:buClr>
              <a:buSzPts val="1400"/>
              <a:buFont typeface="Arial"/>
              <a:buAutoNum type="arabicPeriod" startAt="2"/>
            </a:pPr>
            <a:r>
              <a:rPr b="0" i="0" lang="en-US" sz="1400" u="none" cap="none" strike="noStrike">
                <a:solidFill>
                  <a:srgbClr val="000000"/>
                </a:solidFill>
                <a:latin typeface="Cambria"/>
                <a:ea typeface="Cambria"/>
                <a:cs typeface="Cambria"/>
                <a:sym typeface="Cambria"/>
              </a:rPr>
              <a:t>Sebuah department store ingin menganalisa kelompok perilaku belanja dari pelanggannya,       </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        dengan data set yang diberikan buatlah analisa:</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	a. gunakan kolom ke 2 hingga 4 sebagai input features</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	b. dengan dendogram diagram, analisa jumlah cluster yang tepat</a:t>
            </a:r>
            <a:endParaRPr b="0" i="0" sz="14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	c. gunakan Hierarchical clustering dan analisa hasilnya</a:t>
            </a:r>
            <a:endParaRPr b="0" i="0" sz="14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	d. bandingkan hasilnya dengan menggunakan metode K-Means</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3" name="Shape 873"/>
        <p:cNvGrpSpPr/>
        <p:nvPr/>
      </p:nvGrpSpPr>
      <p:grpSpPr>
        <a:xfrm>
          <a:off x="0" y="0"/>
          <a:ext cx="0" cy="0"/>
          <a:chOff x="0" y="0"/>
          <a:chExt cx="0" cy="0"/>
        </a:xfrm>
      </p:grpSpPr>
      <p:sp>
        <p:nvSpPr>
          <p:cNvPr id="874" name="Google Shape;874;g333a3dec075_0_188"/>
          <p:cNvSpPr txBox="1"/>
          <p:nvPr/>
        </p:nvSpPr>
        <p:spPr>
          <a:xfrm>
            <a:off x="762900" y="1795950"/>
            <a:ext cx="4236900" cy="7758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lt1"/>
              </a:buClr>
              <a:buSzPts val="3000"/>
              <a:buFont typeface="Poppins SemiBold"/>
              <a:buNone/>
            </a:pPr>
            <a:r>
              <a:rPr b="0" i="0" lang="en-US" sz="4500" u="none" cap="none" strike="noStrike">
                <a:solidFill>
                  <a:schemeClr val="lt1"/>
                </a:solidFill>
                <a:latin typeface="Poppins SemiBold"/>
                <a:ea typeface="Poppins SemiBold"/>
                <a:cs typeface="Poppins SemiBold"/>
                <a:sym typeface="Poppins SemiBold"/>
              </a:rPr>
              <a:t>Terima Kasih</a:t>
            </a:r>
            <a:endParaRPr b="0" i="0" sz="4500" u="none" cap="none" strike="noStrike">
              <a:solidFill>
                <a:schemeClr val="lt1"/>
              </a:solidFill>
              <a:latin typeface="Poppins SemiBold"/>
              <a:ea typeface="Poppins SemiBold"/>
              <a:cs typeface="Poppins SemiBold"/>
              <a:sym typeface="Poppins SemiBold"/>
            </a:endParaRPr>
          </a:p>
        </p:txBody>
      </p:sp>
      <p:pic>
        <p:nvPicPr>
          <p:cNvPr id="875" name="Google Shape;875;g333a3dec075_0_188"/>
          <p:cNvPicPr preferRelativeResize="0"/>
          <p:nvPr/>
        </p:nvPicPr>
        <p:blipFill rotWithShape="1">
          <a:blip r:embed="rId4">
            <a:alphaModFix/>
          </a:blip>
          <a:srcRect b="0" l="0" r="0" t="0"/>
          <a:stretch/>
        </p:blipFill>
        <p:spPr>
          <a:xfrm>
            <a:off x="1143287" y="-190837"/>
            <a:ext cx="1561766" cy="1579314"/>
          </a:xfrm>
          <a:prstGeom prst="rect">
            <a:avLst/>
          </a:prstGeom>
          <a:noFill/>
          <a:ln>
            <a:noFill/>
          </a:ln>
        </p:spPr>
      </p:pic>
      <p:pic>
        <p:nvPicPr>
          <p:cNvPr id="876" name="Google Shape;876;g333a3dec075_0_188"/>
          <p:cNvPicPr preferRelativeResize="0"/>
          <p:nvPr/>
        </p:nvPicPr>
        <p:blipFill rotWithShape="1">
          <a:blip r:embed="rId5">
            <a:alphaModFix/>
          </a:blip>
          <a:srcRect b="0" l="0" r="0" t="0"/>
          <a:stretch/>
        </p:blipFill>
        <p:spPr>
          <a:xfrm>
            <a:off x="4211612" y="1551374"/>
            <a:ext cx="2996469" cy="2686606"/>
          </a:xfrm>
          <a:prstGeom prst="rect">
            <a:avLst/>
          </a:prstGeom>
          <a:noFill/>
          <a:ln>
            <a:noFill/>
          </a:ln>
        </p:spPr>
      </p:pic>
      <p:pic>
        <p:nvPicPr>
          <p:cNvPr id="877" name="Google Shape;877;g333a3dec075_0_188"/>
          <p:cNvPicPr preferRelativeResize="0"/>
          <p:nvPr/>
        </p:nvPicPr>
        <p:blipFill>
          <a:blip r:embed="rId6">
            <a:alphaModFix/>
          </a:blip>
          <a:stretch>
            <a:fillRect/>
          </a:stretch>
        </p:blipFill>
        <p:spPr>
          <a:xfrm>
            <a:off x="324375" y="77212"/>
            <a:ext cx="1366774" cy="10432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6"/>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Clustering</a:t>
            </a:r>
            <a:endParaRPr b="1" i="0" sz="1350" u="none" cap="none" strike="noStrike">
              <a:solidFill>
                <a:srgbClr val="0F3570"/>
              </a:solidFill>
              <a:latin typeface="Overlock"/>
              <a:ea typeface="Overlock"/>
              <a:cs typeface="Overlock"/>
              <a:sym typeface="Overlock"/>
            </a:endParaRPr>
          </a:p>
        </p:txBody>
      </p:sp>
      <p:sp>
        <p:nvSpPr>
          <p:cNvPr id="289" name="Google Shape;289;p6"/>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grpSp>
        <p:nvGrpSpPr>
          <p:cNvPr id="290" name="Google Shape;290;p6"/>
          <p:cNvGrpSpPr/>
          <p:nvPr/>
        </p:nvGrpSpPr>
        <p:grpSpPr>
          <a:xfrm>
            <a:off x="1524409" y="860821"/>
            <a:ext cx="6095180" cy="3421856"/>
            <a:chOff x="409" y="321071"/>
            <a:chExt cx="6095180" cy="3421856"/>
          </a:xfrm>
        </p:grpSpPr>
        <p:sp>
          <p:nvSpPr>
            <p:cNvPr id="291" name="Google Shape;291;p6"/>
            <p:cNvSpPr/>
            <p:nvPr/>
          </p:nvSpPr>
          <p:spPr>
            <a:xfrm>
              <a:off x="3048000" y="1212180"/>
              <a:ext cx="2156482" cy="374265"/>
            </a:xfrm>
            <a:custGeom>
              <a:rect b="b" l="l" r="r" t="t"/>
              <a:pathLst>
                <a:path extrusionOk="0" h="120000" w="120000">
                  <a:moveTo>
                    <a:pt x="0" y="0"/>
                  </a:moveTo>
                  <a:lnTo>
                    <a:pt x="0" y="60000"/>
                  </a:lnTo>
                  <a:lnTo>
                    <a:pt x="120000" y="60000"/>
                  </a:lnTo>
                  <a:lnTo>
                    <a:pt x="120000" y="120000"/>
                  </a:lnTo>
                </a:path>
              </a:pathLst>
            </a:custGeom>
            <a:noFill/>
            <a:ln cap="flat" cmpd="sng" w="25400">
              <a:solidFill>
                <a:srgbClr val="FFAA3F"/>
              </a:solidFill>
              <a:prstDash val="solid"/>
              <a:round/>
              <a:headEnd len="sm" w="sm" type="none"/>
              <a:tailEnd len="sm" w="sm" type="none"/>
            </a:ln>
          </p:spPr>
        </p:sp>
        <p:sp>
          <p:nvSpPr>
            <p:cNvPr id="292" name="Google Shape;292;p6"/>
            <p:cNvSpPr/>
            <p:nvPr/>
          </p:nvSpPr>
          <p:spPr>
            <a:xfrm>
              <a:off x="2335113" y="2477554"/>
              <a:ext cx="267332" cy="819819"/>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93" name="Google Shape;293;p6"/>
            <p:cNvSpPr/>
            <p:nvPr/>
          </p:nvSpPr>
          <p:spPr>
            <a:xfrm>
              <a:off x="3002280" y="1212180"/>
              <a:ext cx="91440" cy="374265"/>
            </a:xfrm>
            <a:custGeom>
              <a:rect b="b" l="l" r="r" t="t"/>
              <a:pathLst>
                <a:path extrusionOk="0" h="120000" w="120000">
                  <a:moveTo>
                    <a:pt x="60000" y="0"/>
                  </a:moveTo>
                  <a:lnTo>
                    <a:pt x="60000" y="120000"/>
                  </a:lnTo>
                </a:path>
              </a:pathLst>
            </a:custGeom>
            <a:noFill/>
            <a:ln cap="flat" cmpd="sng" w="25400">
              <a:solidFill>
                <a:srgbClr val="FFAA3F"/>
              </a:solidFill>
              <a:prstDash val="solid"/>
              <a:round/>
              <a:headEnd len="sm" w="sm" type="none"/>
              <a:tailEnd len="sm" w="sm" type="none"/>
            </a:ln>
          </p:spPr>
        </p:sp>
        <p:sp>
          <p:nvSpPr>
            <p:cNvPr id="294" name="Google Shape;294;p6"/>
            <p:cNvSpPr/>
            <p:nvPr/>
          </p:nvSpPr>
          <p:spPr>
            <a:xfrm>
              <a:off x="891517" y="1212180"/>
              <a:ext cx="2156482" cy="374265"/>
            </a:xfrm>
            <a:custGeom>
              <a:rect b="b" l="l" r="r" t="t"/>
              <a:pathLst>
                <a:path extrusionOk="0" h="120000" w="120000">
                  <a:moveTo>
                    <a:pt x="120000" y="0"/>
                  </a:moveTo>
                  <a:lnTo>
                    <a:pt x="120000" y="60000"/>
                  </a:lnTo>
                  <a:lnTo>
                    <a:pt x="0" y="60000"/>
                  </a:lnTo>
                  <a:lnTo>
                    <a:pt x="0" y="120000"/>
                  </a:lnTo>
                </a:path>
              </a:pathLst>
            </a:custGeom>
            <a:noFill/>
            <a:ln cap="flat" cmpd="sng" w="25400">
              <a:solidFill>
                <a:srgbClr val="FFAA3F"/>
              </a:solidFill>
              <a:prstDash val="solid"/>
              <a:round/>
              <a:headEnd len="sm" w="sm" type="none"/>
              <a:tailEnd len="sm" w="sm" type="none"/>
            </a:ln>
          </p:spPr>
        </p:sp>
        <p:sp>
          <p:nvSpPr>
            <p:cNvPr id="295" name="Google Shape;295;p6"/>
            <p:cNvSpPr/>
            <p:nvPr/>
          </p:nvSpPr>
          <p:spPr>
            <a:xfrm>
              <a:off x="2156891" y="321071"/>
              <a:ext cx="1782216" cy="891108"/>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6"/>
            <p:cNvSpPr txBox="1"/>
            <p:nvPr/>
          </p:nvSpPr>
          <p:spPr>
            <a:xfrm>
              <a:off x="2156891" y="321071"/>
              <a:ext cx="1782216" cy="891108"/>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Machine learning</a:t>
              </a:r>
              <a:endParaRPr b="0" i="0" sz="1400" u="none" cap="none" strike="noStrike">
                <a:solidFill>
                  <a:srgbClr val="000000"/>
                </a:solidFill>
                <a:latin typeface="Arial"/>
                <a:ea typeface="Arial"/>
                <a:cs typeface="Arial"/>
                <a:sym typeface="Arial"/>
              </a:endParaRPr>
            </a:p>
          </p:txBody>
        </p:sp>
        <p:sp>
          <p:nvSpPr>
            <p:cNvPr id="297" name="Google Shape;297;p6"/>
            <p:cNvSpPr/>
            <p:nvPr/>
          </p:nvSpPr>
          <p:spPr>
            <a:xfrm>
              <a:off x="409" y="1586445"/>
              <a:ext cx="1782216" cy="891108"/>
            </a:xfrm>
            <a:prstGeom prst="rect">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6"/>
            <p:cNvSpPr txBox="1"/>
            <p:nvPr/>
          </p:nvSpPr>
          <p:spPr>
            <a:xfrm>
              <a:off x="409" y="1586445"/>
              <a:ext cx="1782216" cy="891108"/>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Supervised</a:t>
              </a:r>
              <a:endParaRPr b="0" i="0" sz="1400" u="none" cap="none" strike="noStrike">
                <a:solidFill>
                  <a:srgbClr val="000000"/>
                </a:solidFill>
                <a:latin typeface="Arial"/>
                <a:ea typeface="Arial"/>
                <a:cs typeface="Arial"/>
                <a:sym typeface="Arial"/>
              </a:endParaRPr>
            </a:p>
          </p:txBody>
        </p:sp>
        <p:sp>
          <p:nvSpPr>
            <p:cNvPr id="299" name="Google Shape;299;p6"/>
            <p:cNvSpPr/>
            <p:nvPr/>
          </p:nvSpPr>
          <p:spPr>
            <a:xfrm>
              <a:off x="2156891" y="1586445"/>
              <a:ext cx="1782216" cy="891108"/>
            </a:xfrm>
            <a:prstGeom prst="rect">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6"/>
            <p:cNvSpPr txBox="1"/>
            <p:nvPr/>
          </p:nvSpPr>
          <p:spPr>
            <a:xfrm>
              <a:off x="2156891" y="1586445"/>
              <a:ext cx="1782216" cy="891108"/>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Unsupervised</a:t>
              </a:r>
              <a:endParaRPr b="0" i="0" sz="1400" u="none" cap="none" strike="noStrike">
                <a:solidFill>
                  <a:srgbClr val="000000"/>
                </a:solidFill>
                <a:latin typeface="Arial"/>
                <a:ea typeface="Arial"/>
                <a:cs typeface="Arial"/>
                <a:sym typeface="Arial"/>
              </a:endParaRPr>
            </a:p>
          </p:txBody>
        </p:sp>
        <p:sp>
          <p:nvSpPr>
            <p:cNvPr id="301" name="Google Shape;301;p6"/>
            <p:cNvSpPr/>
            <p:nvPr/>
          </p:nvSpPr>
          <p:spPr>
            <a:xfrm>
              <a:off x="2602445" y="2851819"/>
              <a:ext cx="1782216" cy="891108"/>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6"/>
            <p:cNvSpPr txBox="1"/>
            <p:nvPr/>
          </p:nvSpPr>
          <p:spPr>
            <a:xfrm>
              <a:off x="2602445" y="2851819"/>
              <a:ext cx="1782216" cy="891108"/>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Clustering</a:t>
              </a:r>
              <a:endParaRPr b="0" i="0" sz="1400" u="none" cap="none" strike="noStrike">
                <a:solidFill>
                  <a:srgbClr val="000000"/>
                </a:solidFill>
                <a:latin typeface="Arial"/>
                <a:ea typeface="Arial"/>
                <a:cs typeface="Arial"/>
                <a:sym typeface="Arial"/>
              </a:endParaRPr>
            </a:p>
          </p:txBody>
        </p:sp>
        <p:sp>
          <p:nvSpPr>
            <p:cNvPr id="303" name="Google Shape;303;p6"/>
            <p:cNvSpPr/>
            <p:nvPr/>
          </p:nvSpPr>
          <p:spPr>
            <a:xfrm>
              <a:off x="4313373" y="1586445"/>
              <a:ext cx="1782216" cy="891108"/>
            </a:xfrm>
            <a:prstGeom prst="rect">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6"/>
            <p:cNvSpPr txBox="1"/>
            <p:nvPr/>
          </p:nvSpPr>
          <p:spPr>
            <a:xfrm>
              <a:off x="4313373" y="1586445"/>
              <a:ext cx="1782216" cy="891108"/>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Reinforcement Learning</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7"/>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Clustering</a:t>
            </a:r>
            <a:endParaRPr b="1" i="0" sz="1350" u="none" cap="none" strike="noStrike">
              <a:solidFill>
                <a:srgbClr val="0F3570"/>
              </a:solidFill>
              <a:latin typeface="Overlock"/>
              <a:ea typeface="Overlock"/>
              <a:cs typeface="Overlock"/>
              <a:sym typeface="Overlock"/>
            </a:endParaRPr>
          </a:p>
        </p:txBody>
      </p:sp>
      <p:sp>
        <p:nvSpPr>
          <p:cNvPr id="310" name="Google Shape;310;p7"/>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grpSp>
        <p:nvGrpSpPr>
          <p:cNvPr id="311" name="Google Shape;311;p7"/>
          <p:cNvGrpSpPr/>
          <p:nvPr/>
        </p:nvGrpSpPr>
        <p:grpSpPr>
          <a:xfrm>
            <a:off x="568335" y="1438316"/>
            <a:ext cx="7184065" cy="2787507"/>
            <a:chOff x="0" y="638246"/>
            <a:chExt cx="7184065" cy="2787507"/>
          </a:xfrm>
        </p:grpSpPr>
        <p:sp>
          <p:nvSpPr>
            <p:cNvPr id="312" name="Google Shape;312;p7"/>
            <p:cNvSpPr/>
            <p:nvPr/>
          </p:nvSpPr>
          <p:spPr>
            <a:xfrm>
              <a:off x="0" y="1227372"/>
              <a:ext cx="7184065" cy="302400"/>
            </a:xfrm>
            <a:prstGeom prst="rect">
              <a:avLst/>
            </a:prstGeom>
            <a:solidFill>
              <a:schemeClr val="lt1">
                <a:alpha val="88627"/>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7"/>
            <p:cNvSpPr/>
            <p:nvPr/>
          </p:nvSpPr>
          <p:spPr>
            <a:xfrm>
              <a:off x="358852" y="638246"/>
              <a:ext cx="6351911" cy="766245"/>
            </a:xfrm>
            <a:prstGeom prst="roundRect">
              <a:avLst>
                <a:gd fmla="val 16667"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7"/>
            <p:cNvSpPr txBox="1"/>
            <p:nvPr/>
          </p:nvSpPr>
          <p:spPr>
            <a:xfrm>
              <a:off x="396257" y="675651"/>
              <a:ext cx="6277101" cy="691435"/>
            </a:xfrm>
            <a:prstGeom prst="rect">
              <a:avLst/>
            </a:prstGeom>
            <a:noFill/>
            <a:ln>
              <a:noFill/>
            </a:ln>
          </p:spPr>
          <p:txBody>
            <a:bodyPr anchorCtr="0" anchor="ctr" bIns="0" lIns="190075" spcFirstLastPara="1" rIns="190075" wrap="square" tIns="0">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Cambria"/>
                  <a:ea typeface="Cambria"/>
                  <a:cs typeface="Cambria"/>
                  <a:sym typeface="Cambria"/>
                </a:rPr>
                <a:t>Teknik clustering melakukan pembelajaran mesin tanpa ada supervisi untuk</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420"/>
                </a:spcBef>
                <a:spcAft>
                  <a:spcPts val="0"/>
                </a:spcAft>
                <a:buClr>
                  <a:srgbClr val="000000"/>
                </a:buClr>
                <a:buSzPts val="1200"/>
                <a:buFont typeface="Arial"/>
                <a:buNone/>
              </a:pPr>
              <a:r>
                <a:rPr b="0" i="0" lang="en-US" sz="1200" u="none" cap="none" strike="noStrike">
                  <a:solidFill>
                    <a:schemeClr val="lt1"/>
                  </a:solidFill>
                  <a:latin typeface="Cambria"/>
                  <a:ea typeface="Cambria"/>
                  <a:cs typeface="Cambria"/>
                  <a:sym typeface="Cambria"/>
                </a:rPr>
                <a:t> menyelesaikan suatu masalah</a:t>
              </a:r>
              <a:endParaRPr b="0" i="0" sz="1200" u="none" cap="none" strike="noStrike">
                <a:solidFill>
                  <a:schemeClr val="lt1"/>
                </a:solidFill>
                <a:latin typeface="Arial"/>
                <a:ea typeface="Arial"/>
                <a:cs typeface="Arial"/>
                <a:sym typeface="Arial"/>
              </a:endParaRPr>
            </a:p>
          </p:txBody>
        </p:sp>
        <p:sp>
          <p:nvSpPr>
            <p:cNvPr id="315" name="Google Shape;315;p7"/>
            <p:cNvSpPr/>
            <p:nvPr/>
          </p:nvSpPr>
          <p:spPr>
            <a:xfrm>
              <a:off x="0" y="2272148"/>
              <a:ext cx="7184065" cy="302400"/>
            </a:xfrm>
            <a:prstGeom prst="rect">
              <a:avLst/>
            </a:prstGeom>
            <a:solidFill>
              <a:schemeClr val="lt1">
                <a:alpha val="88627"/>
              </a:schemeClr>
            </a:solidFill>
            <a:ln cap="flat" cmpd="sng" w="25400">
              <a:solidFill>
                <a:srgbClr val="5AD15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7"/>
            <p:cNvSpPr/>
            <p:nvPr/>
          </p:nvSpPr>
          <p:spPr>
            <a:xfrm>
              <a:off x="358852" y="1594572"/>
              <a:ext cx="6413906" cy="854696"/>
            </a:xfrm>
            <a:prstGeom prst="roundRect">
              <a:avLst>
                <a:gd fmla="val 16667" name="adj"/>
              </a:avLst>
            </a:prstGeom>
            <a:solidFill>
              <a:srgbClr val="5AD15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7"/>
            <p:cNvSpPr txBox="1"/>
            <p:nvPr/>
          </p:nvSpPr>
          <p:spPr>
            <a:xfrm>
              <a:off x="400575" y="1636295"/>
              <a:ext cx="6330460" cy="771250"/>
            </a:xfrm>
            <a:prstGeom prst="rect">
              <a:avLst/>
            </a:prstGeom>
            <a:noFill/>
            <a:ln>
              <a:noFill/>
            </a:ln>
          </p:spPr>
          <p:txBody>
            <a:bodyPr anchorCtr="0" anchor="ctr" bIns="0" lIns="190075" spcFirstLastPara="1" rIns="190075" wrap="square" tIns="0">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Cambria"/>
                  <a:ea typeface="Cambria"/>
                  <a:cs typeface="Cambria"/>
                  <a:sym typeface="Cambria"/>
                </a:rPr>
                <a:t>Clustering juga dapat dianalogikan sebagai tugas mengidentifikasi subkelompok dalam</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420"/>
                </a:spcBef>
                <a:spcAft>
                  <a:spcPts val="0"/>
                </a:spcAft>
                <a:buClr>
                  <a:srgbClr val="000000"/>
                </a:buClr>
                <a:buSzPts val="1200"/>
                <a:buFont typeface="Arial"/>
                <a:buNone/>
              </a:pPr>
              <a:r>
                <a:rPr b="0" i="0" lang="en-US" sz="1200" u="none" cap="none" strike="noStrike">
                  <a:solidFill>
                    <a:schemeClr val="lt1"/>
                  </a:solidFill>
                  <a:latin typeface="Cambria"/>
                  <a:ea typeface="Cambria"/>
                  <a:cs typeface="Cambria"/>
                  <a:sym typeface="Cambria"/>
                </a:rPr>
                <a:t> data sedemikian rupa sehingga titik data dalam subkelompok yang sama (cluster)</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420"/>
                </a:spcBef>
                <a:spcAft>
                  <a:spcPts val="0"/>
                </a:spcAft>
                <a:buClr>
                  <a:srgbClr val="000000"/>
                </a:buClr>
                <a:buSzPts val="1200"/>
                <a:buFont typeface="Arial"/>
                <a:buNone/>
              </a:pPr>
              <a:r>
                <a:rPr b="0" i="0" lang="en-US" sz="1200" u="none" cap="none" strike="noStrike">
                  <a:solidFill>
                    <a:schemeClr val="lt1"/>
                  </a:solidFill>
                  <a:latin typeface="Cambria"/>
                  <a:ea typeface="Cambria"/>
                  <a:cs typeface="Cambria"/>
                  <a:sym typeface="Cambria"/>
                </a:rPr>
                <a:t> sangat mirip sedangkan titik data dalam cluster yang berbeda sangat berbeda</a:t>
              </a:r>
              <a:endParaRPr b="0" i="0" sz="1200" u="none" cap="none" strike="noStrike">
                <a:solidFill>
                  <a:schemeClr val="lt1"/>
                </a:solidFill>
                <a:latin typeface="Arial"/>
                <a:ea typeface="Arial"/>
                <a:cs typeface="Arial"/>
                <a:sym typeface="Arial"/>
              </a:endParaRPr>
            </a:p>
          </p:txBody>
        </p:sp>
        <p:sp>
          <p:nvSpPr>
            <p:cNvPr id="318" name="Google Shape;318;p7"/>
            <p:cNvSpPr/>
            <p:nvPr/>
          </p:nvSpPr>
          <p:spPr>
            <a:xfrm>
              <a:off x="0" y="3123353"/>
              <a:ext cx="7184065" cy="302400"/>
            </a:xfrm>
            <a:prstGeom prst="rect">
              <a:avLst/>
            </a:prstGeom>
            <a:solidFill>
              <a:schemeClr val="lt1">
                <a:alpha val="88627"/>
              </a:schemeClr>
            </a:solidFill>
            <a:ln cap="flat" cmpd="sng" w="25400">
              <a:solidFill>
                <a:srgbClr val="FEA9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7"/>
            <p:cNvSpPr/>
            <p:nvPr/>
          </p:nvSpPr>
          <p:spPr>
            <a:xfrm>
              <a:off x="359203" y="2639348"/>
              <a:ext cx="6385477" cy="661125"/>
            </a:xfrm>
            <a:prstGeom prst="roundRect">
              <a:avLst>
                <a:gd fmla="val 16667" name="adj"/>
              </a:avLst>
            </a:prstGeom>
            <a:solidFill>
              <a:srgbClr val="FEA9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7"/>
            <p:cNvSpPr txBox="1"/>
            <p:nvPr/>
          </p:nvSpPr>
          <p:spPr>
            <a:xfrm>
              <a:off x="391476" y="2671621"/>
              <a:ext cx="6320931" cy="596579"/>
            </a:xfrm>
            <a:prstGeom prst="rect">
              <a:avLst/>
            </a:prstGeom>
            <a:noFill/>
            <a:ln>
              <a:noFill/>
            </a:ln>
          </p:spPr>
          <p:txBody>
            <a:bodyPr anchorCtr="0" anchor="ctr" bIns="0" lIns="190075" spcFirstLastPara="1" rIns="190075" wrap="square" tIns="0">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Cambria"/>
                  <a:ea typeface="Cambria"/>
                  <a:cs typeface="Cambria"/>
                  <a:sym typeface="Cambria"/>
                </a:rPr>
                <a:t>Keputusan tentang ukuran kemiripan dapat ditentukan melalui</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420"/>
                </a:spcBef>
                <a:spcAft>
                  <a:spcPts val="0"/>
                </a:spcAft>
                <a:buClr>
                  <a:srgbClr val="000000"/>
                </a:buClr>
                <a:buSzPts val="1200"/>
                <a:buFont typeface="Arial"/>
                <a:buNone/>
              </a:pPr>
              <a:r>
                <a:rPr b="0" i="0" lang="en-US" sz="1200" u="none" cap="none" strike="noStrike">
                  <a:solidFill>
                    <a:schemeClr val="lt1"/>
                  </a:solidFill>
                  <a:latin typeface="Cambria"/>
                  <a:ea typeface="Cambria"/>
                  <a:cs typeface="Cambria"/>
                  <a:sym typeface="Cambria"/>
                </a:rPr>
                <a:t> jumlah centroid masing-masing kelompok dan jaraknya.</a:t>
              </a:r>
              <a:endParaRPr b="0" i="0" sz="12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8"/>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Clustering</a:t>
            </a:r>
            <a:endParaRPr b="1" i="0" sz="1350" u="none" cap="none" strike="noStrike">
              <a:solidFill>
                <a:srgbClr val="0F3570"/>
              </a:solidFill>
              <a:latin typeface="Overlock"/>
              <a:ea typeface="Overlock"/>
              <a:cs typeface="Overlock"/>
              <a:sym typeface="Overlock"/>
            </a:endParaRPr>
          </a:p>
        </p:txBody>
      </p:sp>
      <p:sp>
        <p:nvSpPr>
          <p:cNvPr id="326" name="Google Shape;326;p8"/>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grpSp>
        <p:nvGrpSpPr>
          <p:cNvPr id="327" name="Google Shape;327;p8"/>
          <p:cNvGrpSpPr/>
          <p:nvPr/>
        </p:nvGrpSpPr>
        <p:grpSpPr>
          <a:xfrm>
            <a:off x="2339410" y="539911"/>
            <a:ext cx="4465178" cy="4063676"/>
            <a:chOff x="815410" y="161"/>
            <a:chExt cx="4465178" cy="4063676"/>
          </a:xfrm>
        </p:grpSpPr>
        <p:sp>
          <p:nvSpPr>
            <p:cNvPr id="328" name="Google Shape;328;p8"/>
            <p:cNvSpPr/>
            <p:nvPr/>
          </p:nvSpPr>
          <p:spPr>
            <a:xfrm>
              <a:off x="3881418" y="1472331"/>
              <a:ext cx="182500" cy="559668"/>
            </a:xfrm>
            <a:custGeom>
              <a:rect b="b" l="l" r="r" t="t"/>
              <a:pathLst>
                <a:path extrusionOk="0" h="120000" w="120000">
                  <a:moveTo>
                    <a:pt x="0" y="0"/>
                  </a:moveTo>
                  <a:lnTo>
                    <a:pt x="0" y="120000"/>
                  </a:lnTo>
                  <a:lnTo>
                    <a:pt x="120000" y="120000"/>
                  </a:lnTo>
                </a:path>
              </a:pathLst>
            </a:custGeom>
            <a:noFill/>
            <a:ln cap="flat" cmpd="sng" w="25400">
              <a:solidFill>
                <a:srgbClr val="FFAA3F"/>
              </a:solidFill>
              <a:prstDash val="solid"/>
              <a:round/>
              <a:headEnd len="sm" w="sm" type="none"/>
              <a:tailEnd len="sm" w="sm" type="none"/>
            </a:ln>
          </p:spPr>
        </p:sp>
        <p:sp>
          <p:nvSpPr>
            <p:cNvPr id="329" name="Google Shape;329;p8"/>
            <p:cNvSpPr/>
            <p:nvPr/>
          </p:nvSpPr>
          <p:spPr>
            <a:xfrm>
              <a:off x="2895916" y="608496"/>
              <a:ext cx="1472170" cy="255500"/>
            </a:xfrm>
            <a:custGeom>
              <a:rect b="b" l="l" r="r" t="t"/>
              <a:pathLst>
                <a:path extrusionOk="0" h="120000" w="120000">
                  <a:moveTo>
                    <a:pt x="0" y="0"/>
                  </a:moveTo>
                  <a:lnTo>
                    <a:pt x="0" y="60000"/>
                  </a:lnTo>
                  <a:lnTo>
                    <a:pt x="120000" y="60000"/>
                  </a:lnTo>
                  <a:lnTo>
                    <a:pt x="120000" y="120000"/>
                  </a:lnTo>
                </a:path>
              </a:pathLst>
            </a:custGeom>
            <a:noFill/>
            <a:ln cap="flat" cmpd="sng" w="25400">
              <a:solidFill>
                <a:schemeClr val="accent3"/>
              </a:solidFill>
              <a:prstDash val="solid"/>
              <a:round/>
              <a:headEnd len="sm" w="sm" type="none"/>
              <a:tailEnd len="sm" w="sm" type="none"/>
            </a:ln>
          </p:spPr>
        </p:sp>
        <p:sp>
          <p:nvSpPr>
            <p:cNvPr id="330" name="Google Shape;330;p8"/>
            <p:cNvSpPr/>
            <p:nvPr/>
          </p:nvSpPr>
          <p:spPr>
            <a:xfrm>
              <a:off x="2409248" y="1472331"/>
              <a:ext cx="182500" cy="1423503"/>
            </a:xfrm>
            <a:custGeom>
              <a:rect b="b" l="l" r="r" t="t"/>
              <a:pathLst>
                <a:path extrusionOk="0" h="120000" w="120000">
                  <a:moveTo>
                    <a:pt x="0" y="0"/>
                  </a:moveTo>
                  <a:lnTo>
                    <a:pt x="0" y="120000"/>
                  </a:lnTo>
                  <a:lnTo>
                    <a:pt x="120000" y="120000"/>
                  </a:lnTo>
                </a:path>
              </a:pathLst>
            </a:custGeom>
            <a:noFill/>
            <a:ln cap="flat" cmpd="sng" w="25400">
              <a:solidFill>
                <a:srgbClr val="FFAA3F"/>
              </a:solidFill>
              <a:prstDash val="solid"/>
              <a:round/>
              <a:headEnd len="sm" w="sm" type="none"/>
              <a:tailEnd len="sm" w="sm" type="none"/>
            </a:ln>
          </p:spPr>
        </p:sp>
        <p:sp>
          <p:nvSpPr>
            <p:cNvPr id="331" name="Google Shape;331;p8"/>
            <p:cNvSpPr/>
            <p:nvPr/>
          </p:nvSpPr>
          <p:spPr>
            <a:xfrm>
              <a:off x="2409248" y="1472331"/>
              <a:ext cx="182500" cy="559668"/>
            </a:xfrm>
            <a:custGeom>
              <a:rect b="b" l="l" r="r" t="t"/>
              <a:pathLst>
                <a:path extrusionOk="0" h="120000" w="120000">
                  <a:moveTo>
                    <a:pt x="0" y="0"/>
                  </a:moveTo>
                  <a:lnTo>
                    <a:pt x="0" y="120000"/>
                  </a:lnTo>
                  <a:lnTo>
                    <a:pt x="120000" y="120000"/>
                  </a:lnTo>
                </a:path>
              </a:pathLst>
            </a:custGeom>
            <a:noFill/>
            <a:ln cap="flat" cmpd="sng" w="25400">
              <a:solidFill>
                <a:srgbClr val="FFAA3F"/>
              </a:solidFill>
              <a:prstDash val="solid"/>
              <a:round/>
              <a:headEnd len="sm" w="sm" type="none"/>
              <a:tailEnd len="sm" w="sm" type="none"/>
            </a:ln>
          </p:spPr>
        </p:sp>
        <p:sp>
          <p:nvSpPr>
            <p:cNvPr id="332" name="Google Shape;332;p8"/>
            <p:cNvSpPr/>
            <p:nvPr/>
          </p:nvSpPr>
          <p:spPr>
            <a:xfrm>
              <a:off x="2850196" y="608496"/>
              <a:ext cx="91440" cy="255500"/>
            </a:xfrm>
            <a:custGeom>
              <a:rect b="b" l="l" r="r" t="t"/>
              <a:pathLst>
                <a:path extrusionOk="0" h="120000" w="120000">
                  <a:moveTo>
                    <a:pt x="60000" y="0"/>
                  </a:moveTo>
                  <a:lnTo>
                    <a:pt x="60000" y="120000"/>
                  </a:lnTo>
                </a:path>
              </a:pathLst>
            </a:custGeom>
            <a:noFill/>
            <a:ln cap="flat" cmpd="sng" w="25400">
              <a:solidFill>
                <a:schemeClr val="accent3"/>
              </a:solidFill>
              <a:prstDash val="solid"/>
              <a:round/>
              <a:headEnd len="sm" w="sm" type="none"/>
              <a:tailEnd len="sm" w="sm" type="none"/>
            </a:ln>
          </p:spPr>
        </p:sp>
        <p:sp>
          <p:nvSpPr>
            <p:cNvPr id="333" name="Google Shape;333;p8"/>
            <p:cNvSpPr/>
            <p:nvPr/>
          </p:nvSpPr>
          <p:spPr>
            <a:xfrm>
              <a:off x="937077" y="1472331"/>
              <a:ext cx="182500" cy="2287339"/>
            </a:xfrm>
            <a:custGeom>
              <a:rect b="b" l="l" r="r" t="t"/>
              <a:pathLst>
                <a:path extrusionOk="0" h="120000" w="120000">
                  <a:moveTo>
                    <a:pt x="0" y="0"/>
                  </a:moveTo>
                  <a:lnTo>
                    <a:pt x="0" y="120000"/>
                  </a:lnTo>
                  <a:lnTo>
                    <a:pt x="120000" y="120000"/>
                  </a:lnTo>
                </a:path>
              </a:pathLst>
            </a:custGeom>
            <a:noFill/>
            <a:ln cap="flat" cmpd="sng" w="25400">
              <a:solidFill>
                <a:srgbClr val="FFAA3F"/>
              </a:solidFill>
              <a:prstDash val="solid"/>
              <a:round/>
              <a:headEnd len="sm" w="sm" type="none"/>
              <a:tailEnd len="sm" w="sm" type="none"/>
            </a:ln>
          </p:spPr>
        </p:sp>
        <p:sp>
          <p:nvSpPr>
            <p:cNvPr id="334" name="Google Shape;334;p8"/>
            <p:cNvSpPr/>
            <p:nvPr/>
          </p:nvSpPr>
          <p:spPr>
            <a:xfrm>
              <a:off x="937077" y="1472331"/>
              <a:ext cx="182500" cy="1423503"/>
            </a:xfrm>
            <a:custGeom>
              <a:rect b="b" l="l" r="r" t="t"/>
              <a:pathLst>
                <a:path extrusionOk="0" h="120000" w="120000">
                  <a:moveTo>
                    <a:pt x="0" y="0"/>
                  </a:moveTo>
                  <a:lnTo>
                    <a:pt x="0" y="120000"/>
                  </a:lnTo>
                  <a:lnTo>
                    <a:pt x="120000" y="120000"/>
                  </a:lnTo>
                </a:path>
              </a:pathLst>
            </a:custGeom>
            <a:noFill/>
            <a:ln cap="flat" cmpd="sng" w="25400">
              <a:solidFill>
                <a:srgbClr val="FFAA3F"/>
              </a:solidFill>
              <a:prstDash val="solid"/>
              <a:round/>
              <a:headEnd len="sm" w="sm" type="none"/>
              <a:tailEnd len="sm" w="sm" type="none"/>
            </a:ln>
          </p:spPr>
        </p:sp>
        <p:sp>
          <p:nvSpPr>
            <p:cNvPr id="335" name="Google Shape;335;p8"/>
            <p:cNvSpPr/>
            <p:nvPr/>
          </p:nvSpPr>
          <p:spPr>
            <a:xfrm>
              <a:off x="937077" y="1472331"/>
              <a:ext cx="182500" cy="559668"/>
            </a:xfrm>
            <a:custGeom>
              <a:rect b="b" l="l" r="r" t="t"/>
              <a:pathLst>
                <a:path extrusionOk="0" h="120000" w="120000">
                  <a:moveTo>
                    <a:pt x="0" y="0"/>
                  </a:moveTo>
                  <a:lnTo>
                    <a:pt x="0" y="120000"/>
                  </a:lnTo>
                  <a:lnTo>
                    <a:pt x="120000" y="120000"/>
                  </a:lnTo>
                </a:path>
              </a:pathLst>
            </a:custGeom>
            <a:noFill/>
            <a:ln cap="flat" cmpd="sng" w="25400">
              <a:solidFill>
                <a:srgbClr val="FFAA3F"/>
              </a:solidFill>
              <a:prstDash val="solid"/>
              <a:round/>
              <a:headEnd len="sm" w="sm" type="none"/>
              <a:tailEnd len="sm" w="sm" type="none"/>
            </a:ln>
          </p:spPr>
        </p:sp>
        <p:sp>
          <p:nvSpPr>
            <p:cNvPr id="336" name="Google Shape;336;p8"/>
            <p:cNvSpPr/>
            <p:nvPr/>
          </p:nvSpPr>
          <p:spPr>
            <a:xfrm>
              <a:off x="1423745" y="608496"/>
              <a:ext cx="1472170" cy="255500"/>
            </a:xfrm>
            <a:custGeom>
              <a:rect b="b" l="l" r="r" t="t"/>
              <a:pathLst>
                <a:path extrusionOk="0" h="120000" w="120000">
                  <a:moveTo>
                    <a:pt x="120000" y="0"/>
                  </a:moveTo>
                  <a:lnTo>
                    <a:pt x="120000" y="60000"/>
                  </a:lnTo>
                  <a:lnTo>
                    <a:pt x="0" y="60000"/>
                  </a:lnTo>
                  <a:lnTo>
                    <a:pt x="0" y="120000"/>
                  </a:lnTo>
                </a:path>
              </a:pathLst>
            </a:custGeom>
            <a:noFill/>
            <a:ln cap="flat" cmpd="sng" w="25400">
              <a:solidFill>
                <a:schemeClr val="accent3"/>
              </a:solidFill>
              <a:prstDash val="solid"/>
              <a:round/>
              <a:headEnd len="sm" w="sm" type="none"/>
              <a:tailEnd len="sm" w="sm" type="none"/>
            </a:ln>
          </p:spPr>
        </p:sp>
        <p:sp>
          <p:nvSpPr>
            <p:cNvPr id="337" name="Google Shape;337;p8"/>
            <p:cNvSpPr/>
            <p:nvPr/>
          </p:nvSpPr>
          <p:spPr>
            <a:xfrm>
              <a:off x="2287581" y="161"/>
              <a:ext cx="1216669" cy="608334"/>
            </a:xfrm>
            <a:prstGeom prst="rect">
              <a:avLst/>
            </a:prstGeom>
            <a:solidFill>
              <a:srgbClr val="4185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8"/>
            <p:cNvSpPr txBox="1"/>
            <p:nvPr/>
          </p:nvSpPr>
          <p:spPr>
            <a:xfrm>
              <a:off x="2287581" y="161"/>
              <a:ext cx="1216669" cy="608334"/>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Clustering</a:t>
              </a:r>
              <a:endParaRPr b="0" i="0" sz="1400" u="none" cap="none" strike="noStrike">
                <a:solidFill>
                  <a:srgbClr val="000000"/>
                </a:solidFill>
                <a:latin typeface="Arial"/>
                <a:ea typeface="Arial"/>
                <a:cs typeface="Arial"/>
                <a:sym typeface="Arial"/>
              </a:endParaRPr>
            </a:p>
          </p:txBody>
        </p:sp>
        <p:sp>
          <p:nvSpPr>
            <p:cNvPr id="339" name="Google Shape;339;p8"/>
            <p:cNvSpPr/>
            <p:nvPr/>
          </p:nvSpPr>
          <p:spPr>
            <a:xfrm>
              <a:off x="815410" y="863996"/>
              <a:ext cx="1216669" cy="608334"/>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8"/>
            <p:cNvSpPr txBox="1"/>
            <p:nvPr/>
          </p:nvSpPr>
          <p:spPr>
            <a:xfrm>
              <a:off x="815410" y="863996"/>
              <a:ext cx="1216669" cy="608334"/>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Partition based clustering</a:t>
              </a:r>
              <a:endParaRPr b="0" i="0" sz="1400" u="none" cap="none" strike="noStrike">
                <a:solidFill>
                  <a:srgbClr val="000000"/>
                </a:solidFill>
                <a:latin typeface="Arial"/>
                <a:ea typeface="Arial"/>
                <a:cs typeface="Arial"/>
                <a:sym typeface="Arial"/>
              </a:endParaRPr>
            </a:p>
          </p:txBody>
        </p:sp>
        <p:sp>
          <p:nvSpPr>
            <p:cNvPr id="341" name="Google Shape;341;p8"/>
            <p:cNvSpPr/>
            <p:nvPr/>
          </p:nvSpPr>
          <p:spPr>
            <a:xfrm>
              <a:off x="1119578" y="1727832"/>
              <a:ext cx="1216669" cy="608334"/>
            </a:xfrm>
            <a:prstGeom prst="rect">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8"/>
            <p:cNvSpPr txBox="1"/>
            <p:nvPr/>
          </p:nvSpPr>
          <p:spPr>
            <a:xfrm>
              <a:off x="1119578" y="1727832"/>
              <a:ext cx="1216669" cy="608334"/>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K-Means</a:t>
              </a:r>
              <a:endParaRPr b="0" i="0" sz="1400" u="none" cap="none" strike="noStrike">
                <a:solidFill>
                  <a:srgbClr val="000000"/>
                </a:solidFill>
                <a:latin typeface="Arial"/>
                <a:ea typeface="Arial"/>
                <a:cs typeface="Arial"/>
                <a:sym typeface="Arial"/>
              </a:endParaRPr>
            </a:p>
          </p:txBody>
        </p:sp>
        <p:sp>
          <p:nvSpPr>
            <p:cNvPr id="343" name="Google Shape;343;p8"/>
            <p:cNvSpPr/>
            <p:nvPr/>
          </p:nvSpPr>
          <p:spPr>
            <a:xfrm>
              <a:off x="1119578" y="2591668"/>
              <a:ext cx="1216669" cy="608334"/>
            </a:xfrm>
            <a:prstGeom prst="rect">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8"/>
            <p:cNvSpPr txBox="1"/>
            <p:nvPr/>
          </p:nvSpPr>
          <p:spPr>
            <a:xfrm>
              <a:off x="1119578" y="2591668"/>
              <a:ext cx="1216669" cy="608334"/>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Fuzzy C-Means</a:t>
              </a:r>
              <a:endParaRPr b="0" i="0" sz="1400" u="none" cap="none" strike="noStrike">
                <a:solidFill>
                  <a:srgbClr val="000000"/>
                </a:solidFill>
                <a:latin typeface="Arial"/>
                <a:ea typeface="Arial"/>
                <a:cs typeface="Arial"/>
                <a:sym typeface="Arial"/>
              </a:endParaRPr>
            </a:p>
          </p:txBody>
        </p:sp>
        <p:sp>
          <p:nvSpPr>
            <p:cNvPr id="345" name="Google Shape;345;p8"/>
            <p:cNvSpPr/>
            <p:nvPr/>
          </p:nvSpPr>
          <p:spPr>
            <a:xfrm>
              <a:off x="1119578" y="3455503"/>
              <a:ext cx="1216669" cy="608334"/>
            </a:xfrm>
            <a:prstGeom prst="rect">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8"/>
            <p:cNvSpPr txBox="1"/>
            <p:nvPr/>
          </p:nvSpPr>
          <p:spPr>
            <a:xfrm>
              <a:off x="1119578" y="3455503"/>
              <a:ext cx="1216669" cy="608334"/>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Dsb…</a:t>
              </a:r>
              <a:endParaRPr b="0" i="0" sz="1400" u="none" cap="none" strike="noStrike">
                <a:solidFill>
                  <a:srgbClr val="000000"/>
                </a:solidFill>
                <a:latin typeface="Arial"/>
                <a:ea typeface="Arial"/>
                <a:cs typeface="Arial"/>
                <a:sym typeface="Arial"/>
              </a:endParaRPr>
            </a:p>
          </p:txBody>
        </p:sp>
        <p:sp>
          <p:nvSpPr>
            <p:cNvPr id="347" name="Google Shape;347;p8"/>
            <p:cNvSpPr/>
            <p:nvPr/>
          </p:nvSpPr>
          <p:spPr>
            <a:xfrm>
              <a:off x="2287581" y="863996"/>
              <a:ext cx="1216669" cy="608334"/>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8"/>
            <p:cNvSpPr txBox="1"/>
            <p:nvPr/>
          </p:nvSpPr>
          <p:spPr>
            <a:xfrm>
              <a:off x="2287581" y="863996"/>
              <a:ext cx="1216669" cy="608334"/>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Hierarchical clustering</a:t>
              </a:r>
              <a:endParaRPr b="0" i="0" sz="1400" u="none" cap="none" strike="noStrike">
                <a:solidFill>
                  <a:srgbClr val="000000"/>
                </a:solidFill>
                <a:latin typeface="Arial"/>
                <a:ea typeface="Arial"/>
                <a:cs typeface="Arial"/>
                <a:sym typeface="Arial"/>
              </a:endParaRPr>
            </a:p>
          </p:txBody>
        </p:sp>
        <p:sp>
          <p:nvSpPr>
            <p:cNvPr id="349" name="Google Shape;349;p8"/>
            <p:cNvSpPr/>
            <p:nvPr/>
          </p:nvSpPr>
          <p:spPr>
            <a:xfrm>
              <a:off x="2591748" y="1727832"/>
              <a:ext cx="1216669" cy="608334"/>
            </a:xfrm>
            <a:prstGeom prst="rect">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8"/>
            <p:cNvSpPr txBox="1"/>
            <p:nvPr/>
          </p:nvSpPr>
          <p:spPr>
            <a:xfrm>
              <a:off x="2591748" y="1727832"/>
              <a:ext cx="1216669" cy="608334"/>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Agglomerative</a:t>
              </a:r>
              <a:endParaRPr b="0" i="0" sz="1400" u="none" cap="none" strike="noStrike">
                <a:solidFill>
                  <a:srgbClr val="000000"/>
                </a:solidFill>
                <a:latin typeface="Arial"/>
                <a:ea typeface="Arial"/>
                <a:cs typeface="Arial"/>
                <a:sym typeface="Arial"/>
              </a:endParaRPr>
            </a:p>
          </p:txBody>
        </p:sp>
        <p:sp>
          <p:nvSpPr>
            <p:cNvPr id="351" name="Google Shape;351;p8"/>
            <p:cNvSpPr/>
            <p:nvPr/>
          </p:nvSpPr>
          <p:spPr>
            <a:xfrm>
              <a:off x="2591748" y="2591668"/>
              <a:ext cx="1216669" cy="608334"/>
            </a:xfrm>
            <a:prstGeom prst="rect">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8"/>
            <p:cNvSpPr txBox="1"/>
            <p:nvPr/>
          </p:nvSpPr>
          <p:spPr>
            <a:xfrm>
              <a:off x="2591748" y="2591668"/>
              <a:ext cx="1216669" cy="608334"/>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Divisive</a:t>
              </a:r>
              <a:endParaRPr b="0" i="0" sz="1400" u="none" cap="none" strike="noStrike">
                <a:solidFill>
                  <a:srgbClr val="000000"/>
                </a:solidFill>
                <a:latin typeface="Arial"/>
                <a:ea typeface="Arial"/>
                <a:cs typeface="Arial"/>
                <a:sym typeface="Arial"/>
              </a:endParaRPr>
            </a:p>
          </p:txBody>
        </p:sp>
        <p:sp>
          <p:nvSpPr>
            <p:cNvPr id="353" name="Google Shape;353;p8"/>
            <p:cNvSpPr/>
            <p:nvPr/>
          </p:nvSpPr>
          <p:spPr>
            <a:xfrm>
              <a:off x="3759751" y="863996"/>
              <a:ext cx="1216669" cy="608334"/>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8"/>
            <p:cNvSpPr txBox="1"/>
            <p:nvPr/>
          </p:nvSpPr>
          <p:spPr>
            <a:xfrm>
              <a:off x="3759751" y="863996"/>
              <a:ext cx="1216669" cy="608334"/>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Density based clustering</a:t>
              </a:r>
              <a:endParaRPr b="0" i="0" sz="1400" u="none" cap="none" strike="noStrike">
                <a:solidFill>
                  <a:srgbClr val="000000"/>
                </a:solidFill>
                <a:latin typeface="Arial"/>
                <a:ea typeface="Arial"/>
                <a:cs typeface="Arial"/>
                <a:sym typeface="Arial"/>
              </a:endParaRPr>
            </a:p>
          </p:txBody>
        </p:sp>
        <p:sp>
          <p:nvSpPr>
            <p:cNvPr id="355" name="Google Shape;355;p8"/>
            <p:cNvSpPr/>
            <p:nvPr/>
          </p:nvSpPr>
          <p:spPr>
            <a:xfrm>
              <a:off x="4063919" y="1727832"/>
              <a:ext cx="1216669" cy="608334"/>
            </a:xfrm>
            <a:prstGeom prst="rect">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8"/>
            <p:cNvSpPr txBox="1"/>
            <p:nvPr/>
          </p:nvSpPr>
          <p:spPr>
            <a:xfrm>
              <a:off x="4063919" y="1727832"/>
              <a:ext cx="1216669" cy="608334"/>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DBSCAN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9"/>
          <p:cNvSpPr txBox="1"/>
          <p:nvPr/>
        </p:nvSpPr>
        <p:spPr>
          <a:xfrm>
            <a:off x="127750" y="479025"/>
            <a:ext cx="54798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F3570"/>
                </a:solidFill>
                <a:latin typeface="Overlock"/>
                <a:ea typeface="Overlock"/>
                <a:cs typeface="Overlock"/>
                <a:sym typeface="Overlock"/>
              </a:rPr>
              <a:t>K-Means</a:t>
            </a:r>
            <a:endParaRPr b="1" i="0" sz="1350" u="none" cap="none" strike="noStrike">
              <a:solidFill>
                <a:srgbClr val="0F3570"/>
              </a:solidFill>
              <a:latin typeface="Overlock"/>
              <a:ea typeface="Overlock"/>
              <a:cs typeface="Overlock"/>
              <a:sym typeface="Overlock"/>
            </a:endParaRPr>
          </a:p>
        </p:txBody>
      </p:sp>
      <p:sp>
        <p:nvSpPr>
          <p:cNvPr id="362" name="Google Shape;362;p9"/>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363" name="Google Shape;363;p9"/>
          <p:cNvSpPr txBox="1"/>
          <p:nvPr/>
        </p:nvSpPr>
        <p:spPr>
          <a:xfrm>
            <a:off x="81650" y="871425"/>
            <a:ext cx="8803800" cy="282484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Algoritma Kmeans adalah salah satu algoritma </a:t>
            </a:r>
            <a:r>
              <a:rPr b="0" i="1" lang="en-US" sz="1400" u="none" cap="none" strike="noStrike">
                <a:solidFill>
                  <a:srgbClr val="000000"/>
                </a:solidFill>
                <a:latin typeface="Cambria"/>
                <a:ea typeface="Cambria"/>
                <a:cs typeface="Cambria"/>
                <a:sym typeface="Cambria"/>
              </a:rPr>
              <a:t>clustering </a:t>
            </a:r>
            <a:r>
              <a:rPr b="0" i="0" lang="en-US" sz="1400" u="none" cap="none" strike="noStrike">
                <a:solidFill>
                  <a:srgbClr val="000000"/>
                </a:solidFill>
                <a:latin typeface="Cambria"/>
                <a:ea typeface="Cambria"/>
                <a:cs typeface="Cambria"/>
                <a:sym typeface="Cambria"/>
              </a:rPr>
              <a:t>yang bersifat iteratif yang mencoba untuk mempartisi dataset menjadi subkelompok non-overlapping berbeda yang ditentukan oleh K (cluster) di mana setiap titik data hanya dimiliki oleh satu kelompok. </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75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K-Means mencoba membuat titik data intra-cluster semirip mungkin sambil dengan titik data yang lain pada satu cluster. </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750"/>
              </a:spcBef>
              <a:spcAft>
                <a:spcPts val="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K-Means menetapkan poin data ke cluster sedemikian rupa sehingga jumlah jarak kuadrat antara titik data dan pusat massa cluster (rata-rata aritmatika dari semua titik data yang termasuk dalam cluster itu) minimal. </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750"/>
              </a:spcBef>
              <a:spcAft>
                <a:spcPts val="750"/>
              </a:spcAft>
              <a:buClr>
                <a:srgbClr val="000000"/>
              </a:buClr>
              <a:buSzPts val="1400"/>
              <a:buFont typeface="Arial"/>
              <a:buNone/>
            </a:pPr>
            <a:r>
              <a:rPr b="0" i="0" lang="en-US" sz="1400" u="none" cap="none" strike="noStrike">
                <a:solidFill>
                  <a:srgbClr val="000000"/>
                </a:solidFill>
                <a:latin typeface="Cambria"/>
                <a:ea typeface="Cambria"/>
                <a:cs typeface="Cambria"/>
                <a:sym typeface="Cambria"/>
              </a:rPr>
              <a:t>Semakin sedikit variasi yang kita miliki dalam cluster, semakin homogen (serupa) titik data dalam cluster yang sama.</a:t>
            </a:r>
            <a:endParaRPr b="0" i="0" sz="1400" u="none" cap="none" strike="noStrike">
              <a:solidFill>
                <a:srgbClr val="000000"/>
              </a:solidFill>
              <a:latin typeface="Arial"/>
              <a:ea typeface="Arial"/>
              <a:cs typeface="Arial"/>
              <a:sym typeface="Arial"/>
            </a:endParaRPr>
          </a:p>
        </p:txBody>
      </p:sp>
      <p:sp>
        <p:nvSpPr>
          <p:cNvPr id="364" name="Google Shape;364;p9"/>
          <p:cNvSpPr txBox="1"/>
          <p:nvPr>
            <p:ph idx="1" type="subTitle"/>
          </p:nvPr>
        </p:nvSpPr>
        <p:spPr>
          <a:xfrm>
            <a:off x="7752400" y="4864000"/>
            <a:ext cx="1398900" cy="194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75"/>
              <a:buNone/>
            </a:pPr>
            <a:r>
              <a:rPr lang="en-US" sz="1500">
                <a:solidFill>
                  <a:srgbClr val="00F4AD"/>
                </a:solidFill>
                <a:latin typeface="Bebas Neue"/>
                <a:ea typeface="Bebas Neue"/>
                <a:cs typeface="Bebas Neue"/>
                <a:sym typeface="Bebas Neue"/>
              </a:rPr>
              <a:t>#Jadi</a:t>
            </a:r>
            <a:r>
              <a:rPr lang="en-US"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heni</dc:creator>
</cp:coreProperties>
</file>