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1" r:id="rId6"/>
    <p:sldMasterId id="2147483683" r:id="rId7"/>
    <p:sldMasterId id="214748369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y="5143500" cx="9144000"/>
  <p:notesSz cx="6858000" cy="9144000"/>
  <p:embeddedFontLst>
    <p:embeddedFont>
      <p:font typeface="Overlock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Bebas Neue"/>
      <p:regular r:id="rId39"/>
    </p:embeddedFont>
    <p:embeddedFont>
      <p:font typeface="Noto Sans Symbols"/>
      <p:regular r:id="rId40"/>
      <p:bold r:id="rId41"/>
    </p:embeddedFont>
    <p:embeddedFont>
      <p:font typeface="Poppins SemiBold"/>
      <p:regular r:id="rId42"/>
      <p:bold r:id="rId43"/>
      <p:italic r:id="rId44"/>
      <p:boldItalic r:id="rId45"/>
    </p:embeddedFont>
    <p:embeddedFont>
      <p:font typeface="Federo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7" roundtripDataSignature="AMtx7migun//Ikiq8+DyQB8CSnzaZixv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otoSansSymbols-regular.fntdata"/><Relationship Id="rId20" Type="http://schemas.openxmlformats.org/officeDocument/2006/relationships/slide" Target="slides/slide11.xml"/><Relationship Id="rId42" Type="http://schemas.openxmlformats.org/officeDocument/2006/relationships/font" Target="fonts/PoppinsSemiBold-regular.fntdata"/><Relationship Id="rId41" Type="http://schemas.openxmlformats.org/officeDocument/2006/relationships/font" Target="fonts/NotoSansSymbols-bold.fntdata"/><Relationship Id="rId22" Type="http://schemas.openxmlformats.org/officeDocument/2006/relationships/slide" Target="slides/slide13.xml"/><Relationship Id="rId44" Type="http://schemas.openxmlformats.org/officeDocument/2006/relationships/font" Target="fonts/PoppinsSemiBold-italic.fntdata"/><Relationship Id="rId21" Type="http://schemas.openxmlformats.org/officeDocument/2006/relationships/slide" Target="slides/slide12.xml"/><Relationship Id="rId43" Type="http://schemas.openxmlformats.org/officeDocument/2006/relationships/font" Target="fonts/PoppinsSemiBold-bold.fntdata"/><Relationship Id="rId24" Type="http://schemas.openxmlformats.org/officeDocument/2006/relationships/slide" Target="slides/slide15.xml"/><Relationship Id="rId46" Type="http://schemas.openxmlformats.org/officeDocument/2006/relationships/font" Target="fonts/Federo-regular.fntdata"/><Relationship Id="rId23" Type="http://schemas.openxmlformats.org/officeDocument/2006/relationships/slide" Target="slides/slide14.xml"/><Relationship Id="rId45" Type="http://schemas.openxmlformats.org/officeDocument/2006/relationships/font" Target="fonts/PoppinsSemiBold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47" Type="http://customschemas.google.com/relationships/presentationmetadata" Target="metadata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Overlock-regular.fntdata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font" Target="fonts/Overlock-italic.fntdata"/><Relationship Id="rId10" Type="http://schemas.openxmlformats.org/officeDocument/2006/relationships/slide" Target="slides/slide1.xml"/><Relationship Id="rId32" Type="http://schemas.openxmlformats.org/officeDocument/2006/relationships/font" Target="fonts/Overlock-bold.fntdata"/><Relationship Id="rId13" Type="http://schemas.openxmlformats.org/officeDocument/2006/relationships/slide" Target="slides/slide4.xml"/><Relationship Id="rId35" Type="http://schemas.openxmlformats.org/officeDocument/2006/relationships/font" Target="fonts/Roboto-regular.fntdata"/><Relationship Id="rId12" Type="http://schemas.openxmlformats.org/officeDocument/2006/relationships/slide" Target="slides/slide3.xml"/><Relationship Id="rId34" Type="http://schemas.openxmlformats.org/officeDocument/2006/relationships/font" Target="fonts/Overlock-boldItalic.fntdata"/><Relationship Id="rId15" Type="http://schemas.openxmlformats.org/officeDocument/2006/relationships/slide" Target="slides/slide6.xml"/><Relationship Id="rId37" Type="http://schemas.openxmlformats.org/officeDocument/2006/relationships/font" Target="fonts/Roboto-italic.fntdata"/><Relationship Id="rId14" Type="http://schemas.openxmlformats.org/officeDocument/2006/relationships/slide" Target="slides/slide5.xml"/><Relationship Id="rId36" Type="http://schemas.openxmlformats.org/officeDocument/2006/relationships/font" Target="fonts/Roboto-bold.fntdata"/><Relationship Id="rId17" Type="http://schemas.openxmlformats.org/officeDocument/2006/relationships/slide" Target="slides/slide8.xml"/><Relationship Id="rId39" Type="http://schemas.openxmlformats.org/officeDocument/2006/relationships/font" Target="fonts/BebasNeue-regular.fntdata"/><Relationship Id="rId16" Type="http://schemas.openxmlformats.org/officeDocument/2006/relationships/slide" Target="slides/slide7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3a5966c1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333a5966c16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ID"/>
              <a:t>Bacaan: https://www.kdnuggets.com/2021/03/metrics-evaluating-regression-models-part2.html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ID"/>
              <a:t>https://machinelearningmastery.com/regression-metrics-for-machine-learning/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lang="en-ID"/>
              <a:t>https://www.analyticsvidhya.com/blog/2021/05/know-the-best-evaluation-metrics-for-your-regression-model/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1" name="Google Shape;401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7" name="Google Shape;407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4" name="Google Shape;414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ID"/>
              <a:t>Bacaan: https://towardsdatascience.com/comparative-study-on-classic-machine-learning-algorithms-24f9ff6ab222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5" name="Google Shape;425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1" name="Google Shape;431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3" name="Google Shape;31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3a5966c1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333a5966c16_0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4000">
                <a:latin typeface="Federo"/>
                <a:ea typeface="Federo"/>
                <a:cs typeface="Federo"/>
                <a:sym typeface="Fede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6"/>
          <p:cNvSpPr txBox="1"/>
          <p:nvPr>
            <p:ph idx="12" type="sldNum"/>
          </p:nvPr>
        </p:nvSpPr>
        <p:spPr>
          <a:xfrm>
            <a:off x="6270418" y="4777208"/>
            <a:ext cx="26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60" name="Google Shape;60;p26"/>
          <p:cNvGrpSpPr/>
          <p:nvPr/>
        </p:nvGrpSpPr>
        <p:grpSpPr>
          <a:xfrm>
            <a:off x="-8850" y="-238200"/>
            <a:ext cx="9161700" cy="707624"/>
            <a:chOff x="0" y="-228600"/>
            <a:chExt cx="9161700" cy="707624"/>
          </a:xfrm>
        </p:grpSpPr>
        <p:sp>
          <p:nvSpPr>
            <p:cNvPr id="61" name="Google Shape;61;p26"/>
            <p:cNvSpPr/>
            <p:nvPr/>
          </p:nvSpPr>
          <p:spPr>
            <a:xfrm>
              <a:off x="0" y="400"/>
              <a:ext cx="9161700" cy="312000"/>
            </a:xfrm>
            <a:prstGeom prst="rect">
              <a:avLst/>
            </a:prstGeom>
            <a:solidFill>
              <a:srgbClr val="0C5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31000" y="-228600"/>
              <a:ext cx="1301194" cy="707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Google Shape;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5038"/>
            <a:ext cx="616648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25" y="-33850"/>
            <a:ext cx="352074" cy="3520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6"/>
          <p:cNvSpPr txBox="1"/>
          <p:nvPr/>
        </p:nvSpPr>
        <p:spPr>
          <a:xfrm>
            <a:off x="9993" y="4831975"/>
            <a:ext cx="769800" cy="3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5"/>
              <a:buFont typeface="Arial"/>
              <a:buNone/>
            </a:pPr>
            <a:r>
              <a:rPr b="0" i="0" lang="en-ID" sz="1500" u="none" cap="none" strike="noStrik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</a:t>
            </a:r>
            <a:r>
              <a:rPr lang="en-ID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70" name="Google Shape;70;p27"/>
          <p:cNvGrpSpPr/>
          <p:nvPr/>
        </p:nvGrpSpPr>
        <p:grpSpPr>
          <a:xfrm>
            <a:off x="-8850" y="-238200"/>
            <a:ext cx="9161700" cy="707624"/>
            <a:chOff x="0" y="-228600"/>
            <a:chExt cx="9161700" cy="707624"/>
          </a:xfrm>
        </p:grpSpPr>
        <p:sp>
          <p:nvSpPr>
            <p:cNvPr id="71" name="Google Shape;71;p27"/>
            <p:cNvSpPr/>
            <p:nvPr/>
          </p:nvSpPr>
          <p:spPr>
            <a:xfrm>
              <a:off x="0" y="400"/>
              <a:ext cx="9161700" cy="312000"/>
            </a:xfrm>
            <a:prstGeom prst="rect">
              <a:avLst/>
            </a:prstGeom>
            <a:solidFill>
              <a:srgbClr val="0C5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" name="Google Shape;72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31000" y="-228600"/>
              <a:ext cx="1301194" cy="707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Google Shape;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5038"/>
            <a:ext cx="616648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25" y="-33850"/>
            <a:ext cx="352074" cy="3520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7"/>
          <p:cNvSpPr txBox="1"/>
          <p:nvPr/>
        </p:nvSpPr>
        <p:spPr>
          <a:xfrm>
            <a:off x="9993" y="4831975"/>
            <a:ext cx="769800" cy="3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5"/>
              <a:buFont typeface="Arial"/>
              <a:buNone/>
            </a:pPr>
            <a:r>
              <a:rPr b="0" i="0" lang="en-ID" sz="1500" u="none" cap="none" strike="noStrik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</a:t>
            </a:r>
            <a:r>
              <a:rPr lang="en-ID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81" name="Google Shape;81;p28"/>
          <p:cNvGrpSpPr/>
          <p:nvPr/>
        </p:nvGrpSpPr>
        <p:grpSpPr>
          <a:xfrm>
            <a:off x="-8850" y="-238200"/>
            <a:ext cx="9161700" cy="707624"/>
            <a:chOff x="0" y="-228600"/>
            <a:chExt cx="9161700" cy="707624"/>
          </a:xfrm>
        </p:grpSpPr>
        <p:sp>
          <p:nvSpPr>
            <p:cNvPr id="82" name="Google Shape;82;p28"/>
            <p:cNvSpPr/>
            <p:nvPr/>
          </p:nvSpPr>
          <p:spPr>
            <a:xfrm>
              <a:off x="0" y="400"/>
              <a:ext cx="9161700" cy="312000"/>
            </a:xfrm>
            <a:prstGeom prst="rect">
              <a:avLst/>
            </a:prstGeom>
            <a:solidFill>
              <a:srgbClr val="0C5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" name="Google Shape;83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31000" y="-228600"/>
              <a:ext cx="1301194" cy="707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4" name="Google Shape;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5038"/>
            <a:ext cx="616648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25" y="-33850"/>
            <a:ext cx="352074" cy="3520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8"/>
          <p:cNvSpPr txBox="1"/>
          <p:nvPr/>
        </p:nvSpPr>
        <p:spPr>
          <a:xfrm>
            <a:off x="9993" y="4831975"/>
            <a:ext cx="769800" cy="3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5"/>
              <a:buFont typeface="Arial"/>
              <a:buNone/>
            </a:pPr>
            <a:r>
              <a:rPr b="0" i="0" lang="en-ID" sz="1500" u="none" cap="none" strike="noStrik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</a:t>
            </a:r>
            <a:r>
              <a:rPr lang="en-ID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90" name="Google Shape;90;p42"/>
          <p:cNvGrpSpPr/>
          <p:nvPr/>
        </p:nvGrpSpPr>
        <p:grpSpPr>
          <a:xfrm>
            <a:off x="-8850" y="-238200"/>
            <a:ext cx="9161700" cy="707624"/>
            <a:chOff x="0" y="-228600"/>
            <a:chExt cx="9161700" cy="707624"/>
          </a:xfrm>
        </p:grpSpPr>
        <p:sp>
          <p:nvSpPr>
            <p:cNvPr id="91" name="Google Shape;91;p42"/>
            <p:cNvSpPr/>
            <p:nvPr/>
          </p:nvSpPr>
          <p:spPr>
            <a:xfrm>
              <a:off x="0" y="400"/>
              <a:ext cx="9161700" cy="312000"/>
            </a:xfrm>
            <a:prstGeom prst="rect">
              <a:avLst/>
            </a:prstGeom>
            <a:solidFill>
              <a:srgbClr val="0C5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31000" y="-228600"/>
              <a:ext cx="1301194" cy="707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Google Shape;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5038"/>
            <a:ext cx="616648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25" y="-33850"/>
            <a:ext cx="352074" cy="3520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2"/>
          <p:cNvSpPr txBox="1"/>
          <p:nvPr/>
        </p:nvSpPr>
        <p:spPr>
          <a:xfrm>
            <a:off x="9993" y="4831975"/>
            <a:ext cx="769800" cy="3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5"/>
              <a:buFont typeface="Arial"/>
              <a:buNone/>
            </a:pPr>
            <a:r>
              <a:rPr b="0" i="0" lang="en-ID" sz="1500" u="none" cap="none" strike="noStrik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</a:t>
            </a:r>
            <a:r>
              <a:rPr lang="en-ID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9" name="Google Shape;9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100" name="Google Shape;100;p43"/>
          <p:cNvGrpSpPr/>
          <p:nvPr/>
        </p:nvGrpSpPr>
        <p:grpSpPr>
          <a:xfrm>
            <a:off x="-8850" y="-238200"/>
            <a:ext cx="9161700" cy="707624"/>
            <a:chOff x="0" y="-228600"/>
            <a:chExt cx="9161700" cy="707624"/>
          </a:xfrm>
        </p:grpSpPr>
        <p:sp>
          <p:nvSpPr>
            <p:cNvPr id="101" name="Google Shape;101;p43"/>
            <p:cNvSpPr/>
            <p:nvPr/>
          </p:nvSpPr>
          <p:spPr>
            <a:xfrm>
              <a:off x="0" y="400"/>
              <a:ext cx="9161700" cy="312000"/>
            </a:xfrm>
            <a:prstGeom prst="rect">
              <a:avLst/>
            </a:prstGeom>
            <a:solidFill>
              <a:srgbClr val="0C5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" name="Google Shape;102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31000" y="-228600"/>
              <a:ext cx="1301194" cy="707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5038"/>
            <a:ext cx="616648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25" y="-33850"/>
            <a:ext cx="352074" cy="3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7" name="Google Shape;10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108" name="Google Shape;108;p44"/>
          <p:cNvGrpSpPr/>
          <p:nvPr/>
        </p:nvGrpSpPr>
        <p:grpSpPr>
          <a:xfrm>
            <a:off x="-8850" y="-238200"/>
            <a:ext cx="9161700" cy="707624"/>
            <a:chOff x="0" y="-228600"/>
            <a:chExt cx="9161700" cy="707624"/>
          </a:xfrm>
        </p:grpSpPr>
        <p:sp>
          <p:nvSpPr>
            <p:cNvPr id="109" name="Google Shape;109;p44"/>
            <p:cNvSpPr/>
            <p:nvPr/>
          </p:nvSpPr>
          <p:spPr>
            <a:xfrm>
              <a:off x="0" y="400"/>
              <a:ext cx="9161700" cy="312000"/>
            </a:xfrm>
            <a:prstGeom prst="rect">
              <a:avLst/>
            </a:prstGeom>
            <a:solidFill>
              <a:srgbClr val="0C5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0" name="Google Shape;110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831000" y="-228600"/>
              <a:ext cx="1301194" cy="707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1" name="Google Shape;1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5038"/>
            <a:ext cx="616648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25" y="-33850"/>
            <a:ext cx="352074" cy="3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6" name="Google Shape;116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7" name="Google Shape;117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1" name="Google Shape;12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136" name="Google Shape;136;p30"/>
          <p:cNvGrpSpPr/>
          <p:nvPr/>
        </p:nvGrpSpPr>
        <p:grpSpPr>
          <a:xfrm>
            <a:off x="-8850" y="-238200"/>
            <a:ext cx="9161700" cy="707624"/>
            <a:chOff x="0" y="-228600"/>
            <a:chExt cx="9161700" cy="707624"/>
          </a:xfrm>
        </p:grpSpPr>
        <p:sp>
          <p:nvSpPr>
            <p:cNvPr id="137" name="Google Shape;137;p30"/>
            <p:cNvSpPr/>
            <p:nvPr/>
          </p:nvSpPr>
          <p:spPr>
            <a:xfrm>
              <a:off x="0" y="400"/>
              <a:ext cx="9161700" cy="312000"/>
            </a:xfrm>
            <a:prstGeom prst="rect">
              <a:avLst/>
            </a:prstGeom>
            <a:solidFill>
              <a:srgbClr val="0C5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8" name="Google Shape;138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31000" y="-228600"/>
              <a:ext cx="1301194" cy="707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13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5038"/>
            <a:ext cx="616648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25" y="-33850"/>
            <a:ext cx="352074" cy="35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0"/>
          <p:cNvSpPr/>
          <p:nvPr/>
        </p:nvSpPr>
        <p:spPr>
          <a:xfrm>
            <a:off x="11150" y="318225"/>
            <a:ext cx="9161700" cy="48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0"/>
          <p:cNvSpPr txBox="1"/>
          <p:nvPr/>
        </p:nvSpPr>
        <p:spPr>
          <a:xfrm>
            <a:off x="9993" y="4831975"/>
            <a:ext cx="769800" cy="3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5"/>
              <a:buFont typeface="Arial"/>
              <a:buNone/>
            </a:pPr>
            <a:r>
              <a:rPr b="0" i="0" lang="en-ID" sz="1500" u="none" cap="none" strike="noStrik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</a:t>
            </a:r>
            <a:r>
              <a:rPr lang="en-ID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46" name="Google Shape;146;p31"/>
          <p:cNvSpPr/>
          <p:nvPr/>
        </p:nvSpPr>
        <p:spPr>
          <a:xfrm>
            <a:off x="19225" y="346100"/>
            <a:ext cx="9124800" cy="479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31"/>
          <p:cNvGrpSpPr/>
          <p:nvPr/>
        </p:nvGrpSpPr>
        <p:grpSpPr>
          <a:xfrm>
            <a:off x="-8850" y="-238200"/>
            <a:ext cx="9161700" cy="707624"/>
            <a:chOff x="0" y="-228600"/>
            <a:chExt cx="9161700" cy="707624"/>
          </a:xfrm>
        </p:grpSpPr>
        <p:sp>
          <p:nvSpPr>
            <p:cNvPr id="148" name="Google Shape;148;p31"/>
            <p:cNvSpPr/>
            <p:nvPr/>
          </p:nvSpPr>
          <p:spPr>
            <a:xfrm>
              <a:off x="0" y="400"/>
              <a:ext cx="9161700" cy="312000"/>
            </a:xfrm>
            <a:prstGeom prst="rect">
              <a:avLst/>
            </a:prstGeom>
            <a:solidFill>
              <a:srgbClr val="0C5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9" name="Google Shape;149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31000" y="-228600"/>
              <a:ext cx="1301194" cy="707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5038"/>
            <a:ext cx="616648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25" y="-33850"/>
            <a:ext cx="352074" cy="35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1"/>
          <p:cNvSpPr txBox="1"/>
          <p:nvPr/>
        </p:nvSpPr>
        <p:spPr>
          <a:xfrm>
            <a:off x="9993" y="4831975"/>
            <a:ext cx="769800" cy="3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5"/>
              <a:buFont typeface="Arial"/>
              <a:buNone/>
            </a:pPr>
            <a:r>
              <a:rPr b="0" i="0" lang="en-ID" sz="1500" u="none" cap="none" strike="noStrik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</a:t>
            </a:r>
            <a:r>
              <a:rPr lang="en-ID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5" name="Google Shape;155;p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6" name="Google Shape;15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5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0" name="Google Shape;160;p5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162" name="Google Shape;162;p50"/>
          <p:cNvGrpSpPr/>
          <p:nvPr/>
        </p:nvGrpSpPr>
        <p:grpSpPr>
          <a:xfrm>
            <a:off x="-8850" y="-238200"/>
            <a:ext cx="9161700" cy="707624"/>
            <a:chOff x="0" y="-228600"/>
            <a:chExt cx="9161700" cy="707624"/>
          </a:xfrm>
        </p:grpSpPr>
        <p:sp>
          <p:nvSpPr>
            <p:cNvPr id="163" name="Google Shape;163;p50"/>
            <p:cNvSpPr/>
            <p:nvPr/>
          </p:nvSpPr>
          <p:spPr>
            <a:xfrm>
              <a:off x="0" y="400"/>
              <a:ext cx="9161700" cy="312000"/>
            </a:xfrm>
            <a:prstGeom prst="rect">
              <a:avLst/>
            </a:prstGeom>
            <a:solidFill>
              <a:srgbClr val="0C5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4" name="Google Shape;164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31000" y="-228600"/>
              <a:ext cx="1301194" cy="707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5" name="Google Shape;16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5038"/>
            <a:ext cx="616648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25" y="-33850"/>
            <a:ext cx="352074" cy="352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0"/>
          <p:cNvSpPr/>
          <p:nvPr/>
        </p:nvSpPr>
        <p:spPr>
          <a:xfrm>
            <a:off x="19225" y="346100"/>
            <a:ext cx="9124800" cy="479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1" name="Google Shape;171;p51"/>
          <p:cNvSpPr/>
          <p:nvPr/>
        </p:nvSpPr>
        <p:spPr>
          <a:xfrm>
            <a:off x="19225" y="346100"/>
            <a:ext cx="9124800" cy="479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" name="Google Shape;172;p51"/>
          <p:cNvGrpSpPr/>
          <p:nvPr/>
        </p:nvGrpSpPr>
        <p:grpSpPr>
          <a:xfrm>
            <a:off x="-8850" y="-238200"/>
            <a:ext cx="9161700" cy="707624"/>
            <a:chOff x="0" y="-228600"/>
            <a:chExt cx="9161700" cy="707624"/>
          </a:xfrm>
        </p:grpSpPr>
        <p:sp>
          <p:nvSpPr>
            <p:cNvPr id="173" name="Google Shape;173;p51"/>
            <p:cNvSpPr/>
            <p:nvPr/>
          </p:nvSpPr>
          <p:spPr>
            <a:xfrm>
              <a:off x="0" y="400"/>
              <a:ext cx="9161700" cy="312000"/>
            </a:xfrm>
            <a:prstGeom prst="rect">
              <a:avLst/>
            </a:prstGeom>
            <a:solidFill>
              <a:srgbClr val="0C5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4" name="Google Shape;174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31000" y="-228600"/>
              <a:ext cx="1301194" cy="7076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5" name="Google Shape;17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5038"/>
            <a:ext cx="616648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425" y="-33850"/>
            <a:ext cx="352074" cy="3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9" name="Google Shape;179;p5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0" name="Google Shape;18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3" name="Google Shape;183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7" name="Google Shape;187;p5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8" name="Google Shape;188;p5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95" name="Google Shape;195;p5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6" name="Google Shape;19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3a5966c16_0_6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5" name="Google Shape;205;g333a5966c16_0_6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6" name="Google Shape;206;g333a5966c16_0_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3a5966c16_0_7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9" name="Google Shape;209;g333a5966c16_0_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3a5966c16_0_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2" name="Google Shape;212;g333a5966c16_0_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3" name="Google Shape;213;g333a5966c16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3a5966c16_0_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6" name="Google Shape;216;g333a5966c16_0_7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7" name="Google Shape;217;g333a5966c16_0_7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8" name="Google Shape;218;g333a5966c16_0_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3a5966c16_0_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g333a5966c16_0_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3a5966c16_0_8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4" name="Google Shape;224;g333a5966c16_0_8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5" name="Google Shape;225;g333a5966c16_0_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3a5966c16_0_9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8" name="Google Shape;228;g333a5966c16_0_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3a5966c16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33a5966c16_0_9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2" name="Google Shape;232;g333a5966c16_0_9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3" name="Google Shape;233;g333a5966c16_0_9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4" name="Google Shape;234;g333a5966c16_0_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3a5966c16_0_9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37" name="Google Shape;237;g333a5966c16_0_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3a5966c16_0_10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" name="Google Shape;240;g333a5966c16_0_10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1" name="Google Shape;241;g333a5966c16_0_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33a5966c16_0_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3a5966c16_0_2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3a5966c16_0_239"/>
          <p:cNvSpPr/>
          <p:nvPr/>
        </p:nvSpPr>
        <p:spPr>
          <a:xfrm>
            <a:off x="285" y="857"/>
            <a:ext cx="9144000" cy="31241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  <a:lnTo>
                  <a:pt x="12191619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solidFill>
            <a:srgbClr val="1154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33a5966c16_0_239"/>
          <p:cNvSpPr/>
          <p:nvPr/>
        </p:nvSpPr>
        <p:spPr>
          <a:xfrm>
            <a:off x="285" y="857"/>
            <a:ext cx="9144000" cy="31241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</a:path>
              <a:path extrusionOk="0" h="416559" w="12192000">
                <a:moveTo>
                  <a:pt x="12191619" y="0"/>
                </a:moveTo>
                <a:lnTo>
                  <a:pt x="0" y="0"/>
                </a:lnTo>
                <a:lnTo>
                  <a:pt x="0" y="416051"/>
                </a:lnTo>
              </a:path>
            </a:pathLst>
          </a:custGeom>
          <a:noFill/>
          <a:ln cap="flat" cmpd="sng" w="9900">
            <a:solidFill>
              <a:srgbClr val="3B78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g333a5966c16_0_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7830" y="0"/>
            <a:ext cx="1356168" cy="51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33a5966c16_0_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" y="0"/>
            <a:ext cx="377761" cy="35204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33a5966c16_0_239"/>
          <p:cNvSpPr txBox="1"/>
          <p:nvPr>
            <p:ph idx="1" type="body"/>
          </p:nvPr>
        </p:nvSpPr>
        <p:spPr>
          <a:xfrm>
            <a:off x="663893" y="957452"/>
            <a:ext cx="7816200" cy="22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5" name="Google Shape;255;g333a5966c16_0_239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g333a5966c16_0_239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g333a5966c16_0_239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258" name="Google Shape;258;g333a5966c16_0_239"/>
          <p:cNvSpPr txBox="1"/>
          <p:nvPr/>
        </p:nvSpPr>
        <p:spPr>
          <a:xfrm>
            <a:off x="7115138" y="4354819"/>
            <a:ext cx="1571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ID" sz="4900" u="none" cap="none" strike="noStrike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VSGA</a:t>
            </a:r>
            <a:endParaRPr b="0" i="0" sz="4900" u="none" cap="none" strike="noStrike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3a5966c16_0_2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g333a5966c16_0_2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g333a5966c16_0_2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3a5966c16_0_25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g333a5966c16_0_2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3a5966c16_0_2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g333a5966c16_0_2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9" name="Google Shape;269;g333a5966c16_0_2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3a5966c16_0_2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g333a5966c16_0_26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3" name="Google Shape;273;g333a5966c16_0_26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4" name="Google Shape;274;g333a5966c16_0_2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3a5966c16_0_2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g333a5966c16_0_2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3a5966c16_0_26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g333a5966c16_0_26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1" name="Google Shape;281;g333a5966c16_0_2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3a5966c16_0_27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g333a5966c16_0_2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3a5966c16_0_27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33a5966c16_0_27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g333a5966c16_0_27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9" name="Google Shape;289;g333a5966c16_0_27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0" name="Google Shape;290;g333a5966c16_0_2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3a5966c16_0_28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93" name="Google Shape;293;g333a5966c16_0_2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a5966c16_0_28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296" name="Google Shape;296;g333a5966c16_0_28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7" name="Google Shape;297;g333a5966c16_0_2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33a5966c16_0_2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3a5966c16_0_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g333a5966c16_0_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g333a5966c16_0_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33a5966c16_0_2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g333a5966c16_0_2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333a5966c16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287" y="-190837"/>
            <a:ext cx="1561766" cy="157931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33a5966c16_0_54"/>
          <p:cNvSpPr txBox="1"/>
          <p:nvPr>
            <p:ph idx="4294967295" type="ctrTitle"/>
          </p:nvPr>
        </p:nvSpPr>
        <p:spPr>
          <a:xfrm>
            <a:off x="1372625" y="1079756"/>
            <a:ext cx="71256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ID" sz="4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Vocational school graduate academy</a:t>
            </a:r>
            <a:endParaRPr sz="4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06" name="Google Shape;306;g333a5966c16_0_54"/>
          <p:cNvPicPr preferRelativeResize="0"/>
          <p:nvPr/>
        </p:nvPicPr>
        <p:blipFill rotWithShape="1">
          <a:blip r:embed="rId5">
            <a:alphaModFix/>
          </a:blip>
          <a:srcRect b="17296" l="21302" r="25092" t="14924"/>
          <a:stretch/>
        </p:blipFill>
        <p:spPr>
          <a:xfrm>
            <a:off x="424300" y="200999"/>
            <a:ext cx="890025" cy="79565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33a5966c16_0_54"/>
          <p:cNvSpPr txBox="1"/>
          <p:nvPr>
            <p:ph idx="4294967295" type="subTitle"/>
          </p:nvPr>
        </p:nvSpPr>
        <p:spPr>
          <a:xfrm>
            <a:off x="1371300" y="3241525"/>
            <a:ext cx="62973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g333a5966c16_0_54"/>
          <p:cNvSpPr txBox="1"/>
          <p:nvPr>
            <p:ph idx="4294967295" type="subTitle"/>
          </p:nvPr>
        </p:nvSpPr>
        <p:spPr>
          <a:xfrm>
            <a:off x="1358375" y="2250925"/>
            <a:ext cx="6060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27"/>
              <a:buNone/>
            </a:pPr>
            <a:r>
              <a:rPr b="1" lang="en-ID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Associate Data Scientist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g333a5966c16_0_54"/>
          <p:cNvSpPr txBox="1"/>
          <p:nvPr>
            <p:ph idx="4294967295" type="subTitle"/>
          </p:nvPr>
        </p:nvSpPr>
        <p:spPr>
          <a:xfrm>
            <a:off x="1371300" y="2631925"/>
            <a:ext cx="63699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ID" sz="2200">
                <a:solidFill>
                  <a:schemeClr val="lt1"/>
                </a:solidFill>
              </a:rPr>
              <a:t>Pertemuan: </a:t>
            </a:r>
            <a:r>
              <a:rPr b="1" lang="en-ID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Mengevaluasi Hasil Pemodelan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0" name="Google Shape;310;g333a5966c16_0_54"/>
          <p:cNvPicPr preferRelativeResize="0"/>
          <p:nvPr/>
        </p:nvPicPr>
        <p:blipFill rotWithShape="1">
          <a:blip r:embed="rId6">
            <a:alphaModFix/>
          </a:blip>
          <a:srcRect b="37202" l="6154" r="5917" t="32938"/>
          <a:stretch/>
        </p:blipFill>
        <p:spPr>
          <a:xfrm>
            <a:off x="6937913" y="521438"/>
            <a:ext cx="1601418" cy="272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/>
          <p:nvPr/>
        </p:nvSpPr>
        <p:spPr>
          <a:xfrm>
            <a:off x="944874" y="387511"/>
            <a:ext cx="72298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ID" sz="2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Metrics for Regression Model Evaluation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825" y="910731"/>
            <a:ext cx="7763958" cy="3953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"/>
          <p:cNvSpPr txBox="1"/>
          <p:nvPr/>
        </p:nvSpPr>
        <p:spPr>
          <a:xfrm>
            <a:off x="944874" y="387511"/>
            <a:ext cx="72298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ID" sz="2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Regression Trees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 txBox="1"/>
          <p:nvPr/>
        </p:nvSpPr>
        <p:spPr>
          <a:xfrm>
            <a:off x="329184" y="904831"/>
            <a:ext cx="848563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 </a:t>
            </a: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basic idea of how to learn and apply decision trees can also be used for regression.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 </a:t>
            </a: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Splits are selected by maximizing the MSE reduction (not GINI or InfoGain)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Predict the average value of the trainings examples in a specific leaf.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130" y="2813866"/>
            <a:ext cx="2498289" cy="214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9804" y="2749114"/>
            <a:ext cx="4188905" cy="222332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 txBox="1"/>
          <p:nvPr/>
        </p:nvSpPr>
        <p:spPr>
          <a:xfrm>
            <a:off x="1390243" y="2417861"/>
            <a:ext cx="17735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 Tree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 txBox="1"/>
          <p:nvPr/>
        </p:nvSpPr>
        <p:spPr>
          <a:xfrm>
            <a:off x="5614417" y="2405669"/>
            <a:ext cx="20177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ID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Regression Tree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"/>
          <p:cNvSpPr txBox="1"/>
          <p:nvPr>
            <p:ph idx="1" type="subTitle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ID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2024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87" name="Google Shape;387;p12"/>
          <p:cNvSpPr txBox="1"/>
          <p:nvPr>
            <p:ph idx="1" type="subTitle"/>
          </p:nvPr>
        </p:nvSpPr>
        <p:spPr>
          <a:xfrm>
            <a:off x="7752400" y="4864000"/>
            <a:ext cx="13989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88" name="Google Shape;388;p12"/>
          <p:cNvSpPr txBox="1"/>
          <p:nvPr>
            <p:ph idx="1" type="subTitle"/>
          </p:nvPr>
        </p:nvSpPr>
        <p:spPr>
          <a:xfrm>
            <a:off x="-32225" y="4787425"/>
            <a:ext cx="9771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-ID" sz="1500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DTS 2024</a:t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89" name="Google Shape;389;p12"/>
          <p:cNvSpPr txBox="1"/>
          <p:nvPr/>
        </p:nvSpPr>
        <p:spPr>
          <a:xfrm>
            <a:off x="658368" y="337121"/>
            <a:ext cx="78272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ID" sz="2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Regression Trees Fitting the Training Data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2"/>
          <p:cNvSpPr txBox="1"/>
          <p:nvPr/>
        </p:nvSpPr>
        <p:spPr>
          <a:xfrm>
            <a:off x="456324" y="803096"/>
            <a:ext cx="521295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ID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Pre-pruning parameters deterime how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ID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closely the tree fits the training data.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ID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e.g. max_depth parameter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225" y="2176272"/>
            <a:ext cx="9144002" cy="288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5936" y="807639"/>
            <a:ext cx="2765838" cy="146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ID"/>
              <a:t>Error</a:t>
            </a:r>
            <a:endParaRPr/>
          </a:p>
        </p:txBody>
      </p:sp>
      <p:pic>
        <p:nvPicPr>
          <p:cNvPr id="398" name="Google Shape;3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106" y="1342732"/>
            <a:ext cx="7386680" cy="308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ID"/>
              <a:t>Error dari Model</a:t>
            </a:r>
            <a:endParaRPr/>
          </a:p>
        </p:txBody>
      </p:sp>
      <p:pic>
        <p:nvPicPr>
          <p:cNvPr id="404" name="Google Shape;4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714" y="1314369"/>
            <a:ext cx="7978386" cy="329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ID"/>
              <a:t>Error  dari Model</a:t>
            </a:r>
            <a:endParaRPr/>
          </a:p>
        </p:txBody>
      </p:sp>
      <p:pic>
        <p:nvPicPr>
          <p:cNvPr id="410" name="Google Shape;4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47783"/>
            <a:ext cx="6602063" cy="301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2927" y="1229271"/>
            <a:ext cx="985639" cy="27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ID"/>
              <a:t>Perbandingan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ID"/>
              <a:t>Regresi Linier (LR) vs DTR</a:t>
            </a:r>
            <a:br>
              <a:rPr lang="en-ID"/>
            </a:br>
            <a:endParaRPr/>
          </a:p>
        </p:txBody>
      </p:sp>
      <p:sp>
        <p:nvSpPr>
          <p:cNvPr id="422" name="Google Shape;42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D"/>
              <a:t>DTR mendukung non linearitas, di mana RL hanya mendukung solusi linier.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D"/>
              <a:t>Ketika ada sejumlah besar fitur dengan lebih sedikit kumpulan data (dengan noise rendah), regresi linier dapat mengungguli DTR/Random Forest Regression (RFR). Dalam kasus umum, DTR akan memiliki akurasi rata-rata yang lebih baik.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D"/>
              <a:t>Untuk variabel bebas kategorikal, DTR lebih baik daripada regresi linier.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D"/>
              <a:t>DTR menangani kolinearitas lebih baik daripada LR.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ID"/>
              <a:t>RL vs SVR</a:t>
            </a:r>
            <a:endParaRPr/>
          </a:p>
        </p:txBody>
      </p:sp>
      <p:sp>
        <p:nvSpPr>
          <p:cNvPr id="428" name="Google Shape;42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D"/>
              <a:t>SVR mendukung solusi linier dan non-linier menggunakan trik kernel.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D"/>
              <a:t>SVR menangani outlier lebih baik daripada RL.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D"/>
              <a:t>Keduanya berkinerja baik ketika data pelatihan lebih sedikit, dan ada banyak fitur.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ID"/>
              <a:t>DTR vs RFR</a:t>
            </a:r>
            <a:endParaRPr/>
          </a:p>
        </p:txBody>
      </p:sp>
      <p:sp>
        <p:nvSpPr>
          <p:cNvPr id="434" name="Google Shape;43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D"/>
              <a:t>RFR adalah kumpulan DT, suara (vote) mayoritas atau rata-rata dari forest dipilih sebagai keluaran yang diprediksi.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D"/>
              <a:t>RFR akan kurang rentan terhadap overfitting daripada DTR, dan memberikan solusi yang lebih general.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ID"/>
              <a:t>RFR lebih robust dan akurat daripada pohon keputusan.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"/>
          <p:cNvSpPr txBox="1"/>
          <p:nvPr/>
        </p:nvSpPr>
        <p:spPr>
          <a:xfrm>
            <a:off x="171652" y="598775"/>
            <a:ext cx="225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Calibri"/>
              <a:buNone/>
            </a:pPr>
            <a:r>
              <a:rPr b="1" i="0" lang="en-ID" sz="2520" u="none" cap="none" strike="noStrike">
                <a:solidFill>
                  <a:srgbClr val="0F3570"/>
                </a:solidFill>
                <a:latin typeface="Bebas Neue"/>
                <a:ea typeface="Bebas Neue"/>
                <a:cs typeface="Bebas Neue"/>
                <a:sym typeface="Bebas Neue"/>
              </a:rPr>
              <a:t>Profil Pengajar</a:t>
            </a:r>
            <a:endParaRPr b="1" i="0" sz="2520" u="none" cap="none" strike="noStrike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6" name="Google Shape;316;p2"/>
          <p:cNvSpPr/>
          <p:nvPr/>
        </p:nvSpPr>
        <p:spPr>
          <a:xfrm>
            <a:off x="278600" y="910700"/>
            <a:ext cx="1686900" cy="211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"/>
          <p:cNvSpPr txBox="1"/>
          <p:nvPr/>
        </p:nvSpPr>
        <p:spPr>
          <a:xfrm>
            <a:off x="2138525" y="800125"/>
            <a:ext cx="54798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Jabatan Akademik (tahun dan jabatan terakhir Pengajar)</a:t>
            </a:r>
            <a:endParaRPr b="1" i="0" sz="10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Latar belakang Pendidikan Pengajar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AAA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BBB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CCC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128586" lvl="0" marL="21431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Riwayat Pekerjaan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AAA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BBB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-3143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570"/>
              </a:buClr>
              <a:buSzPts val="1350"/>
              <a:buFont typeface="Overlock"/>
              <a:buChar char="●"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CCC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18" name="Google Shape;318;p2"/>
          <p:cNvSpPr txBox="1"/>
          <p:nvPr/>
        </p:nvSpPr>
        <p:spPr>
          <a:xfrm>
            <a:off x="197750" y="3145100"/>
            <a:ext cx="54798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Contact Pengajar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Ponsel :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Email :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19" name="Google Shape;319;p2"/>
          <p:cNvSpPr txBox="1"/>
          <p:nvPr/>
        </p:nvSpPr>
        <p:spPr>
          <a:xfrm>
            <a:off x="633500" y="1731875"/>
            <a:ext cx="977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ID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Pengajar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1"/>
          <p:cNvSpPr txBox="1"/>
          <p:nvPr/>
        </p:nvSpPr>
        <p:spPr>
          <a:xfrm>
            <a:off x="127750" y="479025"/>
            <a:ext cx="8935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ID" sz="135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Team Teaching</a:t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40" name="Google Shape;440;p21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441" name="Google Shape;441;p21"/>
          <p:cNvSpPr txBox="1"/>
          <p:nvPr/>
        </p:nvSpPr>
        <p:spPr>
          <a:xfrm>
            <a:off x="81650" y="871425"/>
            <a:ext cx="8803800" cy="2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3a5966c16_0_227"/>
          <p:cNvSpPr txBox="1"/>
          <p:nvPr/>
        </p:nvSpPr>
        <p:spPr>
          <a:xfrm>
            <a:off x="762900" y="1795950"/>
            <a:ext cx="42369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</a:pPr>
            <a:r>
              <a:rPr b="0" i="0" lang="en-ID" sz="45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Terima Kasih</a:t>
            </a:r>
            <a:endParaRPr b="0" i="0" sz="4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47" name="Google Shape;447;g333a5966c16_0_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287" y="-190837"/>
            <a:ext cx="1561766" cy="157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333a5966c16_0_2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1612" y="1551374"/>
            <a:ext cx="2996469" cy="268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333a5966c16_0_2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375" y="77212"/>
            <a:ext cx="1366774" cy="104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"/>
          <p:cNvSpPr/>
          <p:nvPr/>
        </p:nvSpPr>
        <p:spPr>
          <a:xfrm>
            <a:off x="456087" y="1123565"/>
            <a:ext cx="824952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Bagian Delapan dari Associate Data Analisyt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Berfokus pada Mengevaluasi Hasil Pemodelan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Konteksnya yaitu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D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Kursus ini akan menjelaskan cara Mengevaluasi Hasil Pemodelan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"/>
          <p:cNvSpPr txBox="1"/>
          <p:nvPr/>
        </p:nvSpPr>
        <p:spPr>
          <a:xfrm>
            <a:off x="2894725" y="414361"/>
            <a:ext cx="37346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D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Definition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"/>
          <p:cNvSpPr txBox="1"/>
          <p:nvPr/>
        </p:nvSpPr>
        <p:spPr>
          <a:xfrm>
            <a:off x="176552" y="452437"/>
            <a:ext cx="547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D" sz="200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Learning Objective</a:t>
            </a:r>
            <a:endParaRPr b="1" i="0" sz="200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31" name="Google Shape;331;p4"/>
          <p:cNvSpPr txBox="1"/>
          <p:nvPr/>
        </p:nvSpPr>
        <p:spPr>
          <a:xfrm>
            <a:off x="234050" y="800125"/>
            <a:ext cx="8759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rgbClr val="0F357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32" name="Google Shape;332;p4"/>
          <p:cNvSpPr txBox="1"/>
          <p:nvPr/>
        </p:nvSpPr>
        <p:spPr>
          <a:xfrm>
            <a:off x="0" y="951911"/>
            <a:ext cx="8803800" cy="17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Peserta mempelajari cara mengevaluasi Hasil Pemodelan dari: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A. Regression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B. Classification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E. Clustering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0F3570"/>
                </a:solidFill>
                <a:latin typeface="Overlock"/>
                <a:ea typeface="Overlock"/>
                <a:cs typeface="Overlock"/>
                <a:sym typeface="Overlock"/>
              </a:rPr>
              <a:t>Menggunakan Rapid Miner.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-ID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Mengevaluasi Hasil Pemodelan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"/>
          <p:cNvSpPr txBox="1"/>
          <p:nvPr/>
        </p:nvSpPr>
        <p:spPr>
          <a:xfrm>
            <a:off x="944875" y="387511"/>
            <a:ext cx="46268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ID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Evaluation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6"/>
          <p:cNvSpPr txBox="1"/>
          <p:nvPr/>
        </p:nvSpPr>
        <p:spPr>
          <a:xfrm>
            <a:off x="456324" y="3101016"/>
            <a:ext cx="867587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9.1 Methods for Model Evaluation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How to obtain reliable estimates?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9.2 Metrics for Model Evaluation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How to measure the performance of a regression model?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6"/>
          <p:cNvSpPr txBox="1"/>
          <p:nvPr/>
        </p:nvSpPr>
        <p:spPr>
          <a:xfrm>
            <a:off x="456324" y="1061033"/>
            <a:ext cx="4617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Central Question: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good is a model 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predicting the dependent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variable?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4044" y="514982"/>
            <a:ext cx="3928847" cy="261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"/>
          <p:cNvSpPr txBox="1"/>
          <p:nvPr>
            <p:ph idx="1" type="subTitle"/>
          </p:nvPr>
        </p:nvSpPr>
        <p:spPr>
          <a:xfrm>
            <a:off x="-32225" y="4787425"/>
            <a:ext cx="37359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00">
              <a:solidFill>
                <a:srgbClr val="0F357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51" name="Google Shape;351;p7"/>
          <p:cNvSpPr txBox="1"/>
          <p:nvPr/>
        </p:nvSpPr>
        <p:spPr>
          <a:xfrm>
            <a:off x="944874" y="387511"/>
            <a:ext cx="72298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ID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Methods for Model Evaluation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"/>
          <p:cNvSpPr txBox="1"/>
          <p:nvPr/>
        </p:nvSpPr>
        <p:spPr>
          <a:xfrm>
            <a:off x="283170" y="910731"/>
            <a:ext cx="859536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D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 </a:t>
            </a:r>
            <a:r>
              <a:rPr b="0" i="0" lang="en-ID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same considerations apply as for classification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D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X-Validation: 10-fold (90% for training, 10% for testing in each iteration)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D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Split Validation: 80% random share for training, 20% for testing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D" sz="20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 </a:t>
            </a:r>
            <a:r>
              <a:rPr b="0" i="0" lang="en-ID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Estimating performance metrics in RapidMiner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ID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X-Validation Operator + Regression Performance Operator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96" y="2601554"/>
            <a:ext cx="8357616" cy="2153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"/>
          <p:cNvSpPr txBox="1"/>
          <p:nvPr/>
        </p:nvSpPr>
        <p:spPr>
          <a:xfrm>
            <a:off x="944874" y="387511"/>
            <a:ext cx="72298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ID" sz="2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Metrics for Model Evaluation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588" y="914382"/>
            <a:ext cx="7754432" cy="4067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 txBox="1"/>
          <p:nvPr/>
        </p:nvSpPr>
        <p:spPr>
          <a:xfrm>
            <a:off x="944874" y="387511"/>
            <a:ext cx="72298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ID" sz="2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Metrics for Regression Model Evaluation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874" y="985842"/>
            <a:ext cx="7106642" cy="3878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heni</dc:creator>
</cp:coreProperties>
</file>