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12" r:id="rId2"/>
    <p:sldId id="321" r:id="rId3"/>
    <p:sldId id="322" r:id="rId4"/>
    <p:sldId id="323" r:id="rId5"/>
    <p:sldId id="324" r:id="rId6"/>
    <p:sldId id="313" r:id="rId7"/>
    <p:sldId id="301" r:id="rId8"/>
    <p:sldId id="319" r:id="rId9"/>
    <p:sldId id="320" r:id="rId10"/>
    <p:sldId id="258" r:id="rId11"/>
    <p:sldId id="307" r:id="rId12"/>
    <p:sldId id="279" r:id="rId13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2" charset="0"/>
      <p:bold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Medium" pitchFamily="2" charset="0"/>
      <p:regular r:id="rId27"/>
      <p:bold r:id="rId28"/>
      <p:italic r:id="rId29"/>
      <p:boldItalic r:id="rId30"/>
    </p:embeddedFont>
    <p:embeddedFont>
      <p:font typeface="Ramabhadra" panose="020B0604020202020204" charset="0"/>
      <p:regular r:id="rId31"/>
    </p:embeddedFont>
    <p:embeddedFont>
      <p:font typeface="Showcard Gothic" panose="04020904020102020604" pitchFamily="8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A6D"/>
    <a:srgbClr val="FAB9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D62A9D-05BF-4CAF-BC02-1AC8FDA1765B}">
  <a:tblStyle styleId="{15D62A9D-05BF-4CAF-BC02-1AC8FDA176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27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15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99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6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eb856e698b_2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eb856e698b_2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5185052" y="810537"/>
            <a:ext cx="5423976" cy="324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10800000">
            <a:off x="7762800" y="-119175"/>
            <a:ext cx="1381200" cy="202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 rot="10800000" flipH="1">
            <a:off x="6943304" y="2560037"/>
            <a:ext cx="2200736" cy="2583466"/>
          </a:xfrm>
          <a:custGeom>
            <a:avLst/>
            <a:gdLst/>
            <a:ahLst/>
            <a:cxnLst/>
            <a:rect l="l" t="t" r="r" b="b"/>
            <a:pathLst>
              <a:path w="30112" h="35350" extrusionOk="0">
                <a:moveTo>
                  <a:pt x="30111" y="0"/>
                </a:moveTo>
                <a:lnTo>
                  <a:pt x="0" y="0"/>
                </a:lnTo>
                <a:lnTo>
                  <a:pt x="17169" y="32016"/>
                </a:lnTo>
                <a:cubicBezTo>
                  <a:pt x="18265" y="34064"/>
                  <a:pt x="20408" y="35350"/>
                  <a:pt x="22753" y="35350"/>
                </a:cubicBezTo>
                <a:lnTo>
                  <a:pt x="30111" y="3535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6723450" y="3680725"/>
            <a:ext cx="1313592" cy="1462763"/>
          </a:xfrm>
          <a:custGeom>
            <a:avLst/>
            <a:gdLst/>
            <a:ahLst/>
            <a:cxnLst/>
            <a:rect l="l" t="t" r="r" b="b"/>
            <a:pathLst>
              <a:path w="26004" h="28957" extrusionOk="0">
                <a:moveTo>
                  <a:pt x="16931" y="1"/>
                </a:moveTo>
                <a:cubicBezTo>
                  <a:pt x="16062" y="1"/>
                  <a:pt x="15276" y="477"/>
                  <a:pt x="14871" y="1239"/>
                </a:cubicBezTo>
                <a:lnTo>
                  <a:pt x="0" y="28957"/>
                </a:lnTo>
                <a:lnTo>
                  <a:pt x="11490" y="28957"/>
                </a:lnTo>
                <a:lnTo>
                  <a:pt x="25182" y="3418"/>
                </a:lnTo>
                <a:cubicBezTo>
                  <a:pt x="26003" y="1870"/>
                  <a:pt x="24872" y="1"/>
                  <a:pt x="231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9"/>
          <p:cNvCxnSpPr/>
          <p:nvPr/>
        </p:nvCxnSpPr>
        <p:spPr>
          <a:xfrm rot="10800000" flipH="1">
            <a:off x="7027600" y="2440309"/>
            <a:ext cx="803700" cy="1498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15100" y="1358400"/>
            <a:ext cx="3838200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15100" y="2610900"/>
            <a:ext cx="3838200" cy="11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0000" y="27307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720000" y="32584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 idx="2"/>
          </p:nvPr>
        </p:nvSpPr>
        <p:spPr>
          <a:xfrm>
            <a:off x="3403800" y="27307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3"/>
          </p:nvPr>
        </p:nvSpPr>
        <p:spPr>
          <a:xfrm>
            <a:off x="3403800" y="32584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4"/>
          </p:nvPr>
        </p:nvSpPr>
        <p:spPr>
          <a:xfrm>
            <a:off x="6087600" y="27307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5"/>
          </p:nvPr>
        </p:nvSpPr>
        <p:spPr>
          <a:xfrm>
            <a:off x="6087600" y="32584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6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-204000" y="4253900"/>
            <a:ext cx="1820700" cy="10815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346725" y="4802700"/>
            <a:ext cx="3009900" cy="691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5400000">
            <a:off x="7345800" y="594725"/>
            <a:ext cx="3009900" cy="691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34000">
                <a:srgbClr val="FAB93C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rot="10800000">
            <a:off x="7761600" y="-861800"/>
            <a:ext cx="953400" cy="13968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1"/>
          <p:cNvGrpSpPr/>
          <p:nvPr/>
        </p:nvGrpSpPr>
        <p:grpSpPr>
          <a:xfrm>
            <a:off x="-2021398" y="-280488"/>
            <a:ext cx="13186853" cy="5587491"/>
            <a:chOff x="-2021398" y="-280488"/>
            <a:chExt cx="13186853" cy="5587491"/>
          </a:xfrm>
        </p:grpSpPr>
        <p:grpSp>
          <p:nvGrpSpPr>
            <p:cNvPr id="199" name="Google Shape;199;p21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00" name="Google Shape;200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4" name="Google Shape;204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1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07" name="Google Shape;20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1" name="Google Shape;211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2" name="Google Shape;212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BLANK_1_1_1_1_1_1_2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021398" y="-280488"/>
            <a:ext cx="13186853" cy="5587491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289287" y="-577506"/>
            <a:ext cx="10470663" cy="5721007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0" y="12"/>
            <a:ext cx="9144007" cy="5143489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1" r:id="rId3"/>
    <p:sldLayoutId id="2147483667" r:id="rId4"/>
    <p:sldLayoutId id="2147483674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14597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65" y="0"/>
            <a:ext cx="5924548" cy="51435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359455" y="2704643"/>
            <a:ext cx="539463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 err="1">
                <a:solidFill>
                  <a:srgbClr val="FFC000"/>
                </a:solidFill>
                <a:latin typeface="Showcard Gothic" panose="04020904020102020604" pitchFamily="82" charset="0"/>
                <a:cs typeface="Times New Roman"/>
              </a:rPr>
              <a:t>Keamanan</a:t>
            </a:r>
            <a:r>
              <a:rPr sz="4400" spc="-90" dirty="0">
                <a:solidFill>
                  <a:srgbClr val="FFC000"/>
                </a:solidFill>
                <a:latin typeface="Showcard Gothic" panose="04020904020102020604" pitchFamily="82" charset="0"/>
                <a:cs typeface="Times New Roman"/>
              </a:rPr>
              <a:t> </a:t>
            </a:r>
            <a:endParaRPr lang="en-US" sz="4400" spc="-90" dirty="0">
              <a:solidFill>
                <a:srgbClr val="FFC000"/>
              </a:solidFill>
              <a:latin typeface="Showcard Gothic" panose="04020904020102020604" pitchFamily="8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 err="1">
                <a:solidFill>
                  <a:srgbClr val="FFC000"/>
                </a:solidFill>
                <a:latin typeface="Showcard Gothic" panose="04020904020102020604" pitchFamily="82" charset="0"/>
                <a:cs typeface="Times New Roman"/>
              </a:rPr>
              <a:t>Sistem</a:t>
            </a:r>
            <a:r>
              <a:rPr sz="4400" spc="-25" dirty="0">
                <a:solidFill>
                  <a:srgbClr val="FFC000"/>
                </a:solidFill>
                <a:latin typeface="Showcard Gothic" panose="04020904020102020604" pitchFamily="82" charset="0"/>
                <a:cs typeface="Times New Roman"/>
              </a:rPr>
              <a:t> </a:t>
            </a:r>
            <a:r>
              <a:rPr sz="4400" spc="-5" dirty="0">
                <a:solidFill>
                  <a:srgbClr val="FFC000"/>
                </a:solidFill>
                <a:latin typeface="Showcard Gothic" panose="04020904020102020604" pitchFamily="82" charset="0"/>
                <a:cs typeface="Times New Roman"/>
              </a:rPr>
              <a:t>Informasi</a:t>
            </a:r>
            <a:endParaRPr sz="4400" dirty="0">
              <a:solidFill>
                <a:srgbClr val="FFC000"/>
              </a:solidFill>
              <a:latin typeface="Showcard Gothic" panose="04020904020102020604" pitchFamily="8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84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239925" y="166254"/>
            <a:ext cx="4282202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sz="2400" dirty="0"/>
              <a:t>Kerangka Kerja dan Standar Keamanan</a:t>
            </a:r>
            <a:endParaRPr sz="2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26" y="1514525"/>
            <a:ext cx="6961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ISO/IEC 27001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NIST Cybersecurity Framework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COBIT (Control Objectives for Information and Related Technologies)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108B5-C54B-4B62-A201-156EC9FE84CB}"/>
              </a:ext>
            </a:extLst>
          </p:cNvPr>
          <p:cNvSpPr txBox="1"/>
          <p:nvPr/>
        </p:nvSpPr>
        <p:spPr>
          <a:xfrm>
            <a:off x="720586" y="1528755"/>
            <a:ext cx="7702827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manajemen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modern.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yang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,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yang </a:t>
            </a:r>
            <a:r>
              <a:rPr lang="en-ID" dirty="0" err="1"/>
              <a:t>komprehensif</a:t>
            </a:r>
            <a:r>
              <a:rPr lang="en-ID" dirty="0"/>
              <a:t> dan </a:t>
            </a:r>
            <a:r>
              <a:rPr lang="en-ID" dirty="0" err="1"/>
              <a:t>berkesinambungan</a:t>
            </a:r>
            <a:r>
              <a:rPr lang="en-ID" dirty="0"/>
              <a:t>. Pendidikan dan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siber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juga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menciptakan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data dan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2D769-A18C-4D0E-8D10-BD4C5F632BBF}"/>
              </a:ext>
            </a:extLst>
          </p:cNvPr>
          <p:cNvSpPr txBox="1"/>
          <p:nvPr/>
        </p:nvSpPr>
        <p:spPr>
          <a:xfrm>
            <a:off x="720586" y="1162542"/>
            <a:ext cx="369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KESIMPULAN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76532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6"/>
          <p:cNvSpPr txBox="1">
            <a:spLocks noGrp="1"/>
          </p:cNvSpPr>
          <p:nvPr>
            <p:ph type="ctrTitle"/>
          </p:nvPr>
        </p:nvSpPr>
        <p:spPr>
          <a:xfrm>
            <a:off x="2430000" y="1624405"/>
            <a:ext cx="4284000" cy="2259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Sekian</a:t>
            </a:r>
            <a:endParaRPr dirty="0"/>
          </a:p>
        </p:txBody>
      </p:sp>
      <p:sp>
        <p:nvSpPr>
          <p:cNvPr id="779" name="Google Shape;779;p56"/>
          <p:cNvSpPr txBox="1"/>
          <p:nvPr/>
        </p:nvSpPr>
        <p:spPr>
          <a:xfrm>
            <a:off x="2122375" y="4311375"/>
            <a:ext cx="4899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Please keep this slide for attribution</a:t>
            </a:r>
            <a:endParaRPr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B02801-A0D4-4BB6-A86A-99B63E6650E8}"/>
              </a:ext>
            </a:extLst>
          </p:cNvPr>
          <p:cNvSpPr/>
          <p:nvPr/>
        </p:nvSpPr>
        <p:spPr>
          <a:xfrm>
            <a:off x="2278743" y="3367314"/>
            <a:ext cx="4742882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E74823-983F-41C3-B843-0764F26FA1F5}"/>
              </a:ext>
            </a:extLst>
          </p:cNvPr>
          <p:cNvSpPr txBox="1">
            <a:spLocks/>
          </p:cNvSpPr>
          <p:nvPr/>
        </p:nvSpPr>
        <p:spPr>
          <a:xfrm>
            <a:off x="6010260" y="5466522"/>
            <a:ext cx="2153796" cy="1695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EFC70-31DA-42AF-B5B2-B05ED9CFD8AC}"/>
              </a:ext>
            </a:extLst>
          </p:cNvPr>
          <p:cNvSpPr/>
          <p:nvPr/>
        </p:nvSpPr>
        <p:spPr>
          <a:xfrm>
            <a:off x="2093844" y="229346"/>
            <a:ext cx="4152823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36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38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36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048FD-4704-4F03-B7C4-C7F733098D12}"/>
              </a:ext>
            </a:extLst>
          </p:cNvPr>
          <p:cNvSpPr txBox="1"/>
          <p:nvPr/>
        </p:nvSpPr>
        <p:spPr>
          <a:xfrm>
            <a:off x="867928" y="2110386"/>
            <a:ext cx="34511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B4B19-9F3F-4FD4-89BB-5E60127D9296}"/>
              </a:ext>
            </a:extLst>
          </p:cNvPr>
          <p:cNvSpPr txBox="1"/>
          <p:nvPr/>
        </p:nvSpPr>
        <p:spPr>
          <a:xfrm>
            <a:off x="867930" y="2617370"/>
            <a:ext cx="28176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0619A-35B4-49DF-8232-D3B23F76ABF4}"/>
              </a:ext>
            </a:extLst>
          </p:cNvPr>
          <p:cNvSpPr txBox="1"/>
          <p:nvPr/>
        </p:nvSpPr>
        <p:spPr>
          <a:xfrm>
            <a:off x="867930" y="3155720"/>
            <a:ext cx="2817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69E15-8FDE-41F2-A8AB-431CF065528A}"/>
              </a:ext>
            </a:extLst>
          </p:cNvPr>
          <p:cNvSpPr txBox="1"/>
          <p:nvPr/>
        </p:nvSpPr>
        <p:spPr>
          <a:xfrm>
            <a:off x="867928" y="1545800"/>
            <a:ext cx="4152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F:\LAMPUNG\GALERY\KARIKATUR\peringatan.gif">
            <a:extLst>
              <a:ext uri="{FF2B5EF4-FFF2-40B4-BE49-F238E27FC236}">
                <a16:creationId xmlns:a16="http://schemas.microsoft.com/office/drawing/2014/main" id="{0BB1002A-AEAE-4F30-B95C-3ADE7344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0752" y="1375470"/>
            <a:ext cx="1248665" cy="356049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75E1C9-746B-4472-ACFA-8F5B30897B64}"/>
              </a:ext>
            </a:extLst>
          </p:cNvPr>
          <p:cNvSpPr txBox="1"/>
          <p:nvPr/>
        </p:nvSpPr>
        <p:spPr>
          <a:xfrm>
            <a:off x="842707" y="4127828"/>
            <a:ext cx="35987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(Kedisiplinan, Sikap, aktif dan antusias pada diskusi)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06AD6-1535-4233-9124-88813B988A8C}"/>
              </a:ext>
            </a:extLst>
          </p:cNvPr>
          <p:cNvSpPr txBox="1"/>
          <p:nvPr/>
        </p:nvSpPr>
        <p:spPr>
          <a:xfrm>
            <a:off x="842706" y="3641774"/>
            <a:ext cx="2838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 tugas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19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ADD6B-A6C1-471D-A21C-3E06E543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96" y="2907413"/>
            <a:ext cx="7567039" cy="20839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6AC195-91F0-490D-9D78-66168712AB44}"/>
              </a:ext>
            </a:extLst>
          </p:cNvPr>
          <p:cNvSpPr txBox="1">
            <a:spLocks/>
          </p:cNvSpPr>
          <p:nvPr/>
        </p:nvSpPr>
        <p:spPr>
          <a:xfrm>
            <a:off x="1485900" y="926996"/>
            <a:ext cx="6172200" cy="857250"/>
          </a:xfrm>
          <a:prstGeom prst="rect">
            <a:avLst/>
          </a:prstGeom>
        </p:spPr>
        <p:txBody>
          <a:bodyPr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SUMBER BELAJAR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03B68-9CB6-4971-BABD-76ED11A654BC}"/>
              </a:ext>
            </a:extLst>
          </p:cNvPr>
          <p:cNvSpPr txBox="1"/>
          <p:nvPr/>
        </p:nvSpPr>
        <p:spPr>
          <a:xfrm>
            <a:off x="1170343" y="1677514"/>
            <a:ext cx="584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Mahasiswa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bebas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menggunakan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belajar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asal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memenuhi</a:t>
            </a:r>
            <a:r>
              <a:rPr lang="en-US" sz="2400" b="1" dirty="0">
                <a:solidFill>
                  <a:schemeClr val="tx1"/>
                </a:solidFill>
              </a:rPr>
              <a:t> target </a:t>
            </a:r>
            <a:r>
              <a:rPr lang="en-US" sz="2400" b="1" dirty="0" err="1">
                <a:solidFill>
                  <a:schemeClr val="tx1"/>
                </a:solidFill>
              </a:rPr>
              <a:t>pembelajaran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0A75B-2877-448A-9A7F-D8BD9AE5C397}"/>
              </a:ext>
            </a:extLst>
          </p:cNvPr>
          <p:cNvSpPr txBox="1"/>
          <p:nvPr/>
        </p:nvSpPr>
        <p:spPr>
          <a:xfrm>
            <a:off x="2166730" y="551791"/>
            <a:ext cx="4711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/>
              <a:t>Tujuan mata kuliah Keamanan Sistem Informasi </a:t>
            </a:r>
            <a:endParaRPr lang="en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50AE2-75A9-4B1D-A86D-06AFAEA54B08}"/>
              </a:ext>
            </a:extLst>
          </p:cNvPr>
          <p:cNvSpPr txBox="1"/>
          <p:nvPr/>
        </p:nvSpPr>
        <p:spPr>
          <a:xfrm>
            <a:off x="327991" y="1613094"/>
            <a:ext cx="8368747" cy="231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Tujuan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mata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kuliah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**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Keamanan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Sistem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Informasi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**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adalah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untuk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memberikan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pemahaman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menyeluruh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mengenai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prinsip-prinsip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perlindungan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aset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informasi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dari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ancaman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internal dan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eksternal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.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Mahasiswa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akan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belajar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tentang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konsep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dasar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keamanan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seperti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kerahasiaan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integritas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dan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ketersediaan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serta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cara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mengidentifikasi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dan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mengelola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risiko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.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Mereka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juga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akan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mempelajari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implementasi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kebijakan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keamanan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teknik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kriptografi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keamanan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jaringan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audit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keamanan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dan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kepatuhan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terhadap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regulasi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.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Selain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itu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,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mahasiswa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akan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dilatih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dalam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tanggap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darurat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dan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pemulihan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sistem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pasca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insiden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Raleway Medium"/>
                <a:sym typeface="Raleway Medium"/>
              </a:rPr>
              <a:t>keamanan</a:t>
            </a:r>
            <a:r>
              <a:rPr lang="en-ID" dirty="0">
                <a:solidFill>
                  <a:schemeClr val="accent1"/>
                </a:solidFill>
                <a:latin typeface="Raleway Medium"/>
                <a:sym typeface="Raleway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7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5FB9-6544-4542-B410-A85C001C7DDC}"/>
              </a:ext>
            </a:extLst>
          </p:cNvPr>
          <p:cNvSpPr txBox="1"/>
          <p:nvPr/>
        </p:nvSpPr>
        <p:spPr>
          <a:xfrm>
            <a:off x="1883465" y="1928191"/>
            <a:ext cx="537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KEAMANAN SISTEM INFORMASI?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9244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8;p35"/>
          <p:cNvSpPr txBox="1">
            <a:spLocks/>
          </p:cNvSpPr>
          <p:nvPr/>
        </p:nvSpPr>
        <p:spPr>
          <a:xfrm>
            <a:off x="455326" y="1601857"/>
            <a:ext cx="5394755" cy="40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8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Medium"/>
              <a:buNone/>
              <a:defRPr sz="16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342900" indent="-3429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err="1"/>
              <a:t>Kerahasiaan</a:t>
            </a:r>
            <a:r>
              <a:rPr lang="en-US" sz="2400" dirty="0"/>
              <a:t> (Confidentiality)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86499" y="2022431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Integritas</a:t>
            </a:r>
            <a:r>
              <a:rPr lang="en-US" sz="2400" dirty="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(Integrity)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499" y="2501080"/>
            <a:ext cx="425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/>
                </a:solidFill>
                <a:latin typeface="Raleway Medium"/>
                <a:ea typeface="Raleway Medium"/>
                <a:cs typeface="Raleway Medium"/>
              </a:rPr>
              <a:t>Ketersediaan</a:t>
            </a:r>
            <a:r>
              <a:rPr lang="en-US" sz="2400" dirty="0">
                <a:solidFill>
                  <a:schemeClr val="accent1"/>
                </a:solidFill>
                <a:latin typeface="Raleway Medium"/>
                <a:ea typeface="Raleway Medium"/>
                <a:cs typeface="Raleway Medium"/>
              </a:rPr>
              <a:t> (Availability)</a:t>
            </a:r>
          </a:p>
        </p:txBody>
      </p:sp>
      <p:sp>
        <p:nvSpPr>
          <p:cNvPr id="4" name="Google Shape;328;p35"/>
          <p:cNvSpPr txBox="1">
            <a:spLocks noGrp="1"/>
          </p:cNvSpPr>
          <p:nvPr>
            <p:ph type="subTitle" idx="1"/>
          </p:nvPr>
        </p:nvSpPr>
        <p:spPr>
          <a:xfrm>
            <a:off x="455326" y="344556"/>
            <a:ext cx="4480356" cy="101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3600" b="1" dirty="0" err="1"/>
              <a:t>Tujuan</a:t>
            </a:r>
            <a:r>
              <a:rPr lang="en-US" sz="3600" b="1" dirty="0"/>
              <a:t> </a:t>
            </a:r>
            <a:r>
              <a:rPr lang="en-US" sz="3600" b="1" dirty="0" err="1"/>
              <a:t>Keamanan</a:t>
            </a:r>
            <a:r>
              <a:rPr lang="en-US" sz="3600" b="1" dirty="0"/>
              <a:t>                    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Informasi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80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title" idx="6"/>
          </p:nvPr>
        </p:nvSpPr>
        <p:spPr>
          <a:xfrm>
            <a:off x="394855" y="358100"/>
            <a:ext cx="86036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b="1" dirty="0" err="1">
                <a:latin typeface="Agency FB" panose="020B0503020202020204" pitchFamily="34" charset="0"/>
              </a:rPr>
              <a:t>Ancaman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Terhadap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Keamanan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Sistem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Informasi</a:t>
            </a:r>
            <a:endParaRPr sz="4000" b="1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900" y="1274862"/>
            <a:ext cx="272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</a:rPr>
              <a:t>Kejahatan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Siber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900" y="1736527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</a:rPr>
              <a:t>Kesalahan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Manusia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682" y="2259466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</a:rPr>
              <a:t>Kegagalan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Sistem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682" y="2721131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</a:rPr>
              <a:t>Bencana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Alam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title" idx="6"/>
          </p:nvPr>
        </p:nvSpPr>
        <p:spPr>
          <a:xfrm>
            <a:off x="-166254" y="77545"/>
            <a:ext cx="8603672" cy="1335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b="1" dirty="0" err="1">
                <a:latin typeface="Agency FB" panose="020B0503020202020204" pitchFamily="34" charset="0"/>
              </a:rPr>
              <a:t>Langkah-langkah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Perlindungan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Keamanan</a:t>
            </a:r>
            <a:r>
              <a:rPr lang="en-US" sz="4000" b="1" dirty="0">
                <a:latin typeface="Agency FB" panose="020B0503020202020204" pitchFamily="34" charset="0"/>
              </a:rPr>
              <a:t>       </a:t>
            </a:r>
            <a:r>
              <a:rPr lang="en-US" sz="4000" b="1" dirty="0" err="1">
                <a:latin typeface="Agency FB" panose="020B0503020202020204" pitchFamily="34" charset="0"/>
              </a:rPr>
              <a:t>Sistem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Informasi</a:t>
            </a:r>
            <a:endParaRPr sz="4000" b="1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9657" y="1586589"/>
            <a:ext cx="4496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Penggunaan</a:t>
            </a:r>
            <a:r>
              <a:rPr lang="en-US" sz="2000" dirty="0"/>
              <a:t> Firewall </a:t>
            </a:r>
            <a:r>
              <a:rPr lang="en-US" sz="2000" dirty="0" err="1"/>
              <a:t>dan</a:t>
            </a:r>
            <a:r>
              <a:rPr lang="en-US" sz="2000" dirty="0"/>
              <a:t> Antivirus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8875" y="2006236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Enkripsi</a:t>
            </a:r>
            <a:r>
              <a:rPr lang="en-US" sz="2000" dirty="0"/>
              <a:t>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8875" y="2406346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Kontrol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038875" y="2825993"/>
            <a:ext cx="3441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Pelatihan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067786" y="3245640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Pencadangan</a:t>
            </a:r>
            <a:r>
              <a:rPr lang="en-US" sz="20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7004" y="3665287"/>
            <a:ext cx="2427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Audit </a:t>
            </a:r>
            <a:r>
              <a:rPr lang="en-US" sz="2000" dirty="0" err="1"/>
              <a:t>Keamanan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682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99" t="32596" r="24309" b="12049"/>
          <a:stretch/>
        </p:blipFill>
        <p:spPr>
          <a:xfrm>
            <a:off x="1108038" y="430306"/>
            <a:ext cx="6712772" cy="40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5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Professional Virtual Meeting by Slidesgo">
  <a:themeElements>
    <a:clrScheme name="Simple Light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B403"/>
      </a:accent3>
      <a:accent4>
        <a:srgbClr val="FABE75"/>
      </a:accent4>
      <a:accent5>
        <a:srgbClr val="00373D"/>
      </a:accent5>
      <a:accent6>
        <a:srgbClr val="0092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300</Words>
  <Application>Microsoft Office PowerPoint</Application>
  <PresentationFormat>On-screen Show (16:9)</PresentationFormat>
  <Paragraphs>39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Showcard Gothic</vt:lpstr>
      <vt:lpstr>Montserrat</vt:lpstr>
      <vt:lpstr>Raleway</vt:lpstr>
      <vt:lpstr>Arial</vt:lpstr>
      <vt:lpstr>Courier New</vt:lpstr>
      <vt:lpstr>Agency FB</vt:lpstr>
      <vt:lpstr>Raleway Medium</vt:lpstr>
      <vt:lpstr>Wingdings</vt:lpstr>
      <vt:lpstr>Ramabhadra</vt:lpstr>
      <vt:lpstr>Montserrat ExtraBold</vt:lpstr>
      <vt:lpstr>Simple Professional Virtual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Ancaman Terhadap Keamanan Sistem Informasi</vt:lpstr>
      <vt:lpstr>Langkah-langkah Perlindungan Keamanan       Sistem Informasi</vt:lpstr>
      <vt:lpstr>PowerPoint Presentation</vt:lpstr>
      <vt:lpstr>Kerangka Kerja dan Standar Keamanan</vt:lpstr>
      <vt:lpstr>PowerPoint Presentation</vt:lpstr>
      <vt:lpstr>Sekian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PROFESSIONAL VIRTUAL MEETING</dc:title>
  <dc:creator>Royan Fauzi</dc:creator>
  <cp:lastModifiedBy>Hendri Purnomo</cp:lastModifiedBy>
  <cp:revision>38</cp:revision>
  <dcterms:modified xsi:type="dcterms:W3CDTF">2024-09-24T00:36:52Z</dcterms:modified>
</cp:coreProperties>
</file>