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9" r:id="rId2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9920" y="1120432"/>
            <a:ext cx="11306407" cy="16964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1644" y="3419852"/>
            <a:ext cx="10609580" cy="3140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806610" y="8191562"/>
            <a:ext cx="5842589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200" i="1" spc="45" dirty="0">
                <a:latin typeface="Arial"/>
                <a:cs typeface="Arial"/>
              </a:rPr>
              <a:t>Dina Mariana Sari, S.Ds., M.PWK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12BD4-45D0-D58D-DCAB-EA3177B17520}"/>
              </a:ext>
            </a:extLst>
          </p:cNvPr>
          <p:cNvSpPr txBox="1"/>
          <p:nvPr/>
        </p:nvSpPr>
        <p:spPr>
          <a:xfrm>
            <a:off x="4938220" y="2552700"/>
            <a:ext cx="90747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PRINSIP </a:t>
            </a:r>
            <a:r>
              <a:rPr lang="en-US" sz="5400" b="1" dirty="0" err="1"/>
              <a:t>PRINSIP</a:t>
            </a:r>
            <a:r>
              <a:rPr lang="en-US" sz="5400" b="1" dirty="0"/>
              <a:t> ANTROPOMETRI DALAM ERGONOMI</a:t>
            </a:r>
            <a:endParaRPr lang="en-ID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5170" y="8610389"/>
            <a:ext cx="13668578" cy="4830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1582" y="7274784"/>
            <a:ext cx="362316" cy="2912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2932" y="4575157"/>
            <a:ext cx="277065" cy="4120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963240" y="5453246"/>
            <a:ext cx="5237480" cy="0"/>
          </a:xfrm>
          <a:custGeom>
            <a:avLst/>
            <a:gdLst/>
            <a:ahLst/>
            <a:cxnLst/>
            <a:rect l="l" t="t" r="r" b="b"/>
            <a:pathLst>
              <a:path w="5237480">
                <a:moveTo>
                  <a:pt x="0" y="0"/>
                </a:moveTo>
                <a:lnTo>
                  <a:pt x="5237251" y="0"/>
                </a:lnTo>
              </a:path>
            </a:pathLst>
          </a:custGeom>
          <a:ln w="17050">
            <a:solidFill>
              <a:srgbClr val="77AF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5294" y="2323100"/>
            <a:ext cx="13199744" cy="0"/>
          </a:xfrm>
          <a:custGeom>
            <a:avLst/>
            <a:gdLst/>
            <a:ahLst/>
            <a:cxnLst/>
            <a:rect l="l" t="t" r="r" b="b"/>
            <a:pathLst>
              <a:path w="13199744">
                <a:moveTo>
                  <a:pt x="0" y="0"/>
                </a:moveTo>
                <a:lnTo>
                  <a:pt x="13199692" y="0"/>
                </a:lnTo>
              </a:path>
            </a:pathLst>
          </a:custGeom>
          <a:ln w="14208">
            <a:solidFill>
              <a:srgbClr val="31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8759" y="1485120"/>
            <a:ext cx="487235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50" dirty="0">
                <a:solidFill>
                  <a:srgbClr val="1F1F1F"/>
                </a:solidFill>
              </a:rPr>
              <a:t>Metode</a:t>
            </a:r>
            <a:r>
              <a:rPr sz="4400" spc="-229" dirty="0">
                <a:solidFill>
                  <a:srgbClr val="1F1F1F"/>
                </a:solidFill>
              </a:rPr>
              <a:t> </a:t>
            </a:r>
            <a:r>
              <a:rPr sz="4400" spc="-100" dirty="0">
                <a:solidFill>
                  <a:srgbClr val="212121"/>
                </a:solidFill>
              </a:rPr>
              <a:t>Perancanga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8535907" y="1485120"/>
            <a:ext cx="532765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75" dirty="0">
                <a:solidFill>
                  <a:srgbClr val="212121"/>
                </a:solidFill>
                <a:latin typeface="Arial MT"/>
                <a:cs typeface="Arial MT"/>
              </a:rPr>
              <a:t>Berbasis</a:t>
            </a:r>
            <a:r>
              <a:rPr sz="4400" spc="-1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400" spc="-90" dirty="0">
                <a:solidFill>
                  <a:srgbClr val="181818"/>
                </a:solidFill>
                <a:latin typeface="Arial MT"/>
                <a:cs typeface="Arial MT"/>
              </a:rPr>
              <a:t>Antropometri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6007" y="2904792"/>
            <a:ext cx="5274945" cy="2237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450" spc="-25" dirty="0">
                <a:solidFill>
                  <a:srgbClr val="EFB860"/>
                </a:solidFill>
                <a:latin typeface="Arial MT"/>
                <a:cs typeface="Arial MT"/>
              </a:rPr>
              <a:t>01</a:t>
            </a:r>
            <a:endParaRPr sz="7450">
              <a:latin typeface="Arial MT"/>
              <a:cs typeface="Arial MT"/>
            </a:endParaRPr>
          </a:p>
          <a:p>
            <a:pPr marR="271780" algn="r">
              <a:lnSpc>
                <a:spcPct val="100000"/>
              </a:lnSpc>
              <a:spcBef>
                <a:spcPts val="2790"/>
              </a:spcBef>
            </a:pPr>
            <a:r>
              <a:rPr sz="2350" dirty="0">
                <a:solidFill>
                  <a:srgbClr val="79BC2B"/>
                </a:solidFill>
                <a:latin typeface="Arial MT"/>
                <a:cs typeface="Arial MT"/>
              </a:rPr>
              <a:t>Mendefinisikan</a:t>
            </a:r>
            <a:r>
              <a:rPr sz="2350" spc="-65" dirty="0">
                <a:solidFill>
                  <a:srgbClr val="79BC2B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77C634"/>
                </a:solidFill>
                <a:latin typeface="Arial MT"/>
                <a:cs typeface="Arial MT"/>
              </a:rPr>
              <a:t>dan</a:t>
            </a:r>
            <a:r>
              <a:rPr sz="2350" spc="70" dirty="0">
                <a:solidFill>
                  <a:srgbClr val="77C634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82B533"/>
                </a:solidFill>
                <a:latin typeface="Arial MT"/>
                <a:cs typeface="Arial MT"/>
              </a:rPr>
              <a:t>mendeskripsikan</a:t>
            </a:r>
            <a:endParaRPr sz="2350">
              <a:latin typeface="Arial MT"/>
              <a:cs typeface="Arial MT"/>
            </a:endParaRPr>
          </a:p>
          <a:p>
            <a:pPr marR="300355" algn="r">
              <a:lnSpc>
                <a:spcPct val="100000"/>
              </a:lnSpc>
              <a:spcBef>
                <a:spcPts val="35"/>
              </a:spcBef>
            </a:pPr>
            <a:r>
              <a:rPr sz="2350" dirty="0">
                <a:solidFill>
                  <a:srgbClr val="79BC28"/>
                </a:solidFill>
                <a:latin typeface="Arial MT"/>
                <a:cs typeface="Arial MT"/>
              </a:rPr>
              <a:t>populasi</a:t>
            </a:r>
            <a:r>
              <a:rPr sz="2350" spc="15" dirty="0">
                <a:solidFill>
                  <a:srgbClr val="79BC28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82BF26"/>
                </a:solidFill>
                <a:latin typeface="Arial MT"/>
                <a:cs typeface="Arial MT"/>
              </a:rPr>
              <a:t>pemakai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4217" y="7032379"/>
            <a:ext cx="4617085" cy="7575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684530">
              <a:lnSpc>
                <a:spcPts val="2850"/>
              </a:lnSpc>
              <a:spcBef>
                <a:spcPts val="244"/>
              </a:spcBef>
            </a:pPr>
            <a:r>
              <a:rPr sz="2400" spc="-20" dirty="0">
                <a:solidFill>
                  <a:srgbClr val="80AC1F"/>
                </a:solidFill>
                <a:latin typeface="Arial MT"/>
                <a:cs typeface="Arial MT"/>
              </a:rPr>
              <a:t>Menentukan</a:t>
            </a:r>
            <a:r>
              <a:rPr sz="2400" spc="-90" dirty="0">
                <a:solidFill>
                  <a:srgbClr val="80AC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80B838"/>
                </a:solidFill>
                <a:latin typeface="Arial MT"/>
                <a:cs typeface="Arial MT"/>
              </a:rPr>
              <a:t>kebutuhan</a:t>
            </a:r>
            <a:r>
              <a:rPr sz="2400" spc="-90" dirty="0">
                <a:solidFill>
                  <a:srgbClr val="80B838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77AC28"/>
                </a:solidFill>
                <a:latin typeface="Arial MT"/>
                <a:cs typeface="Arial MT"/>
              </a:rPr>
              <a:t>data </a:t>
            </a:r>
            <a:r>
              <a:rPr sz="2400" spc="-20" dirty="0">
                <a:solidFill>
                  <a:srgbClr val="79B133"/>
                </a:solidFill>
                <a:latin typeface="Arial MT"/>
                <a:cs typeface="Arial MT"/>
              </a:rPr>
              <a:t>(dimensi</a:t>
            </a:r>
            <a:r>
              <a:rPr sz="2400" spc="-75" dirty="0">
                <a:solidFill>
                  <a:srgbClr val="79B133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77AF26"/>
                </a:solidFill>
                <a:latin typeface="Arial MT"/>
                <a:cs typeface="Arial MT"/>
              </a:rPr>
              <a:t>tubuh</a:t>
            </a:r>
            <a:r>
              <a:rPr sz="2400" spc="-110" dirty="0">
                <a:solidFill>
                  <a:srgbClr val="77AF2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B8EB75"/>
                </a:solidFill>
                <a:latin typeface="Arial MT"/>
                <a:cs typeface="Arial MT"/>
              </a:rPr>
              <a:t>yang</a:t>
            </a:r>
            <a:r>
              <a:rPr sz="2400" spc="-105" dirty="0">
                <a:solidFill>
                  <a:srgbClr val="B8EB7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7EA734"/>
                </a:solidFill>
                <a:latin typeface="Arial MT"/>
                <a:cs typeface="Arial MT"/>
              </a:rPr>
              <a:t>akan</a:t>
            </a:r>
            <a:r>
              <a:rPr sz="2400" spc="-110" dirty="0">
                <a:solidFill>
                  <a:srgbClr val="7EA73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82BD21"/>
                </a:solidFill>
                <a:latin typeface="Arial MT"/>
                <a:cs typeface="Arial MT"/>
              </a:rPr>
              <a:t>diambil)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29040" y="5724007"/>
            <a:ext cx="3943985" cy="7715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050" marR="5080" indent="-6985">
              <a:lnSpc>
                <a:spcPts val="2850"/>
              </a:lnSpc>
              <a:spcBef>
                <a:spcPts val="335"/>
              </a:spcBef>
            </a:pPr>
            <a:r>
              <a:rPr sz="2500" spc="-60" dirty="0">
                <a:solidFill>
                  <a:srgbClr val="F2933D"/>
                </a:solidFill>
                <a:latin typeface="Arial MT"/>
                <a:cs typeface="Arial MT"/>
              </a:rPr>
              <a:t>Pemilihan</a:t>
            </a:r>
            <a:r>
              <a:rPr sz="2500" spc="-20" dirty="0">
                <a:solidFill>
                  <a:srgbClr val="F2933D"/>
                </a:solidFill>
                <a:latin typeface="Arial MT"/>
                <a:cs typeface="Arial MT"/>
              </a:rPr>
              <a:t> </a:t>
            </a:r>
            <a:r>
              <a:rPr sz="2500" spc="-75" dirty="0">
                <a:solidFill>
                  <a:srgbClr val="F49331"/>
                </a:solidFill>
                <a:latin typeface="Arial MT"/>
                <a:cs typeface="Arial MT"/>
              </a:rPr>
              <a:t>Sampel</a:t>
            </a:r>
            <a:r>
              <a:rPr sz="2500" spc="-65" dirty="0">
                <a:solidFill>
                  <a:srgbClr val="F49331"/>
                </a:solidFill>
                <a:latin typeface="Arial MT"/>
                <a:cs typeface="Arial MT"/>
              </a:rPr>
              <a:t> </a:t>
            </a:r>
            <a:r>
              <a:rPr sz="2500" spc="-75" dirty="0">
                <a:solidFill>
                  <a:srgbClr val="F69033"/>
                </a:solidFill>
                <a:latin typeface="Arial MT"/>
                <a:cs typeface="Arial MT"/>
              </a:rPr>
              <a:t>yang</a:t>
            </a:r>
            <a:r>
              <a:rPr sz="2500" spc="-100" dirty="0">
                <a:solidFill>
                  <a:srgbClr val="F69033"/>
                </a:solidFill>
                <a:latin typeface="Arial MT"/>
                <a:cs typeface="Arial MT"/>
              </a:rPr>
              <a:t> </a:t>
            </a:r>
            <a:r>
              <a:rPr sz="2500" spc="-20" dirty="0">
                <a:solidFill>
                  <a:srgbClr val="FF9734"/>
                </a:solidFill>
                <a:latin typeface="Arial MT"/>
                <a:cs typeface="Arial MT"/>
              </a:rPr>
              <a:t>akan </a:t>
            </a:r>
            <a:r>
              <a:rPr sz="2500" spc="-50" dirty="0">
                <a:solidFill>
                  <a:srgbClr val="EF992F"/>
                </a:solidFill>
                <a:latin typeface="Arial MT"/>
                <a:cs typeface="Arial MT"/>
              </a:rPr>
              <a:t>diambil</a:t>
            </a:r>
            <a:r>
              <a:rPr sz="2500" spc="-125" dirty="0">
                <a:solidFill>
                  <a:srgbClr val="EF992F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F99C3D"/>
                </a:solidFill>
                <a:latin typeface="Arial MT"/>
                <a:cs typeface="Arial MT"/>
              </a:rPr>
              <a:t>datanya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5170" y="8610389"/>
            <a:ext cx="13668578" cy="4830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4786" y="5228751"/>
            <a:ext cx="120772" cy="710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02701" y="1662402"/>
            <a:ext cx="610965" cy="5115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593818" y="2485078"/>
            <a:ext cx="13185775" cy="0"/>
          </a:xfrm>
          <a:custGeom>
            <a:avLst/>
            <a:gdLst/>
            <a:ahLst/>
            <a:cxnLst/>
            <a:rect l="l" t="t" r="r" b="b"/>
            <a:pathLst>
              <a:path w="13185775">
                <a:moveTo>
                  <a:pt x="0" y="0"/>
                </a:moveTo>
                <a:lnTo>
                  <a:pt x="13185484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5595" y="2884338"/>
            <a:ext cx="710424" cy="13995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25249" y="3204030"/>
            <a:ext cx="951969" cy="6678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8759" y="1485120"/>
            <a:ext cx="487235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50" dirty="0">
                <a:solidFill>
                  <a:srgbClr val="1F1F1F"/>
                </a:solidFill>
              </a:rPr>
              <a:t>Metode</a:t>
            </a:r>
            <a:r>
              <a:rPr sz="4400" spc="-229" dirty="0">
                <a:solidFill>
                  <a:srgbClr val="1F1F1F"/>
                </a:solidFill>
              </a:rPr>
              <a:t> </a:t>
            </a:r>
            <a:r>
              <a:rPr sz="4400" spc="-100" dirty="0">
                <a:solidFill>
                  <a:srgbClr val="212121"/>
                </a:solidFill>
              </a:rPr>
              <a:t>Perancanga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8535907" y="1485120"/>
            <a:ext cx="532765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75" dirty="0">
                <a:solidFill>
                  <a:srgbClr val="212121"/>
                </a:solidFill>
                <a:latin typeface="Arial MT"/>
                <a:cs typeface="Arial MT"/>
              </a:rPr>
              <a:t>Berbasis</a:t>
            </a:r>
            <a:r>
              <a:rPr sz="4400" spc="-1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400" spc="-90" dirty="0">
                <a:solidFill>
                  <a:srgbClr val="181818"/>
                </a:solidFill>
                <a:latin typeface="Arial MT"/>
                <a:cs typeface="Arial MT"/>
              </a:rPr>
              <a:t>Antropometri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1490" y="4244764"/>
            <a:ext cx="4893310" cy="264858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350" dirty="0">
                <a:solidFill>
                  <a:srgbClr val="7EB82D"/>
                </a:solidFill>
                <a:latin typeface="Arial MT"/>
                <a:cs typeface="Arial MT"/>
              </a:rPr>
              <a:t>Menyiapkan</a:t>
            </a:r>
            <a:r>
              <a:rPr sz="2350" spc="145" dirty="0">
                <a:solidFill>
                  <a:srgbClr val="7EB82D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7BBA2D"/>
                </a:solidFill>
                <a:latin typeface="Arial MT"/>
                <a:cs typeface="Arial MT"/>
              </a:rPr>
              <a:t>alat</a:t>
            </a:r>
            <a:r>
              <a:rPr sz="2350" spc="-45" dirty="0">
                <a:solidFill>
                  <a:srgbClr val="7BBA2D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89BF33"/>
                </a:solidFill>
                <a:latin typeface="Arial MT"/>
                <a:cs typeface="Arial MT"/>
              </a:rPr>
              <a:t>ukur</a:t>
            </a:r>
            <a:r>
              <a:rPr sz="2350" spc="-35" dirty="0">
                <a:solidFill>
                  <a:srgbClr val="89BF33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87B536"/>
                </a:solidFill>
                <a:latin typeface="Arial MT"/>
                <a:cs typeface="Arial MT"/>
              </a:rPr>
              <a:t>yang</a:t>
            </a:r>
            <a:r>
              <a:rPr sz="2350" spc="-5" dirty="0">
                <a:solidFill>
                  <a:srgbClr val="87B536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77B31D"/>
                </a:solidFill>
                <a:latin typeface="Arial MT"/>
                <a:cs typeface="Arial MT"/>
              </a:rPr>
              <a:t>dipakai</a:t>
            </a:r>
            <a:endParaRPr sz="2350">
              <a:latin typeface="Arial MT"/>
              <a:cs typeface="Arial MT"/>
            </a:endParaRPr>
          </a:p>
          <a:p>
            <a:pPr marL="426084" indent="-342265">
              <a:lnSpc>
                <a:spcPts val="2605"/>
              </a:lnSpc>
              <a:spcBef>
                <a:spcPts val="1135"/>
              </a:spcBef>
              <a:buClr>
                <a:srgbClr val="75B621"/>
              </a:buClr>
              <a:buChar char="•"/>
              <a:tabLst>
                <a:tab pos="426084" algn="l"/>
              </a:tabLst>
            </a:pPr>
            <a:r>
              <a:rPr sz="2200" spc="-10" dirty="0">
                <a:solidFill>
                  <a:srgbClr val="7BB826"/>
                </a:solidFill>
                <a:latin typeface="Arial MT"/>
                <a:cs typeface="Arial MT"/>
              </a:rPr>
              <a:t>Kursi</a:t>
            </a:r>
            <a:r>
              <a:rPr sz="2200" spc="-120" dirty="0">
                <a:solidFill>
                  <a:srgbClr val="7BB826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EBA2F"/>
                </a:solidFill>
                <a:latin typeface="Arial MT"/>
                <a:cs typeface="Arial MT"/>
              </a:rPr>
              <a:t>antropometri</a:t>
            </a:r>
            <a:endParaRPr sz="2200">
              <a:latin typeface="Arial MT"/>
              <a:cs typeface="Arial MT"/>
            </a:endParaRPr>
          </a:p>
          <a:p>
            <a:pPr marL="433070" indent="-349250">
              <a:lnSpc>
                <a:spcPts val="2575"/>
              </a:lnSpc>
              <a:buClr>
                <a:srgbClr val="72B528"/>
              </a:buClr>
              <a:buChar char="•"/>
              <a:tabLst>
                <a:tab pos="433070" algn="l"/>
              </a:tabLst>
            </a:pPr>
            <a:r>
              <a:rPr sz="2200" spc="-25" dirty="0">
                <a:solidFill>
                  <a:srgbClr val="83BF31"/>
                </a:solidFill>
                <a:latin typeface="Arial MT"/>
                <a:cs typeface="Arial MT"/>
              </a:rPr>
              <a:t>Alat</a:t>
            </a:r>
            <a:r>
              <a:rPr sz="2200" spc="-100" dirty="0">
                <a:solidFill>
                  <a:srgbClr val="83BF3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0B138"/>
                </a:solidFill>
                <a:latin typeface="Arial MT"/>
                <a:cs typeface="Arial MT"/>
              </a:rPr>
              <a:t>ukur</a:t>
            </a:r>
            <a:r>
              <a:rPr sz="2200" spc="-75" dirty="0">
                <a:solidFill>
                  <a:srgbClr val="80B138"/>
                </a:solidFill>
                <a:latin typeface="Arial MT"/>
                <a:cs typeface="Arial MT"/>
              </a:rPr>
              <a:t> </a:t>
            </a:r>
            <a:r>
              <a:rPr sz="2200" spc="-30" dirty="0">
                <a:solidFill>
                  <a:srgbClr val="79AF2D"/>
                </a:solidFill>
                <a:latin typeface="Arial MT"/>
                <a:cs typeface="Arial MT"/>
              </a:rPr>
              <a:t>martin/antropometer</a:t>
            </a:r>
            <a:r>
              <a:rPr sz="2200" spc="-110" dirty="0">
                <a:solidFill>
                  <a:srgbClr val="79AF2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87AC38"/>
                </a:solidFill>
                <a:latin typeface="Arial MT"/>
                <a:cs typeface="Arial MT"/>
              </a:rPr>
              <a:t>(1</a:t>
            </a:r>
            <a:r>
              <a:rPr sz="2200" spc="-65" dirty="0">
                <a:solidFill>
                  <a:srgbClr val="87AC38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7BA82D"/>
                </a:solidFill>
                <a:latin typeface="Arial MT"/>
                <a:cs typeface="Arial MT"/>
              </a:rPr>
              <a:t>set)</a:t>
            </a:r>
            <a:endParaRPr sz="2200">
              <a:latin typeface="Arial MT"/>
              <a:cs typeface="Arial MT"/>
            </a:endParaRPr>
          </a:p>
          <a:p>
            <a:pPr marL="424815" indent="-340995">
              <a:lnSpc>
                <a:spcPts val="2575"/>
              </a:lnSpc>
              <a:buClr>
                <a:srgbClr val="82BD28"/>
              </a:buClr>
              <a:buChar char="•"/>
              <a:tabLst>
                <a:tab pos="424815" algn="l"/>
              </a:tabLst>
            </a:pPr>
            <a:r>
              <a:rPr sz="2200" spc="-10" dirty="0">
                <a:solidFill>
                  <a:srgbClr val="82B82D"/>
                </a:solidFill>
                <a:latin typeface="Arial MT"/>
                <a:cs typeface="Arial MT"/>
              </a:rPr>
              <a:t>Penggaris/meteran</a:t>
            </a:r>
            <a:endParaRPr sz="2200">
              <a:latin typeface="Arial MT"/>
              <a:cs typeface="Arial MT"/>
            </a:endParaRPr>
          </a:p>
          <a:p>
            <a:pPr marL="426084" indent="-335280">
              <a:lnSpc>
                <a:spcPts val="2575"/>
              </a:lnSpc>
              <a:buClr>
                <a:srgbClr val="75B528"/>
              </a:buClr>
              <a:buChar char="•"/>
              <a:tabLst>
                <a:tab pos="426084" algn="l"/>
              </a:tabLst>
            </a:pPr>
            <a:r>
              <a:rPr sz="2200" spc="-60" dirty="0">
                <a:solidFill>
                  <a:srgbClr val="80B53A"/>
                </a:solidFill>
                <a:latin typeface="Arial MT"/>
                <a:cs typeface="Arial MT"/>
              </a:rPr>
              <a:t>Tìmbangan</a:t>
            </a:r>
            <a:r>
              <a:rPr sz="2200" spc="-45" dirty="0">
                <a:solidFill>
                  <a:srgbClr val="80B53A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7B82A"/>
                </a:solidFill>
                <a:latin typeface="Arial MT"/>
                <a:cs typeface="Arial MT"/>
              </a:rPr>
              <a:t>badan</a:t>
            </a:r>
            <a:endParaRPr sz="2200">
              <a:latin typeface="Arial MT"/>
              <a:cs typeface="Arial MT"/>
            </a:endParaRPr>
          </a:p>
          <a:p>
            <a:pPr marL="423545" marR="88900" indent="-340360">
              <a:lnSpc>
                <a:spcPts val="2570"/>
              </a:lnSpc>
              <a:spcBef>
                <a:spcPts val="110"/>
              </a:spcBef>
              <a:buClr>
                <a:srgbClr val="75BA2B"/>
              </a:buClr>
              <a:buChar char="•"/>
              <a:tabLst>
                <a:tab pos="427355" algn="l"/>
              </a:tabLst>
            </a:pPr>
            <a:r>
              <a:rPr sz="2200" spc="-30" dirty="0">
                <a:solidFill>
                  <a:srgbClr val="80B134"/>
                </a:solidFill>
                <a:latin typeface="Arial MT"/>
                <a:cs typeface="Arial MT"/>
              </a:rPr>
              <a:t>Flexy-Goniometer</a:t>
            </a:r>
            <a:r>
              <a:rPr sz="2200" spc="-125" dirty="0">
                <a:solidFill>
                  <a:srgbClr val="80B134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CB52F"/>
                </a:solidFill>
                <a:latin typeface="Arial MT"/>
                <a:cs typeface="Arial MT"/>
              </a:rPr>
              <a:t>(alat</a:t>
            </a:r>
            <a:r>
              <a:rPr sz="2200" spc="-90" dirty="0">
                <a:solidFill>
                  <a:srgbClr val="7CB52F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7EB536"/>
                </a:solidFill>
                <a:latin typeface="Arial MT"/>
                <a:cs typeface="Arial MT"/>
              </a:rPr>
              <a:t>ukur</a:t>
            </a:r>
            <a:r>
              <a:rPr sz="2200" spc="-105" dirty="0">
                <a:solidFill>
                  <a:srgbClr val="7EB536"/>
                </a:solidFill>
                <a:latin typeface="Arial MT"/>
                <a:cs typeface="Arial MT"/>
              </a:rPr>
              <a:t> </a:t>
            </a:r>
            <a:r>
              <a:rPr sz="2200" spc="-30" dirty="0">
                <a:solidFill>
                  <a:srgbClr val="89B823"/>
                </a:solidFill>
                <a:latin typeface="Arial MT"/>
                <a:cs typeface="Arial MT"/>
              </a:rPr>
              <a:t>putaran 	</a:t>
            </a:r>
            <a:r>
              <a:rPr sz="2200" spc="-10" dirty="0">
                <a:solidFill>
                  <a:srgbClr val="7CA842"/>
                </a:solidFill>
                <a:latin typeface="Arial MT"/>
                <a:cs typeface="Arial MT"/>
              </a:rPr>
              <a:t>tubuh)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4487" y="3046877"/>
            <a:ext cx="3748404" cy="760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780">
              <a:lnSpc>
                <a:spcPts val="2815"/>
              </a:lnSpc>
              <a:spcBef>
                <a:spcPts val="125"/>
              </a:spcBef>
              <a:tabLst>
                <a:tab pos="3616325" algn="l"/>
              </a:tabLst>
            </a:pPr>
            <a:r>
              <a:rPr sz="2400" spc="-30" dirty="0">
                <a:solidFill>
                  <a:srgbClr val="F2B669"/>
                </a:solidFill>
                <a:latin typeface="Arial MT"/>
                <a:cs typeface="Arial MT"/>
              </a:rPr>
              <a:t>Menentukan</a:t>
            </a:r>
            <a:r>
              <a:rPr sz="2400" spc="-10" dirty="0">
                <a:solidFill>
                  <a:srgbClr val="F2B66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EDB872"/>
                </a:solidFill>
                <a:latin typeface="Arial MT"/>
                <a:cs typeface="Arial MT"/>
              </a:rPr>
              <a:t>sumber</a:t>
            </a:r>
            <a:r>
              <a:rPr sz="2400" spc="-130" dirty="0">
                <a:solidFill>
                  <a:srgbClr val="EDB872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2C169"/>
                </a:solidFill>
                <a:latin typeface="Arial MT"/>
                <a:cs typeface="Arial MT"/>
              </a:rPr>
              <a:t>data</a:t>
            </a:r>
            <a:r>
              <a:rPr sz="2400" dirty="0">
                <a:solidFill>
                  <a:srgbClr val="F2C169"/>
                </a:solidFill>
                <a:latin typeface="Arial MT"/>
                <a:cs typeface="Arial MT"/>
              </a:rPr>
              <a:t>	</a:t>
            </a:r>
            <a:r>
              <a:rPr sz="2400" spc="-350" dirty="0">
                <a:solidFill>
                  <a:srgbClr val="DDAC6B"/>
                </a:solidFill>
                <a:latin typeface="Arial MT"/>
                <a:cs typeface="Arial MT"/>
              </a:rPr>
              <a:t>c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935"/>
              </a:lnSpc>
            </a:pPr>
            <a:r>
              <a:rPr sz="2500" spc="-60" dirty="0">
                <a:solidFill>
                  <a:srgbClr val="E2AF69"/>
                </a:solidFill>
                <a:latin typeface="Arial MT"/>
                <a:cs typeface="Arial MT"/>
              </a:rPr>
              <a:t>pemilihan</a:t>
            </a:r>
            <a:r>
              <a:rPr sz="2500" spc="-70" dirty="0">
                <a:solidFill>
                  <a:srgbClr val="E2AF69"/>
                </a:solidFill>
                <a:latin typeface="Arial MT"/>
                <a:cs typeface="Arial MT"/>
              </a:rPr>
              <a:t> </a:t>
            </a:r>
            <a:r>
              <a:rPr sz="2500" spc="-50" dirty="0">
                <a:solidFill>
                  <a:srgbClr val="F9B869"/>
                </a:solidFill>
                <a:latin typeface="Arial MT"/>
                <a:cs typeface="Arial MT"/>
              </a:rPr>
              <a:t>persentil</a:t>
            </a:r>
            <a:r>
              <a:rPr sz="2500" spc="-70" dirty="0">
                <a:solidFill>
                  <a:srgbClr val="F9B869"/>
                </a:solidFill>
                <a:latin typeface="Arial MT"/>
                <a:cs typeface="Arial MT"/>
              </a:rPr>
              <a:t> </a:t>
            </a:r>
            <a:r>
              <a:rPr sz="2500" spc="-60" dirty="0">
                <a:solidFill>
                  <a:srgbClr val="E6B669"/>
                </a:solidFill>
                <a:latin typeface="Arial MT"/>
                <a:cs typeface="Arial MT"/>
              </a:rPr>
              <a:t>yang</a:t>
            </a:r>
            <a:r>
              <a:rPr sz="2500" spc="-114" dirty="0">
                <a:solidFill>
                  <a:srgbClr val="E6B669"/>
                </a:solidFill>
                <a:latin typeface="Arial MT"/>
                <a:cs typeface="Arial MT"/>
              </a:rPr>
              <a:t> </a:t>
            </a:r>
            <a:r>
              <a:rPr sz="2500" spc="-40" dirty="0">
                <a:solidFill>
                  <a:srgbClr val="F4B56E"/>
                </a:solidFill>
                <a:latin typeface="Arial MT"/>
                <a:cs typeface="Arial MT"/>
              </a:rPr>
              <a:t>dip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7059" y="7504814"/>
            <a:ext cx="2453005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35" dirty="0">
                <a:solidFill>
                  <a:srgbClr val="F49336"/>
                </a:solidFill>
                <a:latin typeface="Arial MT"/>
                <a:cs typeface="Arial MT"/>
              </a:rPr>
              <a:t>Pengambilan</a:t>
            </a:r>
            <a:r>
              <a:rPr sz="2400" spc="55" dirty="0">
                <a:solidFill>
                  <a:srgbClr val="F49336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E89534"/>
                </a:solidFill>
                <a:latin typeface="Arial MT"/>
                <a:cs typeface="Arial MT"/>
              </a:rPr>
              <a:t>data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42" y="2458081"/>
            <a:ext cx="6152278" cy="57260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4979" y="2479394"/>
            <a:ext cx="3026409" cy="2443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3162" y="4205734"/>
            <a:ext cx="2024711" cy="372974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36445" y="2288999"/>
            <a:ext cx="13199744" cy="0"/>
          </a:xfrm>
          <a:custGeom>
            <a:avLst/>
            <a:gdLst/>
            <a:ahLst/>
            <a:cxnLst/>
            <a:rect l="l" t="t" r="r" b="b"/>
            <a:pathLst>
              <a:path w="13199744">
                <a:moveTo>
                  <a:pt x="0" y="0"/>
                </a:moveTo>
                <a:lnTo>
                  <a:pt x="13199692" y="0"/>
                </a:lnTo>
              </a:path>
            </a:pathLst>
          </a:custGeom>
          <a:ln w="1420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38684" y="8276488"/>
            <a:ext cx="3580765" cy="455295"/>
          </a:xfrm>
          <a:prstGeom prst="rect">
            <a:avLst/>
          </a:prstGeom>
          <a:solidFill>
            <a:srgbClr val="80A73F"/>
          </a:solidFill>
        </p:spPr>
        <p:txBody>
          <a:bodyPr vert="horz" wrap="square" lIns="0" tIns="23495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85"/>
              </a:spcBef>
            </a:pPr>
            <a:r>
              <a:rPr sz="2500" spc="-35" dirty="0">
                <a:solidFill>
                  <a:srgbClr val="A3C36E"/>
                </a:solidFill>
                <a:latin typeface="Arial MT"/>
                <a:cs typeface="Arial MT"/>
              </a:rPr>
              <a:t>Kursi</a:t>
            </a:r>
            <a:r>
              <a:rPr sz="2500" spc="-140" dirty="0">
                <a:solidFill>
                  <a:srgbClr val="A3C36E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antropometri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43396" y="5179021"/>
            <a:ext cx="2863215" cy="462280"/>
            <a:chOff x="9243396" y="5179021"/>
            <a:chExt cx="2863215" cy="4622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7990" y="5179021"/>
              <a:ext cx="28416" cy="4617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43396" y="5179021"/>
              <a:ext cx="2856230" cy="455295"/>
            </a:xfrm>
            <a:custGeom>
              <a:avLst/>
              <a:gdLst/>
              <a:ahLst/>
              <a:cxnLst/>
              <a:rect l="l" t="t" r="r" b="b"/>
              <a:pathLst>
                <a:path w="2856229" h="455295">
                  <a:moveTo>
                    <a:pt x="2855907" y="454673"/>
                  </a:moveTo>
                  <a:lnTo>
                    <a:pt x="0" y="454673"/>
                  </a:lnTo>
                  <a:lnTo>
                    <a:pt x="0" y="0"/>
                  </a:lnTo>
                  <a:lnTo>
                    <a:pt x="2855907" y="0"/>
                  </a:lnTo>
                  <a:lnTo>
                    <a:pt x="2855907" y="454673"/>
                  </a:lnTo>
                  <a:close/>
                </a:path>
              </a:pathLst>
            </a:custGeom>
            <a:solidFill>
              <a:srgbClr val="79B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43396" y="5179021"/>
            <a:ext cx="2856230" cy="4552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280"/>
              </a:spcBef>
            </a:pPr>
            <a:r>
              <a:rPr sz="2350" spc="-20" dirty="0">
                <a:solidFill>
                  <a:srgbClr val="FFFFFF"/>
                </a:solidFill>
                <a:latin typeface="Arial MT"/>
                <a:cs typeface="Arial MT"/>
              </a:rPr>
              <a:t>Tape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48878" y="7388453"/>
            <a:ext cx="2827655" cy="455295"/>
          </a:xfrm>
          <a:prstGeom prst="rect">
            <a:avLst/>
          </a:prstGeom>
          <a:solidFill>
            <a:srgbClr val="80B528"/>
          </a:solidFill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Scale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389" rIns="0" bIns="0" rtlCol="0">
            <a:spAutoFit/>
          </a:bodyPr>
          <a:lstStyle/>
          <a:p>
            <a:pPr marL="1387475">
              <a:lnSpc>
                <a:spcPct val="100000"/>
              </a:lnSpc>
              <a:spcBef>
                <a:spcPts val="125"/>
              </a:spcBef>
            </a:pPr>
            <a:r>
              <a:rPr spc="-30" dirty="0"/>
              <a:t>Alat-</a:t>
            </a:r>
            <a:r>
              <a:rPr spc="-270" dirty="0"/>
              <a:t> </a:t>
            </a:r>
            <a:r>
              <a:rPr spc="-100" dirty="0"/>
              <a:t>aîat</a:t>
            </a:r>
            <a:r>
              <a:rPr spc="-210" dirty="0"/>
              <a:t> </a:t>
            </a:r>
            <a:r>
              <a:rPr spc="-55" dirty="0"/>
              <a:t>untuk</a:t>
            </a:r>
            <a:r>
              <a:rPr spc="-195" dirty="0"/>
              <a:t> </a:t>
            </a:r>
            <a:r>
              <a:rPr spc="-114" dirty="0"/>
              <a:t>Pengukuran</a:t>
            </a:r>
            <a:r>
              <a:rPr spc="-160" dirty="0"/>
              <a:t> </a:t>
            </a:r>
            <a:r>
              <a:rPr spc="-95" dirty="0"/>
              <a:t>Antropometri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5904" y="1633984"/>
            <a:ext cx="13682782" cy="8653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2701" y="1662402"/>
            <a:ext cx="610965" cy="5115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968923" y="6891153"/>
            <a:ext cx="5163820" cy="0"/>
          </a:xfrm>
          <a:custGeom>
            <a:avLst/>
            <a:gdLst/>
            <a:ahLst/>
            <a:cxnLst/>
            <a:rect l="l" t="t" r="r" b="b"/>
            <a:pathLst>
              <a:path w="5163820">
                <a:moveTo>
                  <a:pt x="0" y="0"/>
                </a:moveTo>
                <a:lnTo>
                  <a:pt x="5163367" y="0"/>
                </a:lnTo>
              </a:path>
            </a:pathLst>
          </a:custGeom>
          <a:ln w="28417">
            <a:solidFill>
              <a:srgbClr val="79A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4822" y="4991468"/>
            <a:ext cx="5115560" cy="0"/>
          </a:xfrm>
          <a:custGeom>
            <a:avLst/>
            <a:gdLst/>
            <a:ahLst/>
            <a:cxnLst/>
            <a:rect l="l" t="t" r="r" b="b"/>
            <a:pathLst>
              <a:path w="5115559">
                <a:moveTo>
                  <a:pt x="0" y="0"/>
                </a:moveTo>
                <a:lnTo>
                  <a:pt x="5115058" y="0"/>
                </a:lnTo>
              </a:path>
            </a:pathLst>
          </a:custGeom>
          <a:ln w="19891">
            <a:solidFill>
              <a:srgbClr val="7EB6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4791" y="2323100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420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8759" y="1485120"/>
            <a:ext cx="487235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50" dirty="0">
                <a:solidFill>
                  <a:srgbClr val="212121"/>
                </a:solidFill>
              </a:rPr>
              <a:t>Metode</a:t>
            </a:r>
            <a:r>
              <a:rPr sz="4400" spc="-229" dirty="0">
                <a:solidFill>
                  <a:srgbClr val="212121"/>
                </a:solidFill>
              </a:rPr>
              <a:t> </a:t>
            </a:r>
            <a:r>
              <a:rPr sz="4400" spc="-100" dirty="0">
                <a:solidFill>
                  <a:srgbClr val="1D1D1D"/>
                </a:solidFill>
              </a:rPr>
              <a:t>Perancanga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8535907" y="1485120"/>
            <a:ext cx="532765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75" dirty="0">
                <a:solidFill>
                  <a:srgbClr val="1F1F1F"/>
                </a:solidFill>
                <a:latin typeface="Arial MT"/>
                <a:cs typeface="Arial MT"/>
              </a:rPr>
              <a:t>Berbasis</a:t>
            </a:r>
            <a:r>
              <a:rPr sz="4400" spc="-18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4400" spc="-90" dirty="0">
                <a:solidFill>
                  <a:srgbClr val="1F1F1F"/>
                </a:solidFill>
                <a:latin typeface="Arial MT"/>
                <a:cs typeface="Arial MT"/>
              </a:rPr>
              <a:t>Antropometri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9780" y="5053096"/>
            <a:ext cx="4410075" cy="160210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475740">
              <a:lnSpc>
                <a:spcPct val="100000"/>
              </a:lnSpc>
              <a:spcBef>
                <a:spcPts val="1015"/>
              </a:spcBef>
            </a:pPr>
            <a:r>
              <a:rPr sz="2350" dirty="0">
                <a:solidFill>
                  <a:srgbClr val="7BB63D"/>
                </a:solidFill>
                <a:latin typeface="Arial MT"/>
                <a:cs typeface="Arial MT"/>
              </a:rPr>
              <a:t>Visualisasi</a:t>
            </a:r>
            <a:r>
              <a:rPr sz="2350" spc="-50" dirty="0">
                <a:solidFill>
                  <a:srgbClr val="7BB63D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79B53A"/>
                </a:solidFill>
                <a:latin typeface="Arial MT"/>
                <a:cs typeface="Arial MT"/>
              </a:rPr>
              <a:t>rancangan</a:t>
            </a:r>
            <a:endParaRPr sz="2350">
              <a:latin typeface="Arial MT"/>
              <a:cs typeface="Arial MT"/>
            </a:endParaRPr>
          </a:p>
          <a:p>
            <a:pPr marL="353695" indent="-340995">
              <a:lnSpc>
                <a:spcPts val="2620"/>
              </a:lnSpc>
              <a:spcBef>
                <a:spcPts val="885"/>
              </a:spcBef>
              <a:buClr>
                <a:srgbClr val="72BD26"/>
              </a:buClr>
              <a:buChar char="•"/>
              <a:tabLst>
                <a:tab pos="353695" algn="l"/>
              </a:tabLst>
            </a:pPr>
            <a:r>
              <a:rPr sz="2200" spc="-25" dirty="0">
                <a:solidFill>
                  <a:srgbClr val="7EB838"/>
                </a:solidFill>
                <a:latin typeface="Arial MT"/>
                <a:cs typeface="Arial MT"/>
              </a:rPr>
              <a:t>Posisi</a:t>
            </a:r>
            <a:r>
              <a:rPr sz="2200" spc="-130" dirty="0">
                <a:solidFill>
                  <a:srgbClr val="7EB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2AF23"/>
                </a:solidFill>
                <a:latin typeface="Arial MT"/>
                <a:cs typeface="Arial MT"/>
              </a:rPr>
              <a:t>tubuh</a:t>
            </a:r>
            <a:r>
              <a:rPr sz="2200" spc="-114" dirty="0">
                <a:solidFill>
                  <a:srgbClr val="72AF23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85BC3F"/>
                </a:solidFill>
                <a:latin typeface="Arial MT"/>
                <a:cs typeface="Arial MT"/>
              </a:rPr>
              <a:t>secara</a:t>
            </a:r>
            <a:r>
              <a:rPr sz="2200" spc="-80" dirty="0">
                <a:solidFill>
                  <a:srgbClr val="85BC3F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EB823"/>
                </a:solidFill>
                <a:latin typeface="Arial MT"/>
                <a:cs typeface="Arial MT"/>
              </a:rPr>
              <a:t>normal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ts val="2575"/>
              </a:lnSpc>
              <a:buClr>
                <a:srgbClr val="82B626"/>
              </a:buClr>
              <a:buChar char="•"/>
              <a:tabLst>
                <a:tab pos="354965" algn="l"/>
              </a:tabLst>
            </a:pPr>
            <a:r>
              <a:rPr sz="2200" spc="-40" dirty="0">
                <a:solidFill>
                  <a:srgbClr val="79BD23"/>
                </a:solidFill>
                <a:latin typeface="Arial MT"/>
                <a:cs typeface="Arial MT"/>
              </a:rPr>
              <a:t>Kelonggaran</a:t>
            </a:r>
            <a:r>
              <a:rPr sz="2200" spc="20" dirty="0">
                <a:solidFill>
                  <a:srgbClr val="79BD23"/>
                </a:solidFill>
                <a:latin typeface="Arial MT"/>
                <a:cs typeface="Arial MT"/>
              </a:rPr>
              <a:t> </a:t>
            </a:r>
            <a:r>
              <a:rPr sz="2200" spc="-35" dirty="0">
                <a:solidFill>
                  <a:srgbClr val="80B131"/>
                </a:solidFill>
                <a:latin typeface="Arial MT"/>
                <a:cs typeface="Arial MT"/>
              </a:rPr>
              <a:t>(pakaian</a:t>
            </a:r>
            <a:r>
              <a:rPr sz="2200" spc="-80" dirty="0">
                <a:solidFill>
                  <a:srgbClr val="80B13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75BC2F"/>
                </a:solidFill>
                <a:latin typeface="Arial MT"/>
                <a:cs typeface="Arial MT"/>
              </a:rPr>
              <a:t>dan</a:t>
            </a:r>
            <a:r>
              <a:rPr sz="2200" spc="-140" dirty="0">
                <a:solidFill>
                  <a:srgbClr val="75BC2F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9BF2F"/>
                </a:solidFill>
                <a:latin typeface="Arial MT"/>
                <a:cs typeface="Arial MT"/>
              </a:rPr>
              <a:t>ruang)</a:t>
            </a:r>
            <a:endParaRPr sz="2200">
              <a:latin typeface="Arial MT"/>
              <a:cs typeface="Arial MT"/>
            </a:endParaRPr>
          </a:p>
          <a:p>
            <a:pPr marL="353060" indent="-340360">
              <a:lnSpc>
                <a:spcPts val="2595"/>
              </a:lnSpc>
              <a:buClr>
                <a:srgbClr val="82BC28"/>
              </a:buClr>
              <a:buChar char="•"/>
              <a:tabLst>
                <a:tab pos="353060" algn="l"/>
              </a:tabLst>
            </a:pPr>
            <a:r>
              <a:rPr sz="2200" spc="-45" dirty="0">
                <a:solidFill>
                  <a:srgbClr val="7CAF28"/>
                </a:solidFill>
                <a:latin typeface="Arial MT"/>
                <a:cs typeface="Arial MT"/>
              </a:rPr>
              <a:t>Variasi</a:t>
            </a:r>
            <a:r>
              <a:rPr sz="2200" spc="-110" dirty="0">
                <a:solidFill>
                  <a:srgbClr val="7CAF2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CB133"/>
                </a:solidFill>
                <a:latin typeface="Arial MT"/>
                <a:cs typeface="Arial MT"/>
              </a:rPr>
              <a:t>gerak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822" y="6209141"/>
            <a:ext cx="369420" cy="2486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00043" y="8063358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725" y="0"/>
                </a:lnTo>
              </a:path>
            </a:pathLst>
          </a:custGeom>
          <a:ln w="3175">
            <a:solidFill>
              <a:srgbClr val="77B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8568" y="6173620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0" y="0"/>
                </a:moveTo>
                <a:lnTo>
                  <a:pt x="804200" y="0"/>
                </a:lnTo>
              </a:path>
            </a:pathLst>
          </a:custGeom>
          <a:ln w="3175">
            <a:solidFill>
              <a:srgbClr val="74A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0397" y="537225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370" y="0"/>
                </a:lnTo>
              </a:path>
            </a:pathLst>
          </a:custGeom>
          <a:ln w="3175">
            <a:solidFill>
              <a:srgbClr val="77B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8352" y="4752765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00" y="0"/>
                </a:lnTo>
              </a:path>
            </a:pathLst>
          </a:custGeom>
          <a:ln w="3175">
            <a:solidFill>
              <a:srgbClr val="77B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4143" y="3266549"/>
            <a:ext cx="727710" cy="0"/>
          </a:xfrm>
          <a:custGeom>
            <a:avLst/>
            <a:gdLst/>
            <a:ahLst/>
            <a:cxnLst/>
            <a:rect l="l" t="t" r="r" b="b"/>
            <a:pathLst>
              <a:path w="727710">
                <a:moveTo>
                  <a:pt x="0" y="0"/>
                </a:moveTo>
                <a:lnTo>
                  <a:pt x="727474" y="0"/>
                </a:lnTo>
              </a:path>
            </a:pathLst>
          </a:custGeom>
          <a:ln w="3175">
            <a:solidFill>
              <a:srgbClr val="77B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8236" y="3266549"/>
            <a:ext cx="3180080" cy="0"/>
          </a:xfrm>
          <a:custGeom>
            <a:avLst/>
            <a:gdLst/>
            <a:ahLst/>
            <a:cxnLst/>
            <a:rect l="l" t="t" r="r" b="b"/>
            <a:pathLst>
              <a:path w="3180079">
                <a:moveTo>
                  <a:pt x="0" y="0"/>
                </a:moveTo>
                <a:lnTo>
                  <a:pt x="3179861" y="0"/>
                </a:lnTo>
              </a:path>
            </a:pathLst>
          </a:custGeom>
          <a:ln w="3175">
            <a:solidFill>
              <a:srgbClr val="77B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7774" y="3266549"/>
            <a:ext cx="9096375" cy="0"/>
          </a:xfrm>
          <a:custGeom>
            <a:avLst/>
            <a:gdLst/>
            <a:ahLst/>
            <a:cxnLst/>
            <a:rect l="l" t="t" r="r" b="b"/>
            <a:pathLst>
              <a:path w="9096375">
                <a:moveTo>
                  <a:pt x="0" y="0"/>
                </a:moveTo>
                <a:lnTo>
                  <a:pt x="9096279" y="0"/>
                </a:lnTo>
              </a:path>
            </a:pathLst>
          </a:custGeom>
          <a:ln w="3175">
            <a:solidFill>
              <a:srgbClr val="77B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6985" y="2186698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97416" y="1346586"/>
            <a:ext cx="2693984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110" dirty="0" err="1">
                <a:solidFill>
                  <a:srgbClr val="212121"/>
                </a:solidFill>
              </a:rPr>
              <a:t>Penguku</a:t>
            </a:r>
            <a:r>
              <a:rPr lang="en-US" sz="4400" spc="-110" dirty="0" err="1">
                <a:solidFill>
                  <a:srgbClr val="212121"/>
                </a:solidFill>
              </a:rPr>
              <a:t>r</a:t>
            </a:r>
            <a:endParaRPr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7760941" y="1346586"/>
            <a:ext cx="463232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70" dirty="0">
                <a:solidFill>
                  <a:srgbClr val="212121"/>
                </a:solidFill>
                <a:latin typeface="Arial MT"/>
                <a:cs typeface="Arial MT"/>
              </a:rPr>
              <a:t>Antropometri</a:t>
            </a:r>
            <a:r>
              <a:rPr sz="44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400" spc="-50" dirty="0">
                <a:solidFill>
                  <a:srgbClr val="181818"/>
                </a:solidFill>
                <a:latin typeface="Arial MT"/>
                <a:cs typeface="Arial MT"/>
              </a:rPr>
              <a:t>Statis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78071" y="4011876"/>
            <a:ext cx="20675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Tinggi</a:t>
            </a:r>
            <a:r>
              <a:rPr sz="1950" spc="-11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badan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tegak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7166" y="3919520"/>
            <a:ext cx="9029065" cy="6153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905">
              <a:lnSpc>
                <a:spcPts val="2290"/>
              </a:lnSpc>
              <a:spcBef>
                <a:spcPts val="225"/>
              </a:spcBef>
            </a:pPr>
            <a:r>
              <a:rPr sz="1950" dirty="0">
                <a:latin typeface="Arial MT"/>
                <a:cs typeface="Arial MT"/>
              </a:rPr>
              <a:t>Jarak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vertikal</a:t>
            </a:r>
            <a:r>
              <a:rPr sz="1950" spc="-5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telapak </a:t>
            </a:r>
            <a:r>
              <a:rPr sz="1950" dirty="0">
                <a:latin typeface="Arial MT"/>
                <a:cs typeface="Arial MT"/>
              </a:rPr>
              <a:t>kaki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sampai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ujung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kepala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yang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paling</a:t>
            </a:r>
            <a:r>
              <a:rPr sz="1950" spc="-9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atas.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Sementara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subjek berdiri</a:t>
            </a:r>
            <a:r>
              <a:rPr sz="1950" spc="-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tegak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dengan</a:t>
            </a:r>
            <a:r>
              <a:rPr sz="1950" spc="-9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mata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memandang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lurus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depan.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8210" y="4820580"/>
            <a:ext cx="247332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Arial MT"/>
                <a:cs typeface="Arial MT"/>
              </a:rPr>
              <a:t>Tinggi</a:t>
            </a:r>
            <a:r>
              <a:rPr sz="1900" spc="-9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pinggang</a:t>
            </a:r>
            <a:r>
              <a:rPr sz="1900" spc="-8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berdiri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1460" y="4728224"/>
            <a:ext cx="788352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Arial MT"/>
                <a:cs typeface="Arial MT"/>
              </a:rPr>
              <a:t>Ukur</a:t>
            </a:r>
            <a:r>
              <a:rPr sz="1900" spc="-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jarak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vertikal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lantai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sampai pinggang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pada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saat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subjek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berdiri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tegak.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4166" y="5457597"/>
            <a:ext cx="286194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30" dirty="0">
                <a:latin typeface="Arial MT"/>
                <a:cs typeface="Arial MT"/>
              </a:rPr>
              <a:t>Jangkauan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tangan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atas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7152" y="5362873"/>
            <a:ext cx="9039225" cy="11315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3175">
              <a:lnSpc>
                <a:spcPts val="2270"/>
              </a:lnSpc>
              <a:spcBef>
                <a:spcPts val="285"/>
              </a:spcBef>
              <a:tabLst>
                <a:tab pos="928369" algn="l"/>
                <a:tab pos="2363470" algn="l"/>
                <a:tab pos="2747645" algn="l"/>
                <a:tab pos="3324225" algn="l"/>
                <a:tab pos="6022340" algn="l"/>
                <a:tab pos="6668134" algn="l"/>
                <a:tab pos="8254365" algn="l"/>
              </a:tabLst>
            </a:pPr>
            <a:r>
              <a:rPr sz="2000" spc="-10" dirty="0">
                <a:latin typeface="Arial MT"/>
                <a:cs typeface="Arial MT"/>
              </a:rPr>
              <a:t>Tangan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menjangkau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he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atas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55" dirty="0">
                <a:latin typeface="Arial MT"/>
                <a:cs typeface="Arial MT"/>
              </a:rPr>
              <a:t>setinggi-</a:t>
            </a:r>
            <a:r>
              <a:rPr sz="2000" spc="-25" dirty="0">
                <a:latin typeface="Arial MT"/>
                <a:cs typeface="Arial MT"/>
              </a:rPr>
              <a:t>tingginya.</a:t>
            </a:r>
            <a:r>
              <a:rPr sz="2000" spc="20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Ukur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jarak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vertikal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lantai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75" dirty="0">
                <a:latin typeface="Arial MT"/>
                <a:cs typeface="Arial MT"/>
              </a:rPr>
              <a:t>sampai </a:t>
            </a:r>
            <a:r>
              <a:rPr sz="2000" spc="-25" dirty="0">
                <a:latin typeface="Arial MT"/>
                <a:cs typeface="Arial MT"/>
              </a:rPr>
              <a:t>ujung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jari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tengah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pada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saat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subjek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berdiri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tegak.</a:t>
            </a:r>
            <a:endParaRPr sz="20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1700"/>
              </a:spcBef>
            </a:pPr>
            <a:r>
              <a:rPr sz="1900" dirty="0">
                <a:latin typeface="Arial MT"/>
                <a:cs typeface="Arial MT"/>
              </a:rPr>
              <a:t>Ukur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jarak</a:t>
            </a:r>
            <a:r>
              <a:rPr sz="1900" spc="114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horizontal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dari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punggung</a:t>
            </a:r>
            <a:r>
              <a:rPr sz="1900" spc="1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sampai</a:t>
            </a:r>
            <a:r>
              <a:rPr sz="1900" spc="1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ujung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jari</a:t>
            </a:r>
            <a:r>
              <a:rPr sz="1900" spc="6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tengah.</a:t>
            </a:r>
            <a:r>
              <a:rPr sz="1900" spc="12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Subjek</a:t>
            </a:r>
            <a:r>
              <a:rPr sz="1900" spc="1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berdiri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tegak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4329" y="6177497"/>
            <a:ext cx="306578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Arial MT"/>
                <a:cs typeface="Arial MT"/>
              </a:rPr>
              <a:t>Jangkauan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tangan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ke</a:t>
            </a:r>
            <a:r>
              <a:rPr sz="1900" spc="-8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depan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7831" y="6462853"/>
            <a:ext cx="9028430" cy="616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5"/>
              </a:spcBef>
              <a:tabLst>
                <a:tab pos="970915" algn="l"/>
                <a:tab pos="1702435" algn="l"/>
                <a:tab pos="2527300" algn="l"/>
                <a:tab pos="3073400" algn="l"/>
                <a:tab pos="4302760" algn="l"/>
                <a:tab pos="5339715" algn="l"/>
                <a:tab pos="5745480" algn="l"/>
                <a:tab pos="6744334" algn="l"/>
                <a:tab pos="7635240" algn="l"/>
              </a:tabLst>
            </a:pPr>
            <a:r>
              <a:rPr sz="1950" spc="-10" dirty="0">
                <a:latin typeface="Arial MT"/>
                <a:cs typeface="Arial MT"/>
              </a:rPr>
              <a:t>dengan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betis,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pantat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25" dirty="0">
                <a:latin typeface="Arial MT"/>
                <a:cs typeface="Arial MT"/>
              </a:rPr>
              <a:t>dan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punggung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merapat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25" dirty="0">
                <a:latin typeface="Arial MT"/>
                <a:cs typeface="Arial MT"/>
              </a:rPr>
              <a:t>ke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dinding,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tangan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40" dirty="0">
                <a:latin typeface="Arial MT"/>
                <a:cs typeface="Arial MT"/>
              </a:rPr>
              <a:t>direntangkan</a:t>
            </a:r>
            <a:endParaRPr sz="1950">
              <a:latin typeface="Arial MT"/>
              <a:cs typeface="Arial MT"/>
            </a:endParaRPr>
          </a:p>
          <a:p>
            <a:pPr marL="13335">
              <a:lnSpc>
                <a:spcPts val="2350"/>
              </a:lnSpc>
            </a:pPr>
            <a:r>
              <a:rPr sz="2000" spc="-45" dirty="0">
                <a:latin typeface="Arial MT"/>
                <a:cs typeface="Arial MT"/>
              </a:rPr>
              <a:t>secara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horizontal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ke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depan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9379" y="7484685"/>
            <a:ext cx="247713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Arial MT"/>
                <a:cs typeface="Arial MT"/>
              </a:rPr>
              <a:t>Panjang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lengan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bawah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2065" y="7389962"/>
            <a:ext cx="9013190" cy="61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30"/>
              </a:lnSpc>
              <a:spcBef>
                <a:spcPts val="105"/>
              </a:spcBef>
            </a:pPr>
            <a:r>
              <a:rPr sz="1950" dirty="0">
                <a:latin typeface="Arial MT"/>
                <a:cs typeface="Arial MT"/>
              </a:rPr>
              <a:t>Subjek</a:t>
            </a:r>
            <a:r>
              <a:rPr sz="1950" spc="1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berdiri</a:t>
            </a:r>
            <a:r>
              <a:rPr sz="1950" spc="17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tegak,</a:t>
            </a:r>
            <a:r>
              <a:rPr sz="1950" spc="1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tangan</a:t>
            </a:r>
            <a:r>
              <a:rPr sz="1950" spc="14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disamping,</a:t>
            </a:r>
            <a:r>
              <a:rPr sz="1950" spc="19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ukur</a:t>
            </a:r>
            <a:r>
              <a:rPr sz="1950" spc="1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jarak</a:t>
            </a:r>
            <a:r>
              <a:rPr sz="1950" spc="1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dari</a:t>
            </a:r>
            <a:r>
              <a:rPr sz="1950" spc="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siku</a:t>
            </a:r>
            <a:r>
              <a:rPr sz="1950" spc="1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sampai</a:t>
            </a:r>
            <a:r>
              <a:rPr sz="1950" spc="14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pergelangan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ts val="2270"/>
              </a:lnSpc>
            </a:pPr>
            <a:r>
              <a:rPr sz="1900" spc="-10" dirty="0">
                <a:latin typeface="Arial MT"/>
                <a:cs typeface="Arial MT"/>
              </a:rPr>
              <a:t>tangan.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730" y="7034658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8" y="0"/>
                </a:lnTo>
              </a:path>
            </a:pathLst>
          </a:custGeom>
          <a:ln w="3175">
            <a:solidFill>
              <a:srgbClr val="74B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05726" y="6450688"/>
            <a:ext cx="807085" cy="31750"/>
            <a:chOff x="2505726" y="6450688"/>
            <a:chExt cx="807085" cy="31750"/>
          </a:xfrm>
        </p:grpSpPr>
        <p:sp>
          <p:nvSpPr>
            <p:cNvPr id="4" name="object 4"/>
            <p:cNvSpPr/>
            <p:nvPr/>
          </p:nvSpPr>
          <p:spPr>
            <a:xfrm>
              <a:off x="2508568" y="6480525"/>
              <a:ext cx="804545" cy="0"/>
            </a:xfrm>
            <a:custGeom>
              <a:avLst/>
              <a:gdLst/>
              <a:ahLst/>
              <a:cxnLst/>
              <a:rect l="l" t="t" r="r" b="b"/>
              <a:pathLst>
                <a:path w="804545">
                  <a:moveTo>
                    <a:pt x="0" y="0"/>
                  </a:moveTo>
                  <a:lnTo>
                    <a:pt x="804200" y="0"/>
                  </a:lnTo>
                </a:path>
              </a:pathLst>
            </a:custGeom>
            <a:ln w="3175">
              <a:solidFill>
                <a:srgbClr val="7CA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5726" y="6452108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834" y="0"/>
                  </a:lnTo>
                </a:path>
              </a:pathLst>
            </a:custGeom>
            <a:ln w="3175">
              <a:solidFill>
                <a:srgbClr val="74B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562560" y="5539918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00" y="0"/>
                </a:lnTo>
              </a:path>
            </a:pathLst>
          </a:custGeom>
          <a:ln w="3175">
            <a:solidFill>
              <a:srgbClr val="74B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505726" y="4609257"/>
            <a:ext cx="807085" cy="31750"/>
            <a:chOff x="2505726" y="4609257"/>
            <a:chExt cx="807085" cy="31750"/>
          </a:xfrm>
        </p:grpSpPr>
        <p:sp>
          <p:nvSpPr>
            <p:cNvPr id="8" name="object 8"/>
            <p:cNvSpPr/>
            <p:nvPr/>
          </p:nvSpPr>
          <p:spPr>
            <a:xfrm>
              <a:off x="2508568" y="4639096"/>
              <a:ext cx="804545" cy="0"/>
            </a:xfrm>
            <a:custGeom>
              <a:avLst/>
              <a:gdLst/>
              <a:ahLst/>
              <a:cxnLst/>
              <a:rect l="l" t="t" r="r" b="b"/>
              <a:pathLst>
                <a:path w="804545">
                  <a:moveTo>
                    <a:pt x="0" y="0"/>
                  </a:moveTo>
                  <a:lnTo>
                    <a:pt x="804200" y="0"/>
                  </a:lnTo>
                </a:path>
              </a:pathLst>
            </a:custGeom>
            <a:ln w="3175">
              <a:solidFill>
                <a:srgbClr val="77B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5726" y="4610678"/>
              <a:ext cx="807085" cy="0"/>
            </a:xfrm>
            <a:custGeom>
              <a:avLst/>
              <a:gdLst/>
              <a:ahLst/>
              <a:cxnLst/>
              <a:rect l="l" t="t" r="r" b="b"/>
              <a:pathLst>
                <a:path w="807085">
                  <a:moveTo>
                    <a:pt x="0" y="0"/>
                  </a:moveTo>
                  <a:lnTo>
                    <a:pt x="807042" y="0"/>
                  </a:lnTo>
                </a:path>
              </a:pathLst>
            </a:custGeom>
            <a:ln w="3175">
              <a:solidFill>
                <a:srgbClr val="7CB3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853248" y="3792265"/>
            <a:ext cx="9860915" cy="0"/>
          </a:xfrm>
          <a:custGeom>
            <a:avLst/>
            <a:gdLst/>
            <a:ahLst/>
            <a:cxnLst/>
            <a:rect l="l" t="t" r="r" b="b"/>
            <a:pathLst>
              <a:path w="9860915">
                <a:moveTo>
                  <a:pt x="0" y="0"/>
                </a:moveTo>
                <a:lnTo>
                  <a:pt x="9860696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8236" y="3695647"/>
            <a:ext cx="2461260" cy="0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0911" y="0"/>
                </a:lnTo>
              </a:path>
            </a:pathLst>
          </a:custGeom>
          <a:ln w="3175">
            <a:solidFill>
              <a:srgbClr val="77B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6985" y="2186698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151" y="2720940"/>
            <a:ext cx="13157073" cy="1896843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97416" y="1346586"/>
            <a:ext cx="769556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80" dirty="0">
                <a:solidFill>
                  <a:srgbClr val="212121"/>
                </a:solidFill>
              </a:rPr>
              <a:t>Pengukuran</a:t>
            </a:r>
            <a:r>
              <a:rPr sz="4400" spc="-204" dirty="0">
                <a:solidFill>
                  <a:srgbClr val="212121"/>
                </a:solidFill>
              </a:rPr>
              <a:t> </a:t>
            </a:r>
            <a:r>
              <a:rPr sz="4400" spc="-70" dirty="0">
                <a:solidFill>
                  <a:srgbClr val="212121"/>
                </a:solidFill>
              </a:rPr>
              <a:t>Antropometri</a:t>
            </a:r>
            <a:r>
              <a:rPr sz="4400" spc="-40" dirty="0">
                <a:solidFill>
                  <a:srgbClr val="212121"/>
                </a:solidFill>
              </a:rPr>
              <a:t> </a:t>
            </a:r>
            <a:r>
              <a:rPr sz="4400" spc="-20" dirty="0">
                <a:solidFill>
                  <a:srgbClr val="181818"/>
                </a:solidFill>
              </a:rPr>
              <a:t>Statis</a:t>
            </a:r>
            <a:endParaRPr sz="4400"/>
          </a:p>
        </p:txBody>
      </p:sp>
      <p:sp>
        <p:nvSpPr>
          <p:cNvPr id="15" name="object 15"/>
          <p:cNvSpPr txBox="1"/>
          <p:nvPr/>
        </p:nvSpPr>
        <p:spPr>
          <a:xfrm>
            <a:off x="3378071" y="4700991"/>
            <a:ext cx="20021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Tinggi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bahu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duduk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3465" y="4700991"/>
            <a:ext cx="122237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6275" algn="l"/>
              </a:tabLst>
            </a:pPr>
            <a:r>
              <a:rPr sz="1950" spc="-25" dirty="0">
                <a:latin typeface="Arial MT"/>
                <a:cs typeface="Arial MT"/>
              </a:rPr>
              <a:t>Ukd</a:t>
            </a:r>
            <a:r>
              <a:rPr sz="1950" dirty="0">
                <a:latin typeface="Arial MT"/>
                <a:cs typeface="Arial MT"/>
              </a:rPr>
              <a:t>	a </a:t>
            </a:r>
            <a:r>
              <a:rPr sz="1950" spc="-40" dirty="0">
                <a:latin typeface="Arial MT"/>
                <a:cs typeface="Arial MT"/>
              </a:rPr>
              <a:t>rak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13340" y="5134352"/>
            <a:ext cx="20466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715" algn="l"/>
                <a:tab pos="789940" algn="l"/>
              </a:tabLst>
            </a:pPr>
            <a:r>
              <a:rPr sz="1150" spc="-50" dirty="0">
                <a:latin typeface="Arial MT"/>
                <a:cs typeface="Arial MT"/>
              </a:rPr>
              <a:t>a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-50" dirty="0">
                <a:latin typeface="Arial MT"/>
                <a:cs typeface="Arial MT"/>
              </a:rPr>
              <a:t>a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400" spc="-65" dirty="0">
                <a:latin typeface="Arial MT"/>
                <a:cs typeface="Arial MT"/>
              </a:rPr>
              <a:t>S</a:t>
            </a:r>
            <a:r>
              <a:rPr sz="1150" spc="-65" dirty="0">
                <a:latin typeface="Arial MT"/>
                <a:cs typeface="Arial MT"/>
              </a:rPr>
              <a:t>U</a:t>
            </a:r>
            <a:r>
              <a:rPr sz="1950" spc="-65" dirty="0">
                <a:latin typeface="Arial MT"/>
                <a:cs typeface="Arial MT"/>
              </a:rPr>
              <a:t>b</a:t>
            </a:r>
            <a:r>
              <a:rPr sz="1950" spc="-204" dirty="0">
                <a:latin typeface="Arial MT"/>
                <a:cs typeface="Arial MT"/>
              </a:rPr>
              <a:t> </a:t>
            </a:r>
            <a:r>
              <a:rPr sz="1950" spc="85" dirty="0">
                <a:latin typeface="Arial MT"/>
                <a:cs typeface="Arial MT"/>
              </a:rPr>
              <a:t>ekddd</a:t>
            </a:r>
            <a:r>
              <a:rPr sz="1150" spc="85" dirty="0">
                <a:latin typeface="Arial MT"/>
                <a:cs typeface="Arial MT"/>
              </a:rPr>
              <a:t>U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35082" y="4700991"/>
            <a:ext cx="730821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3055" algn="l"/>
                <a:tab pos="683895" algn="l"/>
              </a:tabLst>
            </a:pPr>
            <a:r>
              <a:rPr sz="1950" spc="35" dirty="0">
                <a:latin typeface="Arial MT"/>
                <a:cs typeface="Arial MT"/>
              </a:rPr>
              <a:t>k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434" dirty="0">
                <a:latin typeface="Arial MT"/>
                <a:cs typeface="Arial MT"/>
              </a:rPr>
              <a:t>y</a:t>
            </a:r>
            <a:r>
              <a:rPr sz="1950" dirty="0">
                <a:latin typeface="Arial MT"/>
                <a:cs typeface="Arial MT"/>
              </a:rPr>
              <a:t>	ykaan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alas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duduk</a:t>
            </a:r>
            <a:r>
              <a:rPr sz="1950" spc="1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sampai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ujung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tulang</a:t>
            </a:r>
            <a:r>
              <a:rPr sz="1950" spc="9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bahu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yang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menonjol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8922" y="5599682"/>
            <a:ext cx="155194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0" dirty="0">
                <a:latin typeface="Arial MT"/>
                <a:cs typeface="Arial MT"/>
              </a:rPr>
              <a:t>Pantat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politeal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4472" y="5462332"/>
            <a:ext cx="9752330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43300"/>
              </a:lnSpc>
              <a:spcBef>
                <a:spcPts val="100"/>
              </a:spcBef>
            </a:pPr>
            <a:r>
              <a:rPr sz="2000" spc="-30" dirty="0">
                <a:latin typeface="Arial MT"/>
                <a:cs typeface="Arial MT"/>
              </a:rPr>
              <a:t>Subjek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duduk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tegak.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Ukur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jarak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horizontal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bagian</a:t>
            </a:r>
            <a:r>
              <a:rPr sz="2000" spc="-20" dirty="0">
                <a:latin typeface="Arial MT"/>
                <a:cs typeface="Arial MT"/>
              </a:rPr>
              <a:t> terluar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pantat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sampai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lekukan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lutut </a:t>
            </a:r>
            <a:r>
              <a:rPr sz="2000" spc="-55" dirty="0">
                <a:latin typeface="Arial MT"/>
                <a:cs typeface="Arial MT"/>
              </a:rPr>
              <a:t>sebelah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dalam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(popliteal).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Paha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dan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kaki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bagian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bawah </a:t>
            </a:r>
            <a:r>
              <a:rPr sz="2000" spc="-60" dirty="0">
                <a:latin typeface="Arial MT"/>
                <a:cs typeface="Arial MT"/>
              </a:rPr>
              <a:t>membentuk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sudut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siku-</a:t>
            </a:r>
            <a:r>
              <a:rPr sz="2000" spc="-10" dirty="0">
                <a:latin typeface="Arial MT"/>
                <a:cs typeface="Arial MT"/>
              </a:rPr>
              <a:t>siku.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950" spc="-20" dirty="0">
                <a:latin typeface="Arial MT"/>
                <a:cs typeface="Arial MT"/>
              </a:rPr>
              <a:t>Subjek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duduk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tegak,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ukur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jarak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vertikal</a:t>
            </a:r>
            <a:r>
              <a:rPr sz="1950" spc="-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dari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permukaan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alas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duduk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sampai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pinggang.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8071" y="6540999"/>
            <a:ext cx="17291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Tinggi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pinggang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8071" y="7095134"/>
            <a:ext cx="12014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60" dirty="0">
                <a:latin typeface="Arial MT"/>
                <a:cs typeface="Arial MT"/>
              </a:rPr>
              <a:t>Tebal</a:t>
            </a:r>
            <a:r>
              <a:rPr sz="1950" spc="-45" dirty="0">
                <a:latin typeface="Arial MT"/>
                <a:cs typeface="Arial MT"/>
              </a:rPr>
              <a:t> </a:t>
            </a:r>
            <a:r>
              <a:rPr sz="1950" spc="-40" dirty="0">
                <a:latin typeface="Arial MT"/>
                <a:cs typeface="Arial MT"/>
              </a:rPr>
              <a:t>paha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4472" y="6961337"/>
            <a:ext cx="9748520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42200"/>
              </a:lnSpc>
              <a:spcBef>
                <a:spcPts val="95"/>
              </a:spcBef>
              <a:tabLst>
                <a:tab pos="5414010" algn="l"/>
              </a:tabLst>
            </a:pPr>
            <a:r>
              <a:rPr sz="2000" spc="-25" dirty="0">
                <a:latin typeface="Arial MT"/>
                <a:cs typeface="Arial MT"/>
              </a:rPr>
              <a:t>Subjek</a:t>
            </a:r>
            <a:r>
              <a:rPr sz="2000" spc="1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duduk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tegak,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ukur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jarak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permukaan</a:t>
            </a:r>
            <a:r>
              <a:rPr sz="2000" dirty="0">
                <a:latin typeface="Arial MT"/>
                <a:cs typeface="Arial MT"/>
              </a:rPr>
              <a:t>	alas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duduk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sampai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permukaan</a:t>
            </a:r>
            <a:r>
              <a:rPr sz="2000" spc="16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atas </a:t>
            </a:r>
            <a:r>
              <a:rPr sz="2000" spc="-60" dirty="0">
                <a:latin typeface="Arial MT"/>
                <a:cs typeface="Arial MT"/>
              </a:rPr>
              <a:t>pangkal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paha.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730" y="7034658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8" y="0"/>
                </a:lnTo>
              </a:path>
            </a:pathLst>
          </a:custGeom>
          <a:ln w="3175">
            <a:solidFill>
              <a:srgbClr val="74B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05726" y="6450688"/>
            <a:ext cx="807085" cy="31750"/>
            <a:chOff x="2505726" y="6450688"/>
            <a:chExt cx="807085" cy="31750"/>
          </a:xfrm>
        </p:grpSpPr>
        <p:sp>
          <p:nvSpPr>
            <p:cNvPr id="4" name="object 4"/>
            <p:cNvSpPr/>
            <p:nvPr/>
          </p:nvSpPr>
          <p:spPr>
            <a:xfrm>
              <a:off x="2508568" y="6480525"/>
              <a:ext cx="804545" cy="0"/>
            </a:xfrm>
            <a:custGeom>
              <a:avLst/>
              <a:gdLst/>
              <a:ahLst/>
              <a:cxnLst/>
              <a:rect l="l" t="t" r="r" b="b"/>
              <a:pathLst>
                <a:path w="804545">
                  <a:moveTo>
                    <a:pt x="0" y="0"/>
                  </a:moveTo>
                  <a:lnTo>
                    <a:pt x="804200" y="0"/>
                  </a:lnTo>
                </a:path>
              </a:pathLst>
            </a:custGeom>
            <a:ln w="3175">
              <a:solidFill>
                <a:srgbClr val="7CA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5726" y="6452108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834" y="0"/>
                  </a:lnTo>
                </a:path>
              </a:pathLst>
            </a:custGeom>
            <a:ln w="3175">
              <a:solidFill>
                <a:srgbClr val="74B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562560" y="5539918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00" y="0"/>
                </a:lnTo>
              </a:path>
            </a:pathLst>
          </a:custGeom>
          <a:ln w="3175">
            <a:solidFill>
              <a:srgbClr val="74B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505726" y="4609257"/>
            <a:ext cx="807085" cy="31750"/>
            <a:chOff x="2505726" y="4609257"/>
            <a:chExt cx="807085" cy="31750"/>
          </a:xfrm>
        </p:grpSpPr>
        <p:sp>
          <p:nvSpPr>
            <p:cNvPr id="8" name="object 8"/>
            <p:cNvSpPr/>
            <p:nvPr/>
          </p:nvSpPr>
          <p:spPr>
            <a:xfrm>
              <a:off x="2508568" y="4639096"/>
              <a:ext cx="804545" cy="0"/>
            </a:xfrm>
            <a:custGeom>
              <a:avLst/>
              <a:gdLst/>
              <a:ahLst/>
              <a:cxnLst/>
              <a:rect l="l" t="t" r="r" b="b"/>
              <a:pathLst>
                <a:path w="804545">
                  <a:moveTo>
                    <a:pt x="0" y="0"/>
                  </a:moveTo>
                  <a:lnTo>
                    <a:pt x="804200" y="0"/>
                  </a:lnTo>
                </a:path>
              </a:pathLst>
            </a:custGeom>
            <a:ln w="3175">
              <a:solidFill>
                <a:srgbClr val="77B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5726" y="4610678"/>
              <a:ext cx="807085" cy="0"/>
            </a:xfrm>
            <a:custGeom>
              <a:avLst/>
              <a:gdLst/>
              <a:ahLst/>
              <a:cxnLst/>
              <a:rect l="l" t="t" r="r" b="b"/>
              <a:pathLst>
                <a:path w="807085">
                  <a:moveTo>
                    <a:pt x="0" y="0"/>
                  </a:moveTo>
                  <a:lnTo>
                    <a:pt x="807042" y="0"/>
                  </a:lnTo>
                </a:path>
              </a:pathLst>
            </a:custGeom>
            <a:ln w="3175">
              <a:solidFill>
                <a:srgbClr val="7CB3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853248" y="3792265"/>
            <a:ext cx="9860915" cy="0"/>
          </a:xfrm>
          <a:custGeom>
            <a:avLst/>
            <a:gdLst/>
            <a:ahLst/>
            <a:cxnLst/>
            <a:rect l="l" t="t" r="r" b="b"/>
            <a:pathLst>
              <a:path w="9860915">
                <a:moveTo>
                  <a:pt x="0" y="0"/>
                </a:moveTo>
                <a:lnTo>
                  <a:pt x="9860696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8236" y="3695647"/>
            <a:ext cx="2461260" cy="0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0911" y="0"/>
                </a:lnTo>
              </a:path>
            </a:pathLst>
          </a:custGeom>
          <a:ln w="3175">
            <a:solidFill>
              <a:srgbClr val="77B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6985" y="2186698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151" y="2720940"/>
            <a:ext cx="13157073" cy="1896843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97416" y="1346586"/>
            <a:ext cx="769556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80" dirty="0">
                <a:solidFill>
                  <a:srgbClr val="212121"/>
                </a:solidFill>
              </a:rPr>
              <a:t>Pengukuran</a:t>
            </a:r>
            <a:r>
              <a:rPr sz="4400" spc="-204" dirty="0">
                <a:solidFill>
                  <a:srgbClr val="212121"/>
                </a:solidFill>
              </a:rPr>
              <a:t> </a:t>
            </a:r>
            <a:r>
              <a:rPr sz="4400" spc="-70" dirty="0">
                <a:solidFill>
                  <a:srgbClr val="212121"/>
                </a:solidFill>
              </a:rPr>
              <a:t>Antropometri</a:t>
            </a:r>
            <a:r>
              <a:rPr sz="4400" spc="-40" dirty="0">
                <a:solidFill>
                  <a:srgbClr val="212121"/>
                </a:solidFill>
              </a:rPr>
              <a:t> </a:t>
            </a:r>
            <a:r>
              <a:rPr sz="4400" spc="-20" dirty="0">
                <a:solidFill>
                  <a:srgbClr val="181818"/>
                </a:solidFill>
              </a:rPr>
              <a:t>Statis</a:t>
            </a:r>
            <a:endParaRPr sz="4400"/>
          </a:p>
        </p:txBody>
      </p:sp>
      <p:sp>
        <p:nvSpPr>
          <p:cNvPr id="15" name="object 15"/>
          <p:cNvSpPr txBox="1"/>
          <p:nvPr/>
        </p:nvSpPr>
        <p:spPr>
          <a:xfrm>
            <a:off x="3378071" y="4700991"/>
            <a:ext cx="20021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Tinggi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bahu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duduk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3465" y="4700991"/>
            <a:ext cx="122237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6275" algn="l"/>
              </a:tabLst>
            </a:pPr>
            <a:r>
              <a:rPr sz="1950" spc="-25" dirty="0">
                <a:latin typeface="Arial MT"/>
                <a:cs typeface="Arial MT"/>
              </a:rPr>
              <a:t>Ukd</a:t>
            </a:r>
            <a:r>
              <a:rPr sz="1950" dirty="0">
                <a:latin typeface="Arial MT"/>
                <a:cs typeface="Arial MT"/>
              </a:rPr>
              <a:t>	a </a:t>
            </a:r>
            <a:r>
              <a:rPr sz="1950" spc="-40" dirty="0">
                <a:latin typeface="Arial MT"/>
                <a:cs typeface="Arial MT"/>
              </a:rPr>
              <a:t>rak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13340" y="5134352"/>
            <a:ext cx="20466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715" algn="l"/>
                <a:tab pos="789940" algn="l"/>
              </a:tabLst>
            </a:pPr>
            <a:r>
              <a:rPr sz="1150" spc="-50" dirty="0">
                <a:latin typeface="Arial MT"/>
                <a:cs typeface="Arial MT"/>
              </a:rPr>
              <a:t>a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-50" dirty="0">
                <a:latin typeface="Arial MT"/>
                <a:cs typeface="Arial MT"/>
              </a:rPr>
              <a:t>a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400" spc="-65" dirty="0">
                <a:latin typeface="Arial MT"/>
                <a:cs typeface="Arial MT"/>
              </a:rPr>
              <a:t>S</a:t>
            </a:r>
            <a:r>
              <a:rPr sz="1150" spc="-65" dirty="0">
                <a:latin typeface="Arial MT"/>
                <a:cs typeface="Arial MT"/>
              </a:rPr>
              <a:t>U</a:t>
            </a:r>
            <a:r>
              <a:rPr sz="1950" spc="-65" dirty="0">
                <a:latin typeface="Arial MT"/>
                <a:cs typeface="Arial MT"/>
              </a:rPr>
              <a:t>b</a:t>
            </a:r>
            <a:r>
              <a:rPr sz="1950" spc="-204" dirty="0">
                <a:latin typeface="Arial MT"/>
                <a:cs typeface="Arial MT"/>
              </a:rPr>
              <a:t> </a:t>
            </a:r>
            <a:r>
              <a:rPr sz="1950" spc="85" dirty="0">
                <a:latin typeface="Arial MT"/>
                <a:cs typeface="Arial MT"/>
              </a:rPr>
              <a:t>ekddd</a:t>
            </a:r>
            <a:r>
              <a:rPr sz="1150" spc="85" dirty="0">
                <a:latin typeface="Arial MT"/>
                <a:cs typeface="Arial MT"/>
              </a:rPr>
              <a:t>U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35082" y="4700991"/>
            <a:ext cx="730821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3055" algn="l"/>
                <a:tab pos="683895" algn="l"/>
              </a:tabLst>
            </a:pPr>
            <a:r>
              <a:rPr sz="1950" spc="35" dirty="0">
                <a:latin typeface="Arial MT"/>
                <a:cs typeface="Arial MT"/>
              </a:rPr>
              <a:t>k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434" dirty="0">
                <a:latin typeface="Arial MT"/>
                <a:cs typeface="Arial MT"/>
              </a:rPr>
              <a:t>y</a:t>
            </a:r>
            <a:r>
              <a:rPr sz="1950" dirty="0">
                <a:latin typeface="Arial MT"/>
                <a:cs typeface="Arial MT"/>
              </a:rPr>
              <a:t>	ykaan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alas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duduk</a:t>
            </a:r>
            <a:r>
              <a:rPr sz="1950" spc="1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sampai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ujung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tulang</a:t>
            </a:r>
            <a:r>
              <a:rPr sz="1950" spc="9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bahu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yang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menonjol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8922" y="5599682"/>
            <a:ext cx="155194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0" dirty="0">
                <a:latin typeface="Arial MT"/>
                <a:cs typeface="Arial MT"/>
              </a:rPr>
              <a:t>Pantat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politeal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4472" y="5462332"/>
            <a:ext cx="9752330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43300"/>
              </a:lnSpc>
              <a:spcBef>
                <a:spcPts val="100"/>
              </a:spcBef>
            </a:pPr>
            <a:r>
              <a:rPr sz="2000" spc="-30" dirty="0">
                <a:latin typeface="Arial MT"/>
                <a:cs typeface="Arial MT"/>
              </a:rPr>
              <a:t>Subjek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duduk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tegak.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Ukur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jarak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horizontal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bagian</a:t>
            </a:r>
            <a:r>
              <a:rPr sz="2000" spc="-20" dirty="0">
                <a:latin typeface="Arial MT"/>
                <a:cs typeface="Arial MT"/>
              </a:rPr>
              <a:t> terluar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pantat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sampai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lekukan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lutut </a:t>
            </a:r>
            <a:r>
              <a:rPr sz="2000" spc="-55" dirty="0">
                <a:latin typeface="Arial MT"/>
                <a:cs typeface="Arial MT"/>
              </a:rPr>
              <a:t>sebelah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dalam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(popliteal).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Paha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dan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kaki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bagian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bawah </a:t>
            </a:r>
            <a:r>
              <a:rPr sz="2000" spc="-60" dirty="0">
                <a:latin typeface="Arial MT"/>
                <a:cs typeface="Arial MT"/>
              </a:rPr>
              <a:t>membentuk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sudut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siku-</a:t>
            </a:r>
            <a:r>
              <a:rPr sz="2000" spc="-10" dirty="0">
                <a:latin typeface="Arial MT"/>
                <a:cs typeface="Arial MT"/>
              </a:rPr>
              <a:t>siku.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950" spc="-20" dirty="0">
                <a:latin typeface="Arial MT"/>
                <a:cs typeface="Arial MT"/>
              </a:rPr>
              <a:t>Subjek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duduk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tegak,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ukur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jarak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vertikal</a:t>
            </a:r>
            <a:r>
              <a:rPr sz="1950" spc="-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dari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permukaan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alas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duduk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sampai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pinggang.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8071" y="6540999"/>
            <a:ext cx="17291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Tinggi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pinggang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8071" y="7095134"/>
            <a:ext cx="12014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60" dirty="0">
                <a:latin typeface="Arial MT"/>
                <a:cs typeface="Arial MT"/>
              </a:rPr>
              <a:t>Tebal</a:t>
            </a:r>
            <a:r>
              <a:rPr sz="1950" spc="-45" dirty="0">
                <a:latin typeface="Arial MT"/>
                <a:cs typeface="Arial MT"/>
              </a:rPr>
              <a:t> </a:t>
            </a:r>
            <a:r>
              <a:rPr sz="1950" spc="-40" dirty="0">
                <a:latin typeface="Arial MT"/>
                <a:cs typeface="Arial MT"/>
              </a:rPr>
              <a:t>paha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4472" y="6961337"/>
            <a:ext cx="9748520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42200"/>
              </a:lnSpc>
              <a:spcBef>
                <a:spcPts val="95"/>
              </a:spcBef>
              <a:tabLst>
                <a:tab pos="5414010" algn="l"/>
              </a:tabLst>
            </a:pPr>
            <a:r>
              <a:rPr sz="2000" spc="-25" dirty="0">
                <a:latin typeface="Arial MT"/>
                <a:cs typeface="Arial MT"/>
              </a:rPr>
              <a:t>Subjek</a:t>
            </a:r>
            <a:r>
              <a:rPr sz="2000" spc="1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duduk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tegak,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ukur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jarak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permukaan</a:t>
            </a:r>
            <a:r>
              <a:rPr sz="2000" dirty="0">
                <a:latin typeface="Arial MT"/>
                <a:cs typeface="Arial MT"/>
              </a:rPr>
              <a:t>	alas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duduk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sampai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permukaan</a:t>
            </a:r>
            <a:r>
              <a:rPr sz="2000" spc="16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atas </a:t>
            </a:r>
            <a:r>
              <a:rPr sz="2000" spc="-60" dirty="0">
                <a:latin typeface="Arial MT"/>
                <a:cs typeface="Arial MT"/>
              </a:rPr>
              <a:t>pangkal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paha.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1116" y="3310595"/>
            <a:ext cx="8645870" cy="2699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2856" y="1527420"/>
            <a:ext cx="333899" cy="3978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36985" y="2186698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0151" y="3843416"/>
            <a:ext cx="832617" cy="312162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96876" y="1346586"/>
            <a:ext cx="831532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739255" algn="l"/>
                <a:tab pos="7470775" algn="l"/>
              </a:tabLst>
            </a:pPr>
            <a:r>
              <a:rPr sz="4400" spc="-80" dirty="0">
                <a:solidFill>
                  <a:srgbClr val="1D1D1D"/>
                </a:solidFill>
              </a:rPr>
              <a:t>Pengukuran</a:t>
            </a:r>
            <a:r>
              <a:rPr sz="4400" spc="-220" dirty="0">
                <a:solidFill>
                  <a:srgbClr val="1D1D1D"/>
                </a:solidFill>
              </a:rPr>
              <a:t> </a:t>
            </a:r>
            <a:r>
              <a:rPr sz="4400" spc="-10" dirty="0">
                <a:solidFill>
                  <a:srgbClr val="212121"/>
                </a:solidFill>
              </a:rPr>
              <a:t>Antropometri</a:t>
            </a:r>
            <a:r>
              <a:rPr sz="4400" dirty="0">
                <a:solidFill>
                  <a:srgbClr val="212121"/>
                </a:solidFill>
              </a:rPr>
              <a:t>	</a:t>
            </a:r>
            <a:r>
              <a:rPr sz="4400" spc="-50" dirty="0">
                <a:solidFill>
                  <a:srgbClr val="262626"/>
                </a:solidFill>
              </a:rPr>
              <a:t>i</a:t>
            </a:r>
            <a:r>
              <a:rPr sz="4400" dirty="0">
                <a:solidFill>
                  <a:srgbClr val="262626"/>
                </a:solidFill>
              </a:rPr>
              <a:t>	</a:t>
            </a:r>
            <a:r>
              <a:rPr sz="4400" spc="-85" dirty="0">
                <a:solidFill>
                  <a:srgbClr val="212121"/>
                </a:solidFill>
              </a:rPr>
              <a:t>mis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3378922" y="3805852"/>
            <a:ext cx="173926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Putaran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35" dirty="0">
                <a:latin typeface="Arial MT"/>
                <a:cs typeface="Arial MT"/>
              </a:rPr>
              <a:t>Lengan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0531" y="3763226"/>
            <a:ext cx="9308465" cy="17684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240" marR="5080" indent="-3175">
              <a:lnSpc>
                <a:spcPct val="148600"/>
              </a:lnSpc>
              <a:spcBef>
                <a:spcPts val="60"/>
              </a:spcBef>
            </a:pPr>
            <a:r>
              <a:rPr sz="1950" dirty="0">
                <a:latin typeface="Arial MT"/>
                <a:cs typeface="Arial MT"/>
              </a:rPr>
              <a:t>Ukur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sudut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putaran</a:t>
            </a:r>
            <a:r>
              <a:rPr sz="1950" spc="-7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lengan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tangan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bagian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bawah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dari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posisi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awal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sampai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he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putaran </a:t>
            </a:r>
            <a:r>
              <a:rPr sz="1950" spc="-40" dirty="0">
                <a:latin typeface="Arial MT"/>
                <a:cs typeface="Arial MT"/>
              </a:rPr>
              <a:t>maksimum.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Posisi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awal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lengan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tangan</a:t>
            </a:r>
            <a:r>
              <a:rPr sz="1950" spc="-4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bagian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bawah</a:t>
            </a:r>
            <a:r>
              <a:rPr sz="1950" spc="-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ditekuk</a:t>
            </a:r>
            <a:r>
              <a:rPr sz="1950" spc="-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kiri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semaksimal </a:t>
            </a:r>
            <a:r>
              <a:rPr sz="1900" dirty="0">
                <a:latin typeface="Arial MT"/>
                <a:cs typeface="Arial MT"/>
              </a:rPr>
              <a:t>mungkin,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kemudian</a:t>
            </a:r>
            <a:r>
              <a:rPr sz="1900" spc="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diputar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ke</a:t>
            </a:r>
            <a:r>
              <a:rPr sz="1900" spc="-1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kanan</a:t>
            </a:r>
            <a:r>
              <a:rPr sz="1900" spc="-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sejauh</a:t>
            </a:r>
            <a:r>
              <a:rPr sz="1900" spc="-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mungkin.</a:t>
            </a:r>
            <a:r>
              <a:rPr sz="1900" spc="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Kemudian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putar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dari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posisi</a:t>
            </a:r>
            <a:r>
              <a:rPr sz="1900" spc="-20" dirty="0">
                <a:latin typeface="Arial MT"/>
                <a:cs typeface="Arial MT"/>
              </a:rPr>
              <a:t> awal </a:t>
            </a:r>
            <a:r>
              <a:rPr sz="1900" dirty="0">
                <a:latin typeface="Arial MT"/>
                <a:cs typeface="Arial MT"/>
              </a:rPr>
              <a:t>ke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kiri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sejauh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mungkin.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8922" y="5738216"/>
            <a:ext cx="252539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latin typeface="Arial MT"/>
                <a:cs typeface="Arial MT"/>
              </a:rPr>
              <a:t>Putaran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telapak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tangan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0531" y="5599683"/>
            <a:ext cx="9298305" cy="133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47000"/>
              </a:lnSpc>
              <a:spcBef>
                <a:spcPts val="95"/>
              </a:spcBef>
            </a:pPr>
            <a:r>
              <a:rPr sz="1950" dirty="0">
                <a:latin typeface="Arial MT"/>
                <a:cs typeface="Arial MT"/>
              </a:rPr>
              <a:t>Ukur</a:t>
            </a:r>
            <a:r>
              <a:rPr sz="1950" spc="-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sudut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putaran</a:t>
            </a:r>
            <a:r>
              <a:rPr sz="1950" spc="-90" dirty="0">
                <a:latin typeface="Arial MT"/>
                <a:cs typeface="Arial MT"/>
              </a:rPr>
              <a:t> </a:t>
            </a:r>
            <a:r>
              <a:rPr sz="1950" spc="-30" dirty="0">
                <a:latin typeface="Arial MT"/>
                <a:cs typeface="Arial MT"/>
              </a:rPr>
              <a:t>cengkraman</a:t>
            </a:r>
            <a:r>
              <a:rPr sz="1950" dirty="0">
                <a:latin typeface="Arial MT"/>
                <a:cs typeface="Arial MT"/>
              </a:rPr>
              <a:t> jari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tangan.</a:t>
            </a:r>
            <a:r>
              <a:rPr sz="1950" spc="-9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Posisi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awal,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50" dirty="0">
                <a:latin typeface="Arial MT"/>
                <a:cs typeface="Arial MT"/>
              </a:rPr>
              <a:t>jari-</a:t>
            </a:r>
            <a:r>
              <a:rPr sz="1950" dirty="0">
                <a:latin typeface="Arial MT"/>
                <a:cs typeface="Arial MT"/>
              </a:rPr>
              <a:t>jari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30" dirty="0">
                <a:latin typeface="Arial MT"/>
                <a:cs typeface="Arial MT"/>
              </a:rPr>
              <a:t>mencengkram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batang </a:t>
            </a:r>
            <a:r>
              <a:rPr sz="1950" spc="-20" dirty="0">
                <a:latin typeface="Arial MT"/>
                <a:cs typeface="Arial MT"/>
              </a:rPr>
              <a:t>tengah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-30" dirty="0">
                <a:latin typeface="Arial MT"/>
                <a:cs typeface="Arial MT"/>
              </a:rPr>
              <a:t>busur.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Kemudian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diputar</a:t>
            </a:r>
            <a:r>
              <a:rPr sz="1950" spc="-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</a:t>
            </a:r>
            <a:r>
              <a:rPr sz="1950" spc="-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kanan</a:t>
            </a:r>
            <a:r>
              <a:rPr sz="1950" spc="-5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sejauh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mungkin</a:t>
            </a:r>
            <a:r>
              <a:rPr sz="1950" spc="-70" dirty="0">
                <a:latin typeface="Arial MT"/>
                <a:cs typeface="Arial MT"/>
              </a:rPr>
              <a:t> </a:t>
            </a:r>
            <a:r>
              <a:rPr sz="1950" spc="-30" dirty="0">
                <a:latin typeface="Arial MT"/>
                <a:cs typeface="Arial MT"/>
              </a:rPr>
              <a:t>(pergelangan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-13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lengan tangan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tetap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diam).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Lalu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dengan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cara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yang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sama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diputar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</a:t>
            </a:r>
            <a:r>
              <a:rPr sz="1950" spc="-1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kiri</a:t>
            </a:r>
            <a:r>
              <a:rPr sz="1950" spc="-13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sejauh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mungkin.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4089" y="8525137"/>
            <a:ext cx="13213905" cy="2770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988199" y="8148610"/>
            <a:ext cx="4189095" cy="0"/>
          </a:xfrm>
          <a:custGeom>
            <a:avLst/>
            <a:gdLst/>
            <a:ahLst/>
            <a:cxnLst/>
            <a:rect l="l" t="t" r="r" b="b"/>
            <a:pathLst>
              <a:path w="4189094">
                <a:moveTo>
                  <a:pt x="0" y="0"/>
                </a:moveTo>
                <a:lnTo>
                  <a:pt x="4188664" y="0"/>
                </a:lnTo>
              </a:path>
            </a:pathLst>
          </a:custGeom>
          <a:ln w="3175">
            <a:solidFill>
              <a:srgbClr val="77A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3394" y="5755888"/>
            <a:ext cx="2040889" cy="0"/>
          </a:xfrm>
          <a:custGeom>
            <a:avLst/>
            <a:gdLst/>
            <a:ahLst/>
            <a:cxnLst/>
            <a:rect l="l" t="t" r="r" b="b"/>
            <a:pathLst>
              <a:path w="2040889">
                <a:moveTo>
                  <a:pt x="0" y="0"/>
                </a:moveTo>
                <a:lnTo>
                  <a:pt x="2040340" y="0"/>
                </a:lnTo>
              </a:path>
            </a:pathLst>
          </a:custGeom>
          <a:ln w="3175">
            <a:solidFill>
              <a:srgbClr val="77B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86608" y="5755888"/>
            <a:ext cx="941069" cy="0"/>
          </a:xfrm>
          <a:custGeom>
            <a:avLst/>
            <a:gdLst/>
            <a:ahLst/>
            <a:cxnLst/>
            <a:rect l="l" t="t" r="r" b="b"/>
            <a:pathLst>
              <a:path w="941069">
                <a:moveTo>
                  <a:pt x="0" y="0"/>
                </a:moveTo>
                <a:lnTo>
                  <a:pt x="940602" y="0"/>
                </a:lnTo>
              </a:path>
            </a:pathLst>
          </a:custGeom>
          <a:ln w="3175">
            <a:solidFill>
              <a:srgbClr val="77B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18778" y="1820116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880" y="0"/>
                </a:lnTo>
              </a:path>
            </a:pathLst>
          </a:custGeom>
          <a:ln w="3175">
            <a:solidFill>
              <a:srgbClr val="77B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8065" y="1911051"/>
            <a:ext cx="1989189" cy="14208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8992" y="2273371"/>
            <a:ext cx="341003" cy="2628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8992" y="2614374"/>
            <a:ext cx="341003" cy="2841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8992" y="3189822"/>
            <a:ext cx="341003" cy="2841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18992" y="3722642"/>
            <a:ext cx="341003" cy="2841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8992" y="2934068"/>
            <a:ext cx="333899" cy="1776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05325" y="4049440"/>
            <a:ext cx="454671" cy="2841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2700" y="3466889"/>
            <a:ext cx="490193" cy="2131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661749" y="2242908"/>
            <a:ext cx="8696960" cy="2966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060" marR="207645" indent="-340995">
              <a:lnSpc>
                <a:spcPct val="146200"/>
              </a:lnSpc>
              <a:spcBef>
                <a:spcPts val="90"/>
              </a:spcBef>
              <a:buClr>
                <a:srgbClr val="4D4D4D"/>
              </a:buClr>
              <a:buChar char="•"/>
              <a:tabLst>
                <a:tab pos="356235" algn="l"/>
              </a:tabLst>
            </a:pPr>
            <a:r>
              <a:rPr sz="2200" spc="-45" dirty="0">
                <a:solidFill>
                  <a:srgbClr val="444444"/>
                </a:solidFill>
                <a:latin typeface="Arial MT"/>
                <a:cs typeface="Arial MT"/>
              </a:rPr>
              <a:t>Groover,</a:t>
            </a:r>
            <a:r>
              <a:rPr sz="2200" spc="-11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484848"/>
                </a:solidFill>
                <a:latin typeface="Arial MT"/>
                <a:cs typeface="Arial MT"/>
              </a:rPr>
              <a:t>M.</a:t>
            </a:r>
            <a:r>
              <a:rPr sz="2200" spc="-15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200" spc="-204" dirty="0">
                <a:solidFill>
                  <a:srgbClr val="424242"/>
                </a:solidFill>
                <a:latin typeface="Arial MT"/>
                <a:cs typeface="Arial MT"/>
              </a:rPr>
              <a:t>P.</a:t>
            </a:r>
            <a:r>
              <a:rPr sz="2200" spc="5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 MT"/>
                <a:cs typeface="Arial MT"/>
              </a:rPr>
              <a:t>2017,</a:t>
            </a:r>
            <a:r>
              <a:rPr sz="2200" spc="-1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i="1" spc="-1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2200" i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200" i="1" spc="-95" dirty="0">
                <a:solidFill>
                  <a:srgbClr val="464646"/>
                </a:solidFill>
                <a:latin typeface="Arial"/>
                <a:cs typeface="Arial"/>
              </a:rPr>
              <a:t>Systems.’</a:t>
            </a:r>
            <a:r>
              <a:rPr sz="2200" i="1" spc="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sz="2200" i="1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200" i="1" spc="-35" dirty="0">
                <a:solidFill>
                  <a:srgbClr val="424242"/>
                </a:solidFill>
                <a:latin typeface="Arial"/>
                <a:cs typeface="Arial"/>
              </a:rPr>
              <a:t>Methods,</a:t>
            </a:r>
            <a:r>
              <a:rPr sz="2200" i="1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200" i="1" spc="-45" dirty="0">
                <a:solidFill>
                  <a:srgbClr val="3B3B3B"/>
                </a:solidFill>
                <a:latin typeface="Arial"/>
                <a:cs typeface="Arial"/>
              </a:rPr>
              <a:t>Measurement</a:t>
            </a:r>
            <a:r>
              <a:rPr sz="2200" i="1" spc="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srgbClr val="4F4F4F"/>
                </a:solidFill>
                <a:latin typeface="Arial"/>
                <a:cs typeface="Arial"/>
              </a:rPr>
              <a:t>&amp; 	</a:t>
            </a:r>
            <a:r>
              <a:rPr sz="2200" i="1" spc="-45" dirty="0">
                <a:solidFill>
                  <a:srgbClr val="464646"/>
                </a:solidFill>
                <a:latin typeface="Arial"/>
                <a:cs typeface="Arial"/>
              </a:rPr>
              <a:t>Management</a:t>
            </a:r>
            <a:r>
              <a:rPr sz="2200" i="1" spc="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200" i="1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464646"/>
                </a:solidFill>
                <a:latin typeface="Arial"/>
                <a:cs typeface="Arial"/>
              </a:rPr>
              <a:t>Work,</a:t>
            </a:r>
            <a:r>
              <a:rPr sz="2200" i="1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24242"/>
                </a:solidFill>
                <a:latin typeface="Arial MT"/>
                <a:cs typeface="Arial MT"/>
              </a:rPr>
              <a:t>Pearson</a:t>
            </a:r>
            <a:r>
              <a:rPr sz="2200" spc="-2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 MT"/>
                <a:cs typeface="Arial MT"/>
              </a:rPr>
              <a:t>India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20"/>
              </a:spcBef>
              <a:buClr>
                <a:srgbClr val="525252"/>
              </a:buClr>
              <a:buChar char="•"/>
              <a:tabLst>
                <a:tab pos="354965" algn="l"/>
              </a:tabLst>
            </a:pPr>
            <a:r>
              <a:rPr sz="2200" spc="-45" dirty="0">
                <a:solidFill>
                  <a:srgbClr val="444444"/>
                </a:solidFill>
                <a:latin typeface="Arial MT"/>
                <a:cs typeface="Arial MT"/>
              </a:rPr>
              <a:t>Bridger,</a:t>
            </a:r>
            <a:r>
              <a:rPr sz="22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Arial MT"/>
                <a:cs typeface="Arial MT"/>
              </a:rPr>
              <a:t>1995,</a:t>
            </a:r>
            <a:r>
              <a:rPr sz="2200" spc="-1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2200" i="1" spc="-35" dirty="0">
                <a:solidFill>
                  <a:srgbClr val="414141"/>
                </a:solidFill>
                <a:latin typeface="Arial"/>
                <a:cs typeface="Arial"/>
              </a:rPr>
              <a:t>Introduction</a:t>
            </a:r>
            <a:r>
              <a:rPr sz="2200" i="1" spc="1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200" i="1" spc="-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200" i="1" spc="-35" dirty="0">
                <a:solidFill>
                  <a:srgbClr val="444444"/>
                </a:solidFill>
                <a:latin typeface="Arial"/>
                <a:cs typeface="Arial"/>
              </a:rPr>
              <a:t>Ergonomics,</a:t>
            </a:r>
            <a:r>
              <a:rPr sz="2200" i="1" spc="-6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B4B4B"/>
                </a:solidFill>
                <a:latin typeface="Arial MT"/>
                <a:cs typeface="Arial MT"/>
              </a:rPr>
              <a:t>McGraw</a:t>
            </a:r>
            <a:r>
              <a:rPr sz="2200" spc="-2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24242"/>
                </a:solidFill>
                <a:latin typeface="Arial MT"/>
                <a:cs typeface="Arial MT"/>
              </a:rPr>
              <a:t>Hill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20"/>
              </a:spcBef>
              <a:buClr>
                <a:srgbClr val="4F4F4F"/>
              </a:buClr>
              <a:buChar char="•"/>
              <a:tabLst>
                <a:tab pos="354965" algn="l"/>
              </a:tabLst>
            </a:pPr>
            <a:r>
              <a:rPr sz="2200" spc="-45" dirty="0">
                <a:solidFill>
                  <a:srgbClr val="464646"/>
                </a:solidFill>
                <a:latin typeface="Arial MT"/>
                <a:cs typeface="Arial MT"/>
              </a:rPr>
              <a:t>Kroemer, </a:t>
            </a:r>
            <a:r>
              <a:rPr sz="2200" spc="-25" dirty="0">
                <a:solidFill>
                  <a:srgbClr val="424242"/>
                </a:solidFill>
                <a:latin typeface="Arial MT"/>
                <a:cs typeface="Arial MT"/>
              </a:rPr>
              <a:t>2017,</a:t>
            </a:r>
            <a:r>
              <a:rPr sz="2200" spc="-6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i="1" spc="-20" dirty="0">
                <a:solidFill>
                  <a:srgbClr val="3F3F3F"/>
                </a:solidFill>
                <a:latin typeface="Arial"/>
                <a:cs typeface="Arial"/>
              </a:rPr>
              <a:t>Fitting</a:t>
            </a:r>
            <a:r>
              <a:rPr sz="2200" i="1" spc="-60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200" i="1" spc="-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200" i="1" spc="-65" dirty="0">
                <a:solidFill>
                  <a:srgbClr val="3B3B3B"/>
                </a:solidFill>
                <a:latin typeface="Arial"/>
                <a:cs typeface="Arial"/>
              </a:rPr>
              <a:t>Task</a:t>
            </a:r>
            <a:r>
              <a:rPr sz="2200" i="1" spc="-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14141"/>
                </a:solidFill>
                <a:latin typeface="Arial"/>
                <a:cs typeface="Arial"/>
              </a:rPr>
              <a:t>to</a:t>
            </a:r>
            <a:r>
              <a:rPr sz="2200" i="1" spc="-15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sz="2200" i="1" spc="-1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200" i="1" spc="-35" dirty="0">
                <a:solidFill>
                  <a:srgbClr val="363636"/>
                </a:solidFill>
                <a:latin typeface="Arial"/>
                <a:cs typeface="Arial"/>
              </a:rPr>
              <a:t>Human,</a:t>
            </a:r>
            <a:r>
              <a:rPr sz="2200" i="1" spc="-6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D4D4D"/>
                </a:solidFill>
                <a:latin typeface="Arial MT"/>
                <a:cs typeface="Arial MT"/>
              </a:rPr>
              <a:t>CRC</a:t>
            </a:r>
            <a:r>
              <a:rPr sz="2200" spc="-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D3D3D"/>
                </a:solidFill>
                <a:latin typeface="Arial MT"/>
                <a:cs typeface="Arial MT"/>
              </a:rPr>
              <a:t>Press</a:t>
            </a:r>
            <a:endParaRPr sz="2200">
              <a:latin typeface="Arial MT"/>
              <a:cs typeface="Arial MT"/>
            </a:endParaRPr>
          </a:p>
          <a:p>
            <a:pPr marL="353695" marR="5080" indent="-341630">
              <a:lnSpc>
                <a:spcPct val="146200"/>
              </a:lnSpc>
              <a:buChar char="•"/>
              <a:tabLst>
                <a:tab pos="353695" algn="l"/>
                <a:tab pos="358140" algn="l"/>
              </a:tabLst>
            </a:pPr>
            <a:r>
              <a:rPr sz="2200" dirty="0">
                <a:solidFill>
                  <a:srgbClr val="525252"/>
                </a:solidFill>
                <a:latin typeface="Arial MT"/>
                <a:cs typeface="Arial MT"/>
              </a:rPr>
              <a:t>	</a:t>
            </a:r>
            <a:r>
              <a:rPr sz="2200" spc="-30" dirty="0">
                <a:solidFill>
                  <a:srgbClr val="494949"/>
                </a:solidFill>
                <a:latin typeface="Arial MT"/>
                <a:cs typeface="Arial MT"/>
              </a:rPr>
              <a:t>Wilson,</a:t>
            </a:r>
            <a:r>
              <a:rPr sz="2200" spc="-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44444"/>
                </a:solidFill>
                <a:latin typeface="Arial MT"/>
                <a:cs typeface="Arial MT"/>
              </a:rPr>
              <a:t>Sharples,</a:t>
            </a:r>
            <a:r>
              <a:rPr sz="2200" spc="-5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94949"/>
                </a:solidFill>
                <a:latin typeface="Arial MT"/>
                <a:cs typeface="Arial MT"/>
              </a:rPr>
              <a:t>2014,</a:t>
            </a:r>
            <a:r>
              <a:rPr sz="2200" spc="-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i="1" spc="-35" dirty="0">
                <a:solidFill>
                  <a:srgbClr val="414141"/>
                </a:solidFill>
                <a:latin typeface="Arial"/>
                <a:cs typeface="Arial"/>
              </a:rPr>
              <a:t>Evaluation</a:t>
            </a:r>
            <a:r>
              <a:rPr sz="2200" i="1" spc="-5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2200" i="1" spc="-1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200" i="1" spc="-30" dirty="0">
                <a:solidFill>
                  <a:srgbClr val="3F3F3F"/>
                </a:solidFill>
                <a:latin typeface="Arial"/>
                <a:cs typeface="Arial"/>
              </a:rPr>
              <a:t>Human</a:t>
            </a:r>
            <a:r>
              <a:rPr sz="2200" i="1" spc="-40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484848"/>
                </a:solidFill>
                <a:latin typeface="Arial"/>
                <a:cs typeface="Arial"/>
              </a:rPr>
              <a:t>Work,</a:t>
            </a:r>
            <a:r>
              <a:rPr sz="2200" i="1" spc="-135" dirty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24242"/>
                </a:solidFill>
                <a:latin typeface="Arial MT"/>
                <a:cs typeface="Arial MT"/>
              </a:rPr>
              <a:t>4th</a:t>
            </a:r>
            <a:r>
              <a:rPr sz="2200" spc="-13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94949"/>
                </a:solidFill>
                <a:latin typeface="Arial MT"/>
                <a:cs typeface="Arial MT"/>
              </a:rPr>
              <a:t>edition,</a:t>
            </a:r>
            <a:r>
              <a:rPr sz="2200" spc="-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94949"/>
                </a:solidFill>
                <a:latin typeface="Arial MT"/>
                <a:cs typeface="Arial MT"/>
              </a:rPr>
              <a:t>CRC </a:t>
            </a:r>
            <a:r>
              <a:rPr sz="2200" spc="-10" dirty="0">
                <a:solidFill>
                  <a:srgbClr val="363636"/>
                </a:solidFill>
                <a:latin typeface="Arial MT"/>
                <a:cs typeface="Arial MT"/>
              </a:rPr>
              <a:t>Press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3201" y="1598463"/>
            <a:ext cx="4234131" cy="61380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724" y="6678024"/>
            <a:ext cx="355212" cy="539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0770" y="6678024"/>
            <a:ext cx="348108" cy="539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1348" y="3616080"/>
            <a:ext cx="341003" cy="539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64708" y="3608975"/>
            <a:ext cx="241544" cy="5399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55713" y="3357006"/>
            <a:ext cx="6075045" cy="196024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1580"/>
              </a:spcBef>
            </a:pPr>
            <a:r>
              <a:rPr sz="2950" spc="65" dirty="0">
                <a:solidFill>
                  <a:srgbClr val="545454"/>
                </a:solidFill>
                <a:latin typeface="Arial MT"/>
                <a:cs typeface="Arial MT"/>
              </a:rPr>
              <a:t>Definisi</a:t>
            </a:r>
            <a:r>
              <a:rPr sz="2950" spc="175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545454"/>
                </a:solidFill>
                <a:latin typeface="Arial MT"/>
                <a:cs typeface="Arial MT"/>
              </a:rPr>
              <a:t>dan</a:t>
            </a:r>
            <a:r>
              <a:rPr sz="2950" spc="70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D4D4D"/>
                </a:solidFill>
                <a:latin typeface="Arial MT"/>
                <a:cs typeface="Arial MT"/>
              </a:rPr>
              <a:t>Kegunaan</a:t>
            </a:r>
            <a:endParaRPr sz="29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950"/>
              </a:spcBef>
            </a:pPr>
            <a:r>
              <a:rPr sz="9075" baseline="-30762" dirty="0">
                <a:solidFill>
                  <a:srgbClr val="565656"/>
                </a:solidFill>
                <a:latin typeface="Arial MT"/>
                <a:cs typeface="Arial MT"/>
              </a:rPr>
              <a:t>02</a:t>
            </a:r>
            <a:r>
              <a:rPr sz="9075" spc="15" baseline="-30762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900" spc="114" dirty="0">
                <a:solidFill>
                  <a:srgbClr val="4F4F4F"/>
                </a:solidFill>
                <a:latin typeface="Arial MT"/>
                <a:cs typeface="Arial MT"/>
              </a:rPr>
              <a:t>Prinsip-</a:t>
            </a:r>
            <a:r>
              <a:rPr sz="2900" spc="155" dirty="0">
                <a:solidFill>
                  <a:srgbClr val="4F4F4F"/>
                </a:solidFill>
                <a:latin typeface="Arial MT"/>
                <a:cs typeface="Arial MT"/>
              </a:rPr>
              <a:t>prinsi</a:t>
            </a:r>
            <a:r>
              <a:rPr sz="2900" spc="-18260" dirty="0">
                <a:solidFill>
                  <a:srgbClr val="4F4F4F"/>
                </a:solidFill>
                <a:latin typeface="Arial MT"/>
                <a:cs typeface="Arial MT"/>
              </a:rPr>
              <a:t>p</a:t>
            </a:r>
            <a:r>
              <a:rPr sz="4275" spc="240" baseline="-66276" dirty="0">
                <a:solidFill>
                  <a:srgbClr val="525252"/>
                </a:solidFill>
                <a:latin typeface="Arial MT"/>
                <a:cs typeface="Arial MT"/>
              </a:rPr>
              <a:t>Berbasis</a:t>
            </a:r>
            <a:r>
              <a:rPr sz="4275" spc="247" baseline="-66276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4275" spc="-1477" baseline="-66276" dirty="0">
                <a:solidFill>
                  <a:srgbClr val="525252"/>
                </a:solidFill>
                <a:latin typeface="Arial MT"/>
                <a:cs typeface="Arial MT"/>
              </a:rPr>
              <a:t>Antropometr</a:t>
            </a:r>
            <a:r>
              <a:rPr sz="4275" spc="-14782" baseline="-66276" dirty="0">
                <a:solidFill>
                  <a:srgbClr val="525252"/>
                </a:solidFill>
                <a:latin typeface="Arial MT"/>
                <a:cs typeface="Arial MT"/>
              </a:rPr>
              <a:t>i</a:t>
            </a:r>
            <a:r>
              <a:rPr sz="2900" spc="-1050" dirty="0">
                <a:solidFill>
                  <a:srgbClr val="505050"/>
                </a:solidFill>
                <a:latin typeface="Arial MT"/>
                <a:cs typeface="Arial MT"/>
              </a:rPr>
              <a:t>Perancangan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83013" y="6459301"/>
            <a:ext cx="5102860" cy="13481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8890">
              <a:lnSpc>
                <a:spcPts val="3440"/>
              </a:lnSpc>
              <a:spcBef>
                <a:spcPts val="284"/>
              </a:spcBef>
            </a:pPr>
            <a:r>
              <a:rPr sz="2900" spc="95" dirty="0">
                <a:solidFill>
                  <a:srgbClr val="4D4D4D"/>
                </a:solidFill>
                <a:latin typeface="Arial MT"/>
                <a:cs typeface="Arial MT"/>
              </a:rPr>
              <a:t>Aplikasi</a:t>
            </a:r>
            <a:r>
              <a:rPr sz="29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00" spc="90" dirty="0">
                <a:solidFill>
                  <a:srgbClr val="4D4D4D"/>
                </a:solidFill>
                <a:latin typeface="Arial MT"/>
                <a:cs typeface="Arial MT"/>
              </a:rPr>
              <a:t>Antropometri</a:t>
            </a:r>
            <a:r>
              <a:rPr sz="2900" spc="3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4D4D4D"/>
                </a:solidFill>
                <a:latin typeface="Arial MT"/>
                <a:cs typeface="Arial MT"/>
              </a:rPr>
              <a:t>dalam </a:t>
            </a:r>
            <a:r>
              <a:rPr sz="3000" dirty="0">
                <a:solidFill>
                  <a:srgbClr val="4D4D4D"/>
                </a:solidFill>
                <a:latin typeface="Arial MT"/>
                <a:cs typeface="Arial MT"/>
              </a:rPr>
              <a:t>Perancangan</a:t>
            </a:r>
            <a:r>
              <a:rPr sz="3000" spc="28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4F4F4F"/>
                </a:solidFill>
                <a:latin typeface="Arial MT"/>
                <a:cs typeface="Arial MT"/>
              </a:rPr>
              <a:t>Stasiun</a:t>
            </a:r>
            <a:r>
              <a:rPr sz="3000" spc="110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505050"/>
                </a:solidFill>
                <a:latin typeface="Arial MT"/>
                <a:cs typeface="Arial MT"/>
              </a:rPr>
              <a:t>Kerja</a:t>
            </a:r>
            <a:r>
              <a:rPr sz="3000" spc="70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3000" spc="10" dirty="0">
                <a:solidFill>
                  <a:srgbClr val="4F4F4F"/>
                </a:solidFill>
                <a:latin typeface="Arial MT"/>
                <a:cs typeface="Arial MT"/>
              </a:rPr>
              <a:t>&amp; </a:t>
            </a:r>
            <a:r>
              <a:rPr sz="2950" spc="-10" dirty="0">
                <a:solidFill>
                  <a:srgbClr val="505050"/>
                </a:solidFill>
                <a:latin typeface="Arial MT"/>
                <a:cs typeface="Arial MT"/>
              </a:rPr>
              <a:t>Peralatan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249" y="589655"/>
            <a:ext cx="15732951" cy="9354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445" y="3715538"/>
            <a:ext cx="9278148" cy="39144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2815" y="3846109"/>
            <a:ext cx="478853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-114" dirty="0"/>
              <a:t>DEFINISI</a:t>
            </a:r>
            <a:r>
              <a:rPr sz="3550" spc="-10" dirty="0"/>
              <a:t> </a:t>
            </a:r>
            <a:r>
              <a:rPr sz="3550" dirty="0"/>
              <a:t>&amp;</a:t>
            </a:r>
            <a:r>
              <a:rPr sz="3550" spc="-120" dirty="0"/>
              <a:t> </a:t>
            </a:r>
            <a:r>
              <a:rPr sz="3550" spc="-85" dirty="0"/>
              <a:t>KEGUNAAN</a:t>
            </a:r>
            <a:endParaRPr sz="35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1541" y="1754757"/>
            <a:ext cx="262857" cy="3267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932" y="1754757"/>
            <a:ext cx="433359" cy="3267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71085" y="2516335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4208">
            <a:solidFill>
              <a:srgbClr val="2A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3940" y="3125884"/>
            <a:ext cx="1058533" cy="9732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7835" y="7448839"/>
            <a:ext cx="760154" cy="252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28261" y="7452391"/>
            <a:ext cx="1023011" cy="284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99462" y="4774077"/>
            <a:ext cx="1023011" cy="10443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91658" y="6848526"/>
            <a:ext cx="3530812" cy="125035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55242" y="1447229"/>
            <a:ext cx="5598160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8590" algn="l"/>
                <a:tab pos="4747895" algn="l"/>
              </a:tabLst>
            </a:pPr>
            <a:r>
              <a:rPr sz="4900" spc="-20" dirty="0">
                <a:solidFill>
                  <a:srgbClr val="232323"/>
                </a:solidFill>
              </a:rPr>
              <a:t>Defi</a:t>
            </a:r>
            <a:r>
              <a:rPr sz="4900" dirty="0">
                <a:solidFill>
                  <a:srgbClr val="232323"/>
                </a:solidFill>
              </a:rPr>
              <a:t>	</a:t>
            </a:r>
            <a:r>
              <a:rPr sz="4900" spc="-55" dirty="0">
                <a:solidFill>
                  <a:srgbClr val="212121"/>
                </a:solidFill>
              </a:rPr>
              <a:t>isi</a:t>
            </a:r>
            <a:r>
              <a:rPr sz="4900" spc="-295" dirty="0">
                <a:solidFill>
                  <a:srgbClr val="212121"/>
                </a:solidFill>
              </a:rPr>
              <a:t> </a:t>
            </a:r>
            <a:r>
              <a:rPr sz="4900" spc="-10" dirty="0">
                <a:solidFill>
                  <a:srgbClr val="232323"/>
                </a:solidFill>
              </a:rPr>
              <a:t>Antropo</a:t>
            </a:r>
            <a:r>
              <a:rPr sz="4900" dirty="0">
                <a:solidFill>
                  <a:srgbClr val="232323"/>
                </a:solidFill>
              </a:rPr>
              <a:t>	</a:t>
            </a:r>
            <a:r>
              <a:rPr sz="4900" spc="-50" dirty="0">
                <a:solidFill>
                  <a:srgbClr val="212121"/>
                </a:solidFill>
              </a:rPr>
              <a:t>etri</a:t>
            </a:r>
            <a:endParaRPr sz="4900"/>
          </a:p>
        </p:txBody>
      </p:sp>
      <p:sp>
        <p:nvSpPr>
          <p:cNvPr id="11" name="object 11"/>
          <p:cNvSpPr txBox="1"/>
          <p:nvPr/>
        </p:nvSpPr>
        <p:spPr>
          <a:xfrm>
            <a:off x="7010229" y="3025565"/>
            <a:ext cx="7321550" cy="1057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solidFill>
                  <a:srgbClr val="2F2F2F"/>
                </a:solidFill>
                <a:latin typeface="Arial MT"/>
                <a:cs typeface="Arial MT"/>
              </a:rPr>
              <a:t>From</a:t>
            </a:r>
            <a:r>
              <a:rPr sz="2400" spc="-85" dirty="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43434"/>
                </a:solidFill>
                <a:latin typeface="Arial MT"/>
                <a:cs typeface="Arial MT"/>
              </a:rPr>
              <a:t>GREEK,</a:t>
            </a:r>
            <a:r>
              <a:rPr sz="2400" spc="-85" dirty="0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Arial MT"/>
                <a:cs typeface="Arial MT"/>
              </a:rPr>
              <a:t>Anthro </a:t>
            </a:r>
            <a:r>
              <a:rPr sz="2400" dirty="0">
                <a:solidFill>
                  <a:srgbClr val="2B2B2B"/>
                </a:solidFill>
                <a:latin typeface="Arial MT"/>
                <a:cs typeface="Arial MT"/>
              </a:rPr>
              <a:t>=</a:t>
            </a:r>
            <a:r>
              <a:rPr sz="2400" spc="-150" dirty="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B2B2B"/>
                </a:solidFill>
                <a:latin typeface="Arial MT"/>
                <a:cs typeface="Arial MT"/>
              </a:rPr>
              <a:t>Man,</a:t>
            </a:r>
            <a:r>
              <a:rPr sz="2400" spc="-70" dirty="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A2A2A"/>
                </a:solidFill>
                <a:latin typeface="Arial MT"/>
                <a:cs typeface="Arial MT"/>
              </a:rPr>
              <a:t>Pometry</a:t>
            </a:r>
            <a:r>
              <a:rPr sz="2400" spc="-5" dirty="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A2A2A"/>
                </a:solidFill>
                <a:latin typeface="Arial MT"/>
                <a:cs typeface="Arial MT"/>
              </a:rPr>
              <a:t>=</a:t>
            </a:r>
            <a:r>
              <a:rPr sz="2400" spc="-170" dirty="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A2A2A"/>
                </a:solidFill>
                <a:latin typeface="Arial MT"/>
                <a:cs typeface="Arial MT"/>
              </a:rPr>
              <a:t>Measurement</a:t>
            </a:r>
            <a:endParaRPr sz="2400">
              <a:latin typeface="Arial MT"/>
              <a:cs typeface="Arial MT"/>
            </a:endParaRPr>
          </a:p>
          <a:p>
            <a:pPr marL="4081145">
              <a:lnSpc>
                <a:spcPct val="100000"/>
              </a:lnSpc>
              <a:spcBef>
                <a:spcPts val="2400"/>
              </a:spcBef>
            </a:pPr>
            <a:r>
              <a:rPr sz="2350" i="1" dirty="0">
                <a:solidFill>
                  <a:srgbClr val="494949"/>
                </a:solidFill>
                <a:latin typeface="Arial"/>
                <a:cs typeface="Arial"/>
              </a:rPr>
              <a:t>Measurement</a:t>
            </a:r>
            <a:r>
              <a:rPr sz="2350" i="1" spc="12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350" i="1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350" i="1" spc="-20" dirty="0">
                <a:solidFill>
                  <a:srgbClr val="424242"/>
                </a:solidFill>
                <a:latin typeface="Arial"/>
                <a:cs typeface="Arial"/>
              </a:rPr>
              <a:t>Human</a:t>
            </a:r>
            <a:endParaRPr sz="2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5706" y="5330904"/>
            <a:ext cx="9550400" cy="1127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" marR="5080" indent="-3810">
              <a:lnSpc>
                <a:spcPct val="100000"/>
              </a:lnSpc>
              <a:spcBef>
                <a:spcPts val="125"/>
              </a:spcBef>
              <a:tabLst>
                <a:tab pos="1906905" algn="l"/>
                <a:tab pos="7677150" algn="l"/>
              </a:tabLst>
            </a:pPr>
            <a:r>
              <a:rPr sz="2400" spc="-10" dirty="0">
                <a:solidFill>
                  <a:srgbClr val="3B3B3B"/>
                </a:solidFill>
                <a:latin typeface="Arial MT"/>
                <a:cs typeface="Arial MT"/>
              </a:rPr>
              <a:t>Pengetahuan</a:t>
            </a:r>
            <a:r>
              <a:rPr sz="2400" dirty="0">
                <a:solidFill>
                  <a:srgbClr val="3B3B3B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24242"/>
                </a:solidFill>
                <a:latin typeface="Arial MT"/>
                <a:cs typeface="Arial MT"/>
              </a:rPr>
              <a:t>yang</a:t>
            </a:r>
            <a:r>
              <a:rPr sz="2400" spc="-10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484848"/>
                </a:solidFill>
                <a:latin typeface="Arial MT"/>
                <a:cs typeface="Arial MT"/>
              </a:rPr>
              <a:t>menyangkut</a:t>
            </a:r>
            <a:r>
              <a:rPr sz="2400" spc="-1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Arial MT"/>
                <a:cs typeface="Arial MT"/>
              </a:rPr>
              <a:t>pengukuran</a:t>
            </a:r>
            <a:r>
              <a:rPr sz="2400" spc="-8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24242"/>
                </a:solidFill>
                <a:latin typeface="Arial MT"/>
                <a:cs typeface="Arial MT"/>
              </a:rPr>
              <a:t>tubuh</a:t>
            </a:r>
            <a:r>
              <a:rPr sz="2400" spc="-9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Arial MT"/>
                <a:cs typeface="Arial MT"/>
              </a:rPr>
              <a:t>manusia, </a:t>
            </a:r>
            <a:r>
              <a:rPr sz="2400" spc="-25" dirty="0">
                <a:solidFill>
                  <a:srgbClr val="3D3D3D"/>
                </a:solidFill>
                <a:latin typeface="Arial MT"/>
                <a:cs typeface="Arial MT"/>
              </a:rPr>
              <a:t>khususnya</a:t>
            </a:r>
            <a:r>
              <a:rPr sz="2400" spc="-1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84848"/>
                </a:solidFill>
                <a:latin typeface="Arial MT"/>
                <a:cs typeface="Arial MT"/>
              </a:rPr>
              <a:t>dimensi</a:t>
            </a:r>
            <a:r>
              <a:rPr sz="2400" spc="-12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tubuh</a:t>
            </a:r>
            <a:r>
              <a:rPr sz="2400" spc="-10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64646"/>
                </a:solidFill>
                <a:latin typeface="Arial MT"/>
                <a:cs typeface="Arial MT"/>
              </a:rPr>
              <a:t>dan</a:t>
            </a:r>
            <a:r>
              <a:rPr sz="2400" spc="-1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aplikasi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yang</a:t>
            </a:r>
            <a:r>
              <a:rPr sz="2400" spc="-9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menyangkut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94949"/>
                </a:solidFill>
                <a:latin typeface="Arial MT"/>
                <a:cs typeface="Arial MT"/>
              </a:rPr>
              <a:t>geometri</a:t>
            </a:r>
            <a:r>
              <a:rPr sz="2400" spc="-1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Arial MT"/>
                <a:cs typeface="Arial MT"/>
              </a:rPr>
              <a:t>fisik, massa,</a:t>
            </a:r>
            <a:r>
              <a:rPr sz="2400" spc="-1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dan</a:t>
            </a:r>
            <a:r>
              <a:rPr sz="2400" spc="-9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24242"/>
                </a:solidFill>
                <a:latin typeface="Arial MT"/>
                <a:cs typeface="Arial MT"/>
              </a:rPr>
              <a:t>kekuatan</a:t>
            </a:r>
            <a:r>
              <a:rPr sz="2400" spc="-2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tubuh</a:t>
            </a:r>
            <a:r>
              <a:rPr sz="2400" spc="-8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Arial MT"/>
                <a:cs typeface="Arial MT"/>
              </a:rPr>
              <a:t>manusia.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3182" y="7357991"/>
            <a:ext cx="7360920" cy="755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5"/>
              </a:spcBef>
              <a:tabLst>
                <a:tab pos="2051050" algn="l"/>
              </a:tabLst>
            </a:pPr>
            <a:r>
              <a:rPr sz="2350" spc="-10" dirty="0">
                <a:solidFill>
                  <a:srgbClr val="484848"/>
                </a:solidFill>
                <a:latin typeface="Arial MT"/>
                <a:cs typeface="Arial MT"/>
              </a:rPr>
              <a:t>Permasalahan</a:t>
            </a:r>
            <a:r>
              <a:rPr sz="2350" dirty="0">
                <a:solidFill>
                  <a:srgbClr val="484848"/>
                </a:solidFill>
                <a:latin typeface="Arial MT"/>
                <a:cs typeface="Arial MT"/>
              </a:rPr>
              <a:t>	</a:t>
            </a:r>
            <a:r>
              <a:rPr sz="2350" dirty="0">
                <a:solidFill>
                  <a:srgbClr val="464646"/>
                </a:solidFill>
                <a:latin typeface="Arial MT"/>
                <a:cs typeface="Arial MT"/>
              </a:rPr>
              <a:t>variasi</a:t>
            </a:r>
            <a:r>
              <a:rPr sz="23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4B4B4B"/>
                </a:solidFill>
                <a:latin typeface="Arial MT"/>
                <a:cs typeface="Arial MT"/>
              </a:rPr>
              <a:t>dimensi</a:t>
            </a:r>
            <a:r>
              <a:rPr sz="2350" spc="-4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444444"/>
                </a:solidFill>
                <a:latin typeface="Arial MT"/>
                <a:cs typeface="Arial MT"/>
              </a:rPr>
              <a:t>antropometri</a:t>
            </a:r>
            <a:r>
              <a:rPr sz="2350" spc="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414141"/>
                </a:solidFill>
                <a:latin typeface="Arial MT"/>
                <a:cs typeface="Arial MT"/>
              </a:rPr>
              <a:t>seringkali</a:t>
            </a:r>
            <a:endParaRPr sz="2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872740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dalam</a:t>
            </a:r>
            <a:r>
              <a:rPr sz="2400" spc="-1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24242"/>
                </a:solidFill>
                <a:latin typeface="Arial MT"/>
                <a:cs typeface="Arial MT"/>
              </a:rPr>
              <a:t>menghasilkan</a:t>
            </a:r>
            <a:r>
              <a:rPr sz="2400" dirty="0">
                <a:solidFill>
                  <a:srgbClr val="424242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84848"/>
                </a:solidFill>
                <a:latin typeface="Arial MT"/>
                <a:cs typeface="Arial MT"/>
              </a:rPr>
              <a:t>rancangan</a:t>
            </a:r>
            <a:r>
              <a:rPr sz="2400" spc="-5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yang</a:t>
            </a:r>
            <a:r>
              <a:rPr sz="2400" spc="-8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64646"/>
                </a:solidFill>
                <a:latin typeface="Arial MT"/>
                <a:cs typeface="Arial MT"/>
              </a:rPr>
              <a:t>tepat</a:t>
            </a:r>
            <a:r>
              <a:rPr sz="2400" spc="-1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(FIT)</a:t>
            </a:r>
            <a:r>
              <a:rPr sz="2400" spc="-15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untuk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3009" y="1740548"/>
            <a:ext cx="689112" cy="4901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8955" y="1733444"/>
            <a:ext cx="475984" cy="36942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71085" y="2516335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4208">
            <a:solidFill>
              <a:srgbClr val="31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275" y="3658705"/>
            <a:ext cx="674903" cy="4617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8377" y="3658704"/>
            <a:ext cx="682007" cy="4191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13489" y="1390395"/>
            <a:ext cx="4025265" cy="856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50" spc="-110" dirty="0">
                <a:solidFill>
                  <a:srgbClr val="1D1D1D"/>
                </a:solidFill>
              </a:rPr>
              <a:t>Aplikasi</a:t>
            </a:r>
            <a:r>
              <a:rPr sz="5450" spc="-215" dirty="0">
                <a:solidFill>
                  <a:srgbClr val="1D1D1D"/>
                </a:solidFill>
              </a:rPr>
              <a:t> </a:t>
            </a:r>
            <a:r>
              <a:rPr sz="5450" spc="-140" dirty="0">
                <a:solidFill>
                  <a:srgbClr val="212121"/>
                </a:solidFill>
              </a:rPr>
              <a:t>Antro</a:t>
            </a:r>
            <a:endParaRPr sz="5450"/>
          </a:p>
        </p:txBody>
      </p:sp>
      <p:sp>
        <p:nvSpPr>
          <p:cNvPr id="8" name="object 8"/>
          <p:cNvSpPr txBox="1"/>
          <p:nvPr/>
        </p:nvSpPr>
        <p:spPr>
          <a:xfrm>
            <a:off x="11343706" y="1390395"/>
            <a:ext cx="939165" cy="856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50" spc="-85" dirty="0">
                <a:solidFill>
                  <a:srgbClr val="1F1F1F"/>
                </a:solidFill>
                <a:latin typeface="Arial MT"/>
                <a:cs typeface="Arial MT"/>
              </a:rPr>
              <a:t>etri</a:t>
            </a:r>
            <a:endParaRPr sz="54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8128" y="4279470"/>
            <a:ext cx="5077460" cy="1123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31115" algn="ctr">
              <a:lnSpc>
                <a:spcPct val="99500"/>
              </a:lnSpc>
              <a:spcBef>
                <a:spcPts val="135"/>
              </a:spcBef>
              <a:tabLst>
                <a:tab pos="1868170" algn="l"/>
              </a:tabLst>
            </a:pPr>
            <a:r>
              <a:rPr sz="2400" spc="-10" dirty="0">
                <a:solidFill>
                  <a:srgbClr val="111111"/>
                </a:solidFill>
                <a:latin typeface="Arial MT"/>
                <a:cs typeface="Arial MT"/>
              </a:rPr>
              <a:t>Perancangan</a:t>
            </a:r>
            <a:r>
              <a:rPr sz="2400" dirty="0">
                <a:solidFill>
                  <a:srgbClr val="111111"/>
                </a:solidFill>
                <a:latin typeface="Arial MT"/>
                <a:cs typeface="Arial MT"/>
              </a:rPr>
              <a:t>	</a:t>
            </a:r>
            <a:r>
              <a:rPr sz="2400" spc="-55" dirty="0">
                <a:solidFill>
                  <a:srgbClr val="0C0C0C"/>
                </a:solidFill>
                <a:latin typeface="Arial MT"/>
                <a:cs typeface="Arial MT"/>
              </a:rPr>
              <a:t>produk-</a:t>
            </a:r>
            <a:r>
              <a:rPr sz="2400" spc="-10" dirty="0">
                <a:solidFill>
                  <a:srgbClr val="0C0C0C"/>
                </a:solidFill>
                <a:latin typeface="Arial MT"/>
                <a:cs typeface="Arial MT"/>
              </a:rPr>
              <a:t>produk </a:t>
            </a:r>
            <a:r>
              <a:rPr sz="2400" spc="-20" dirty="0">
                <a:solidFill>
                  <a:srgbClr val="0C0C0C"/>
                </a:solidFill>
                <a:latin typeface="Arial MT"/>
                <a:cs typeface="Arial MT"/>
              </a:rPr>
              <a:t>konsumtif</a:t>
            </a:r>
            <a:r>
              <a:rPr sz="2400" spc="5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F0F0F"/>
                </a:solidFill>
                <a:latin typeface="Arial MT"/>
                <a:cs typeface="Arial MT"/>
              </a:rPr>
              <a:t>seperti</a:t>
            </a:r>
            <a:r>
              <a:rPr sz="2400" spc="-13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pakaian,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61616"/>
                </a:solidFill>
                <a:latin typeface="Arial MT"/>
                <a:cs typeface="Arial MT"/>
              </a:rPr>
              <a:t>kursi,</a:t>
            </a:r>
            <a:r>
              <a:rPr sz="2400" spc="-114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0C0C0C"/>
                </a:solidFill>
                <a:latin typeface="Arial MT"/>
                <a:cs typeface="Arial MT"/>
              </a:rPr>
              <a:t>meja </a:t>
            </a:r>
            <a:r>
              <a:rPr sz="2400" spc="-40" dirty="0">
                <a:solidFill>
                  <a:srgbClr val="131313"/>
                </a:solidFill>
                <a:latin typeface="Arial MT"/>
                <a:cs typeface="Arial MT"/>
              </a:rPr>
              <a:t>komputer,</a:t>
            </a:r>
            <a:r>
              <a:rPr sz="2400" spc="-1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131313"/>
                </a:solidFill>
                <a:latin typeface="Arial MT"/>
                <a:cs typeface="Arial MT"/>
              </a:rPr>
              <a:t>dll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596" y="7194593"/>
            <a:ext cx="324866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99920" algn="l"/>
              </a:tabLst>
            </a:pPr>
            <a:r>
              <a:rPr sz="2350" spc="-10" dirty="0">
                <a:solidFill>
                  <a:srgbClr val="0F0F0F"/>
                </a:solidFill>
                <a:latin typeface="Arial MT"/>
                <a:cs typeface="Arial MT"/>
              </a:rPr>
              <a:t>Perancangan</a:t>
            </a:r>
            <a:r>
              <a:rPr sz="2350" dirty="0">
                <a:solidFill>
                  <a:srgbClr val="0F0F0F"/>
                </a:solidFill>
                <a:latin typeface="Arial MT"/>
                <a:cs typeface="Arial MT"/>
              </a:rPr>
              <a:t>	</a:t>
            </a:r>
            <a:r>
              <a:rPr sz="2350" dirty="0">
                <a:solidFill>
                  <a:srgbClr val="131313"/>
                </a:solidFill>
                <a:latin typeface="Arial MT"/>
                <a:cs typeface="Arial MT"/>
              </a:rPr>
              <a:t>area</a:t>
            </a:r>
            <a:r>
              <a:rPr sz="2350" spc="-15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350" spc="-10" dirty="0">
                <a:solidFill>
                  <a:srgbClr val="131313"/>
                </a:solidFill>
                <a:latin typeface="Arial MT"/>
                <a:cs typeface="Arial MT"/>
              </a:rPr>
              <a:t>kerja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67638" y="4275918"/>
            <a:ext cx="3341370" cy="7575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052830" marR="5080" indent="-1040765">
              <a:lnSpc>
                <a:spcPts val="2850"/>
              </a:lnSpc>
              <a:spcBef>
                <a:spcPts val="244"/>
              </a:spcBef>
              <a:tabLst>
                <a:tab pos="1899285" algn="l"/>
              </a:tabLst>
            </a:pPr>
            <a:r>
              <a:rPr sz="2400" spc="-10" dirty="0">
                <a:solidFill>
                  <a:srgbClr val="0F0F0F"/>
                </a:solidFill>
                <a:latin typeface="Arial MT"/>
                <a:cs typeface="Arial MT"/>
              </a:rPr>
              <a:t>Perancangan</a:t>
            </a:r>
            <a:r>
              <a:rPr sz="2400" dirty="0">
                <a:solidFill>
                  <a:srgbClr val="0F0F0F"/>
                </a:solidFill>
                <a:latin typeface="Arial MT"/>
                <a:cs typeface="Arial MT"/>
              </a:rPr>
              <a:t>	</a:t>
            </a:r>
            <a:r>
              <a:rPr sz="2400" spc="-50" dirty="0">
                <a:solidFill>
                  <a:srgbClr val="0E0E0E"/>
                </a:solidFill>
                <a:latin typeface="Arial MT"/>
                <a:cs typeface="Arial MT"/>
              </a:rPr>
              <a:t>lingkungan </a:t>
            </a:r>
            <a:r>
              <a:rPr sz="2400" dirty="0">
                <a:solidFill>
                  <a:srgbClr val="181818"/>
                </a:solidFill>
                <a:latin typeface="Arial MT"/>
                <a:cs typeface="Arial MT"/>
              </a:rPr>
              <a:t>kerja</a:t>
            </a:r>
            <a:r>
              <a:rPr sz="2400" spc="-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Arial MT"/>
                <a:cs typeface="Arial MT"/>
              </a:rPr>
              <a:t>fisik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05935" y="7064349"/>
            <a:ext cx="4286885" cy="1127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25"/>
              </a:spcBef>
              <a:tabLst>
                <a:tab pos="1903095" algn="l"/>
              </a:tabLst>
            </a:pPr>
            <a:r>
              <a:rPr sz="2400" spc="-10" dirty="0">
                <a:solidFill>
                  <a:srgbClr val="0E0E0E"/>
                </a:solidFill>
                <a:latin typeface="Arial MT"/>
                <a:cs typeface="Arial MT"/>
              </a:rPr>
              <a:t>Perancangan</a:t>
            </a:r>
            <a:r>
              <a:rPr sz="2400" dirty="0">
                <a:solidFill>
                  <a:srgbClr val="0E0E0E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161616"/>
                </a:solidFill>
                <a:latin typeface="Arial MT"/>
                <a:cs typeface="Arial MT"/>
              </a:rPr>
              <a:t>peralatan</a:t>
            </a:r>
            <a:r>
              <a:rPr sz="2400" spc="-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181818"/>
                </a:solidFill>
                <a:latin typeface="Arial MT"/>
                <a:cs typeface="Arial MT"/>
              </a:rPr>
              <a:t>kerja </a:t>
            </a:r>
            <a:r>
              <a:rPr sz="2400" spc="-10" dirty="0">
                <a:latin typeface="Arial MT"/>
                <a:cs typeface="Arial MT"/>
              </a:rPr>
              <a:t>seperti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mesin,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0E0E0E"/>
                </a:solidFill>
                <a:latin typeface="Arial MT"/>
                <a:cs typeface="Arial MT"/>
              </a:rPr>
              <a:t>equipment,</a:t>
            </a:r>
            <a:r>
              <a:rPr sz="2400" spc="-45" dirty="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tools, </a:t>
            </a:r>
            <a:r>
              <a:rPr sz="2400" dirty="0">
                <a:solidFill>
                  <a:srgbClr val="161616"/>
                </a:solidFill>
                <a:latin typeface="Arial MT"/>
                <a:cs typeface="Arial MT"/>
              </a:rPr>
              <a:t>dan</a:t>
            </a:r>
            <a:r>
              <a:rPr sz="2400" spc="-7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F0F0F"/>
                </a:solidFill>
                <a:latin typeface="Arial MT"/>
                <a:cs typeface="Arial MT"/>
              </a:rPr>
              <a:t>sebagainya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8260" y="3537931"/>
            <a:ext cx="5704711" cy="45822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71085" y="2516335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4208">
            <a:solidFill>
              <a:srgbClr val="2D2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0212" y="1120432"/>
            <a:ext cx="8168005" cy="12973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194435" marR="5080" indent="-1182370">
              <a:lnSpc>
                <a:spcPts val="4640"/>
              </a:lnSpc>
              <a:spcBef>
                <a:spcPts val="860"/>
              </a:spcBef>
            </a:pPr>
            <a:r>
              <a:rPr spc="-130" dirty="0">
                <a:solidFill>
                  <a:srgbClr val="1D1D1D"/>
                </a:solidFill>
              </a:rPr>
              <a:t>Faktor-</a:t>
            </a:r>
            <a:r>
              <a:rPr spc="-20" dirty="0">
                <a:solidFill>
                  <a:srgbClr val="1D1D1D"/>
                </a:solidFill>
              </a:rPr>
              <a:t>faktor</a:t>
            </a:r>
            <a:r>
              <a:rPr spc="-15" dirty="0">
                <a:solidFill>
                  <a:srgbClr val="1D1D1D"/>
                </a:solidFill>
              </a:rPr>
              <a:t> </a:t>
            </a:r>
            <a:r>
              <a:rPr spc="-45" dirty="0">
                <a:solidFill>
                  <a:srgbClr val="1F1F1F"/>
                </a:solidFill>
              </a:rPr>
              <a:t>yang</a:t>
            </a:r>
            <a:r>
              <a:rPr spc="-270" dirty="0">
                <a:solidFill>
                  <a:srgbClr val="1F1F1F"/>
                </a:solidFill>
              </a:rPr>
              <a:t> </a:t>
            </a:r>
            <a:r>
              <a:rPr spc="-130" dirty="0">
                <a:solidFill>
                  <a:srgbClr val="1C1C1C"/>
                </a:solidFill>
              </a:rPr>
              <a:t>Mempengaruhi </a:t>
            </a:r>
            <a:r>
              <a:rPr spc="-90" dirty="0">
                <a:solidFill>
                  <a:srgbClr val="212121"/>
                </a:solidFill>
              </a:rPr>
              <a:t>Dimensi</a:t>
            </a:r>
            <a:r>
              <a:rPr spc="-155" dirty="0">
                <a:solidFill>
                  <a:srgbClr val="212121"/>
                </a:solidFill>
              </a:rPr>
              <a:t> </a:t>
            </a:r>
            <a:r>
              <a:rPr spc="-125" dirty="0">
                <a:solidFill>
                  <a:srgbClr val="1F1F1F"/>
                </a:solidFill>
              </a:rPr>
              <a:t>Tubuh</a:t>
            </a:r>
            <a:r>
              <a:rPr spc="-185" dirty="0">
                <a:solidFill>
                  <a:srgbClr val="1F1F1F"/>
                </a:solidFill>
              </a:rPr>
              <a:t> </a:t>
            </a:r>
            <a:r>
              <a:rPr spc="-10" dirty="0">
                <a:solidFill>
                  <a:srgbClr val="1C1C1C"/>
                </a:solidFill>
              </a:rPr>
              <a:t>Manusia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1905" y="4239212"/>
            <a:ext cx="3535679" cy="148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255" algn="r">
              <a:lnSpc>
                <a:spcPts val="2330"/>
              </a:lnSpc>
              <a:spcBef>
                <a:spcPts val="105"/>
              </a:spcBef>
            </a:pPr>
            <a:r>
              <a:rPr sz="1950" dirty="0">
                <a:solidFill>
                  <a:srgbClr val="4F4F4F"/>
                </a:solidFill>
                <a:latin typeface="Arial MT"/>
                <a:cs typeface="Arial MT"/>
              </a:rPr>
              <a:t>Pria</a:t>
            </a:r>
            <a:r>
              <a:rPr sz="1950" spc="-90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1950" spc="-40" dirty="0">
                <a:solidFill>
                  <a:srgbClr val="464646"/>
                </a:solidFill>
                <a:latin typeface="Arial MT"/>
                <a:cs typeface="Arial MT"/>
              </a:rPr>
              <a:t>berkembang</a:t>
            </a:r>
            <a:r>
              <a:rPr sz="1950" spc="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3D3D3D"/>
                </a:solidFill>
                <a:latin typeface="Arial MT"/>
                <a:cs typeface="Arial MT"/>
              </a:rPr>
              <a:t>sekitar</a:t>
            </a:r>
            <a:r>
              <a:rPr sz="1950" spc="-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F4F4F"/>
                </a:solidFill>
                <a:latin typeface="Arial MT"/>
                <a:cs typeface="Arial MT"/>
              </a:rPr>
              <a:t>20</a:t>
            </a:r>
            <a:r>
              <a:rPr sz="1950" spc="-100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4D4D4D"/>
                </a:solidFill>
                <a:latin typeface="Arial MT"/>
                <a:cs typeface="Arial MT"/>
              </a:rPr>
              <a:t>thn</a:t>
            </a:r>
            <a:endParaRPr sz="1950">
              <a:latin typeface="Arial MT"/>
              <a:cs typeface="Arial MT"/>
            </a:endParaRPr>
          </a:p>
          <a:p>
            <a:pPr marR="5080" algn="r">
              <a:lnSpc>
                <a:spcPts val="2250"/>
              </a:lnSpc>
            </a:pPr>
            <a:r>
              <a:rPr sz="1900" dirty="0">
                <a:solidFill>
                  <a:srgbClr val="4D4D4D"/>
                </a:solidFill>
                <a:latin typeface="Arial MT"/>
                <a:cs typeface="Arial MT"/>
              </a:rPr>
              <a:t>(10%</a:t>
            </a:r>
            <a:r>
              <a:rPr sz="19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494949"/>
                </a:solidFill>
                <a:latin typeface="Arial MT"/>
                <a:cs typeface="Arial MT"/>
              </a:rPr>
              <a:t>sd</a:t>
            </a:r>
            <a:r>
              <a:rPr sz="1900" spc="-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4B4B4B"/>
                </a:solidFill>
                <a:latin typeface="Arial MT"/>
                <a:cs typeface="Arial MT"/>
              </a:rPr>
              <a:t>umur </a:t>
            </a:r>
            <a:r>
              <a:rPr sz="1900" dirty="0">
                <a:solidFill>
                  <a:srgbClr val="464646"/>
                </a:solidFill>
                <a:latin typeface="Arial MT"/>
                <a:cs typeface="Arial MT"/>
              </a:rPr>
              <a:t>23</a:t>
            </a:r>
            <a:r>
              <a:rPr sz="190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4B4B4B"/>
                </a:solidFill>
                <a:latin typeface="Arial MT"/>
                <a:cs typeface="Arial MT"/>
              </a:rPr>
              <a:t>thn),</a:t>
            </a:r>
            <a:r>
              <a:rPr sz="1900" spc="3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464646"/>
                </a:solidFill>
                <a:latin typeface="Arial MT"/>
                <a:cs typeface="Arial MT"/>
              </a:rPr>
              <a:t>wanita</a:t>
            </a:r>
            <a:r>
              <a:rPr sz="190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Arial MT"/>
                <a:cs typeface="Arial MT"/>
              </a:rPr>
              <a:t>17</a:t>
            </a:r>
            <a:endParaRPr sz="1900">
              <a:latin typeface="Arial MT"/>
              <a:cs typeface="Arial MT"/>
            </a:endParaRPr>
          </a:p>
          <a:p>
            <a:pPr marR="19685" algn="r">
              <a:lnSpc>
                <a:spcPts val="2275"/>
              </a:lnSpc>
            </a:pP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thn</a:t>
            </a:r>
            <a:r>
              <a:rPr sz="1950" spc="-1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44444"/>
                </a:solidFill>
                <a:latin typeface="Arial MT"/>
                <a:cs typeface="Arial MT"/>
              </a:rPr>
              <a:t>(10%</a:t>
            </a:r>
            <a:r>
              <a:rPr sz="195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24242"/>
                </a:solidFill>
                <a:latin typeface="Arial MT"/>
                <a:cs typeface="Arial MT"/>
              </a:rPr>
              <a:t>sd</a:t>
            </a:r>
            <a:r>
              <a:rPr sz="1950" spc="-13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B4B4B"/>
                </a:solidFill>
                <a:latin typeface="Arial MT"/>
                <a:cs typeface="Arial MT"/>
              </a:rPr>
              <a:t>umur </a:t>
            </a:r>
            <a:r>
              <a:rPr sz="1950" dirty="0">
                <a:solidFill>
                  <a:srgbClr val="525252"/>
                </a:solidFill>
                <a:latin typeface="Arial MT"/>
                <a:cs typeface="Arial MT"/>
              </a:rPr>
              <a:t>21</a:t>
            </a:r>
            <a:r>
              <a:rPr sz="1950" spc="-125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14141"/>
                </a:solidFill>
                <a:latin typeface="Arial MT"/>
                <a:cs typeface="Arial MT"/>
              </a:rPr>
              <a:t>tahun).</a:t>
            </a:r>
            <a:endParaRPr sz="1950">
              <a:latin typeface="Arial MT"/>
              <a:cs typeface="Arial MT"/>
            </a:endParaRPr>
          </a:p>
          <a:p>
            <a:pPr marR="24130" algn="r">
              <a:lnSpc>
                <a:spcPts val="2300"/>
              </a:lnSpc>
            </a:pPr>
            <a:r>
              <a:rPr sz="2000" spc="-55" dirty="0">
                <a:solidFill>
                  <a:srgbClr val="4F4F4F"/>
                </a:solidFill>
                <a:latin typeface="Arial MT"/>
                <a:cs typeface="Arial MT"/>
              </a:rPr>
              <a:t>Ada</a:t>
            </a:r>
            <a:r>
              <a:rPr sz="2000" spc="-8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000" spc="-55" dirty="0">
                <a:solidFill>
                  <a:srgbClr val="424242"/>
                </a:solidFill>
                <a:latin typeface="Arial MT"/>
                <a:cs typeface="Arial MT"/>
              </a:rPr>
              <a:t>kecenderungan</a:t>
            </a:r>
            <a:r>
              <a:rPr sz="2000" spc="-1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44444"/>
                </a:solidFill>
                <a:latin typeface="Arial MT"/>
                <a:cs typeface="Arial MT"/>
              </a:rPr>
              <a:t>berkurang</a:t>
            </a:r>
            <a:endParaRPr sz="2000">
              <a:latin typeface="Arial MT"/>
              <a:cs typeface="Arial MT"/>
            </a:endParaRPr>
          </a:p>
          <a:p>
            <a:pPr marR="20320" algn="r">
              <a:lnSpc>
                <a:spcPts val="2345"/>
              </a:lnSpc>
            </a:pPr>
            <a:r>
              <a:rPr sz="2000" spc="-40" dirty="0">
                <a:solidFill>
                  <a:srgbClr val="494949"/>
                </a:solidFill>
                <a:latin typeface="Arial MT"/>
                <a:cs typeface="Arial MT"/>
              </a:rPr>
              <a:t>setelah</a:t>
            </a:r>
            <a:r>
              <a:rPr sz="2000" spc="-7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000" spc="-45" dirty="0">
                <a:solidFill>
                  <a:srgbClr val="4B4B4B"/>
                </a:solidFill>
                <a:latin typeface="Arial MT"/>
                <a:cs typeface="Arial MT"/>
              </a:rPr>
              <a:t>40</a:t>
            </a:r>
            <a:r>
              <a:rPr sz="2000" spc="-9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Arial MT"/>
                <a:cs typeface="Arial MT"/>
              </a:rPr>
              <a:t>tahun.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4482" y="6420090"/>
            <a:ext cx="3526154" cy="14859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R="11430" algn="r">
              <a:lnSpc>
                <a:spcPct val="100000"/>
              </a:lnSpc>
              <a:spcBef>
                <a:spcPts val="1090"/>
              </a:spcBef>
            </a:pPr>
            <a:r>
              <a:rPr sz="2200" dirty="0">
                <a:solidFill>
                  <a:srgbClr val="6BB81A"/>
                </a:solidFill>
                <a:latin typeface="Arial MT"/>
                <a:cs typeface="Arial MT"/>
              </a:rPr>
              <a:t>Suku</a:t>
            </a:r>
            <a:r>
              <a:rPr sz="2200" spc="140" dirty="0">
                <a:solidFill>
                  <a:srgbClr val="6BB81A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75B631"/>
                </a:solidFill>
                <a:latin typeface="Arial MT"/>
                <a:cs typeface="Arial MT"/>
              </a:rPr>
              <a:t>Bangsa</a:t>
            </a:r>
            <a:endParaRPr sz="2200">
              <a:latin typeface="Arial MT"/>
              <a:cs typeface="Arial MT"/>
            </a:endParaRPr>
          </a:p>
          <a:p>
            <a:pPr marL="12700" marR="5080" indent="190500" algn="r">
              <a:lnSpc>
                <a:spcPct val="96000"/>
              </a:lnSpc>
              <a:spcBef>
                <a:spcPts val="1010"/>
              </a:spcBef>
            </a:pPr>
            <a:r>
              <a:rPr sz="2000" spc="-45" dirty="0">
                <a:solidFill>
                  <a:srgbClr val="2D2D2D"/>
                </a:solidFill>
                <a:latin typeface="Arial MT"/>
                <a:cs typeface="Arial MT"/>
              </a:rPr>
              <a:t>Negara</a:t>
            </a:r>
            <a:r>
              <a:rPr sz="2000" spc="-95" dirty="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2A2A2A"/>
                </a:solidFill>
                <a:latin typeface="Arial MT"/>
                <a:cs typeface="Arial MT"/>
              </a:rPr>
              <a:t>Eropa</a:t>
            </a:r>
            <a:r>
              <a:rPr sz="2000" spc="-55" dirty="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363636"/>
                </a:solidFill>
                <a:latin typeface="Arial MT"/>
                <a:cs typeface="Arial MT"/>
              </a:rPr>
              <a:t>Utara</a:t>
            </a:r>
            <a:r>
              <a:rPr sz="2000" spc="-7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85" dirty="0">
                <a:solidFill>
                  <a:srgbClr val="313131"/>
                </a:solidFill>
                <a:latin typeface="Arial MT"/>
                <a:cs typeface="Arial MT"/>
              </a:rPr>
              <a:t>dan</a:t>
            </a:r>
            <a:r>
              <a:rPr sz="2000" spc="-70" dirty="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2F2F2F"/>
                </a:solidFill>
                <a:latin typeface="Arial MT"/>
                <a:cs typeface="Arial MT"/>
              </a:rPr>
              <a:t>Afrika </a:t>
            </a:r>
            <a:r>
              <a:rPr sz="2000" spc="-40" dirty="0">
                <a:solidFill>
                  <a:srgbClr val="313131"/>
                </a:solidFill>
                <a:latin typeface="Arial MT"/>
                <a:cs typeface="Arial MT"/>
              </a:rPr>
              <a:t>termasuk</a:t>
            </a:r>
            <a:r>
              <a:rPr sz="2000" spc="-10" dirty="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sz="2000" spc="-55" dirty="0">
                <a:solidFill>
                  <a:srgbClr val="2F2F2F"/>
                </a:solidFill>
                <a:latin typeface="Arial MT"/>
                <a:cs typeface="Arial MT"/>
              </a:rPr>
              <a:t>besar, </a:t>
            </a:r>
            <a:r>
              <a:rPr sz="2000" spc="-75" dirty="0">
                <a:solidFill>
                  <a:srgbClr val="2D2D2D"/>
                </a:solidFill>
                <a:latin typeface="Arial MT"/>
                <a:cs typeface="Arial MT"/>
              </a:rPr>
              <a:t>sedangkan</a:t>
            </a:r>
            <a:r>
              <a:rPr sz="2000" spc="-35" dirty="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sz="2000" spc="-45" dirty="0">
                <a:solidFill>
                  <a:srgbClr val="333333"/>
                </a:solidFill>
                <a:latin typeface="Arial MT"/>
                <a:cs typeface="Arial MT"/>
              </a:rPr>
              <a:t>Asia </a:t>
            </a:r>
            <a:r>
              <a:rPr sz="1950" spc="-55" dirty="0">
                <a:solidFill>
                  <a:srgbClr val="2D2D2D"/>
                </a:solidFill>
                <a:latin typeface="Arial MT"/>
                <a:cs typeface="Arial MT"/>
              </a:rPr>
              <a:t>Tenggara</a:t>
            </a:r>
            <a:r>
              <a:rPr sz="1950" spc="-50" dirty="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262626"/>
                </a:solidFill>
                <a:latin typeface="Arial MT"/>
                <a:cs typeface="Arial MT"/>
              </a:rPr>
              <a:t>termasuk</a:t>
            </a:r>
            <a:r>
              <a:rPr sz="1950" spc="-4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282828"/>
                </a:solidFill>
                <a:latin typeface="Arial MT"/>
                <a:cs typeface="Arial MT"/>
              </a:rPr>
              <a:t>kecil”.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5997" y="2757254"/>
            <a:ext cx="5907405" cy="762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250" dirty="0">
                <a:solidFill>
                  <a:srgbClr val="79B81F"/>
                </a:solidFill>
                <a:latin typeface="Arial MT"/>
                <a:cs typeface="Arial MT"/>
              </a:rPr>
              <a:t>Posisi</a:t>
            </a:r>
            <a:r>
              <a:rPr sz="2250" spc="204" dirty="0">
                <a:solidFill>
                  <a:srgbClr val="79B81F"/>
                </a:solidFill>
                <a:latin typeface="Arial MT"/>
                <a:cs typeface="Arial MT"/>
              </a:rPr>
              <a:t> </a:t>
            </a:r>
            <a:r>
              <a:rPr sz="2250" spc="-10" dirty="0">
                <a:solidFill>
                  <a:srgbClr val="7CB52B"/>
                </a:solidFill>
                <a:latin typeface="Arial MT"/>
                <a:cs typeface="Arial MT"/>
              </a:rPr>
              <a:t>Tubuh</a:t>
            </a:r>
            <a:endParaRPr sz="2250">
              <a:latin typeface="Arial MT"/>
              <a:cs typeface="Arial MT"/>
            </a:endParaRPr>
          </a:p>
          <a:p>
            <a:pPr marL="991235">
              <a:lnSpc>
                <a:spcPct val="100000"/>
              </a:lnSpc>
              <a:spcBef>
                <a:spcPts val="315"/>
              </a:spcBef>
            </a:pPr>
            <a:r>
              <a:rPr sz="2000" spc="-40" dirty="0">
                <a:solidFill>
                  <a:srgbClr val="3F3F3F"/>
                </a:solidFill>
                <a:latin typeface="Arial MT"/>
                <a:cs typeface="Arial MT"/>
              </a:rPr>
              <a:t>posisi</a:t>
            </a:r>
            <a:r>
              <a:rPr sz="2000" spc="-95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444444"/>
                </a:solidFill>
                <a:latin typeface="Arial MT"/>
                <a:cs typeface="Arial MT"/>
              </a:rPr>
              <a:t>standar</a:t>
            </a:r>
            <a:r>
              <a:rPr sz="20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484848"/>
                </a:solidFill>
                <a:latin typeface="Arial MT"/>
                <a:cs typeface="Arial MT"/>
              </a:rPr>
              <a:t>harus</a:t>
            </a:r>
            <a:r>
              <a:rPr sz="2000" spc="-9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484848"/>
                </a:solidFill>
                <a:latin typeface="Arial MT"/>
                <a:cs typeface="Arial MT"/>
              </a:rPr>
              <a:t>digunakan</a:t>
            </a:r>
            <a:r>
              <a:rPr sz="2000" spc="-6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444444"/>
                </a:solidFill>
                <a:latin typeface="Arial MT"/>
                <a:cs typeface="Arial MT"/>
              </a:rPr>
              <a:t>selama</a:t>
            </a:r>
            <a:r>
              <a:rPr sz="20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94949"/>
                </a:solidFill>
                <a:latin typeface="Arial MT"/>
                <a:cs typeface="Arial MT"/>
              </a:rPr>
              <a:t>survei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9735" y="6374242"/>
            <a:ext cx="2735580" cy="14795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60"/>
              </a:spcBef>
            </a:pPr>
            <a:r>
              <a:rPr sz="2200" spc="75" dirty="0">
                <a:solidFill>
                  <a:srgbClr val="87B821"/>
                </a:solidFill>
                <a:latin typeface="Arial MT"/>
                <a:cs typeface="Arial MT"/>
              </a:rPr>
              <a:t>Kondisi</a:t>
            </a:r>
            <a:r>
              <a:rPr sz="2200" spc="35" dirty="0">
                <a:solidFill>
                  <a:srgbClr val="87B821"/>
                </a:solidFill>
                <a:latin typeface="Arial MT"/>
                <a:cs typeface="Arial MT"/>
              </a:rPr>
              <a:t> </a:t>
            </a:r>
            <a:r>
              <a:rPr sz="2200" spc="40" dirty="0">
                <a:solidFill>
                  <a:srgbClr val="79BA24"/>
                </a:solidFill>
                <a:latin typeface="Arial MT"/>
                <a:cs typeface="Arial MT"/>
              </a:rPr>
              <a:t>tertentu</a:t>
            </a:r>
            <a:endParaRPr sz="2200">
              <a:latin typeface="Arial MT"/>
              <a:cs typeface="Arial MT"/>
            </a:endParaRPr>
          </a:p>
          <a:p>
            <a:pPr marL="347980" marR="5080" indent="5715">
              <a:lnSpc>
                <a:spcPct val="95000"/>
              </a:lnSpc>
              <a:spcBef>
                <a:spcPts val="1005"/>
              </a:spcBef>
            </a:pPr>
            <a:r>
              <a:rPr sz="2000" spc="-45" dirty="0">
                <a:solidFill>
                  <a:srgbClr val="262626"/>
                </a:solidFill>
                <a:latin typeface="Arial MT"/>
                <a:cs typeface="Arial MT"/>
              </a:rPr>
              <a:t>Cacat</a:t>
            </a:r>
            <a:r>
              <a:rPr sz="2000" spc="-9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A2A2A"/>
                </a:solidFill>
                <a:latin typeface="Arial MT"/>
                <a:cs typeface="Arial MT"/>
              </a:rPr>
              <a:t>tubuh </a:t>
            </a:r>
            <a:r>
              <a:rPr sz="2000" spc="-65" dirty="0">
                <a:solidFill>
                  <a:srgbClr val="232323"/>
                </a:solidFill>
                <a:latin typeface="Arial MT"/>
                <a:cs typeface="Arial MT"/>
              </a:rPr>
              <a:t>Tebal/tipisnya</a:t>
            </a:r>
            <a:r>
              <a:rPr sz="2000" spc="-25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2000" spc="-55" dirty="0">
                <a:solidFill>
                  <a:srgbClr val="2A2A2A"/>
                </a:solidFill>
                <a:latin typeface="Arial MT"/>
                <a:cs typeface="Arial MT"/>
              </a:rPr>
              <a:t>pakaian </a:t>
            </a:r>
            <a:r>
              <a:rPr sz="2000" spc="-10" dirty="0">
                <a:solidFill>
                  <a:srgbClr val="242424"/>
                </a:solidFill>
                <a:latin typeface="Arial MT"/>
                <a:cs typeface="Arial MT"/>
              </a:rPr>
              <a:t>Kehamilan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721B7F-3387-BAA2-4B99-5BCD7E653446}"/>
              </a:ext>
            </a:extLst>
          </p:cNvPr>
          <p:cNvSpPr/>
          <p:nvPr/>
        </p:nvSpPr>
        <p:spPr>
          <a:xfrm>
            <a:off x="10668000" y="3537931"/>
            <a:ext cx="1905000" cy="100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433E4-FCB9-67A5-DC6E-0DBBE0652B82}"/>
              </a:ext>
            </a:extLst>
          </p:cNvPr>
          <p:cNvSpPr txBox="1"/>
          <p:nvPr/>
        </p:nvSpPr>
        <p:spPr>
          <a:xfrm>
            <a:off x="11445898" y="5070992"/>
            <a:ext cx="189417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Pekerjaan</a:t>
            </a:r>
            <a:endParaRPr lang="en-ID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9340" y="3715538"/>
            <a:ext cx="9285253" cy="39144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51199" y="3435244"/>
            <a:ext cx="6943725" cy="10833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ts val="4145"/>
              </a:lnSpc>
              <a:spcBef>
                <a:spcPts val="140"/>
              </a:spcBef>
            </a:pPr>
            <a:r>
              <a:rPr sz="3550" spc="-130" dirty="0"/>
              <a:t>PRINSIP-</a:t>
            </a:r>
            <a:r>
              <a:rPr sz="3550" spc="-120" dirty="0"/>
              <a:t>PRINSIP</a:t>
            </a:r>
            <a:r>
              <a:rPr sz="3550" spc="-35" dirty="0"/>
              <a:t> </a:t>
            </a:r>
            <a:r>
              <a:rPr sz="3550" spc="-135" dirty="0"/>
              <a:t>PERANCANGAN</a:t>
            </a:r>
            <a:endParaRPr sz="3550"/>
          </a:p>
          <a:p>
            <a:pPr marL="10160" algn="ctr">
              <a:lnSpc>
                <a:spcPts val="4145"/>
              </a:lnSpc>
            </a:pPr>
            <a:r>
              <a:rPr sz="3550" spc="-70" dirty="0"/>
              <a:t>BERBASIS</a:t>
            </a:r>
            <a:r>
              <a:rPr sz="3550" spc="-175" dirty="0"/>
              <a:t> </a:t>
            </a:r>
            <a:r>
              <a:rPr sz="3550" spc="-90" dirty="0"/>
              <a:t>ANTROPOMETRI</a:t>
            </a:r>
            <a:endParaRPr sz="35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3356" y="4539636"/>
            <a:ext cx="518610" cy="3765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7372" y="5164813"/>
            <a:ext cx="518610" cy="8525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36985" y="2308891"/>
            <a:ext cx="13191490" cy="0"/>
          </a:xfrm>
          <a:custGeom>
            <a:avLst/>
            <a:gdLst/>
            <a:ahLst/>
            <a:cxnLst/>
            <a:rect l="l" t="t" r="r" b="b"/>
            <a:pathLst>
              <a:path w="13191490">
                <a:moveTo>
                  <a:pt x="0" y="0"/>
                </a:moveTo>
                <a:lnTo>
                  <a:pt x="13191167" y="0"/>
                </a:lnTo>
              </a:path>
            </a:pathLst>
          </a:custGeom>
          <a:ln w="14208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0615" y="3296386"/>
            <a:ext cx="667799" cy="4688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5287" y="6472001"/>
            <a:ext cx="838301" cy="8383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1077" y="5527131"/>
            <a:ext cx="1974980" cy="4333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9495" y="3019319"/>
            <a:ext cx="824092" cy="74594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144" rIns="0" bIns="0" rtlCol="0">
            <a:spAutoFit/>
          </a:bodyPr>
          <a:lstStyle/>
          <a:p>
            <a:pPr marL="2224405">
              <a:lnSpc>
                <a:spcPct val="100000"/>
              </a:lnSpc>
              <a:spcBef>
                <a:spcPts val="125"/>
              </a:spcBef>
            </a:pPr>
            <a:r>
              <a:rPr sz="4400" spc="-80" dirty="0">
                <a:solidFill>
                  <a:srgbClr val="1D1D1D"/>
                </a:solidFill>
              </a:rPr>
              <a:t>Perancangan</a:t>
            </a:r>
            <a:r>
              <a:rPr sz="4400" spc="-20" dirty="0">
                <a:solidFill>
                  <a:srgbClr val="1D1D1D"/>
                </a:solidFill>
              </a:rPr>
              <a:t> </a:t>
            </a:r>
            <a:r>
              <a:rPr sz="4400" spc="-60" dirty="0">
                <a:solidFill>
                  <a:srgbClr val="1D1D1D"/>
                </a:solidFill>
              </a:rPr>
              <a:t>Berbasis</a:t>
            </a:r>
            <a:r>
              <a:rPr sz="4400" spc="-250" dirty="0">
                <a:solidFill>
                  <a:srgbClr val="1D1D1D"/>
                </a:solidFill>
              </a:rPr>
              <a:t> </a:t>
            </a:r>
            <a:r>
              <a:rPr sz="4400" spc="-75" dirty="0">
                <a:solidFill>
                  <a:srgbClr val="1F1F1F"/>
                </a:solidFill>
              </a:rPr>
              <a:t>Antropometri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8228396" y="2894990"/>
            <a:ext cx="7312659" cy="55143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755"/>
              </a:spcBef>
            </a:pPr>
            <a:r>
              <a:rPr sz="2350" dirty="0">
                <a:solidFill>
                  <a:srgbClr val="505050"/>
                </a:solidFill>
                <a:latin typeface="Arial MT"/>
                <a:cs typeface="Arial MT"/>
              </a:rPr>
              <a:t>Perancangan</a:t>
            </a:r>
            <a:r>
              <a:rPr sz="2350" spc="525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4B4B4B"/>
                </a:solidFill>
                <a:latin typeface="Arial MT"/>
                <a:cs typeface="Arial MT"/>
              </a:rPr>
              <a:t>berdasarkan</a:t>
            </a:r>
            <a:r>
              <a:rPr sz="2350" spc="33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350" spc="114" dirty="0">
                <a:solidFill>
                  <a:srgbClr val="4F4F4F"/>
                </a:solidFill>
                <a:latin typeface="Arial MT"/>
                <a:cs typeface="Arial MT"/>
              </a:rPr>
              <a:t>individu</a:t>
            </a:r>
            <a:r>
              <a:rPr sz="2350" spc="220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350" spc="105" dirty="0">
                <a:solidFill>
                  <a:srgbClr val="484848"/>
                </a:solidFill>
                <a:latin typeface="Arial MT"/>
                <a:cs typeface="Arial MT"/>
              </a:rPr>
              <a:t>ekstrim</a:t>
            </a:r>
            <a:endParaRPr sz="2350">
              <a:latin typeface="Arial MT"/>
              <a:cs typeface="Arial MT"/>
            </a:endParaRPr>
          </a:p>
          <a:p>
            <a:pPr marL="352425" marR="2104390" indent="-340360">
              <a:lnSpc>
                <a:spcPct val="107000"/>
              </a:lnSpc>
              <a:spcBef>
                <a:spcPts val="390"/>
              </a:spcBef>
              <a:buClr>
                <a:srgbClr val="545454"/>
              </a:buClr>
              <a:buChar char="•"/>
              <a:tabLst>
                <a:tab pos="352425" algn="l"/>
              </a:tabLst>
            </a:pPr>
            <a:r>
              <a:rPr sz="2200" spc="-25" dirty="0">
                <a:solidFill>
                  <a:srgbClr val="444444"/>
                </a:solidFill>
                <a:latin typeface="Arial MT"/>
                <a:cs typeface="Arial MT"/>
              </a:rPr>
              <a:t>Fasilitas</a:t>
            </a:r>
            <a:r>
              <a:rPr sz="2200" spc="-12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464646"/>
                </a:solidFill>
                <a:latin typeface="Arial MT"/>
                <a:cs typeface="Arial MT"/>
              </a:rPr>
              <a:t>atau</a:t>
            </a:r>
            <a:r>
              <a:rPr sz="2200" spc="-1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alat</a:t>
            </a:r>
            <a:r>
              <a:rPr sz="2200" spc="-1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dapat</a:t>
            </a:r>
            <a:r>
              <a:rPr sz="2200" spc="-9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 MT"/>
                <a:cs typeface="Arial MT"/>
              </a:rPr>
              <a:t>digunakan</a:t>
            </a:r>
            <a:r>
              <a:rPr sz="220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94949"/>
                </a:solidFill>
                <a:latin typeface="Arial MT"/>
                <a:cs typeface="Arial MT"/>
              </a:rPr>
              <a:t>oleh </a:t>
            </a:r>
            <a:r>
              <a:rPr sz="2200" spc="-35" dirty="0">
                <a:solidFill>
                  <a:srgbClr val="494949"/>
                </a:solidFill>
                <a:latin typeface="Arial MT"/>
                <a:cs typeface="Arial MT"/>
              </a:rPr>
              <a:t>sebagian</a:t>
            </a:r>
            <a:r>
              <a:rPr sz="2200" spc="-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64646"/>
                </a:solidFill>
                <a:latin typeface="Arial MT"/>
                <a:cs typeface="Arial MT"/>
              </a:rPr>
              <a:t>besar</a:t>
            </a:r>
            <a:r>
              <a:rPr sz="2200" spc="-1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35" dirty="0">
                <a:solidFill>
                  <a:srgbClr val="494949"/>
                </a:solidFill>
                <a:latin typeface="Arial MT"/>
                <a:cs typeface="Arial MT"/>
              </a:rPr>
              <a:t>pengguna</a:t>
            </a:r>
            <a:r>
              <a:rPr sz="220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30" dirty="0">
                <a:solidFill>
                  <a:srgbClr val="3B3B3B"/>
                </a:solidFill>
                <a:latin typeface="Arial MT"/>
                <a:cs typeface="Arial MT"/>
              </a:rPr>
              <a:t>minimal</a:t>
            </a:r>
            <a:r>
              <a:rPr sz="2200" spc="-6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14141"/>
                </a:solidFill>
                <a:latin typeface="Arial MT"/>
                <a:cs typeface="Arial MT"/>
              </a:rPr>
              <a:t>95%.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70"/>
              </a:spcBef>
              <a:buClr>
                <a:srgbClr val="545454"/>
              </a:buClr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10287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Perancangan</a:t>
            </a:r>
            <a:r>
              <a:rPr sz="2400" spc="459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25252"/>
                </a:solidFill>
                <a:latin typeface="Arial MT"/>
                <a:cs typeface="Arial MT"/>
              </a:rPr>
              <a:t>yang</a:t>
            </a:r>
            <a:r>
              <a:rPr sz="2400" spc="315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94949"/>
                </a:solidFill>
                <a:latin typeface="Arial MT"/>
                <a:cs typeface="Arial MT"/>
              </a:rPr>
              <a:t>dapat</a:t>
            </a:r>
            <a:r>
              <a:rPr sz="2400" spc="3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400" spc="40" dirty="0">
                <a:solidFill>
                  <a:srgbClr val="3F3F3F"/>
                </a:solidFill>
                <a:latin typeface="Arial MT"/>
                <a:cs typeface="Arial MT"/>
              </a:rPr>
              <a:t>disesuaikan</a:t>
            </a:r>
            <a:endParaRPr sz="2400">
              <a:latin typeface="Arial MT"/>
              <a:cs typeface="Arial MT"/>
            </a:endParaRPr>
          </a:p>
          <a:p>
            <a:pPr marL="93345">
              <a:lnSpc>
                <a:spcPct val="100000"/>
              </a:lnSpc>
            </a:pPr>
            <a:r>
              <a:rPr sz="2400" i="1" spc="60" dirty="0">
                <a:solidFill>
                  <a:srgbClr val="525252"/>
                </a:solidFill>
                <a:latin typeface="Arial"/>
                <a:cs typeface="Arial"/>
              </a:rPr>
              <a:t>(adjustable</a:t>
            </a:r>
            <a:r>
              <a:rPr sz="2400" i="1" spc="14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B4B4B"/>
                </a:solidFill>
                <a:latin typeface="Arial MT"/>
                <a:cs typeface="Arial MT"/>
              </a:rPr>
              <a:t>design)</a:t>
            </a:r>
            <a:endParaRPr sz="2400">
              <a:latin typeface="Arial MT"/>
              <a:cs typeface="Arial MT"/>
            </a:endParaRPr>
          </a:p>
          <a:p>
            <a:pPr marL="515620" lvl="1" indent="-339725">
              <a:lnSpc>
                <a:spcPts val="2605"/>
              </a:lnSpc>
              <a:spcBef>
                <a:spcPts val="1040"/>
              </a:spcBef>
              <a:buClr>
                <a:srgbClr val="4F4F4F"/>
              </a:buClr>
              <a:buChar char="•"/>
              <a:tabLst>
                <a:tab pos="515620" algn="l"/>
              </a:tabLst>
            </a:pPr>
            <a:r>
              <a:rPr sz="2200" spc="-25" dirty="0">
                <a:solidFill>
                  <a:srgbClr val="424242"/>
                </a:solidFill>
                <a:latin typeface="Arial MT"/>
                <a:cs typeface="Arial MT"/>
              </a:rPr>
              <a:t>Fasilitas</a:t>
            </a:r>
            <a:r>
              <a:rPr sz="2200" spc="-12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414141"/>
                </a:solidFill>
                <a:latin typeface="Arial MT"/>
                <a:cs typeface="Arial MT"/>
              </a:rPr>
              <a:t>atau</a:t>
            </a:r>
            <a:r>
              <a:rPr sz="2200" spc="-1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44444"/>
                </a:solidFill>
                <a:latin typeface="Arial MT"/>
                <a:cs typeface="Arial MT"/>
              </a:rPr>
              <a:t>alat</a:t>
            </a:r>
            <a:r>
              <a:rPr sz="2200" spc="-12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B4B4B"/>
                </a:solidFill>
                <a:latin typeface="Arial MT"/>
                <a:cs typeface="Arial MT"/>
              </a:rPr>
              <a:t>dapat</a:t>
            </a:r>
            <a:r>
              <a:rPr sz="2200" spc="-10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200" spc="-40" dirty="0">
                <a:solidFill>
                  <a:srgbClr val="444444"/>
                </a:solidFill>
                <a:latin typeface="Arial MT"/>
                <a:cs typeface="Arial MT"/>
              </a:rPr>
              <a:t>digunakan</a:t>
            </a:r>
            <a:r>
              <a:rPr sz="2200" spc="-3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Arial MT"/>
                <a:cs typeface="Arial MT"/>
              </a:rPr>
              <a:t>dengan</a:t>
            </a:r>
            <a:r>
              <a:rPr sz="2200" spc="-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D3D3D"/>
                </a:solidFill>
                <a:latin typeface="Arial MT"/>
                <a:cs typeface="Arial MT"/>
              </a:rPr>
              <a:t>penyesuaian</a:t>
            </a:r>
            <a:endParaRPr sz="2200">
              <a:latin typeface="Arial MT"/>
              <a:cs typeface="Arial MT"/>
            </a:endParaRPr>
          </a:p>
          <a:p>
            <a:pPr marL="516890" lvl="1" indent="-340995">
              <a:lnSpc>
                <a:spcPts val="2605"/>
              </a:lnSpc>
              <a:buClr>
                <a:srgbClr val="565656"/>
              </a:buClr>
              <a:buChar char="•"/>
              <a:tabLst>
                <a:tab pos="516890" algn="l"/>
              </a:tabLst>
            </a:pPr>
            <a:r>
              <a:rPr sz="2200" spc="-30" dirty="0">
                <a:solidFill>
                  <a:srgbClr val="414141"/>
                </a:solidFill>
                <a:latin typeface="Arial MT"/>
                <a:cs typeface="Arial MT"/>
              </a:rPr>
              <a:t>Persentil</a:t>
            </a:r>
            <a:r>
              <a:rPr sz="2200" spc="-6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525252"/>
                </a:solidFill>
                <a:latin typeface="Arial MT"/>
                <a:cs typeface="Arial MT"/>
              </a:rPr>
              <a:t>5</a:t>
            </a:r>
            <a:r>
              <a:rPr sz="2200" spc="-150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untuk</a:t>
            </a:r>
            <a:r>
              <a:rPr sz="2200" spc="-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14141"/>
                </a:solidFill>
                <a:latin typeface="Arial MT"/>
                <a:cs typeface="Arial MT"/>
              </a:rPr>
              <a:t>wanita</a:t>
            </a:r>
            <a:r>
              <a:rPr sz="2200" spc="-9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44444"/>
                </a:solidFill>
                <a:latin typeface="Arial MT"/>
                <a:cs typeface="Arial MT"/>
              </a:rPr>
              <a:t>sampai</a:t>
            </a:r>
            <a:r>
              <a:rPr sz="2200" spc="-3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444444"/>
                </a:solidFill>
                <a:latin typeface="Arial MT"/>
                <a:cs typeface="Arial MT"/>
              </a:rPr>
              <a:t>95</a:t>
            </a:r>
            <a:r>
              <a:rPr sz="2200" spc="-15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64646"/>
                </a:solidFill>
                <a:latin typeface="Arial MT"/>
                <a:cs typeface="Arial MT"/>
              </a:rPr>
              <a:t>pria</a:t>
            </a:r>
            <a:endParaRPr sz="2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95"/>
              </a:spcBef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110489">
              <a:lnSpc>
                <a:spcPct val="100000"/>
              </a:lnSpc>
            </a:pPr>
            <a:r>
              <a:rPr sz="2350" dirty="0">
                <a:solidFill>
                  <a:srgbClr val="484848"/>
                </a:solidFill>
                <a:latin typeface="Arial MT"/>
                <a:cs typeface="Arial MT"/>
              </a:rPr>
              <a:t>Perancangan</a:t>
            </a:r>
            <a:r>
              <a:rPr sz="2350" spc="40" dirty="0">
                <a:solidFill>
                  <a:srgbClr val="484848"/>
                </a:solidFill>
                <a:latin typeface="Arial MT"/>
                <a:cs typeface="Arial MT"/>
              </a:rPr>
              <a:t>  </a:t>
            </a:r>
            <a:r>
              <a:rPr sz="2350" spc="65" dirty="0">
                <a:solidFill>
                  <a:srgbClr val="4D4D4D"/>
                </a:solidFill>
                <a:latin typeface="Arial MT"/>
                <a:cs typeface="Arial MT"/>
              </a:rPr>
              <a:t>berdasarkan</a:t>
            </a:r>
            <a:r>
              <a:rPr sz="2350" spc="509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350" dirty="0">
                <a:solidFill>
                  <a:srgbClr val="494949"/>
                </a:solidFill>
                <a:latin typeface="Arial MT"/>
                <a:cs typeface="Arial MT"/>
              </a:rPr>
              <a:t>rata-</a:t>
            </a:r>
            <a:r>
              <a:rPr sz="2350" spc="-20" dirty="0">
                <a:solidFill>
                  <a:srgbClr val="494949"/>
                </a:solidFill>
                <a:latin typeface="Arial MT"/>
                <a:cs typeface="Arial MT"/>
              </a:rPr>
              <a:t>rata</a:t>
            </a:r>
            <a:endParaRPr sz="2350">
              <a:latin typeface="Arial MT"/>
              <a:cs typeface="Arial MT"/>
            </a:endParaRPr>
          </a:p>
          <a:p>
            <a:pPr marL="560070" marR="373380" lvl="1" indent="-342265">
              <a:lnSpc>
                <a:spcPct val="107000"/>
              </a:lnSpc>
              <a:spcBef>
                <a:spcPts val="810"/>
              </a:spcBef>
              <a:buClr>
                <a:srgbClr val="545454"/>
              </a:buClr>
              <a:buChar char="•"/>
              <a:tabLst>
                <a:tab pos="561975" algn="l"/>
              </a:tabLst>
            </a:pPr>
            <a:r>
              <a:rPr sz="2200" spc="-45" dirty="0">
                <a:solidFill>
                  <a:srgbClr val="444444"/>
                </a:solidFill>
                <a:latin typeface="Arial MT"/>
                <a:cs typeface="Arial MT"/>
              </a:rPr>
              <a:t>Perancangan</a:t>
            </a:r>
            <a:r>
              <a:rPr sz="2200" spc="1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untuk</a:t>
            </a:r>
            <a:r>
              <a:rPr sz="2200" spc="-1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30" dirty="0">
                <a:solidFill>
                  <a:srgbClr val="424242"/>
                </a:solidFill>
                <a:latin typeface="Arial MT"/>
                <a:cs typeface="Arial MT"/>
              </a:rPr>
              <a:t>kebutuhan</a:t>
            </a:r>
            <a:r>
              <a:rPr sz="2200" spc="-8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spc="-60" dirty="0">
                <a:solidFill>
                  <a:srgbClr val="3D3D3D"/>
                </a:solidFill>
                <a:latin typeface="Arial MT"/>
                <a:cs typeface="Arial MT"/>
              </a:rPr>
              <a:t>rata-</a:t>
            </a:r>
            <a:r>
              <a:rPr sz="2200" dirty="0">
                <a:solidFill>
                  <a:srgbClr val="3D3D3D"/>
                </a:solidFill>
                <a:latin typeface="Arial MT"/>
                <a:cs typeface="Arial MT"/>
              </a:rPr>
              <a:t>rata</a:t>
            </a:r>
            <a:r>
              <a:rPr sz="2200" spc="-3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200" spc="-30" dirty="0">
                <a:solidFill>
                  <a:srgbClr val="464646"/>
                </a:solidFill>
                <a:latin typeface="Arial MT"/>
                <a:cs typeface="Arial MT"/>
              </a:rPr>
              <a:t>namun</a:t>
            </a:r>
            <a:r>
              <a:rPr sz="220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 MT"/>
                <a:cs typeface="Arial MT"/>
              </a:rPr>
              <a:t>tidak 	</a:t>
            </a:r>
            <a:r>
              <a:rPr sz="2200" spc="-35" dirty="0">
                <a:solidFill>
                  <a:srgbClr val="3D3D3D"/>
                </a:solidFill>
                <a:latin typeface="Arial MT"/>
                <a:cs typeface="Arial MT"/>
              </a:rPr>
              <a:t>terlampau</a:t>
            </a:r>
            <a:r>
              <a:rPr sz="2200" spc="-5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444444"/>
                </a:solidFill>
                <a:latin typeface="Arial MT"/>
                <a:cs typeface="Arial MT"/>
              </a:rPr>
              <a:t>buruk</a:t>
            </a:r>
            <a:r>
              <a:rPr sz="2200" spc="-12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424242"/>
                </a:solidFill>
                <a:latin typeface="Arial MT"/>
                <a:cs typeface="Arial MT"/>
              </a:rPr>
              <a:t>untuk</a:t>
            </a:r>
            <a:r>
              <a:rPr sz="2200" spc="-11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spc="-35" dirty="0">
                <a:solidFill>
                  <a:srgbClr val="4B4B4B"/>
                </a:solidFill>
                <a:latin typeface="Arial MT"/>
                <a:cs typeface="Arial MT"/>
              </a:rPr>
              <a:t>sebagian</a:t>
            </a:r>
            <a:r>
              <a:rPr sz="2200" spc="-8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besar</a:t>
            </a:r>
            <a:r>
              <a:rPr sz="2200" spc="-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pengguna</a:t>
            </a:r>
            <a:endParaRPr sz="2200">
              <a:latin typeface="Arial MT"/>
              <a:cs typeface="Arial MT"/>
            </a:endParaRPr>
          </a:p>
          <a:p>
            <a:pPr marL="560070" lvl="1" indent="-341630">
              <a:lnSpc>
                <a:spcPct val="100000"/>
              </a:lnSpc>
              <a:spcBef>
                <a:spcPts val="185"/>
              </a:spcBef>
              <a:buClr>
                <a:srgbClr val="565656"/>
              </a:buClr>
              <a:buChar char="•"/>
              <a:tabLst>
                <a:tab pos="560070" algn="l"/>
                <a:tab pos="2380615" algn="l"/>
              </a:tabLst>
            </a:pPr>
            <a:r>
              <a:rPr sz="2200" spc="-20" dirty="0">
                <a:solidFill>
                  <a:srgbClr val="464646"/>
                </a:solidFill>
                <a:latin typeface="Arial MT"/>
                <a:cs typeface="Arial MT"/>
              </a:rPr>
              <a:t>Default</a:t>
            </a:r>
            <a:r>
              <a:rPr sz="2200" spc="-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94949"/>
                </a:solidFill>
                <a:latin typeface="Arial MT"/>
                <a:cs typeface="Arial MT"/>
              </a:rPr>
              <a:t>(misal</a:t>
            </a:r>
            <a:r>
              <a:rPr sz="22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2200" spc="-30" dirty="0">
                <a:solidFill>
                  <a:srgbClr val="3D3D3D"/>
                </a:solidFill>
                <a:latin typeface="Arial MT"/>
                <a:cs typeface="Arial MT"/>
              </a:rPr>
              <a:t>tempat</a:t>
            </a:r>
            <a:r>
              <a:rPr sz="2200" spc="-12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84848"/>
                </a:solidFill>
                <a:latin typeface="Arial MT"/>
                <a:cs typeface="Arial MT"/>
              </a:rPr>
              <a:t>duduk</a:t>
            </a:r>
            <a:r>
              <a:rPr sz="2200" spc="-4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4F4F4F"/>
                </a:solidFill>
                <a:latin typeface="Arial MT"/>
                <a:cs typeface="Arial MT"/>
              </a:rPr>
              <a:t>di</a:t>
            </a:r>
            <a:r>
              <a:rPr sz="2200" spc="-15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44444"/>
                </a:solidFill>
                <a:latin typeface="Arial MT"/>
                <a:cs typeface="Arial MT"/>
              </a:rPr>
              <a:t>restauran)</a:t>
            </a:r>
            <a:endParaRPr sz="2200">
              <a:latin typeface="Arial MT"/>
              <a:cs typeface="Arial MT"/>
            </a:endParaRPr>
          </a:p>
          <a:p>
            <a:pPr marL="560070" lvl="1" indent="-341630">
              <a:lnSpc>
                <a:spcPct val="100000"/>
              </a:lnSpc>
              <a:spcBef>
                <a:spcPts val="215"/>
              </a:spcBef>
              <a:buClr>
                <a:srgbClr val="525252"/>
              </a:buClr>
              <a:buChar char="•"/>
              <a:tabLst>
                <a:tab pos="560070" algn="l"/>
              </a:tabLst>
            </a:pPr>
            <a:r>
              <a:rPr sz="2200" spc="-20" dirty="0">
                <a:solidFill>
                  <a:srgbClr val="424242"/>
                </a:solidFill>
                <a:latin typeface="Arial MT"/>
                <a:cs typeface="Arial MT"/>
              </a:rPr>
              <a:t>Paling</a:t>
            </a:r>
            <a:r>
              <a:rPr sz="2200" spc="-12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94949"/>
                </a:solidFill>
                <a:latin typeface="Arial MT"/>
                <a:cs typeface="Arial MT"/>
              </a:rPr>
              <a:t>rendah</a:t>
            </a:r>
            <a:r>
              <a:rPr sz="2200" spc="-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200" spc="-40" dirty="0">
                <a:solidFill>
                  <a:srgbClr val="414141"/>
                </a:solidFill>
                <a:latin typeface="Arial MT"/>
                <a:cs typeface="Arial MT"/>
              </a:rPr>
              <a:t>biayanya</a:t>
            </a:r>
            <a:r>
              <a:rPr sz="2200" spc="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Arial MT"/>
                <a:cs typeface="Arial MT"/>
              </a:rPr>
              <a:t>namun</a:t>
            </a:r>
            <a:r>
              <a:rPr sz="2200" spc="-1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3F3F3F"/>
                </a:solidFill>
                <a:latin typeface="Arial MT"/>
                <a:cs typeface="Arial MT"/>
              </a:rPr>
              <a:t>pilihan</a:t>
            </a:r>
            <a:r>
              <a:rPr sz="2200" spc="-65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D4D4D"/>
                </a:solidFill>
                <a:latin typeface="Arial MT"/>
                <a:cs typeface="Arial MT"/>
              </a:rPr>
              <a:t>terakhir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860</Words>
  <Application>Microsoft Office PowerPoint</Application>
  <PresentationFormat>Custom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MT</vt:lpstr>
      <vt:lpstr>Calibri</vt:lpstr>
      <vt:lpstr>Office Theme</vt:lpstr>
      <vt:lpstr>PowerPoint Presentation</vt:lpstr>
      <vt:lpstr>PowerPoint Presentation</vt:lpstr>
      <vt:lpstr>PowerPoint Presentation</vt:lpstr>
      <vt:lpstr>DEFINISI &amp; KEGUNAAN</vt:lpstr>
      <vt:lpstr>Defi isi Antropo etri</vt:lpstr>
      <vt:lpstr>Aplikasi Antro</vt:lpstr>
      <vt:lpstr>Faktor-faktor yang Mempengaruhi Dimensi Tubuh Manusia</vt:lpstr>
      <vt:lpstr>PRINSIP-PRINSIP PERANCANGAN BERBASIS ANTROPOMETRI</vt:lpstr>
      <vt:lpstr>Perancangan Berbasis Antropometri</vt:lpstr>
      <vt:lpstr>Metode Perancanga</vt:lpstr>
      <vt:lpstr>Metode Perancanga</vt:lpstr>
      <vt:lpstr>Alat- aîat untuk Pengukuran Antropometri</vt:lpstr>
      <vt:lpstr>PowerPoint Presentation</vt:lpstr>
      <vt:lpstr>Metode Perancanga</vt:lpstr>
      <vt:lpstr>Pengukur</vt:lpstr>
      <vt:lpstr>Pengukuran Antropometri Statis</vt:lpstr>
      <vt:lpstr>Pengukuran Antropometri Statis</vt:lpstr>
      <vt:lpstr>Pengukuran Antropometri i mis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2025-03-18T05:15:53Z</dcterms:created>
  <dcterms:modified xsi:type="dcterms:W3CDTF">2025-03-18T05:27:25Z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2025-03-18T00:00:00Z</vt:filetime>
  </property>
  <property fmtid="{D5CDD505-2E9C-101B-9397-08002B2CF9AE}" pid="3" name="Producer">
    <vt:lpwstr>FPDF 1.86</vt:lpwstr>
  </property>
  <property fmtid="{D5CDD505-2E9C-101B-9397-08002B2CF9AE}" pid="4" name="LastSaved">
    <vt:filetime>2025-03-18T00:00:00Z</vt:filetime>
  </property>
</Properties>
</file>