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10" r:id="rId10"/>
    <p:sldId id="311" r:id="rId11"/>
    <p:sldId id="312" r:id="rId12"/>
    <p:sldId id="313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92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/>
              <a:t>Mengidentifikasi Aktor Lokal dan Perannya dalam CBT (</a:t>
            </a:r>
            <a:r>
              <a:rPr lang="id-ID" sz="4000" b="1" dirty="0" err="1"/>
              <a:t>Community</a:t>
            </a:r>
            <a:r>
              <a:rPr lang="id-ID" sz="4000" b="1" dirty="0"/>
              <a:t> </a:t>
            </a:r>
            <a:r>
              <a:rPr lang="id-ID" sz="4000" b="1" dirty="0" err="1"/>
              <a:t>Based</a:t>
            </a:r>
            <a:r>
              <a:rPr lang="id-ID" sz="4000" b="1" dirty="0"/>
              <a:t> Tourism)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DC18A4BA-4514-9273-3218-653D9D4E96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1455192"/>
              </p:ext>
            </p:extLst>
          </p:nvPr>
        </p:nvGraphicFramePr>
        <p:xfrm>
          <a:off x="755575" y="1447794"/>
          <a:ext cx="7344818" cy="4357470"/>
        </p:xfrm>
        <a:graphic>
          <a:graphicData uri="http://schemas.openxmlformats.org/drawingml/2006/table">
            <a:tbl>
              <a:tblPr/>
              <a:tblGrid>
                <a:gridCol w="3672409">
                  <a:extLst>
                    <a:ext uri="{9D8B030D-6E8A-4147-A177-3AD203B41FA5}">
                      <a16:colId xmlns:a16="http://schemas.microsoft.com/office/drawing/2014/main" val="3141202320"/>
                    </a:ext>
                  </a:extLst>
                </a:gridCol>
                <a:gridCol w="3672409">
                  <a:extLst>
                    <a:ext uri="{9D8B030D-6E8A-4147-A177-3AD203B41FA5}">
                      <a16:colId xmlns:a16="http://schemas.microsoft.com/office/drawing/2014/main" val="1882958844"/>
                    </a:ext>
                  </a:extLst>
                </a:gridCol>
              </a:tblGrid>
              <a:tr h="7262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 dirty="0"/>
                        <a:t>Aktor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Posisi Umum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8996196"/>
                  </a:ext>
                </a:extLst>
              </a:tr>
              <a:tr h="7262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Pemerintah Desa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Key Player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7045445"/>
                  </a:ext>
                </a:extLst>
              </a:tr>
              <a:tr h="7262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Pokdarwis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Key Player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69286"/>
                  </a:ext>
                </a:extLst>
              </a:tr>
              <a:tr h="7262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UMKM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Subject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209630"/>
                  </a:ext>
                </a:extLst>
              </a:tr>
              <a:tr h="7262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Lembaga Adat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Context Setter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311716"/>
                  </a:ext>
                </a:extLst>
              </a:tr>
              <a:tr h="7262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Investor Lokal</a:t>
                      </a:r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 dirty="0" err="1"/>
                        <a:t>Key</a:t>
                      </a:r>
                      <a:r>
                        <a:rPr lang="id-ID" sz="1700" dirty="0"/>
                        <a:t> </a:t>
                      </a:r>
                      <a:r>
                        <a:rPr lang="id-ID" sz="1700" dirty="0" err="1"/>
                        <a:t>Player</a:t>
                      </a:r>
                      <a:r>
                        <a:rPr lang="id-ID" sz="1700" dirty="0"/>
                        <a:t> / </a:t>
                      </a:r>
                      <a:r>
                        <a:rPr lang="id-ID" sz="1700" dirty="0" err="1"/>
                        <a:t>Context</a:t>
                      </a:r>
                      <a:r>
                        <a:rPr lang="id-ID" sz="1700" dirty="0"/>
                        <a:t> </a:t>
                      </a:r>
                      <a:r>
                        <a:rPr lang="id-ID" sz="1700" dirty="0" err="1"/>
                        <a:t>Setter</a:t>
                      </a:r>
                      <a:endParaRPr lang="id-ID" sz="1700" dirty="0"/>
                    </a:p>
                  </a:txBody>
                  <a:tcPr marL="88794" marR="88794" marT="44397" marB="443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090261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D8D61AC3-4313-D099-4B70-BD5EDC7C2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709130"/>
            <a:ext cx="770421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id-ID" sz="2400" b="1" dirty="0">
                <a:latin typeface="Arial" panose="020B0604020202020204" pitchFamily="34" charset="0"/>
              </a:rPr>
              <a:t>C</a:t>
            </a: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Contoh Analisis Singkat (Konteks Desa Wisata)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7735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75A9D96-C902-4511-E9C3-43C5FD4CB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052736"/>
            <a:ext cx="6768752" cy="507342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F. Diskusi Kelas</a:t>
            </a:r>
          </a:p>
          <a:p>
            <a:r>
              <a:rPr lang="id-ID" dirty="0"/>
              <a:t>Siapa aktor paling dominan dalam pengelolaan desa wisata?</a:t>
            </a:r>
          </a:p>
          <a:p>
            <a:r>
              <a:rPr lang="id-ID" dirty="0"/>
              <a:t>Apakah dominasi tersebut mendukung atau menghambat CBT?</a:t>
            </a:r>
          </a:p>
          <a:p>
            <a:r>
              <a:rPr lang="id-ID" dirty="0"/>
              <a:t>Bagaimana strategi menjaga keseimbangan antar aktor?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5866063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0C9A426-88DB-7753-D561-0B9FC35A0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836712"/>
            <a:ext cx="7344816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G. Penugasan</a:t>
            </a:r>
          </a:p>
          <a:p>
            <a:r>
              <a:rPr lang="id-ID" dirty="0"/>
              <a:t>Tugas Individu:</a:t>
            </a:r>
            <a:br>
              <a:rPr lang="id-ID" dirty="0"/>
            </a:br>
            <a:r>
              <a:rPr lang="id-ID" dirty="0"/>
              <a:t>Buat peta </a:t>
            </a:r>
            <a:r>
              <a:rPr lang="id-ID" dirty="0" err="1"/>
              <a:t>stakeholder</a:t>
            </a:r>
            <a:r>
              <a:rPr lang="id-ID" dirty="0"/>
              <a:t> dari satu destinasi wisata di daerah Anda.</a:t>
            </a:r>
          </a:p>
          <a:p>
            <a:r>
              <a:rPr lang="id-ID" dirty="0"/>
              <a:t>Tugas Kelompok:</a:t>
            </a:r>
            <a:br>
              <a:rPr lang="id-ID" dirty="0"/>
            </a:br>
            <a:r>
              <a:rPr lang="id-ID" dirty="0"/>
              <a:t>Analisis konflik potensial antar aktor dan tawarkan solusi berbasis prinsip CBT.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2385306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379BFE9-CC11-DF1E-4752-98EF2E894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836712"/>
            <a:ext cx="720080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Konsep Dasar: </a:t>
            </a:r>
            <a:r>
              <a:rPr lang="id-ID" b="1" dirty="0" err="1"/>
              <a:t>Stakeholder</a:t>
            </a:r>
            <a:r>
              <a:rPr lang="id-ID" b="1" dirty="0"/>
              <a:t> dalam CBT</a:t>
            </a:r>
          </a:p>
          <a:p>
            <a:r>
              <a:rPr lang="id-ID" dirty="0"/>
              <a:t>Dalam pendekatan </a:t>
            </a:r>
            <a:r>
              <a:rPr lang="id-ID" i="1" dirty="0" err="1"/>
              <a:t>Community</a:t>
            </a:r>
            <a:r>
              <a:rPr lang="id-ID" i="1" dirty="0"/>
              <a:t> </a:t>
            </a:r>
            <a:r>
              <a:rPr lang="id-ID" i="1" dirty="0" err="1"/>
              <a:t>Based</a:t>
            </a:r>
            <a:r>
              <a:rPr lang="id-ID" i="1" dirty="0"/>
              <a:t> Tourism (CBT)</a:t>
            </a:r>
            <a:r>
              <a:rPr lang="id-ID" dirty="0"/>
              <a:t>, masyarakat bukan hanya objek pembangunan, tetapi aktor utama yang memiliki kontrol, manfaat ekonomi, serta peran dalam pelestarian sosial-budaya dan lingkungan.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 err="1"/>
              <a:t>Stakeholder</a:t>
            </a:r>
            <a:r>
              <a:rPr lang="id-ID" dirty="0"/>
              <a:t> adalah individu, kelompok, atau institusi yang memiliki kepentingan dan pengaruh terhadap pengembangan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558322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620401F-8C1B-8907-92A6-794104233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272808" cy="590465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lphaUcPeriod"/>
            </a:pPr>
            <a:r>
              <a:rPr lang="nb-NO" sz="3100" b="1" dirty="0">
                <a:highlight>
                  <a:srgbClr val="FFFF00"/>
                </a:highlight>
              </a:rPr>
              <a:t>Aktor Lokal dan Perannya</a:t>
            </a:r>
          </a:p>
          <a:p>
            <a:pPr marL="0" indent="0">
              <a:buNone/>
            </a:pPr>
            <a:r>
              <a:rPr lang="id-ID" b="1" dirty="0"/>
              <a:t>1. </a:t>
            </a:r>
            <a:r>
              <a:rPr lang="id-ID" b="1" dirty="0">
                <a:highlight>
                  <a:srgbClr val="FFFF00"/>
                </a:highlight>
              </a:rPr>
              <a:t>Pemerintah Desa</a:t>
            </a:r>
          </a:p>
          <a:p>
            <a:pPr marL="0" indent="0">
              <a:buNone/>
            </a:pPr>
            <a:r>
              <a:rPr lang="id-ID" b="1" dirty="0"/>
              <a:t>Peran Strategis:</a:t>
            </a:r>
          </a:p>
          <a:p>
            <a:r>
              <a:rPr lang="id-ID" dirty="0"/>
              <a:t>Regulator lokal (</a:t>
            </a:r>
            <a:r>
              <a:rPr lang="id-ID" dirty="0" err="1"/>
              <a:t>Perdes</a:t>
            </a:r>
            <a:r>
              <a:rPr lang="id-ID" dirty="0"/>
              <a:t>, aturan zonasi, tarif)</a:t>
            </a:r>
          </a:p>
          <a:p>
            <a:r>
              <a:rPr lang="id-ID" dirty="0"/>
              <a:t>Fasilitator program pariwisata</a:t>
            </a:r>
          </a:p>
          <a:p>
            <a:r>
              <a:rPr lang="id-ID" dirty="0"/>
              <a:t>Pengelola dana desa untuk pengembangan wisata</a:t>
            </a:r>
          </a:p>
          <a:p>
            <a:r>
              <a:rPr lang="id-ID" dirty="0"/>
              <a:t>Koordinator antar-lembaga desa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Fungsi dalam CBT:</a:t>
            </a:r>
          </a:p>
          <a:p>
            <a:r>
              <a:rPr lang="id-ID" dirty="0"/>
              <a:t>Menjamin legitimasi hukum</a:t>
            </a:r>
          </a:p>
          <a:p>
            <a:r>
              <a:rPr lang="id-ID" dirty="0"/>
              <a:t>Menjembatani kebijakan kabupaten/provinsi</a:t>
            </a:r>
          </a:p>
          <a:p>
            <a:r>
              <a:rPr lang="id-ID" dirty="0"/>
              <a:t>Menyelaraskan visi pembangunan desa dan pariwisata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Potensi Masalah:</a:t>
            </a:r>
          </a:p>
          <a:p>
            <a:r>
              <a:rPr lang="id-ID" dirty="0"/>
              <a:t>Dominasi keputusan</a:t>
            </a:r>
          </a:p>
          <a:p>
            <a:r>
              <a:rPr lang="id-ID" dirty="0"/>
              <a:t>Konflik kepentingan politik</a:t>
            </a:r>
          </a:p>
          <a:p>
            <a:r>
              <a:rPr lang="id-ID" dirty="0"/>
              <a:t>Ketergantungan pada dana bantuan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4267941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33AE9CA-7C08-4F96-596C-9A9FCB9D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548680"/>
            <a:ext cx="7704856" cy="55774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300" b="1" dirty="0">
                <a:highlight>
                  <a:srgbClr val="FFFF00"/>
                </a:highlight>
              </a:rPr>
              <a:t>2. </a:t>
            </a:r>
            <a:r>
              <a:rPr lang="id-ID" sz="3300" b="1" dirty="0" err="1">
                <a:highlight>
                  <a:srgbClr val="FFFF00"/>
                </a:highlight>
              </a:rPr>
              <a:t>Pokdarwis</a:t>
            </a:r>
            <a:r>
              <a:rPr lang="id-ID" sz="3300" b="1" dirty="0">
                <a:highlight>
                  <a:srgbClr val="FFFF00"/>
                </a:highlight>
              </a:rPr>
              <a:t> (Kelompok Sadar Wisata)</a:t>
            </a:r>
          </a:p>
          <a:p>
            <a:pPr marL="0" indent="0">
              <a:buNone/>
            </a:pPr>
            <a:r>
              <a:rPr lang="id-ID" b="1" dirty="0"/>
              <a:t>Peran Strategis:</a:t>
            </a:r>
          </a:p>
          <a:p>
            <a:r>
              <a:rPr lang="id-ID" dirty="0"/>
              <a:t>Pelaksana operasional kegiatan wisata</a:t>
            </a:r>
          </a:p>
          <a:p>
            <a:r>
              <a:rPr lang="id-ID" dirty="0"/>
              <a:t>Pengelola paket wisata dan pelayanan wisatawan</a:t>
            </a:r>
          </a:p>
          <a:p>
            <a:r>
              <a:rPr lang="id-ID" dirty="0"/>
              <a:t>Penggerak partisipasi masyarakat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Fungsi dalam CBT:</a:t>
            </a:r>
          </a:p>
          <a:p>
            <a:r>
              <a:rPr lang="id-ID" dirty="0"/>
              <a:t>Motor utama aktivitas wisata</a:t>
            </a:r>
          </a:p>
          <a:p>
            <a:r>
              <a:rPr lang="id-ID" dirty="0"/>
              <a:t>Mediator antara wisatawan dan masyarakat</a:t>
            </a:r>
          </a:p>
          <a:p>
            <a:r>
              <a:rPr lang="id-ID" dirty="0"/>
              <a:t>Penggerak inovasi produk wisata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Potensi Masalah:</a:t>
            </a:r>
          </a:p>
          <a:p>
            <a:r>
              <a:rPr lang="id-ID" dirty="0"/>
              <a:t>Monopoli pengelolaan</a:t>
            </a:r>
          </a:p>
          <a:p>
            <a:r>
              <a:rPr lang="id-ID" dirty="0"/>
              <a:t>Kurangnya kapasitas manajerial</a:t>
            </a:r>
          </a:p>
          <a:p>
            <a:r>
              <a:rPr lang="id-ID" dirty="0"/>
              <a:t>Konflik internal kelompok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0896129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0AC240C-AD49-0D17-7D42-68E0CB7AF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272808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3. UMKM (Usaha Mikro, Kecil, dan Menengah)</a:t>
            </a:r>
          </a:p>
          <a:p>
            <a:pPr marL="0" indent="0">
              <a:buNone/>
            </a:pPr>
            <a:r>
              <a:rPr lang="id-ID" b="1" dirty="0"/>
              <a:t>Peran Strategis:</a:t>
            </a:r>
          </a:p>
          <a:p>
            <a:r>
              <a:rPr lang="id-ID" dirty="0"/>
              <a:t>Penyedia kuliner lokal</a:t>
            </a:r>
          </a:p>
          <a:p>
            <a:r>
              <a:rPr lang="id-ID" dirty="0"/>
              <a:t>Produsen </a:t>
            </a:r>
            <a:r>
              <a:rPr lang="id-ID" dirty="0" err="1"/>
              <a:t>souvenir</a:t>
            </a:r>
            <a:r>
              <a:rPr lang="id-ID" dirty="0"/>
              <a:t> dan kerajinan</a:t>
            </a:r>
          </a:p>
          <a:p>
            <a:r>
              <a:rPr lang="id-ID" dirty="0"/>
              <a:t>Penyedia </a:t>
            </a:r>
            <a:r>
              <a:rPr lang="id-ID" dirty="0" err="1"/>
              <a:t>homestay</a:t>
            </a:r>
            <a:endParaRPr lang="id-ID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Fungsi dalam CBT:</a:t>
            </a:r>
          </a:p>
          <a:p>
            <a:r>
              <a:rPr lang="id-ID" dirty="0"/>
              <a:t>Distribusi manfaat ekonomi</a:t>
            </a:r>
          </a:p>
          <a:p>
            <a:r>
              <a:rPr lang="id-ID" dirty="0"/>
              <a:t>Diversifikasi produk wisata</a:t>
            </a:r>
          </a:p>
          <a:p>
            <a:r>
              <a:rPr lang="id-ID" dirty="0"/>
              <a:t>Penguatan ekonomi lokal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Potensi Masalah:</a:t>
            </a:r>
          </a:p>
          <a:p>
            <a:r>
              <a:rPr lang="id-ID" dirty="0"/>
              <a:t>Kualitas produk tidak standar</a:t>
            </a:r>
          </a:p>
          <a:p>
            <a:r>
              <a:rPr lang="id-ID" dirty="0"/>
              <a:t>Ketimpangan akses pasar</a:t>
            </a:r>
          </a:p>
          <a:p>
            <a:r>
              <a:rPr lang="id-ID" dirty="0"/>
              <a:t>Ketergantungan pada musim wisata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018091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9C3881D-479E-EACD-5643-1CFC7C0F0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476672"/>
            <a:ext cx="7164796" cy="626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4. Lembaga Adat</a:t>
            </a:r>
          </a:p>
          <a:p>
            <a:pPr marL="0" indent="0">
              <a:buNone/>
            </a:pPr>
            <a:r>
              <a:rPr lang="id-ID" b="1" dirty="0"/>
              <a:t>Peran Strategis:</a:t>
            </a:r>
          </a:p>
          <a:p>
            <a:r>
              <a:rPr lang="id-ID" dirty="0"/>
              <a:t>Penjaga nilai budaya dan norma lokal</a:t>
            </a:r>
          </a:p>
          <a:p>
            <a:r>
              <a:rPr lang="id-ID" dirty="0"/>
              <a:t>Pengatur pemanfaatan ruang berbasis kearifan lokal</a:t>
            </a:r>
          </a:p>
          <a:p>
            <a:r>
              <a:rPr lang="id-ID" dirty="0"/>
              <a:t>Pengendali konflik sosial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Fungsi dalam CBT:</a:t>
            </a:r>
          </a:p>
          <a:p>
            <a:r>
              <a:rPr lang="id-ID" dirty="0"/>
              <a:t>Menjaga autentisitas budaya</a:t>
            </a:r>
          </a:p>
          <a:p>
            <a:r>
              <a:rPr lang="id-ID" dirty="0"/>
              <a:t>Menentukan batas eksploitasi budaya</a:t>
            </a:r>
          </a:p>
          <a:p>
            <a:r>
              <a:rPr lang="id-ID" dirty="0"/>
              <a:t>Menjamin legitimasi sosial kegiatan wisata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Potensi Masalah:</a:t>
            </a:r>
          </a:p>
          <a:p>
            <a:r>
              <a:rPr lang="id-ID" dirty="0"/>
              <a:t>Resistensi terhadap perubahan</a:t>
            </a:r>
          </a:p>
          <a:p>
            <a:r>
              <a:rPr lang="id-ID" dirty="0"/>
              <a:t>Konflik generasi</a:t>
            </a:r>
          </a:p>
          <a:p>
            <a:r>
              <a:rPr lang="id-ID" dirty="0"/>
              <a:t>Politisasi adat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7855934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15FC559-C659-70F9-610F-D2126E328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488832" cy="59046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300" b="1" dirty="0">
                <a:highlight>
                  <a:srgbClr val="FFFF00"/>
                </a:highlight>
              </a:rPr>
              <a:t>5. Investor Lokal</a:t>
            </a:r>
          </a:p>
          <a:p>
            <a:pPr marL="0" indent="0">
              <a:buNone/>
            </a:pPr>
            <a:r>
              <a:rPr lang="id-ID" b="1" dirty="0"/>
              <a:t>Peran Strategis:</a:t>
            </a:r>
          </a:p>
          <a:p>
            <a:r>
              <a:rPr lang="id-ID" dirty="0"/>
              <a:t>Penyedia modal usaha</a:t>
            </a:r>
          </a:p>
          <a:p>
            <a:r>
              <a:rPr lang="id-ID" dirty="0"/>
              <a:t>Pengembang fasilitas wisata</a:t>
            </a:r>
          </a:p>
          <a:p>
            <a:r>
              <a:rPr lang="id-ID" dirty="0"/>
              <a:t>Mitra bisnis masyarakat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Fungsi dalam CBT:</a:t>
            </a:r>
          </a:p>
          <a:p>
            <a:r>
              <a:rPr lang="id-ID" dirty="0"/>
              <a:t>Mempercepat pengembangan infrastruktur</a:t>
            </a:r>
          </a:p>
          <a:p>
            <a:r>
              <a:rPr lang="id-ID" dirty="0"/>
              <a:t>Membuka akses pasar lebih luas</a:t>
            </a:r>
          </a:p>
          <a:p>
            <a:r>
              <a:rPr lang="id-ID" dirty="0"/>
              <a:t>Meningkatkan daya saing destinasi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Potensi Masalah:</a:t>
            </a:r>
          </a:p>
          <a:p>
            <a:r>
              <a:rPr lang="id-ID" dirty="0"/>
              <a:t>Dominasi kepemilikan</a:t>
            </a:r>
          </a:p>
          <a:p>
            <a:r>
              <a:rPr lang="id-ID" dirty="0"/>
              <a:t>Komersialisasi berlebihan</a:t>
            </a:r>
          </a:p>
          <a:p>
            <a:r>
              <a:rPr lang="id-ID" dirty="0"/>
              <a:t>Ketimpangan distribusi keuntungan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311248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mpungan Konten 4">
            <a:extLst>
              <a:ext uri="{FF2B5EF4-FFF2-40B4-BE49-F238E27FC236}">
                <a16:creationId xmlns:a16="http://schemas.microsoft.com/office/drawing/2014/main" id="{37A90540-3851-36A3-DF2A-D7FE95AE0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476672"/>
            <a:ext cx="7848872" cy="564949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Pemetaan </a:t>
            </a:r>
            <a:r>
              <a:rPr lang="id-ID" b="1" dirty="0" err="1"/>
              <a:t>Stakeholder</a:t>
            </a:r>
            <a:r>
              <a:rPr lang="id-ID" b="1" dirty="0"/>
              <a:t> CBT</a:t>
            </a:r>
          </a:p>
          <a:p>
            <a:pPr marL="0" indent="0">
              <a:buNone/>
            </a:pPr>
            <a:r>
              <a:rPr lang="id-ID" dirty="0"/>
              <a:t>Mahasiswa perlu menganalisis berdasarkan dua dimensi utama:</a:t>
            </a:r>
          </a:p>
          <a:p>
            <a:r>
              <a:rPr lang="id-ID" dirty="0"/>
              <a:t>Tingkat Kepentingan (</a:t>
            </a:r>
            <a:r>
              <a:rPr lang="id-ID" dirty="0" err="1"/>
              <a:t>Interest</a:t>
            </a:r>
            <a:r>
              <a:rPr lang="id-ID" dirty="0"/>
              <a:t>)</a:t>
            </a:r>
          </a:p>
          <a:p>
            <a:r>
              <a:rPr lang="id-ID" dirty="0"/>
              <a:t>Tingkat Pengaruh/Kekuatan (Power)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1FA8D00C-6F91-595A-8E26-5F0A4105A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140528"/>
              </p:ext>
            </p:extLst>
          </p:nvPr>
        </p:nvGraphicFramePr>
        <p:xfrm>
          <a:off x="611560" y="3645024"/>
          <a:ext cx="8075240" cy="1440160"/>
        </p:xfrm>
        <a:graphic>
          <a:graphicData uri="http://schemas.openxmlformats.org/drawingml/2006/table">
            <a:tbl>
              <a:tblPr/>
              <a:tblGrid>
                <a:gridCol w="2018810">
                  <a:extLst>
                    <a:ext uri="{9D8B030D-6E8A-4147-A177-3AD203B41FA5}">
                      <a16:colId xmlns:a16="http://schemas.microsoft.com/office/drawing/2014/main" val="214468513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val="1800305002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val="1742233273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val="2347025420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Aktor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Tinggi/Rendah Kepentingan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Tinggi/Rendah Pengaruh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Strategi Pendekatan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721738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40106F8D-E54A-622E-77B9-0B2D1B9DB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02568"/>
            <a:ext cx="321273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Matriks </a:t>
            </a:r>
            <a:r>
              <a:rPr kumimoji="0" lang="id-ID" altLang="id-ID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Stakeholder</a:t>
            </a: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65251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32A3D30-D788-11CF-4FE3-09F036C1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056784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Kategori:</a:t>
            </a:r>
          </a:p>
          <a:p>
            <a:r>
              <a:rPr lang="id-ID" dirty="0" err="1"/>
              <a:t>Key</a:t>
            </a:r>
            <a:r>
              <a:rPr lang="id-ID" dirty="0"/>
              <a:t> </a:t>
            </a:r>
            <a:r>
              <a:rPr lang="id-ID" dirty="0" err="1"/>
              <a:t>Players</a:t>
            </a:r>
            <a:r>
              <a:rPr lang="id-ID" dirty="0"/>
              <a:t> (Power tinggi – </a:t>
            </a:r>
            <a:r>
              <a:rPr lang="id-ID" dirty="0" err="1"/>
              <a:t>Interest</a:t>
            </a:r>
            <a:r>
              <a:rPr lang="id-ID" dirty="0"/>
              <a:t> tinggi)</a:t>
            </a:r>
          </a:p>
          <a:p>
            <a:r>
              <a:rPr lang="id-ID" dirty="0" err="1"/>
              <a:t>Context</a:t>
            </a:r>
            <a:r>
              <a:rPr lang="id-ID" dirty="0"/>
              <a:t> </a:t>
            </a:r>
            <a:r>
              <a:rPr lang="id-ID" dirty="0" err="1"/>
              <a:t>Setters</a:t>
            </a:r>
            <a:r>
              <a:rPr lang="id-ID" dirty="0"/>
              <a:t> (Power tinggi – </a:t>
            </a:r>
            <a:r>
              <a:rPr lang="id-ID" dirty="0" err="1"/>
              <a:t>Interest</a:t>
            </a:r>
            <a:r>
              <a:rPr lang="id-ID" dirty="0"/>
              <a:t> rendah)</a:t>
            </a:r>
          </a:p>
          <a:p>
            <a:r>
              <a:rPr lang="id-ID" dirty="0" err="1"/>
              <a:t>Subjects</a:t>
            </a:r>
            <a:r>
              <a:rPr lang="id-ID" dirty="0"/>
              <a:t> (Power rendah – </a:t>
            </a:r>
            <a:r>
              <a:rPr lang="id-ID" dirty="0" err="1"/>
              <a:t>Interest</a:t>
            </a:r>
            <a:r>
              <a:rPr lang="id-ID" dirty="0"/>
              <a:t> tinggi)</a:t>
            </a:r>
          </a:p>
          <a:p>
            <a:r>
              <a:rPr lang="id-ID" dirty="0" err="1"/>
              <a:t>Crowd</a:t>
            </a:r>
            <a:r>
              <a:rPr lang="id-ID" dirty="0"/>
              <a:t> (Power rendah – </a:t>
            </a:r>
            <a:r>
              <a:rPr lang="id-ID" dirty="0" err="1"/>
              <a:t>Interest</a:t>
            </a:r>
            <a:r>
              <a:rPr lang="id-ID" dirty="0"/>
              <a:t> rendah)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437287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3252</TotalTime>
  <Words>500</Words>
  <Application>Microsoft Office PowerPoint</Application>
  <PresentationFormat>Tampilan Layar (4:3)</PresentationFormat>
  <Paragraphs>121</Paragraphs>
  <Slides>13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2026-02-20T10:16:40Z</dcterms:modified>
</cp:coreProperties>
</file>