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1" r:id="rId6"/>
    <p:sldId id="270" r:id="rId7"/>
    <p:sldId id="269" r:id="rId8"/>
    <p:sldId id="263" r:id="rId9"/>
    <p:sldId id="271" r:id="rId10"/>
    <p:sldId id="272" r:id="rId11"/>
    <p:sldId id="273" r:id="rId12"/>
    <p:sldId id="274" r:id="rId13"/>
    <p:sldId id="275" r:id="rId14"/>
    <p:sldId id="276" r:id="rId15"/>
    <p:sldId id="259" r:id="rId16"/>
    <p:sldId id="277" r:id="rId17"/>
    <p:sldId id="278" r:id="rId18"/>
    <p:sldId id="279" r:id="rId19"/>
    <p:sldId id="280" r:id="rId20"/>
    <p:sldId id="281" r:id="rId21"/>
    <p:sldId id="265" r:id="rId22"/>
    <p:sldId id="266" r:id="rId23"/>
    <p:sldId id="26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AFD245E-7BB7-4C3A-9C75-31ED83DBB832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DEF102A-9F6F-47AE-902F-08CC2F19929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43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245E-7BB7-4C3A-9C75-31ED83DBB832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102A-9F6F-47AE-902F-08CC2F199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6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245E-7BB7-4C3A-9C75-31ED83DBB832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102A-9F6F-47AE-902F-08CC2F19929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173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245E-7BB7-4C3A-9C75-31ED83DBB832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102A-9F6F-47AE-902F-08CC2F19929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538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245E-7BB7-4C3A-9C75-31ED83DBB832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102A-9F6F-47AE-902F-08CC2F199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8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245E-7BB7-4C3A-9C75-31ED83DBB832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102A-9F6F-47AE-902F-08CC2F19929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408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245E-7BB7-4C3A-9C75-31ED83DBB832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102A-9F6F-47AE-902F-08CC2F19929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858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245E-7BB7-4C3A-9C75-31ED83DBB832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102A-9F6F-47AE-902F-08CC2F19929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591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245E-7BB7-4C3A-9C75-31ED83DBB832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102A-9F6F-47AE-902F-08CC2F19929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45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245E-7BB7-4C3A-9C75-31ED83DBB832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102A-9F6F-47AE-902F-08CC2F199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3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245E-7BB7-4C3A-9C75-31ED83DBB832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102A-9F6F-47AE-902F-08CC2F19929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586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245E-7BB7-4C3A-9C75-31ED83DBB832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102A-9F6F-47AE-902F-08CC2F199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5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245E-7BB7-4C3A-9C75-31ED83DBB832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102A-9F6F-47AE-902F-08CC2F19929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31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245E-7BB7-4C3A-9C75-31ED83DBB832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102A-9F6F-47AE-902F-08CC2F19929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03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245E-7BB7-4C3A-9C75-31ED83DBB832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102A-9F6F-47AE-902F-08CC2F199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9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245E-7BB7-4C3A-9C75-31ED83DBB832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102A-9F6F-47AE-902F-08CC2F19929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0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245E-7BB7-4C3A-9C75-31ED83DBB832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102A-9F6F-47AE-902F-08CC2F199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20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FD245E-7BB7-4C3A-9C75-31ED83DBB832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EF102A-9F6F-47AE-902F-08CC2F199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2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uters.com/business/sustainable-business/unilever-plastic-reduction-strategy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B8987-55D6-47BA-A401-15C7B89422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KONSEP </a:t>
            </a:r>
            <a:r>
              <a:rPr lang="en-US" i="1" dirty="0"/>
              <a:t>SUSTAINABILITY</a:t>
            </a:r>
          </a:p>
        </p:txBody>
      </p:sp>
    </p:spTree>
    <p:extLst>
      <p:ext uri="{BB962C8B-B14F-4D97-AF65-F5344CB8AC3E}">
        <p14:creationId xmlns:p14="http://schemas.microsoft.com/office/powerpoint/2010/main" val="755210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28EBF-77EF-4AA9-B8A5-89D86C068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b="1" dirty="0" err="1"/>
              <a:t>Terminologi</a:t>
            </a:r>
            <a:r>
              <a:rPr lang="en-ID" b="1" dirty="0"/>
              <a:t> </a:t>
            </a:r>
            <a:r>
              <a:rPr lang="en-ID" b="1" dirty="0" err="1"/>
              <a:t>Penting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Sustainability</a:t>
            </a:r>
            <a:br>
              <a:rPr lang="en-ID" b="1" dirty="0"/>
            </a:br>
            <a:endParaRPr lang="en-ID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DD8CDF8-1040-47CD-95C6-983EEA75CDB0}"/>
              </a:ext>
            </a:extLst>
          </p:cNvPr>
          <p:cNvSpPr/>
          <p:nvPr/>
        </p:nvSpPr>
        <p:spPr>
          <a:xfrm>
            <a:off x="1524000" y="2828925"/>
            <a:ext cx="4686300" cy="533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1. </a:t>
            </a:r>
            <a:r>
              <a:rPr lang="en-US" b="1" dirty="0"/>
              <a:t>Corporate Social Responsibility (CSR)</a:t>
            </a:r>
            <a:endParaRPr lang="en-ID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FB75C85-3E16-461D-9EBC-429AC9064190}"/>
              </a:ext>
            </a:extLst>
          </p:cNvPr>
          <p:cNvSpPr/>
          <p:nvPr/>
        </p:nvSpPr>
        <p:spPr>
          <a:xfrm>
            <a:off x="2895600" y="3905251"/>
            <a:ext cx="4686300" cy="533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2. ESG (Environmental, Social, Governance)</a:t>
            </a:r>
            <a:endParaRPr lang="en-ID" b="1" dirty="0"/>
          </a:p>
          <a:p>
            <a:pPr algn="ctr"/>
            <a:endParaRPr lang="en-ID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61B4473-255A-47CC-A8AE-17FD4EFF3250}"/>
              </a:ext>
            </a:extLst>
          </p:cNvPr>
          <p:cNvSpPr/>
          <p:nvPr/>
        </p:nvSpPr>
        <p:spPr>
          <a:xfrm>
            <a:off x="5553075" y="4914900"/>
            <a:ext cx="4686300" cy="533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3. Sustainability Reporting</a:t>
            </a:r>
            <a:endParaRPr lang="en-ID" b="1" dirty="0"/>
          </a:p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01161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5DEEB-A054-417B-9586-05BF2DA9F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1. Corporate Social Responsibility (CSR)</a:t>
            </a:r>
            <a:br>
              <a:rPr lang="en-ID" b="1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77482-180D-45AF-9C10-A184EB5AE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D" dirty="0"/>
              <a:t>CSR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dan </a:t>
            </a:r>
            <a:r>
              <a:rPr lang="en-ID" dirty="0" err="1"/>
              <a:t>lingkungan</a:t>
            </a:r>
            <a:r>
              <a:rPr lang="en-ID" dirty="0"/>
              <a:t>.</a:t>
            </a:r>
          </a:p>
          <a:p>
            <a:pPr marL="0" indent="0">
              <a:buNone/>
            </a:pPr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CSR:</a:t>
            </a:r>
          </a:p>
          <a:p>
            <a:pPr lvl="0"/>
            <a:r>
              <a:rPr lang="en-ID" dirty="0" err="1"/>
              <a:t>Beasiswa</a:t>
            </a:r>
            <a:r>
              <a:rPr lang="en-ID" dirty="0"/>
              <a:t> </a:t>
            </a:r>
            <a:r>
              <a:rPr lang="en-ID" dirty="0" err="1"/>
              <a:t>pendidikan</a:t>
            </a:r>
            <a:endParaRPr lang="en-ID" dirty="0"/>
          </a:p>
          <a:p>
            <a:pPr lvl="0"/>
            <a:r>
              <a:rPr lang="en-ID" dirty="0"/>
              <a:t>Pembangunan </a:t>
            </a:r>
            <a:r>
              <a:rPr lang="en-ID" dirty="0" err="1"/>
              <a:t>fasilitas</a:t>
            </a:r>
            <a:r>
              <a:rPr lang="en-ID" dirty="0"/>
              <a:t> </a:t>
            </a:r>
            <a:r>
              <a:rPr lang="en-ID" dirty="0" err="1"/>
              <a:t>umum</a:t>
            </a:r>
            <a:endParaRPr lang="en-ID" dirty="0"/>
          </a:p>
          <a:p>
            <a:pPr lvl="0"/>
            <a:r>
              <a:rPr lang="en-ID" dirty="0" err="1"/>
              <a:t>Pelestarian</a:t>
            </a:r>
            <a:r>
              <a:rPr lang="en-ID" dirty="0"/>
              <a:t> </a:t>
            </a:r>
            <a:r>
              <a:rPr lang="en-ID" dirty="0" err="1"/>
              <a:t>lingkungan</a:t>
            </a:r>
            <a:endParaRPr lang="en-ID" dirty="0"/>
          </a:p>
          <a:p>
            <a:pPr marL="0" indent="0">
              <a:buNone/>
            </a:pPr>
            <a:r>
              <a:rPr lang="en-ID" dirty="0" err="1"/>
              <a:t>Namun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praktiknya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melaksanakan</a:t>
            </a:r>
            <a:r>
              <a:rPr lang="en-ID" dirty="0"/>
              <a:t> CSR </a:t>
            </a:r>
            <a:r>
              <a:rPr lang="en-ID" dirty="0" err="1"/>
              <a:t>secara</a:t>
            </a:r>
            <a:r>
              <a:rPr lang="en-ID" dirty="0"/>
              <a:t> optimal. </a:t>
            </a:r>
            <a:r>
              <a:rPr lang="en-ID" dirty="0" err="1"/>
              <a:t>Misalnya</a:t>
            </a:r>
            <a:r>
              <a:rPr lang="en-ID" dirty="0"/>
              <a:t> di Indonesia </a:t>
            </a:r>
            <a:r>
              <a:rPr lang="en-ID" dirty="0" err="1"/>
              <a:t>pernah</a:t>
            </a:r>
            <a:r>
              <a:rPr lang="en-ID" dirty="0"/>
              <a:t> </a:t>
            </a:r>
            <a:r>
              <a:rPr lang="en-ID" dirty="0" err="1"/>
              <a:t>ditemukan</a:t>
            </a:r>
            <a:r>
              <a:rPr lang="en-ID" dirty="0"/>
              <a:t> </a:t>
            </a:r>
            <a:r>
              <a:rPr lang="en-ID" dirty="0" err="1"/>
              <a:t>puluhan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perkebunan</a:t>
            </a:r>
            <a:r>
              <a:rPr lang="en-ID" dirty="0"/>
              <a:t> </a:t>
            </a:r>
            <a:r>
              <a:rPr lang="en-ID" dirty="0" err="1"/>
              <a:t>sawit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merealisasikan</a:t>
            </a:r>
            <a:r>
              <a:rPr lang="en-ID" dirty="0"/>
              <a:t> dana CSR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</a:t>
            </a:r>
            <a:r>
              <a:rPr lang="en-ID" dirty="0" err="1"/>
              <a:t>sekitar</a:t>
            </a:r>
            <a:endParaRPr lang="en-ID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922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666D9-2BAF-4C4C-A249-B7B31DF7A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5830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2. ESG (Environmental, Social, Governance</a:t>
            </a:r>
            <a:r>
              <a:rPr lang="en-US" b="1" dirty="0"/>
              <a:t>)</a:t>
            </a:r>
            <a:br>
              <a:rPr lang="en-ID" b="1" dirty="0"/>
            </a:br>
            <a:endParaRPr lang="en-ID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51C0687-24D5-4CA8-8411-9DD24C188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004156"/>
              </p:ext>
            </p:extLst>
          </p:nvPr>
        </p:nvGraphicFramePr>
        <p:xfrm>
          <a:off x="1295400" y="2661920"/>
          <a:ext cx="9601200" cy="310896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289179841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87513095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8916867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D" b="1"/>
                        <a:t>Aspek ESG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b="1"/>
                        <a:t>Penjelasan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b="1" dirty="0" err="1"/>
                        <a:t>Contoh</a:t>
                      </a:r>
                      <a:endParaRPr lang="en-ID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412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b="1"/>
                        <a:t>Environmental (Lingkungan)</a:t>
                      </a:r>
                      <a:endParaRPr lang="en-ID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Berkaitan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dengan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dampak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kegiatan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perusahaan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terhadap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lingkungan</a:t>
                      </a:r>
                      <a:r>
                        <a:rPr lang="en-ID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- Emisi karbon - Penggunaan energi - Pengelolaan limbah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038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b="1"/>
                        <a:t>Social (Sosial)</a:t>
                      </a:r>
                      <a:endParaRPr lang="en-ID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/>
                        <a:t>Berkaitan dengan hubungan perusahaan dengan masyarakat dan pemangku kepentingan.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- Kesejahteraan pekerja - Hak asasi manusia - Keamanan produk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274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b="1"/>
                        <a:t>Governance (Tata Kelola)</a:t>
                      </a:r>
                      <a:endParaRPr lang="en-ID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Berkaitan dengan sistem tata kelola dan pengelolaan perusahaan yang baik.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dirty="0"/>
                        <a:t>- </a:t>
                      </a:r>
                      <a:r>
                        <a:rPr lang="en-ID" dirty="0" err="1"/>
                        <a:t>Transparansi</a:t>
                      </a:r>
                      <a:r>
                        <a:rPr lang="en-ID" dirty="0"/>
                        <a:t> - Anti </a:t>
                      </a:r>
                      <a:r>
                        <a:rPr lang="en-ID" dirty="0" err="1"/>
                        <a:t>korupsi</a:t>
                      </a:r>
                      <a:r>
                        <a:rPr lang="en-ID" dirty="0"/>
                        <a:t> - </a:t>
                      </a:r>
                      <a:r>
                        <a:rPr lang="en-ID" dirty="0" err="1"/>
                        <a:t>Struktur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manajemen</a:t>
                      </a:r>
                      <a:endParaRPr lang="en-ID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1323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982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9C0AB-D716-4761-A90C-2912631A5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3. Sustainability Reporting</a:t>
            </a:r>
            <a:br>
              <a:rPr lang="en-ID" b="1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9065B-17F4-4034-BAFA-CADFF5801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D" dirty="0"/>
              <a:t>Sustainability reporting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laporan</a:t>
            </a:r>
            <a:r>
              <a:rPr lang="en-ID" dirty="0"/>
              <a:t> yang </a:t>
            </a: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kinerja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aspek</a:t>
            </a:r>
            <a:r>
              <a:rPr lang="en-ID" dirty="0"/>
              <a:t>:</a:t>
            </a:r>
          </a:p>
          <a:p>
            <a:pPr lvl="0"/>
            <a:r>
              <a:rPr lang="en-ID" dirty="0" err="1"/>
              <a:t>ekonomi</a:t>
            </a:r>
            <a:endParaRPr lang="en-ID" dirty="0"/>
          </a:p>
          <a:p>
            <a:pPr lvl="0"/>
            <a:r>
              <a:rPr lang="en-ID" dirty="0" err="1"/>
              <a:t>sosial</a:t>
            </a:r>
            <a:endParaRPr lang="en-ID" dirty="0"/>
          </a:p>
          <a:p>
            <a:pPr lvl="0"/>
            <a:r>
              <a:rPr lang="en-ID" dirty="0" err="1"/>
              <a:t>lingkungan</a:t>
            </a:r>
            <a:endParaRPr lang="en-ID" dirty="0"/>
          </a:p>
          <a:p>
            <a:pPr marL="0" indent="0">
              <a:buNone/>
            </a:pPr>
            <a:r>
              <a:rPr lang="en-ID" dirty="0" err="1"/>
              <a:t>Laporan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mengikuti</a:t>
            </a:r>
            <a:r>
              <a:rPr lang="en-ID" dirty="0"/>
              <a:t> </a:t>
            </a:r>
            <a:r>
              <a:rPr lang="en-ID" dirty="0" err="1"/>
              <a:t>standar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:</a:t>
            </a:r>
          </a:p>
          <a:p>
            <a:pPr lvl="0"/>
            <a:r>
              <a:rPr lang="en-ID" dirty="0"/>
              <a:t>GRI (Global Reporting Initiative)</a:t>
            </a:r>
          </a:p>
          <a:p>
            <a:pPr lvl="0"/>
            <a:r>
              <a:rPr lang="en-ID" dirty="0"/>
              <a:t>ISO 26000</a:t>
            </a:r>
          </a:p>
          <a:p>
            <a:pPr lvl="0"/>
            <a:r>
              <a:rPr lang="en-ID" dirty="0"/>
              <a:t>SASB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90516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BC092-ED44-4C06-A068-B43238226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Hubungan</a:t>
            </a:r>
            <a:r>
              <a:rPr lang="en-US" dirty="0"/>
              <a:t> Sustainability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Akuntansi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C166C-00B1-448A-9D9C-8DEEFAB50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 err="1"/>
              <a:t>Akuntansi</a:t>
            </a:r>
            <a:r>
              <a:rPr lang="en-ID" dirty="0"/>
              <a:t> </a:t>
            </a:r>
            <a:r>
              <a:rPr lang="en-ID" dirty="0" err="1"/>
              <a:t>tradisional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mencatat</a:t>
            </a:r>
            <a:r>
              <a:rPr lang="en-ID" dirty="0"/>
              <a:t> </a:t>
            </a:r>
            <a:r>
              <a:rPr lang="en-ID" dirty="0" err="1"/>
              <a:t>transaksi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.</a:t>
            </a:r>
          </a:p>
          <a:p>
            <a:pPr marL="0" indent="0">
              <a:buNone/>
            </a:pPr>
            <a:r>
              <a:rPr lang="en-ID" dirty="0" err="1"/>
              <a:t>Namun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sustainability accounting, </a:t>
            </a:r>
            <a:r>
              <a:rPr lang="en-ID" dirty="0" err="1"/>
              <a:t>perusahaan</a:t>
            </a:r>
            <a:r>
              <a:rPr lang="en-ID" dirty="0"/>
              <a:t> juga </a:t>
            </a:r>
            <a:r>
              <a:rPr lang="en-ID" dirty="0" err="1"/>
              <a:t>mengukur</a:t>
            </a:r>
            <a:r>
              <a:rPr lang="en-ID" dirty="0"/>
              <a:t>:</a:t>
            </a:r>
          </a:p>
          <a:p>
            <a:pPr lvl="0"/>
            <a:r>
              <a:rPr lang="en-ID" dirty="0" err="1"/>
              <a:t>Biaya</a:t>
            </a:r>
            <a:r>
              <a:rPr lang="en-ID" dirty="0"/>
              <a:t> </a:t>
            </a:r>
            <a:r>
              <a:rPr lang="en-ID" dirty="0" err="1"/>
              <a:t>lingkungan</a:t>
            </a:r>
            <a:endParaRPr lang="en-ID" dirty="0"/>
          </a:p>
          <a:p>
            <a:pPr lvl="0"/>
            <a:r>
              <a:rPr lang="en-ID" dirty="0" err="1"/>
              <a:t>Dampak</a:t>
            </a:r>
            <a:r>
              <a:rPr lang="en-ID" dirty="0"/>
              <a:t> </a:t>
            </a:r>
            <a:r>
              <a:rPr lang="en-ID" dirty="0" err="1"/>
              <a:t>sosial</a:t>
            </a:r>
            <a:endParaRPr lang="en-ID" dirty="0"/>
          </a:p>
          <a:p>
            <a:pPr lvl="0"/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40897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2A095-62ED-4159-8A06-4138B2360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>
                <a:latin typeface="Calibri-Italic"/>
              </a:rPr>
              <a:t>S</a:t>
            </a:r>
            <a:r>
              <a:rPr lang="en-US" sz="2800" b="0" i="1" u="none" strike="noStrike" baseline="0" dirty="0">
                <a:latin typeface="Calibri-Italic"/>
              </a:rPr>
              <a:t>ustainability accounting 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(</a:t>
            </a:r>
            <a:r>
              <a:rPr lang="en-US" sz="2800" b="0" i="0" u="none" strike="noStrike" baseline="0" dirty="0" err="1">
                <a:latin typeface="Calibri" panose="020F0502020204030204" pitchFamily="34" charset="0"/>
              </a:rPr>
              <a:t>akuntansi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800" b="0" i="0" u="none" strike="noStrike" baseline="0" dirty="0" err="1">
                <a:latin typeface="Calibri" panose="020F0502020204030204" pitchFamily="34" charset="0"/>
              </a:rPr>
              <a:t>keberlanjutan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)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B61E3-88AA-47E2-84AD-7FB7DBA86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800" b="0" i="1" u="none" strike="noStrike" baseline="0" dirty="0">
                <a:latin typeface="Calibri-Italic"/>
              </a:rPr>
              <a:t>Sustainability Accounting Standard Board 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(SASB) </a:t>
            </a:r>
            <a:r>
              <a:rPr lang="en-US" sz="1800" b="0" i="0" u="none" strike="noStrike" baseline="0" dirty="0" err="1">
                <a:latin typeface="Calibri" panose="020F0502020204030204" pitchFamily="34" charset="0"/>
              </a:rPr>
              <a:t>sebagai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 badan yang </a:t>
            </a:r>
            <a:r>
              <a:rPr lang="en-US" sz="1800" b="0" i="0" u="none" strike="noStrike" baseline="0" dirty="0" err="1">
                <a:latin typeface="Calibri" panose="020F0502020204030204" pitchFamily="34" charset="0"/>
              </a:rPr>
              <a:t>mengeluarkan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latin typeface="Calibri" panose="020F0502020204030204" pitchFamily="34" charset="0"/>
              </a:rPr>
              <a:t>standar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latin typeface="Calibri" panose="020F0502020204030204" pitchFamily="34" charset="0"/>
              </a:rPr>
              <a:t>akuntansi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latin typeface="Calibri" panose="020F0502020204030204" pitchFamily="34" charset="0"/>
              </a:rPr>
              <a:t>keberlanjutan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latin typeface="Calibri" panose="020F0502020204030204" pitchFamily="34" charset="0"/>
              </a:rPr>
              <a:t>menyatakan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latin typeface="Calibri" panose="020F0502020204030204" pitchFamily="34" charset="0"/>
              </a:rPr>
              <a:t>bahwa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 :</a:t>
            </a:r>
          </a:p>
          <a:p>
            <a:pPr marL="0" indent="0" algn="just">
              <a:buNone/>
            </a:pPr>
            <a:r>
              <a:rPr lang="en-US" i="1" dirty="0">
                <a:latin typeface="Calibri" panose="020F0502020204030204" pitchFamily="34" charset="0"/>
              </a:rPr>
              <a:t>“</a:t>
            </a:r>
            <a:r>
              <a:rPr lang="en-US" i="1" dirty="0" err="1">
                <a:latin typeface="Calibri" panose="020F0502020204030204" pitchFamily="34" charset="0"/>
              </a:rPr>
              <a:t>K</a:t>
            </a:r>
            <a:r>
              <a:rPr lang="en-US" b="0" i="1" u="none" strike="noStrike" baseline="0" dirty="0" err="1">
                <a:latin typeface="Calibri" panose="020F0502020204030204" pitchFamily="34" charset="0"/>
              </a:rPr>
              <a:t>eberlanjutan</a:t>
            </a:r>
            <a:r>
              <a:rPr lang="en-US" i="1" dirty="0">
                <a:latin typeface="Calibri" panose="020F0502020204030204" pitchFamily="34" charset="0"/>
              </a:rPr>
              <a:t> </a:t>
            </a:r>
            <a:r>
              <a:rPr lang="en-US" b="0" i="1" u="none" strike="noStrike" baseline="0" dirty="0" err="1">
                <a:latin typeface="Calibri" panose="020F0502020204030204" pitchFamily="34" charset="0"/>
              </a:rPr>
              <a:t>dalam</a:t>
            </a:r>
            <a:r>
              <a:rPr lang="en-US" b="0" i="1" u="none" strike="noStrike" baseline="0" dirty="0">
                <a:latin typeface="Calibri" panose="020F0502020204030204" pitchFamily="34" charset="0"/>
              </a:rPr>
              <a:t> </a:t>
            </a:r>
            <a:r>
              <a:rPr lang="en-US" b="0" i="1" u="none" strike="noStrike" baseline="0" dirty="0" err="1">
                <a:latin typeface="Calibri" panose="020F0502020204030204" pitchFamily="34" charset="0"/>
              </a:rPr>
              <a:t>hal</a:t>
            </a:r>
            <a:r>
              <a:rPr lang="en-US" b="0" i="1" u="none" strike="noStrike" baseline="0" dirty="0">
                <a:latin typeface="Calibri" panose="020F0502020204030204" pitchFamily="34" charset="0"/>
              </a:rPr>
              <a:t> </a:t>
            </a:r>
            <a:r>
              <a:rPr lang="en-US" b="0" i="1" u="none" strike="noStrike" baseline="0" dirty="0" err="1">
                <a:latin typeface="Calibri" panose="020F0502020204030204" pitchFamily="34" charset="0"/>
              </a:rPr>
              <a:t>ini</a:t>
            </a:r>
            <a:r>
              <a:rPr lang="en-US" b="0" i="1" u="none" strike="noStrike" baseline="0" dirty="0">
                <a:latin typeface="Calibri" panose="020F0502020204030204" pitchFamily="34" charset="0"/>
              </a:rPr>
              <a:t> </a:t>
            </a:r>
            <a:r>
              <a:rPr lang="en-US" b="0" i="1" u="none" strike="noStrike" baseline="0" dirty="0" err="1">
                <a:latin typeface="Calibri" panose="020F0502020204030204" pitchFamily="34" charset="0"/>
              </a:rPr>
              <a:t>mengacu</a:t>
            </a:r>
            <a:r>
              <a:rPr lang="en-US" b="0" i="1" u="none" strike="noStrike" baseline="0" dirty="0">
                <a:latin typeface="Calibri" panose="020F0502020204030204" pitchFamily="34" charset="0"/>
              </a:rPr>
              <a:t> pada </a:t>
            </a:r>
            <a:r>
              <a:rPr lang="en-US" b="0" i="1" u="none" strike="noStrike" baseline="0" dirty="0" err="1">
                <a:latin typeface="Calibri" panose="020F0502020204030204" pitchFamily="34" charset="0"/>
              </a:rPr>
              <a:t>kegiatan</a:t>
            </a:r>
            <a:r>
              <a:rPr lang="en-US" b="0" i="1" u="none" strike="noStrike" baseline="0" dirty="0">
                <a:latin typeface="Calibri" panose="020F0502020204030204" pitchFamily="34" charset="0"/>
              </a:rPr>
              <a:t> </a:t>
            </a:r>
            <a:r>
              <a:rPr lang="en-US" b="0" i="1" u="none" strike="noStrike" baseline="0" dirty="0" err="1">
                <a:latin typeface="Calibri" panose="020F0502020204030204" pitchFamily="34" charset="0"/>
              </a:rPr>
              <a:t>perusahaan</a:t>
            </a:r>
            <a:r>
              <a:rPr lang="en-US" b="0" i="1" u="none" strike="noStrike" baseline="0" dirty="0">
                <a:latin typeface="Calibri" panose="020F0502020204030204" pitchFamily="34" charset="0"/>
              </a:rPr>
              <a:t> yang </a:t>
            </a:r>
            <a:r>
              <a:rPr lang="fi-FI" b="0" i="1" u="none" strike="noStrike" baseline="0" dirty="0">
                <a:latin typeface="Calibri" panose="020F0502020204030204" pitchFamily="34" charset="0"/>
              </a:rPr>
              <a:t>mempertahankan atau meningkatkan kemampuan perusahaan untuk </a:t>
            </a:r>
            <a:r>
              <a:rPr lang="en-US" b="0" i="1" u="none" strike="noStrike" baseline="0" dirty="0" err="1">
                <a:latin typeface="Calibri" panose="020F0502020204030204" pitchFamily="34" charset="0"/>
              </a:rPr>
              <a:t>menciptakan</a:t>
            </a:r>
            <a:r>
              <a:rPr lang="en-US" b="0" i="1" u="none" strike="noStrike" baseline="0" dirty="0">
                <a:latin typeface="Calibri" panose="020F0502020204030204" pitchFamily="34" charset="0"/>
              </a:rPr>
              <a:t> </a:t>
            </a:r>
            <a:r>
              <a:rPr lang="en-US" b="0" i="1" u="none" strike="noStrike" baseline="0" dirty="0" err="1">
                <a:latin typeface="Calibri" panose="020F0502020204030204" pitchFamily="34" charset="0"/>
              </a:rPr>
              <a:t>nilai</a:t>
            </a:r>
            <a:r>
              <a:rPr lang="en-US" b="0" i="1" u="none" strike="noStrike" baseline="0" dirty="0">
                <a:latin typeface="Calibri" panose="020F0502020204030204" pitchFamily="34" charset="0"/>
              </a:rPr>
              <a:t> </a:t>
            </a:r>
            <a:r>
              <a:rPr lang="en-US" b="0" i="1" u="none" strike="noStrike" baseline="0" dirty="0" err="1">
                <a:latin typeface="Calibri" panose="020F0502020204030204" pitchFamily="34" charset="0"/>
              </a:rPr>
              <a:t>dalam</a:t>
            </a:r>
            <a:r>
              <a:rPr lang="en-US" b="0" i="1" u="none" strike="noStrike" baseline="0" dirty="0">
                <a:latin typeface="Calibri" panose="020F0502020204030204" pitchFamily="34" charset="0"/>
              </a:rPr>
              <a:t> </a:t>
            </a:r>
            <a:r>
              <a:rPr lang="en-US" b="0" i="1" u="none" strike="noStrike" baseline="0" dirty="0" err="1">
                <a:latin typeface="Calibri" panose="020F0502020204030204" pitchFamily="34" charset="0"/>
              </a:rPr>
              <a:t>jangka</a:t>
            </a:r>
            <a:r>
              <a:rPr lang="en-US" b="0" i="1" u="none" strike="noStrike" baseline="0" dirty="0">
                <a:latin typeface="Calibri" panose="020F0502020204030204" pitchFamily="34" charset="0"/>
              </a:rPr>
              <a:t> </a:t>
            </a:r>
            <a:r>
              <a:rPr lang="en-US" b="0" i="1" u="none" strike="noStrike" baseline="0" dirty="0" err="1">
                <a:latin typeface="Calibri" panose="020F0502020204030204" pitchFamily="34" charset="0"/>
              </a:rPr>
              <a:t>panjang</a:t>
            </a:r>
            <a:r>
              <a:rPr lang="en-US" b="0" i="1" u="none" strike="noStrike" baseline="0" dirty="0">
                <a:latin typeface="Calibri" panose="020F0502020204030204" pitchFamily="34" charset="0"/>
              </a:rPr>
              <a:t>. </a:t>
            </a:r>
            <a:r>
              <a:rPr lang="en-US" b="0" i="1" u="none" strike="noStrike" baseline="0" dirty="0" err="1">
                <a:latin typeface="Calibri" panose="020F0502020204030204" pitchFamily="34" charset="0"/>
              </a:rPr>
              <a:t>Sehingga</a:t>
            </a:r>
            <a:r>
              <a:rPr lang="en-US" b="0" i="1" u="none" strike="noStrike" baseline="0" dirty="0">
                <a:latin typeface="Calibri" panose="020F0502020204030204" pitchFamily="34" charset="0"/>
              </a:rPr>
              <a:t> </a:t>
            </a:r>
            <a:r>
              <a:rPr lang="en-US" b="0" i="1" u="none" strike="noStrike" baseline="0" dirty="0" err="1">
                <a:latin typeface="Calibri" panose="020F0502020204030204" pitchFamily="34" charset="0"/>
              </a:rPr>
              <a:t>Akuntansi</a:t>
            </a:r>
            <a:r>
              <a:rPr lang="en-US" i="1" dirty="0">
                <a:latin typeface="Calibri" panose="020F0502020204030204" pitchFamily="34" charset="0"/>
              </a:rPr>
              <a:t> </a:t>
            </a:r>
            <a:r>
              <a:rPr lang="en-US" b="0" i="1" u="none" strike="noStrike" baseline="0" dirty="0" err="1">
                <a:latin typeface="Calibri" panose="020F0502020204030204" pitchFamily="34" charset="0"/>
              </a:rPr>
              <a:t>keberlanjutan</a:t>
            </a:r>
            <a:r>
              <a:rPr lang="en-US" b="0" i="1" u="none" strike="noStrike" baseline="0" dirty="0">
                <a:latin typeface="Calibri" panose="020F0502020204030204" pitchFamily="34" charset="0"/>
              </a:rPr>
              <a:t> </a:t>
            </a:r>
            <a:r>
              <a:rPr lang="en-US" b="0" i="1" u="none" strike="noStrike" baseline="0" dirty="0" err="1">
                <a:latin typeface="Calibri" panose="020F0502020204030204" pitchFamily="34" charset="0"/>
              </a:rPr>
              <a:t>mengacu</a:t>
            </a:r>
            <a:r>
              <a:rPr lang="en-US" b="0" i="1" u="none" strike="noStrike" baseline="0" dirty="0">
                <a:latin typeface="Calibri" panose="020F0502020204030204" pitchFamily="34" charset="0"/>
              </a:rPr>
              <a:t> pada </a:t>
            </a:r>
            <a:r>
              <a:rPr lang="en-US" b="0" i="1" u="none" strike="noStrike" baseline="0" dirty="0" err="1">
                <a:latin typeface="Calibri" panose="020F0502020204030204" pitchFamily="34" charset="0"/>
              </a:rPr>
              <a:t>pengukuran</a:t>
            </a:r>
            <a:r>
              <a:rPr lang="en-US" b="0" i="1" u="none" strike="noStrike" baseline="0" dirty="0">
                <a:latin typeface="Calibri" panose="020F0502020204030204" pitchFamily="34" charset="0"/>
              </a:rPr>
              <a:t>, </a:t>
            </a:r>
            <a:r>
              <a:rPr lang="en-US" b="0" i="1" u="none" strike="noStrike" baseline="0" dirty="0" err="1">
                <a:latin typeface="Calibri" panose="020F0502020204030204" pitchFamily="34" charset="0"/>
              </a:rPr>
              <a:t>manajemen</a:t>
            </a:r>
            <a:r>
              <a:rPr lang="en-US" b="0" i="1" u="none" strike="noStrike" baseline="0" dirty="0">
                <a:latin typeface="Calibri" panose="020F0502020204030204" pitchFamily="34" charset="0"/>
              </a:rPr>
              <a:t>, dan </a:t>
            </a:r>
            <a:r>
              <a:rPr lang="en-US" b="0" i="1" u="none" strike="noStrike" baseline="0" dirty="0" err="1">
                <a:latin typeface="Calibri" panose="020F0502020204030204" pitchFamily="34" charset="0"/>
              </a:rPr>
              <a:t>pelaporan</a:t>
            </a:r>
            <a:r>
              <a:rPr lang="en-US" i="1" dirty="0">
                <a:latin typeface="Calibri" panose="020F0502020204030204" pitchFamily="34" charset="0"/>
              </a:rPr>
              <a:t> </a:t>
            </a:r>
            <a:r>
              <a:rPr lang="en-US" b="0" i="1" u="none" strike="noStrike" baseline="0" dirty="0" err="1">
                <a:latin typeface="Calibri" panose="020F0502020204030204" pitchFamily="34" charset="0"/>
              </a:rPr>
              <a:t>kegiatan</a:t>
            </a:r>
            <a:r>
              <a:rPr lang="en-US" b="0" i="1" u="none" strike="noStrike" baseline="0" dirty="0">
                <a:latin typeface="Calibri" panose="020F0502020204030204" pitchFamily="34" charset="0"/>
              </a:rPr>
              <a:t> </a:t>
            </a:r>
            <a:r>
              <a:rPr lang="en-US" b="0" i="1" u="none" strike="noStrike" baseline="0" dirty="0" err="1">
                <a:latin typeface="Calibri" panose="020F0502020204030204" pitchFamily="34" charset="0"/>
              </a:rPr>
              <a:t>perusahaan</a:t>
            </a:r>
            <a:r>
              <a:rPr lang="en-US" b="0" i="1" u="none" strike="noStrike" baseline="0" dirty="0">
                <a:latin typeface="Calibri" panose="020F0502020204030204" pitchFamily="34" charset="0"/>
              </a:rPr>
              <a:t> </a:t>
            </a:r>
            <a:r>
              <a:rPr lang="en-US" b="0" i="1" u="none" strike="noStrike" baseline="0" dirty="0" err="1">
                <a:latin typeface="Calibri" panose="020F0502020204030204" pitchFamily="34" charset="0"/>
              </a:rPr>
              <a:t>tersebut</a:t>
            </a:r>
            <a:r>
              <a:rPr lang="en-US" i="1" dirty="0">
                <a:latin typeface="Calibri" panose="020F0502020204030204" pitchFamily="34" charset="0"/>
              </a:rPr>
              <a:t>”.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37188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EE53A-7D0E-4A31-AA1F-84CB6FDAD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b="1" dirty="0" err="1"/>
              <a:t>Peran</a:t>
            </a:r>
            <a:r>
              <a:rPr lang="en-ID" b="1" dirty="0"/>
              <a:t> </a:t>
            </a:r>
            <a:r>
              <a:rPr lang="en-ID" b="1" dirty="0" err="1"/>
              <a:t>Akuntan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Sustainability</a:t>
            </a:r>
            <a:br>
              <a:rPr lang="en-ID" b="1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BDE13-674A-4BD6-9714-511A3862B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 err="1"/>
              <a:t>Akuntan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peran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sustainability.</a:t>
            </a:r>
          </a:p>
          <a:p>
            <a:pPr lvl="0"/>
            <a:r>
              <a:rPr lang="en-ID" dirty="0" err="1"/>
              <a:t>Menyusun</a:t>
            </a:r>
            <a:r>
              <a:rPr lang="en-ID" dirty="0"/>
              <a:t> </a:t>
            </a:r>
            <a:r>
              <a:rPr lang="en-ID" dirty="0" err="1"/>
              <a:t>laporan</a:t>
            </a:r>
            <a:r>
              <a:rPr lang="en-ID" dirty="0"/>
              <a:t> </a:t>
            </a:r>
            <a:r>
              <a:rPr lang="en-ID" dirty="0" err="1"/>
              <a:t>keberlanjutan</a:t>
            </a:r>
            <a:endParaRPr lang="en-ID" dirty="0"/>
          </a:p>
          <a:p>
            <a:pPr lvl="0"/>
            <a:r>
              <a:rPr lang="en-ID" dirty="0" err="1"/>
              <a:t>Mengukur</a:t>
            </a:r>
            <a:r>
              <a:rPr lang="en-ID" dirty="0"/>
              <a:t> </a:t>
            </a:r>
            <a:r>
              <a:rPr lang="en-ID" dirty="0" err="1"/>
              <a:t>dampak</a:t>
            </a:r>
            <a:r>
              <a:rPr lang="en-ID" dirty="0"/>
              <a:t> </a:t>
            </a:r>
            <a:r>
              <a:rPr lang="en-ID" dirty="0" err="1"/>
              <a:t>lingkungan</a:t>
            </a:r>
            <a:endParaRPr lang="en-ID" dirty="0"/>
          </a:p>
          <a:p>
            <a:pPr lvl="0"/>
            <a:r>
              <a:rPr lang="en-ID" dirty="0" err="1"/>
              <a:t>Melakukan</a:t>
            </a:r>
            <a:r>
              <a:rPr lang="en-ID" dirty="0"/>
              <a:t> audit sustainability</a:t>
            </a:r>
          </a:p>
          <a:p>
            <a:pPr lvl="0"/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investor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0803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FE2C0-24D5-4409-9CBD-E02A07392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b="1" dirty="0" err="1"/>
              <a:t>Tugas</a:t>
            </a:r>
            <a:r>
              <a:rPr lang="en-ID" b="1" dirty="0"/>
              <a:t> </a:t>
            </a:r>
            <a:r>
              <a:rPr lang="en-ID" b="1" dirty="0" err="1"/>
              <a:t>Mahasiswa</a:t>
            </a:r>
            <a:br>
              <a:rPr lang="en-ID" b="1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66CDC-460D-452C-BFDE-7E2843B0C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err="1"/>
              <a:t>Tugas</a:t>
            </a:r>
            <a:r>
              <a:rPr lang="en-US" b="1" dirty="0"/>
              <a:t> </a:t>
            </a:r>
            <a:r>
              <a:rPr lang="en-US" b="1" dirty="0" err="1"/>
              <a:t>Individu</a:t>
            </a:r>
            <a:endParaRPr lang="en-ID" b="1" dirty="0"/>
          </a:p>
          <a:p>
            <a:r>
              <a:rPr lang="en-ID" dirty="0"/>
              <a:t>Cari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yang </a:t>
            </a:r>
            <a:r>
              <a:rPr lang="en-ID" dirty="0" err="1"/>
              <a:t>menerapkan</a:t>
            </a:r>
            <a:r>
              <a:rPr lang="en-ID" dirty="0"/>
              <a:t> sustainability.</a:t>
            </a:r>
          </a:p>
          <a:p>
            <a:pPr marL="0" indent="0">
              <a:buNone/>
            </a:pPr>
            <a:r>
              <a:rPr lang="en-ID" dirty="0" err="1"/>
              <a:t>Tuliskan</a:t>
            </a:r>
            <a:r>
              <a:rPr lang="en-ID" dirty="0"/>
              <a:t>:</a:t>
            </a:r>
          </a:p>
          <a:p>
            <a:pPr lvl="0"/>
            <a:r>
              <a:rPr lang="en-ID" dirty="0" err="1"/>
              <a:t>profil</a:t>
            </a:r>
            <a:r>
              <a:rPr lang="en-ID" dirty="0"/>
              <a:t> </a:t>
            </a:r>
            <a:r>
              <a:rPr lang="en-ID" dirty="0" err="1"/>
              <a:t>perusahaan</a:t>
            </a:r>
            <a:endParaRPr lang="en-ID" dirty="0"/>
          </a:p>
          <a:p>
            <a:pPr lvl="0"/>
            <a:r>
              <a:rPr lang="en-ID" dirty="0"/>
              <a:t>program sustainability</a:t>
            </a:r>
          </a:p>
          <a:p>
            <a:pPr lvl="0"/>
            <a:r>
              <a:rPr lang="en-ID" dirty="0" err="1"/>
              <a:t>dampak</a:t>
            </a:r>
            <a:r>
              <a:rPr lang="en-ID" dirty="0"/>
              <a:t> </a:t>
            </a:r>
            <a:r>
              <a:rPr lang="en-ID" dirty="0" err="1"/>
              <a:t>ekonomi</a:t>
            </a:r>
            <a:endParaRPr lang="en-ID" dirty="0"/>
          </a:p>
          <a:p>
            <a:pPr lvl="0"/>
            <a:r>
              <a:rPr lang="en-ID" dirty="0" err="1"/>
              <a:t>dampak</a:t>
            </a:r>
            <a:r>
              <a:rPr lang="en-ID" dirty="0"/>
              <a:t> </a:t>
            </a:r>
            <a:r>
              <a:rPr lang="en-ID" dirty="0" err="1"/>
              <a:t>sosial</a:t>
            </a:r>
            <a:endParaRPr lang="en-ID" dirty="0"/>
          </a:p>
          <a:p>
            <a:pPr lvl="0"/>
            <a:r>
              <a:rPr lang="en-ID" dirty="0" err="1"/>
              <a:t>dampak</a:t>
            </a:r>
            <a:r>
              <a:rPr lang="en-ID" dirty="0"/>
              <a:t> </a:t>
            </a:r>
            <a:r>
              <a:rPr lang="en-ID" dirty="0" err="1"/>
              <a:t>lingkungan</a:t>
            </a:r>
            <a:endParaRPr lang="en-ID" dirty="0"/>
          </a:p>
          <a:p>
            <a:r>
              <a:rPr lang="en-ID" dirty="0">
                <a:solidFill>
                  <a:schemeClr val="tx1"/>
                </a:solidFill>
              </a:rPr>
              <a:t>Minimal </a:t>
            </a:r>
            <a:r>
              <a:rPr lang="en-ID" b="1" dirty="0">
                <a:solidFill>
                  <a:schemeClr val="tx1"/>
                </a:solidFill>
              </a:rPr>
              <a:t>2–3 </a:t>
            </a:r>
            <a:r>
              <a:rPr lang="en-ID" b="1" dirty="0" err="1">
                <a:solidFill>
                  <a:schemeClr val="tx1"/>
                </a:solidFill>
              </a:rPr>
              <a:t>halaman</a:t>
            </a:r>
            <a:r>
              <a:rPr lang="en-ID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91944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DFD67-5718-446F-9B53-B4FC9E15D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033D25-3B88-43E2-9A30-D797457D8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17333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E0AE887-A173-48AE-9C05-D08502E1D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151053"/>
              </p:ext>
            </p:extLst>
          </p:nvPr>
        </p:nvGraphicFramePr>
        <p:xfrm>
          <a:off x="1314450" y="1419225"/>
          <a:ext cx="10039352" cy="4451064"/>
        </p:xfrm>
        <a:graphic>
          <a:graphicData uri="http://schemas.openxmlformats.org/drawingml/2006/table">
            <a:tbl>
              <a:tblPr/>
              <a:tblGrid>
                <a:gridCol w="2509838">
                  <a:extLst>
                    <a:ext uri="{9D8B030D-6E8A-4147-A177-3AD203B41FA5}">
                      <a16:colId xmlns:a16="http://schemas.microsoft.com/office/drawing/2014/main" val="2894129796"/>
                    </a:ext>
                  </a:extLst>
                </a:gridCol>
                <a:gridCol w="2509838">
                  <a:extLst>
                    <a:ext uri="{9D8B030D-6E8A-4147-A177-3AD203B41FA5}">
                      <a16:colId xmlns:a16="http://schemas.microsoft.com/office/drawing/2014/main" val="1597932598"/>
                    </a:ext>
                  </a:extLst>
                </a:gridCol>
                <a:gridCol w="2509838">
                  <a:extLst>
                    <a:ext uri="{9D8B030D-6E8A-4147-A177-3AD203B41FA5}">
                      <a16:colId xmlns:a16="http://schemas.microsoft.com/office/drawing/2014/main" val="1218378806"/>
                    </a:ext>
                  </a:extLst>
                </a:gridCol>
                <a:gridCol w="2509838">
                  <a:extLst>
                    <a:ext uri="{9D8B030D-6E8A-4147-A177-3AD203B41FA5}">
                      <a16:colId xmlns:a16="http://schemas.microsoft.com/office/drawing/2014/main" val="2528682457"/>
                    </a:ext>
                  </a:extLst>
                </a:gridCol>
              </a:tblGrid>
              <a:tr h="325407">
                <a:tc>
                  <a:txBody>
                    <a:bodyPr/>
                    <a:lstStyle/>
                    <a:p>
                      <a:r>
                        <a:rPr lang="en-ID" sz="1800" b="1" dirty="0"/>
                        <a:t>Program</a:t>
                      </a:r>
                    </a:p>
                  </a:txBody>
                  <a:tcPr marL="60325" marR="60325" marT="30163" marB="301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sz="1800" b="1"/>
                        <a:t>Penjelasan</a:t>
                      </a:r>
                    </a:p>
                  </a:txBody>
                  <a:tcPr marL="60325" marR="60325" marT="30163" marB="301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sz="1800" b="1"/>
                        <a:t>Contoh / Kegiatan</a:t>
                      </a:r>
                    </a:p>
                  </a:txBody>
                  <a:tcPr marL="60325" marR="60325" marT="30163" marB="301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sz="1800" b="1" dirty="0" err="1"/>
                        <a:t>Sumber</a:t>
                      </a:r>
                      <a:endParaRPr lang="en-ID" sz="1800" b="1" dirty="0"/>
                    </a:p>
                  </a:txBody>
                  <a:tcPr marL="60325" marR="60325" marT="30163" marB="301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656432"/>
                  </a:ext>
                </a:extLst>
              </a:tr>
              <a:tr h="1533568">
                <a:tc>
                  <a:txBody>
                    <a:bodyPr/>
                    <a:lstStyle/>
                    <a:p>
                      <a:r>
                        <a:rPr lang="en-ID" sz="1400" b="1" dirty="0" err="1"/>
                        <a:t>Pengurangan</a:t>
                      </a:r>
                      <a:r>
                        <a:rPr lang="en-ID" sz="1400" b="1" dirty="0"/>
                        <a:t> </a:t>
                      </a:r>
                      <a:r>
                        <a:rPr lang="en-ID" sz="1400" b="1" dirty="0" err="1"/>
                        <a:t>Plastik</a:t>
                      </a:r>
                      <a:endParaRPr lang="en-ID" sz="1400" dirty="0"/>
                    </a:p>
                  </a:txBody>
                  <a:tcPr marL="60325" marR="60325" marT="30163" marB="301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sz="1400" dirty="0"/>
                        <a:t>Unilever </a:t>
                      </a:r>
                      <a:r>
                        <a:rPr lang="en-ID" sz="1400" dirty="0" err="1"/>
                        <a:t>menargetkan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pengurangan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penggunaan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plastik</a:t>
                      </a:r>
                      <a:r>
                        <a:rPr lang="en-ID" sz="1400" dirty="0"/>
                        <a:t> dan </a:t>
                      </a:r>
                      <a:r>
                        <a:rPr lang="en-ID" sz="1400" dirty="0" err="1"/>
                        <a:t>meningkatkan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daur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ulang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kemasan</a:t>
                      </a:r>
                      <a:r>
                        <a:rPr lang="en-ID" sz="1400" dirty="0"/>
                        <a:t>.</a:t>
                      </a:r>
                    </a:p>
                  </a:txBody>
                  <a:tcPr marL="60325" marR="60325" marT="30163" marB="301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sz="1400" dirty="0"/>
                        <a:t>• 100% </a:t>
                      </a:r>
                      <a:r>
                        <a:rPr lang="en-ID" sz="1400" dirty="0" err="1"/>
                        <a:t>kemasan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dapat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didaur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ulang</a:t>
                      </a:r>
                      <a:r>
                        <a:rPr lang="en-ID" sz="1400" dirty="0"/>
                        <a:t> </a:t>
                      </a:r>
                      <a:br>
                        <a:rPr lang="en-ID" sz="1400" dirty="0"/>
                      </a:br>
                      <a:r>
                        <a:rPr lang="en-ID" sz="1400" dirty="0"/>
                        <a:t>• </a:t>
                      </a:r>
                      <a:r>
                        <a:rPr lang="en-ID" sz="1400" dirty="0" err="1"/>
                        <a:t>Pengurangan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plastik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baru</a:t>
                      </a:r>
                      <a:r>
                        <a:rPr lang="en-ID" sz="1400" dirty="0"/>
                        <a:t> </a:t>
                      </a:r>
                      <a:br>
                        <a:rPr lang="en-ID" sz="1400" dirty="0"/>
                      </a:br>
                      <a:r>
                        <a:rPr lang="en-ID" sz="1400" dirty="0"/>
                        <a:t>• Refill pouch </a:t>
                      </a:r>
                      <a:br>
                        <a:rPr lang="en-ID" sz="1400" dirty="0"/>
                      </a:br>
                      <a:r>
                        <a:rPr lang="en-ID" sz="1400" dirty="0"/>
                        <a:t>• </a:t>
                      </a:r>
                      <a:r>
                        <a:rPr lang="en-ID" sz="1400" dirty="0" err="1"/>
                        <a:t>Kemasan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daur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ulang</a:t>
                      </a:r>
                      <a:endParaRPr lang="en-ID" sz="1400" dirty="0"/>
                    </a:p>
                  </a:txBody>
                  <a:tcPr marL="60325" marR="60325" marT="30163" marB="301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sz="1400" dirty="0">
                          <a:hlinkClick r:id="rId2"/>
                        </a:rPr>
                        <a:t>https://www.reuters.com/business/sustainable-business/unilever-plastic-reduction-strategy</a:t>
                      </a:r>
                      <a:endParaRPr lang="en-ID" sz="1400" dirty="0"/>
                    </a:p>
                  </a:txBody>
                  <a:tcPr marL="60325" marR="60325" marT="30163" marB="301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694760"/>
                  </a:ext>
                </a:extLst>
              </a:tr>
              <a:tr h="1291425">
                <a:tc>
                  <a:txBody>
                    <a:bodyPr/>
                    <a:lstStyle/>
                    <a:p>
                      <a:r>
                        <a:rPr lang="en-ID" sz="1400" b="1" dirty="0"/>
                        <a:t>Sustainable Agriculture</a:t>
                      </a:r>
                      <a:endParaRPr lang="en-ID" sz="1400" dirty="0"/>
                    </a:p>
                  </a:txBody>
                  <a:tcPr marL="60325" marR="60325" marT="30163" marB="301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sz="1400" dirty="0"/>
                        <a:t>Unilever </a:t>
                      </a:r>
                      <a:r>
                        <a:rPr lang="en-ID" sz="1400" dirty="0" err="1"/>
                        <a:t>bekerja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sama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dengan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petani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untuk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menerapkan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praktik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pertanian</a:t>
                      </a:r>
                      <a:r>
                        <a:rPr lang="en-ID" sz="1400" dirty="0"/>
                        <a:t> yang </a:t>
                      </a:r>
                      <a:r>
                        <a:rPr lang="en-ID" sz="1400" dirty="0" err="1"/>
                        <a:t>berkelanjutan</a:t>
                      </a:r>
                      <a:r>
                        <a:rPr lang="en-ID" sz="1400" dirty="0"/>
                        <a:t>.</a:t>
                      </a:r>
                    </a:p>
                  </a:txBody>
                  <a:tcPr marL="60325" marR="60325" marT="30163" marB="301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400"/>
                        <a:t>• Penggunaan air lebih efisien </a:t>
                      </a:r>
                      <a:br>
                        <a:rPr lang="sv-SE" sz="1400"/>
                      </a:br>
                      <a:r>
                        <a:rPr lang="sv-SE" sz="1400"/>
                        <a:t>• Pengurangan pestisida </a:t>
                      </a:r>
                      <a:br>
                        <a:rPr lang="sv-SE" sz="1400"/>
                      </a:br>
                      <a:r>
                        <a:rPr lang="sv-SE" sz="1400"/>
                        <a:t>• Perlindungan tanah</a:t>
                      </a:r>
                    </a:p>
                  </a:txBody>
                  <a:tcPr marL="60325" marR="60325" marT="30163" marB="301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sz="1400" dirty="0"/>
                        <a:t>-</a:t>
                      </a:r>
                    </a:p>
                  </a:txBody>
                  <a:tcPr marL="60325" marR="60325" marT="30163" marB="301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892447"/>
                  </a:ext>
                </a:extLst>
              </a:tr>
              <a:tr h="1291425">
                <a:tc>
                  <a:txBody>
                    <a:bodyPr/>
                    <a:lstStyle/>
                    <a:p>
                      <a:r>
                        <a:rPr lang="en-ID" sz="1400" b="1"/>
                        <a:t>Program Sosial</a:t>
                      </a:r>
                      <a:endParaRPr lang="en-ID" sz="1400"/>
                    </a:p>
                  </a:txBody>
                  <a:tcPr marL="60325" marR="60325" marT="30163" marB="301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sz="1400"/>
                        <a:t>Program yang bertujuan meningkatkan kesejahteraan masyarakat.</a:t>
                      </a:r>
                    </a:p>
                  </a:txBody>
                  <a:tcPr marL="60325" marR="60325" marT="30163" marB="301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sz="1400"/>
                        <a:t>• Kampanye kebersihan melalui Lifebuoy </a:t>
                      </a:r>
                      <a:br>
                        <a:rPr lang="en-ID" sz="1400"/>
                      </a:br>
                      <a:r>
                        <a:rPr lang="en-ID" sz="1400"/>
                        <a:t>• Edukasi kesehatan </a:t>
                      </a:r>
                      <a:br>
                        <a:rPr lang="en-ID" sz="1400"/>
                      </a:br>
                      <a:r>
                        <a:rPr lang="en-ID" sz="1400"/>
                        <a:t>• Pemberdayaan perempuan</a:t>
                      </a:r>
                    </a:p>
                  </a:txBody>
                  <a:tcPr marL="60325" marR="60325" marT="30163" marB="301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sz="1400" dirty="0"/>
                        <a:t>-</a:t>
                      </a:r>
                    </a:p>
                  </a:txBody>
                  <a:tcPr marL="60325" marR="60325" marT="30163" marB="301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46776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59F9F21-F3DE-46D7-BF6A-28FABA8B7E5B}"/>
              </a:ext>
            </a:extLst>
          </p:cNvPr>
          <p:cNvSpPr/>
          <p:nvPr/>
        </p:nvSpPr>
        <p:spPr>
          <a:xfrm>
            <a:off x="2800350" y="733425"/>
            <a:ext cx="6276975" cy="523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 err="1"/>
              <a:t>Studi</a:t>
            </a:r>
            <a:r>
              <a:rPr lang="en-ID" b="1" dirty="0"/>
              <a:t> </a:t>
            </a:r>
            <a:r>
              <a:rPr lang="en-ID" b="1" dirty="0" err="1"/>
              <a:t>Kasus</a:t>
            </a:r>
            <a:r>
              <a:rPr lang="en-ID" b="1" dirty="0"/>
              <a:t>: Unilever – Sustainable Living Plan</a:t>
            </a:r>
          </a:p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49396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CB820-18A5-47A1-B820-B24D6DE84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FCD73-84BB-48EB-AA94-D91036E4C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Keberlanjutan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(</a:t>
            </a:r>
            <a:r>
              <a:rPr lang="en-US" sz="2400" b="0" i="1" u="none" strike="noStrike" baseline="0" dirty="0">
                <a:latin typeface="Calibri-Italic"/>
              </a:rPr>
              <a:t>sustainability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)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merupakan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isu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yang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menjadi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perhatian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banyak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pihak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(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perusahaan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,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akademisi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,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aktivis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lingkungan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, regulator dan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profesional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)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dalam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dekade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terakhir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ini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algn="just"/>
            <a:r>
              <a:rPr lang="en-US" sz="2400" b="0" i="0" u="none" strike="noStrike" baseline="0" dirty="0">
                <a:latin typeface="Calibri" panose="020F0502020204030204" pitchFamily="34" charset="0"/>
              </a:rPr>
              <a:t>Perusahaan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dianggap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merupakan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kontributor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kunci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dalam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bidang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ekonomi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,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sosial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dan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lingkungan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.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Sehingga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keberlanjutan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perusahaan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menjadi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isu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yang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penting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bagi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pembangunan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berkelanjutan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jangka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nn-NO" sz="2400" b="0" i="0" u="none" strike="noStrike" baseline="0" dirty="0">
                <a:latin typeface="Calibri" panose="020F0502020204030204" pitchFamily="34" charset="0"/>
              </a:rPr>
              <a:t>panjang di bidang ekonomi, sosial dan lingkungan.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155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29B28DA-20A3-483B-877B-8CD1B2B99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742321"/>
              </p:ext>
            </p:extLst>
          </p:nvPr>
        </p:nvGraphicFramePr>
        <p:xfrm>
          <a:off x="1295400" y="1781175"/>
          <a:ext cx="9601200" cy="2771775"/>
        </p:xfrm>
        <a:graphic>
          <a:graphicData uri="http://schemas.openxmlformats.org/drawingml/2006/table">
            <a:tbl>
              <a:tblPr/>
              <a:tblGrid>
                <a:gridCol w="4800600">
                  <a:extLst>
                    <a:ext uri="{9D8B030D-6E8A-4147-A177-3AD203B41FA5}">
                      <a16:colId xmlns:a16="http://schemas.microsoft.com/office/drawing/2014/main" val="2572082483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107990210"/>
                    </a:ext>
                  </a:extLst>
                </a:gridCol>
              </a:tblGrid>
              <a:tr h="443484">
                <a:tc>
                  <a:txBody>
                    <a:bodyPr/>
                    <a:lstStyle/>
                    <a:p>
                      <a:r>
                        <a:rPr lang="en-ID" b="1"/>
                        <a:t>Dampak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b="1" dirty="0" err="1"/>
                        <a:t>Penjelasan</a:t>
                      </a:r>
                      <a:endParaRPr lang="en-ID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441680"/>
                  </a:ext>
                </a:extLst>
              </a:tr>
              <a:tr h="776097">
                <a:tc>
                  <a:txBody>
                    <a:bodyPr/>
                    <a:lstStyle/>
                    <a:p>
                      <a:r>
                        <a:rPr lang="en-ID" b="1"/>
                        <a:t>Reputasi Global Meningkat</a:t>
                      </a:r>
                      <a:endParaRPr lang="en-ID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/>
                        <a:t>Program keberlanjutan meningkatkan citra perusahaan di tingkat internasional.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803415"/>
                  </a:ext>
                </a:extLst>
              </a:tr>
              <a:tr h="776097">
                <a:tc>
                  <a:txBody>
                    <a:bodyPr/>
                    <a:lstStyle/>
                    <a:p>
                      <a:r>
                        <a:rPr lang="en-ID" b="1"/>
                        <a:t>Loyalitas Konsumen Meningkat</a:t>
                      </a:r>
                      <a:endParaRPr lang="en-ID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/>
                        <a:t>Konsumen lebih percaya dan setia pada produk yang peduli lingkungan dan sosial.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41288"/>
                  </a:ext>
                </a:extLst>
              </a:tr>
              <a:tr h="776097">
                <a:tc>
                  <a:txBody>
                    <a:bodyPr/>
                    <a:lstStyle/>
                    <a:p>
                      <a:r>
                        <a:rPr lang="en-ID" b="1"/>
                        <a:t>Efisiensi Biaya Produksi</a:t>
                      </a:r>
                      <a:endParaRPr lang="en-ID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Praktik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keberlanjutan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membantu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perusahaan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menggunakan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sumber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daya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secara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lebih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efisien</a:t>
                      </a:r>
                      <a:r>
                        <a:rPr lang="en-ID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86458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62BAE6C-6096-48BF-A470-0E21ACBF1E67}"/>
              </a:ext>
            </a:extLst>
          </p:cNvPr>
          <p:cNvSpPr/>
          <p:nvPr/>
        </p:nvSpPr>
        <p:spPr>
          <a:xfrm>
            <a:off x="2867026" y="1019175"/>
            <a:ext cx="6686550" cy="428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dirty="0" err="1"/>
              <a:t>Dampak</a:t>
            </a:r>
            <a:r>
              <a:rPr lang="en-ID" dirty="0"/>
              <a:t> Sustainability Unilever</a:t>
            </a:r>
          </a:p>
        </p:txBody>
      </p:sp>
    </p:spTree>
    <p:extLst>
      <p:ext uri="{BB962C8B-B14F-4D97-AF65-F5344CB8AC3E}">
        <p14:creationId xmlns:p14="http://schemas.microsoft.com/office/powerpoint/2010/main" val="770900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34D641-6E13-45F7-9DB0-94E537DE8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1052512"/>
            <a:ext cx="84105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10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DB8B19-6518-4C75-9A9B-7407F5212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87" y="1238250"/>
            <a:ext cx="820102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31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CC3AD8-5F47-4A55-AEF8-56637585E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12" y="1414462"/>
            <a:ext cx="820102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2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AAEB7-8D61-4F28-83E6-F64C8E65D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CAF40-EFEF-4247-BBD5-7F54806AA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err="1">
                <a:latin typeface="Calibri" panose="020F0502020204030204" pitchFamily="34" charset="0"/>
              </a:rPr>
              <a:t>I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stilah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yang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muncul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membuat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pemahaman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mengenai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b="0" i="1" u="none" strike="noStrike" baseline="0" dirty="0">
                <a:latin typeface="Calibri-Italic"/>
              </a:rPr>
              <a:t>corporate sustainability 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juga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menjadi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rancu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.</a:t>
            </a:r>
          </a:p>
          <a:p>
            <a:pPr algn="l"/>
            <a:r>
              <a:rPr lang="en-US" b="0" i="1" u="none" strike="noStrike" baseline="0" dirty="0">
                <a:latin typeface="Calibri-Italic"/>
              </a:rPr>
              <a:t>corporate social responsibility 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(CSR), </a:t>
            </a:r>
          </a:p>
          <a:p>
            <a:pPr algn="l"/>
            <a:r>
              <a:rPr lang="en-US" b="0" i="1" u="none" strike="noStrike" baseline="0" dirty="0">
                <a:latin typeface="Calibri-Italic"/>
              </a:rPr>
              <a:t>Environmental</a:t>
            </a:r>
            <a:r>
              <a:rPr lang="en-US" i="1" dirty="0">
                <a:latin typeface="Calibri-Italic"/>
              </a:rPr>
              <a:t> </a:t>
            </a:r>
            <a:r>
              <a:rPr lang="en-US" b="0" i="1" u="none" strike="noStrike" baseline="0" dirty="0">
                <a:latin typeface="Calibri-Italic"/>
              </a:rPr>
              <a:t>accounting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, </a:t>
            </a:r>
            <a:r>
              <a:rPr lang="en-US" b="0" i="1" u="none" strike="noStrike" baseline="0" dirty="0">
                <a:latin typeface="Calibri-Italic"/>
              </a:rPr>
              <a:t>corporate social responsibility disclosure, environmental</a:t>
            </a:r>
          </a:p>
          <a:p>
            <a:pPr algn="l"/>
            <a:r>
              <a:rPr lang="en-US" b="0" i="1" u="none" strike="noStrike" baseline="0" dirty="0">
                <a:latin typeface="Calibri-Italic"/>
              </a:rPr>
              <a:t>management accounting, sustainability accounting 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dan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berbagai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istilah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fi-FI" b="0" i="0" u="none" strike="noStrike" baseline="0" dirty="0">
                <a:latin typeface="Calibri" panose="020F0502020204030204" pitchFamily="34" charset="0"/>
              </a:rPr>
              <a:t>lain yang berkaitan dengan s</a:t>
            </a:r>
            <a:r>
              <a:rPr lang="fi-FI" b="0" i="1" u="none" strike="noStrike" baseline="0" dirty="0">
                <a:latin typeface="Calibri-Italic"/>
              </a:rPr>
              <a:t>ustainability</a:t>
            </a:r>
            <a:r>
              <a:rPr lang="fi-FI" b="0" i="0" u="none" strike="noStrike" baseline="0" dirty="0">
                <a:latin typeface="Calibri" panose="020F050202020403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20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C9DAE-EFDE-44C2-9DC3-2E0EE2C02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Mengapa</a:t>
            </a:r>
            <a:r>
              <a:rPr lang="en-US" dirty="0"/>
              <a:t> Sustainability </a:t>
            </a:r>
            <a:r>
              <a:rPr lang="en-US" dirty="0" err="1"/>
              <a:t>Penting</a:t>
            </a:r>
            <a:r>
              <a:rPr lang="en-US" dirty="0"/>
              <a:t>?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81A40-393F-476F-9C3E-795F88BCD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dekade</a:t>
            </a:r>
            <a:r>
              <a:rPr lang="en-ID" dirty="0"/>
              <a:t> </a:t>
            </a:r>
            <a:r>
              <a:rPr lang="en-ID" dirty="0" err="1"/>
              <a:t>terakhir</a:t>
            </a:r>
            <a:r>
              <a:rPr lang="en-ID" dirty="0"/>
              <a:t>, dunia </a:t>
            </a:r>
            <a:r>
              <a:rPr lang="en-ID" dirty="0" err="1"/>
              <a:t>menghadapi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global </a:t>
            </a:r>
            <a:r>
              <a:rPr lang="en-ID" dirty="0" err="1"/>
              <a:t>seperti</a:t>
            </a:r>
            <a:r>
              <a:rPr lang="en-ID" dirty="0"/>
              <a:t>:</a:t>
            </a:r>
          </a:p>
          <a:p>
            <a:pPr lvl="0"/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iklim</a:t>
            </a:r>
            <a:endParaRPr lang="en-ID" dirty="0"/>
          </a:p>
          <a:p>
            <a:pPr lvl="0"/>
            <a:r>
              <a:rPr lang="en-ID" dirty="0" err="1"/>
              <a:t>kerusakan</a:t>
            </a:r>
            <a:r>
              <a:rPr lang="en-ID" dirty="0"/>
              <a:t> </a:t>
            </a:r>
            <a:r>
              <a:rPr lang="en-ID" dirty="0" err="1"/>
              <a:t>lingkungan</a:t>
            </a:r>
            <a:endParaRPr lang="en-ID" dirty="0"/>
          </a:p>
          <a:p>
            <a:pPr lvl="0"/>
            <a:r>
              <a:rPr lang="en-ID" dirty="0" err="1"/>
              <a:t>ketimpangan</a:t>
            </a:r>
            <a:r>
              <a:rPr lang="en-ID" dirty="0"/>
              <a:t> </a:t>
            </a:r>
            <a:r>
              <a:rPr lang="en-ID" dirty="0" err="1"/>
              <a:t>sosial</a:t>
            </a:r>
            <a:endParaRPr lang="en-ID" dirty="0"/>
          </a:p>
          <a:p>
            <a:pPr lvl="0"/>
            <a:r>
              <a:rPr lang="en-ID" dirty="0" err="1"/>
              <a:t>eksploitasi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alam</a:t>
            </a:r>
            <a:endParaRPr lang="en-ID" dirty="0"/>
          </a:p>
          <a:p>
            <a:pPr marL="0" indent="0">
              <a:buNone/>
            </a:pPr>
            <a:r>
              <a:rPr lang="en-ID" dirty="0" err="1"/>
              <a:t>Akibatnya</a:t>
            </a:r>
            <a:r>
              <a:rPr lang="en-ID" dirty="0"/>
              <a:t>, </a:t>
            </a:r>
            <a:r>
              <a:rPr lang="en-ID" dirty="0" err="1"/>
              <a:t>muncul</a:t>
            </a:r>
            <a:r>
              <a:rPr lang="en-ID" dirty="0"/>
              <a:t> </a:t>
            </a:r>
            <a:r>
              <a:rPr lang="en-ID" dirty="0" err="1"/>
              <a:t>paradigma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dunia </a:t>
            </a:r>
            <a:r>
              <a:rPr lang="en-ID" dirty="0" err="1"/>
              <a:t>bisnis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 sustainable development (</a:t>
            </a:r>
            <a:r>
              <a:rPr lang="en-ID" dirty="0" err="1"/>
              <a:t>pembangunan</a:t>
            </a:r>
            <a:r>
              <a:rPr lang="en-ID" dirty="0"/>
              <a:t> </a:t>
            </a:r>
            <a:r>
              <a:rPr lang="en-ID" dirty="0" err="1"/>
              <a:t>berkelanjutan</a:t>
            </a:r>
            <a:r>
              <a:rPr lang="en-ID" dirty="0"/>
              <a:t>).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10892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6AE4C-CA82-4A2D-BCB8-FBDDEFA0F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P</a:t>
            </a:r>
            <a:r>
              <a:rPr lang="en-US" sz="3200" b="0" i="0" u="none" strike="noStrike" baseline="0" dirty="0">
                <a:latin typeface="Calibri" panose="020F0502020204030204" pitchFamily="34" charset="0"/>
              </a:rPr>
              <a:t>embangunan </a:t>
            </a:r>
            <a:r>
              <a:rPr lang="en-US" sz="3200" dirty="0" err="1">
                <a:latin typeface="Calibri" panose="020F0502020204030204" pitchFamily="34" charset="0"/>
              </a:rPr>
              <a:t>B</a:t>
            </a:r>
            <a:r>
              <a:rPr lang="en-US" sz="3200" b="0" i="0" u="none" strike="noStrike" baseline="0" dirty="0" err="1">
                <a:latin typeface="Calibri" panose="020F0502020204030204" pitchFamily="34" charset="0"/>
              </a:rPr>
              <a:t>erkelanjutan</a:t>
            </a:r>
            <a:r>
              <a:rPr lang="en-US" sz="3200" b="0" i="0" u="none" strike="noStrike" baseline="0" dirty="0">
                <a:latin typeface="Calibri" panose="020F0502020204030204" pitchFamily="34" charset="0"/>
              </a:rPr>
              <a:t> (</a:t>
            </a:r>
            <a:r>
              <a:rPr lang="en-US" sz="3200" i="1" dirty="0">
                <a:latin typeface="Calibri-Italic"/>
              </a:rPr>
              <a:t>S</a:t>
            </a:r>
            <a:r>
              <a:rPr lang="en-US" sz="3200" b="0" i="1" u="none" strike="noStrike" baseline="0" dirty="0">
                <a:latin typeface="Calibri-Italic"/>
              </a:rPr>
              <a:t>ustainable </a:t>
            </a:r>
            <a:r>
              <a:rPr lang="en-US" sz="3200" i="1" dirty="0">
                <a:latin typeface="Calibri-Italic"/>
              </a:rPr>
              <a:t>D</a:t>
            </a:r>
            <a:r>
              <a:rPr lang="en-US" sz="3200" b="0" i="1" u="none" strike="noStrike" baseline="0" dirty="0">
                <a:latin typeface="Calibri-Italic"/>
              </a:rPr>
              <a:t>evelopment</a:t>
            </a:r>
            <a:r>
              <a:rPr lang="en-US" sz="3200" b="0" i="0" u="none" strike="noStrike" baseline="0" dirty="0">
                <a:latin typeface="Calibri" panose="020F0502020204030204" pitchFamily="34" charset="0"/>
              </a:rPr>
              <a:t>)</a:t>
            </a:r>
            <a:endParaRPr lang="en-US" sz="32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7DE56D2-3AF0-49CB-A06D-56CF48AB2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Definisi</a:t>
            </a:r>
            <a:r>
              <a:rPr lang="en-US" dirty="0"/>
              <a:t> Pembangunan </a:t>
            </a:r>
            <a:r>
              <a:rPr lang="en-US" dirty="0" err="1"/>
              <a:t>Berkelanjutan</a:t>
            </a:r>
            <a:r>
              <a:rPr lang="en-US" dirty="0"/>
              <a:t> World Commission on Environment and Development (1987):</a:t>
            </a:r>
          </a:p>
          <a:p>
            <a:pPr marL="0" indent="0">
              <a:buNone/>
            </a:pPr>
            <a:r>
              <a:rPr lang="en-US" dirty="0"/>
              <a:t>   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5A2C6CE-B11A-45C3-A7B0-6A5079E8A994}"/>
              </a:ext>
            </a:extLst>
          </p:cNvPr>
          <p:cNvSpPr/>
          <p:nvPr/>
        </p:nvSpPr>
        <p:spPr>
          <a:xfrm>
            <a:off x="2609850" y="3429000"/>
            <a:ext cx="6486525" cy="17811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400" dirty="0"/>
              <a:t>Pembangunan yang </a:t>
            </a:r>
            <a:r>
              <a:rPr lang="en-ID" sz="2400" dirty="0" err="1"/>
              <a:t>memenuhi</a:t>
            </a:r>
            <a:r>
              <a:rPr lang="en-ID" sz="2400" dirty="0"/>
              <a:t> </a:t>
            </a:r>
            <a:r>
              <a:rPr lang="en-ID" sz="2400" dirty="0" err="1"/>
              <a:t>kebutuhan</a:t>
            </a:r>
            <a:r>
              <a:rPr lang="en-ID" sz="2400" dirty="0"/>
              <a:t> </a:t>
            </a:r>
            <a:r>
              <a:rPr lang="en-ID" sz="2400" dirty="0" err="1"/>
              <a:t>saat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tanpa</a:t>
            </a:r>
            <a:r>
              <a:rPr lang="en-ID" sz="2400" dirty="0"/>
              <a:t> </a:t>
            </a:r>
            <a:r>
              <a:rPr lang="en-ID" sz="2400" dirty="0" err="1"/>
              <a:t>mengorbankan</a:t>
            </a:r>
            <a:r>
              <a:rPr lang="en-ID" sz="2400" dirty="0"/>
              <a:t> </a:t>
            </a:r>
            <a:r>
              <a:rPr lang="en-ID" sz="2400" dirty="0" err="1"/>
              <a:t>kemampuan</a:t>
            </a:r>
            <a:r>
              <a:rPr lang="en-ID" sz="2400" dirty="0"/>
              <a:t> </a:t>
            </a:r>
            <a:r>
              <a:rPr lang="en-ID" sz="2400" dirty="0" err="1"/>
              <a:t>generasi</a:t>
            </a:r>
            <a:r>
              <a:rPr lang="en-ID" sz="2400" dirty="0"/>
              <a:t> </a:t>
            </a:r>
            <a:r>
              <a:rPr lang="en-ID" sz="2400" dirty="0" err="1"/>
              <a:t>mendatang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memenuhi</a:t>
            </a:r>
            <a:r>
              <a:rPr lang="en-ID" sz="2400" dirty="0"/>
              <a:t> </a:t>
            </a:r>
            <a:r>
              <a:rPr lang="en-ID" sz="2400" dirty="0" err="1"/>
              <a:t>kebutuhannya</a:t>
            </a:r>
            <a:r>
              <a:rPr lang="en-ID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458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6AE4C-CA82-4A2D-BCB8-FBDDEFA0F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P</a:t>
            </a:r>
            <a:r>
              <a:rPr lang="en-US" sz="3200" b="0" i="0" u="none" strike="noStrike" baseline="0" dirty="0">
                <a:latin typeface="Calibri" panose="020F0502020204030204" pitchFamily="34" charset="0"/>
              </a:rPr>
              <a:t>embangunan </a:t>
            </a:r>
            <a:r>
              <a:rPr lang="en-US" sz="3200" dirty="0" err="1">
                <a:latin typeface="Calibri" panose="020F0502020204030204" pitchFamily="34" charset="0"/>
              </a:rPr>
              <a:t>B</a:t>
            </a:r>
            <a:r>
              <a:rPr lang="en-US" sz="3200" b="0" i="0" u="none" strike="noStrike" baseline="0" dirty="0" err="1">
                <a:latin typeface="Calibri" panose="020F0502020204030204" pitchFamily="34" charset="0"/>
              </a:rPr>
              <a:t>erkelanjutan</a:t>
            </a:r>
            <a:r>
              <a:rPr lang="en-US" sz="3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</a:rPr>
              <a:t>Sustainability </a:t>
            </a:r>
            <a:r>
              <a:rPr lang="en-US" sz="3200" dirty="0" err="1">
                <a:latin typeface="Calibri" panose="020F0502020204030204" pitchFamily="34" charset="0"/>
              </a:rPr>
              <a:t>dalam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Konteks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Bisnis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7DE56D2-3AF0-49CB-A06D-56CF48AB2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 err="1"/>
              <a:t>Dalam</a:t>
            </a:r>
            <a:r>
              <a:rPr lang="en-ID" dirty="0"/>
              <a:t> dunia </a:t>
            </a:r>
            <a:r>
              <a:rPr lang="en-ID" dirty="0" err="1"/>
              <a:t>bisnis</a:t>
            </a:r>
            <a:r>
              <a:rPr lang="en-ID" dirty="0"/>
              <a:t>, sustainability </a:t>
            </a:r>
            <a:r>
              <a:rPr lang="en-ID" dirty="0" err="1"/>
              <a:t>berarti</a:t>
            </a:r>
            <a:r>
              <a:rPr lang="en-ID" dirty="0"/>
              <a:t>:</a:t>
            </a:r>
          </a:p>
          <a:p>
            <a:pPr marL="0" indent="0">
              <a:buNone/>
            </a:pPr>
            <a:r>
              <a:rPr lang="en-ID" dirty="0"/>
              <a:t>Perusahaan </a:t>
            </a:r>
            <a:r>
              <a:rPr lang="en-ID" dirty="0" err="1"/>
              <a:t>menjalankan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operasionalnya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memperhatikan</a:t>
            </a:r>
            <a:r>
              <a:rPr lang="en-ID" dirty="0"/>
              <a:t>:</a:t>
            </a:r>
          </a:p>
          <a:p>
            <a:pPr lvl="0"/>
            <a:r>
              <a:rPr lang="en-ID" dirty="0" err="1"/>
              <a:t>Dampak</a:t>
            </a:r>
            <a:r>
              <a:rPr lang="en-ID" dirty="0"/>
              <a:t> </a:t>
            </a:r>
            <a:r>
              <a:rPr lang="en-ID" dirty="0" err="1"/>
              <a:t>ekonomi</a:t>
            </a:r>
            <a:endParaRPr lang="en-ID" dirty="0"/>
          </a:p>
          <a:p>
            <a:pPr lvl="0"/>
            <a:r>
              <a:rPr lang="en-ID" dirty="0" err="1"/>
              <a:t>Dampak</a:t>
            </a:r>
            <a:r>
              <a:rPr lang="en-ID" dirty="0"/>
              <a:t> </a:t>
            </a:r>
            <a:r>
              <a:rPr lang="en-ID" dirty="0" err="1"/>
              <a:t>sosial</a:t>
            </a:r>
            <a:endParaRPr lang="en-ID" dirty="0"/>
          </a:p>
          <a:p>
            <a:pPr lvl="0"/>
            <a:r>
              <a:rPr lang="en-ID" dirty="0" err="1"/>
              <a:t>Dampak</a:t>
            </a:r>
            <a:r>
              <a:rPr lang="en-ID" dirty="0"/>
              <a:t> </a:t>
            </a:r>
            <a:r>
              <a:rPr lang="en-ID" dirty="0" err="1"/>
              <a:t>lingkungan</a:t>
            </a:r>
            <a:endParaRPr lang="en-ID" dirty="0"/>
          </a:p>
          <a:p>
            <a:pPr marL="0" indent="0">
              <a:buNone/>
            </a:pPr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402387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38302-D9C4-4F90-86AB-00E6BAED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ID" dirty="0"/>
              <a:t>sustainable development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61F7E-44CF-4516-8932-887B2A63C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D" dirty="0"/>
              <a:t>Perusahaan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boleh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mengejar</a:t>
            </a:r>
            <a:r>
              <a:rPr lang="en-ID" dirty="0"/>
              <a:t> </a:t>
            </a:r>
            <a:r>
              <a:rPr lang="en-ID" dirty="0" err="1"/>
              <a:t>keuntungan</a:t>
            </a:r>
            <a:r>
              <a:rPr lang="en-ID" dirty="0"/>
              <a:t> </a:t>
            </a:r>
            <a:r>
              <a:rPr lang="en-ID" dirty="0" err="1"/>
              <a:t>ekonomi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juga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memperhatikan</a:t>
            </a:r>
            <a:r>
              <a:rPr lang="en-ID" dirty="0"/>
              <a:t>:</a:t>
            </a:r>
          </a:p>
          <a:p>
            <a:pPr lvl="0"/>
            <a:r>
              <a:rPr lang="en-ID" dirty="0" err="1"/>
              <a:t>kesejahteraan</a:t>
            </a:r>
            <a:r>
              <a:rPr lang="en-ID" dirty="0"/>
              <a:t> </a:t>
            </a:r>
            <a:r>
              <a:rPr lang="en-ID" dirty="0" err="1"/>
              <a:t>masyarakat</a:t>
            </a:r>
            <a:endParaRPr lang="en-ID" dirty="0"/>
          </a:p>
          <a:p>
            <a:pPr lvl="0"/>
            <a:r>
              <a:rPr lang="en-ID" dirty="0" err="1"/>
              <a:t>kelestarian</a:t>
            </a:r>
            <a:r>
              <a:rPr lang="en-ID" dirty="0"/>
              <a:t> </a:t>
            </a:r>
            <a:r>
              <a:rPr lang="en-ID" dirty="0" err="1"/>
              <a:t>lingkungan</a:t>
            </a:r>
            <a:endParaRPr lang="en-ID" dirty="0"/>
          </a:p>
          <a:p>
            <a:pPr lvl="0"/>
            <a:r>
              <a:rPr lang="en-ID" dirty="0" err="1"/>
              <a:t>keberlanjutan</a:t>
            </a:r>
            <a:r>
              <a:rPr lang="en-ID" dirty="0"/>
              <a:t> </a:t>
            </a:r>
            <a:r>
              <a:rPr lang="en-ID" dirty="0" err="1"/>
              <a:t>bisnis</a:t>
            </a:r>
            <a:r>
              <a:rPr lang="en-ID" dirty="0"/>
              <a:t> </a:t>
            </a:r>
            <a:r>
              <a:rPr lang="en-ID" dirty="0" err="1"/>
              <a:t>jangka</a:t>
            </a:r>
            <a:r>
              <a:rPr lang="en-ID" dirty="0"/>
              <a:t> </a:t>
            </a:r>
            <a:r>
              <a:rPr lang="en-ID" dirty="0" err="1"/>
              <a:t>panjang</a:t>
            </a:r>
            <a:endParaRPr lang="en-ID" dirty="0"/>
          </a:p>
          <a:p>
            <a:pPr marL="0" indent="0">
              <a:buNone/>
            </a:pP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investor dan regulator </a:t>
            </a:r>
            <a:r>
              <a:rPr lang="en-ID" dirty="0" err="1"/>
              <a:t>menilai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ESG (Environmental, Social, Governance).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7954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E6E81-D060-4028-B5A4-04697EA3A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Tiga</a:t>
            </a:r>
            <a:r>
              <a:rPr lang="en-US" dirty="0"/>
              <a:t> Pilar Utama Pembangunan </a:t>
            </a:r>
            <a:r>
              <a:rPr lang="en-US" dirty="0" err="1"/>
              <a:t>Berkelanjutan</a:t>
            </a:r>
            <a:r>
              <a:rPr lang="en-US" dirty="0"/>
              <a:t> /</a:t>
            </a:r>
            <a:r>
              <a:rPr lang="en-US" dirty="0" err="1"/>
              <a:t>Konsep</a:t>
            </a:r>
            <a:r>
              <a:rPr lang="en-US" dirty="0"/>
              <a:t> Triple 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5F7EC-281F-482E-BA24-F58F38998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Sosial</a:t>
            </a:r>
            <a:r>
              <a:rPr lang="en-US" dirty="0"/>
              <a:t> Bottom Line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Economic Bottom Line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Environmental Bottom Line</a:t>
            </a:r>
          </a:p>
          <a:p>
            <a:pPr marL="0" indent="0">
              <a:buNone/>
            </a:pP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3P</a:t>
            </a:r>
          </a:p>
          <a:p>
            <a:pPr marL="0" indent="0">
              <a:buNone/>
            </a:pPr>
            <a:r>
              <a:rPr lang="en-US" dirty="0"/>
              <a:t>(People, </a:t>
            </a:r>
            <a:r>
              <a:rPr lang="en-US" dirty="0" err="1"/>
              <a:t>Planet,Profit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AC1374-A812-4393-9B7C-63AD7D18A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5" y="2464424"/>
            <a:ext cx="3409950" cy="341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41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DC56E6A-38B2-447C-8FB3-170594BA319E}"/>
              </a:ext>
            </a:extLst>
          </p:cNvPr>
          <p:cNvSpPr/>
          <p:nvPr/>
        </p:nvSpPr>
        <p:spPr>
          <a:xfrm>
            <a:off x="1343025" y="1152525"/>
            <a:ext cx="2466975" cy="12477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PROFIT</a:t>
            </a:r>
            <a:endParaRPr lang="en-ID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F1EC8D4-22B9-4A0B-8E09-2D777574EB4B}"/>
              </a:ext>
            </a:extLst>
          </p:cNvPr>
          <p:cNvSpPr/>
          <p:nvPr/>
        </p:nvSpPr>
        <p:spPr>
          <a:xfrm>
            <a:off x="1447800" y="2714625"/>
            <a:ext cx="2466975" cy="12477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PEOPLE</a:t>
            </a:r>
            <a:endParaRPr lang="en-ID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AD216DE-664F-4FF0-8C99-354F4C4B35FF}"/>
              </a:ext>
            </a:extLst>
          </p:cNvPr>
          <p:cNvSpPr/>
          <p:nvPr/>
        </p:nvSpPr>
        <p:spPr>
          <a:xfrm>
            <a:off x="1447799" y="4276725"/>
            <a:ext cx="2466975" cy="12477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PLANET</a:t>
            </a:r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94A9BC-1430-45EF-8577-FEF7DD5BC485}"/>
              </a:ext>
            </a:extLst>
          </p:cNvPr>
          <p:cNvSpPr/>
          <p:nvPr/>
        </p:nvSpPr>
        <p:spPr>
          <a:xfrm>
            <a:off x="4714874" y="1066800"/>
            <a:ext cx="6600825" cy="1333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D" sz="2000" dirty="0"/>
              <a:t>Perusahaan </a:t>
            </a:r>
            <a:r>
              <a:rPr lang="en-ID" sz="2000" dirty="0" err="1"/>
              <a:t>harus</a:t>
            </a:r>
            <a:r>
              <a:rPr lang="en-ID" sz="2000" dirty="0"/>
              <a:t> </a:t>
            </a:r>
            <a:r>
              <a:rPr lang="en-ID" sz="2000" dirty="0" err="1"/>
              <a:t>tetap</a:t>
            </a:r>
            <a:r>
              <a:rPr lang="en-ID" sz="2000" dirty="0"/>
              <a:t> </a:t>
            </a:r>
            <a:r>
              <a:rPr lang="en-ID" sz="2000" dirty="0" err="1"/>
              <a:t>memperoleh</a:t>
            </a:r>
            <a:r>
              <a:rPr lang="en-ID" sz="2000" dirty="0"/>
              <a:t> </a:t>
            </a:r>
            <a:r>
              <a:rPr lang="en-ID" sz="2000" dirty="0" err="1"/>
              <a:t>keuntungan</a:t>
            </a:r>
            <a:r>
              <a:rPr lang="en-ID" sz="2000" dirty="0"/>
              <a:t> agar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bertahan</a:t>
            </a:r>
            <a:r>
              <a:rPr lang="en-ID" sz="2000" dirty="0"/>
              <a:t>.</a:t>
            </a:r>
          </a:p>
          <a:p>
            <a:r>
              <a:rPr lang="en-US" sz="2000" dirty="0" err="1"/>
              <a:t>Namun</a:t>
            </a:r>
            <a:r>
              <a:rPr lang="en-US" sz="2000" dirty="0"/>
              <a:t> </a:t>
            </a:r>
            <a:r>
              <a:rPr lang="en-US" sz="2000" dirty="0" err="1"/>
              <a:t>keuntungan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diperoleh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bertanggung</a:t>
            </a:r>
            <a:r>
              <a:rPr lang="en-US" sz="2000" dirty="0"/>
              <a:t> </a:t>
            </a:r>
            <a:r>
              <a:rPr lang="en-US" sz="2000" dirty="0" err="1"/>
              <a:t>jawab</a:t>
            </a:r>
            <a:r>
              <a:rPr lang="en-US" sz="2000" dirty="0"/>
              <a:t>.</a:t>
            </a:r>
            <a:endParaRPr lang="en-ID" sz="200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612BEC1-4CAC-4300-BE9E-F1B88A771FCF}"/>
              </a:ext>
            </a:extLst>
          </p:cNvPr>
          <p:cNvSpPr/>
          <p:nvPr/>
        </p:nvSpPr>
        <p:spPr>
          <a:xfrm>
            <a:off x="3990975" y="1647825"/>
            <a:ext cx="600075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C9FBDD-02E5-49CE-AAD6-220BDEE120C1}"/>
              </a:ext>
            </a:extLst>
          </p:cNvPr>
          <p:cNvSpPr/>
          <p:nvPr/>
        </p:nvSpPr>
        <p:spPr>
          <a:xfrm>
            <a:off x="4714873" y="3000375"/>
            <a:ext cx="6600825" cy="7143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000" dirty="0"/>
              <a:t>Perusahaan </a:t>
            </a:r>
            <a:r>
              <a:rPr lang="en-ID" sz="2000" dirty="0" err="1"/>
              <a:t>harus</a:t>
            </a:r>
            <a:r>
              <a:rPr lang="en-ID" sz="2000" dirty="0"/>
              <a:t> </a:t>
            </a:r>
            <a:r>
              <a:rPr lang="en-ID" sz="2000" dirty="0" err="1"/>
              <a:t>memberikan</a:t>
            </a:r>
            <a:r>
              <a:rPr lang="en-ID" sz="2000" dirty="0"/>
              <a:t> </a:t>
            </a:r>
            <a:r>
              <a:rPr lang="en-ID" sz="2000" dirty="0" err="1"/>
              <a:t>manfaat</a:t>
            </a:r>
            <a:r>
              <a:rPr lang="en-ID" sz="2000" dirty="0"/>
              <a:t> </a:t>
            </a:r>
            <a:r>
              <a:rPr lang="en-ID" sz="2000" dirty="0" err="1"/>
              <a:t>bagi</a:t>
            </a:r>
            <a:r>
              <a:rPr lang="en-ID" sz="2000" dirty="0"/>
              <a:t> </a:t>
            </a:r>
            <a:r>
              <a:rPr lang="en-ID" sz="2000" dirty="0" err="1"/>
              <a:t>masyarakat</a:t>
            </a:r>
            <a:r>
              <a:rPr lang="en-ID" sz="2000" dirty="0"/>
              <a:t>.</a:t>
            </a:r>
          </a:p>
          <a:p>
            <a:pPr algn="ctr"/>
            <a:endParaRPr lang="en-ID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8408D3F-1248-4103-A68B-5C2064D2C409}"/>
              </a:ext>
            </a:extLst>
          </p:cNvPr>
          <p:cNvSpPr/>
          <p:nvPr/>
        </p:nvSpPr>
        <p:spPr>
          <a:xfrm>
            <a:off x="3990974" y="3143249"/>
            <a:ext cx="600075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921579-3A3B-4C4D-AC24-8992FC83E983}"/>
              </a:ext>
            </a:extLst>
          </p:cNvPr>
          <p:cNvSpPr/>
          <p:nvPr/>
        </p:nvSpPr>
        <p:spPr>
          <a:xfrm>
            <a:off x="4714873" y="4429125"/>
            <a:ext cx="6600824" cy="7810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>
                <a:solidFill>
                  <a:schemeClr val="tx1"/>
                </a:solidFill>
              </a:rPr>
              <a:t>Perusahaan </a:t>
            </a:r>
            <a:r>
              <a:rPr lang="en-ID" sz="2400" dirty="0" err="1">
                <a:solidFill>
                  <a:schemeClr val="tx1"/>
                </a:solidFill>
              </a:rPr>
              <a:t>harus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menjaga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kelestarian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lingkungan</a:t>
            </a:r>
            <a:r>
              <a:rPr lang="en-ID" sz="24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n-ID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4AD77D3-2157-48DC-A4EF-5B44766F45F6}"/>
              </a:ext>
            </a:extLst>
          </p:cNvPr>
          <p:cNvSpPr/>
          <p:nvPr/>
        </p:nvSpPr>
        <p:spPr>
          <a:xfrm>
            <a:off x="4014786" y="4705349"/>
            <a:ext cx="600075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7822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101</TotalTime>
  <Words>783</Words>
  <Application>Microsoft Office PowerPoint</Application>
  <PresentationFormat>Widescreen</PresentationFormat>
  <Paragraphs>131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Calibri-Italic</vt:lpstr>
      <vt:lpstr>Garamond</vt:lpstr>
      <vt:lpstr>Organic</vt:lpstr>
      <vt:lpstr>KONSEP SUSTAINABILITY</vt:lpstr>
      <vt:lpstr>Latar Belakang</vt:lpstr>
      <vt:lpstr>Latar Belakang</vt:lpstr>
      <vt:lpstr>Mengapa Sustainability Penting?</vt:lpstr>
      <vt:lpstr>Pembangunan Berkelanjutan (Sustainable Development)</vt:lpstr>
      <vt:lpstr>Pembangunan Berkelanjutan Sustainability dalam Konteks Bisnis</vt:lpstr>
      <vt:lpstr>Dampak sustainable development </vt:lpstr>
      <vt:lpstr>Tiga Pilar Utama Pembangunan Berkelanjutan /Konsep Triple Bottom Line</vt:lpstr>
      <vt:lpstr>PowerPoint Presentation</vt:lpstr>
      <vt:lpstr>Terminologi Penting dalam Sustainability </vt:lpstr>
      <vt:lpstr>1. Corporate Social Responsibility (CSR) </vt:lpstr>
      <vt:lpstr>2. ESG (Environmental, Social, Governance) </vt:lpstr>
      <vt:lpstr>3. Sustainability Reporting </vt:lpstr>
      <vt:lpstr>Hubungan Sustainability dengan Akuntansi</vt:lpstr>
      <vt:lpstr>Sustainability accounting (akuntansi keberlanjutan)</vt:lpstr>
      <vt:lpstr>Peran Akuntan dalam Sustainability </vt:lpstr>
      <vt:lpstr>Tugas Mahasiswa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SUSTAINABILITY</dc:title>
  <dc:creator>Hidayat Kampai</dc:creator>
  <cp:lastModifiedBy>ok</cp:lastModifiedBy>
  <cp:revision>17</cp:revision>
  <dcterms:created xsi:type="dcterms:W3CDTF">2023-03-08T14:35:46Z</dcterms:created>
  <dcterms:modified xsi:type="dcterms:W3CDTF">2026-03-06T07:00:53Z</dcterms:modified>
</cp:coreProperties>
</file>