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5FD0C-0AFC-4E70-BFA7-5E8AA3344250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ED33AC-D5C4-4D1B-88E0-56D737230F3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54848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1CF36-E1BC-4417-AC30-5E54F81FA4B2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948464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b="1" dirty="0"/>
              <a:t>1. Definisi Metode Desain</a:t>
            </a:r>
          </a:p>
          <a:p>
            <a:r>
              <a:rPr lang="id-ID" b="1" dirty="0"/>
              <a:t>Metode desain</a:t>
            </a:r>
            <a:r>
              <a:rPr lang="id-ID" dirty="0"/>
              <a:t> adalah </a:t>
            </a:r>
            <a:r>
              <a:rPr lang="id-ID" b="1" dirty="0"/>
              <a:t>cara atau pendekatan sistematis yang digunakan oleh desainer untuk menyelesaikan suatu masalah desain secara terstruktur</a:t>
            </a:r>
            <a:r>
              <a:rPr lang="id-ID" dirty="0"/>
              <a:t>.</a:t>
            </a:r>
          </a:p>
          <a:p>
            <a:r>
              <a:rPr lang="id-ID" dirty="0"/>
              <a:t>Metode ini membantu desainer agar proses penciptaan karya tidak hanya berdasarkan intuisi, tetapi melalui tahapan yang jelas seperti: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Identifikasi masalah</a:t>
            </a:r>
            <a:r>
              <a:rPr lang="id-ID" dirty="0"/>
              <a:t> – memahami kebutuhan klien atau pengguna.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Riset dan pengumpulan data</a:t>
            </a:r>
            <a:r>
              <a:rPr lang="id-ID" dirty="0"/>
              <a:t> – mencari informasi tentang target </a:t>
            </a:r>
            <a:r>
              <a:rPr lang="id-ID" dirty="0" err="1"/>
              <a:t>audiens</a:t>
            </a:r>
            <a:r>
              <a:rPr lang="id-ID" dirty="0"/>
              <a:t>, konteks, dan kompetitor.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Analisis</a:t>
            </a:r>
            <a:r>
              <a:rPr lang="id-ID" dirty="0"/>
              <a:t> – mengolah data untuk menemukan solusi yang tepat.</a:t>
            </a:r>
          </a:p>
          <a:p>
            <a:pPr>
              <a:buFont typeface="+mj-lt"/>
              <a:buAutoNum type="arabicPeriod"/>
            </a:pPr>
            <a:r>
              <a:rPr lang="id-ID" b="1" dirty="0" err="1"/>
              <a:t>Ideasi</a:t>
            </a:r>
            <a:r>
              <a:rPr lang="id-ID" b="1" dirty="0"/>
              <a:t> (pengembangan konsep)</a:t>
            </a:r>
            <a:r>
              <a:rPr lang="id-ID" dirty="0"/>
              <a:t> – menghasilkan berbagai gagasan desain.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Perancangan visual</a:t>
            </a:r>
            <a:r>
              <a:rPr lang="id-ID" dirty="0"/>
              <a:t> – membuat sketsa, </a:t>
            </a:r>
            <a:r>
              <a:rPr lang="id-ID" dirty="0" err="1"/>
              <a:t>layout</a:t>
            </a:r>
            <a:r>
              <a:rPr lang="id-ID" dirty="0"/>
              <a:t>, atau </a:t>
            </a:r>
            <a:r>
              <a:rPr lang="id-ID" dirty="0" err="1"/>
              <a:t>prototype</a:t>
            </a:r>
            <a:r>
              <a:rPr lang="id-ID" dirty="0"/>
              <a:t>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Evaluasi dan revisi</a:t>
            </a:r>
            <a:r>
              <a:rPr lang="id-ID" dirty="0"/>
              <a:t> – menguji efektivitas desain sebelum final.</a:t>
            </a:r>
          </a:p>
          <a:p>
            <a:r>
              <a:rPr lang="id-ID" dirty="0"/>
              <a:t>Dengan metode desain, proses kreatif menjadi </a:t>
            </a:r>
            <a:r>
              <a:rPr lang="id-ID" b="1" dirty="0"/>
              <a:t>lebih terarah, efektif, dan dapat dipertanggungjawabkan secara akademik maupun profesional</a:t>
            </a:r>
            <a:r>
              <a:rPr lang="id-ID" dirty="0"/>
              <a:t>.</a:t>
            </a:r>
          </a:p>
          <a:p>
            <a:r>
              <a:rPr lang="id-ID" b="1" dirty="0"/>
              <a:t>2. Peran Desain dalam Pemecahan Masalah</a:t>
            </a:r>
          </a:p>
          <a:p>
            <a:r>
              <a:rPr lang="id-ID" dirty="0"/>
              <a:t>Desain tidak hanya berfungsi untuk membuat sesuatu terlihat menarik, tetapi juga </a:t>
            </a:r>
            <a:r>
              <a:rPr lang="id-ID" b="1" dirty="0"/>
              <a:t>menyelesaikan masalah komunikasi</a:t>
            </a:r>
            <a:r>
              <a:rPr lang="id-ID" dirty="0"/>
              <a:t>.</a:t>
            </a:r>
          </a:p>
          <a:p>
            <a:r>
              <a:rPr lang="id-ID" dirty="0"/>
              <a:t>Dalam konteks desain komunikasi visual, masalah yang sering diselesaikan misalnya: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Produk tidak dikenal oleh masyarakat → </a:t>
            </a:r>
            <a:r>
              <a:rPr lang="id-ID" b="1" dirty="0"/>
              <a:t>solusi: desain </a:t>
            </a:r>
            <a:r>
              <a:rPr lang="id-ID" b="1" dirty="0" err="1"/>
              <a:t>branding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Informasi sulit dipahami → </a:t>
            </a:r>
            <a:r>
              <a:rPr lang="id-ID" b="1" dirty="0"/>
              <a:t>solusi: desain </a:t>
            </a:r>
            <a:r>
              <a:rPr lang="id-ID" b="1" dirty="0" err="1"/>
              <a:t>infografis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Produk kalah bersaing → </a:t>
            </a:r>
            <a:r>
              <a:rPr lang="id-ID" b="1" dirty="0"/>
              <a:t>solusi: desain kemasan yang menarik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Aplikasi sulit digunakan → </a:t>
            </a:r>
            <a:r>
              <a:rPr lang="id-ID" b="1" dirty="0"/>
              <a:t>solusi: desain UI/UX yang lebih baik</a:t>
            </a:r>
            <a:endParaRPr lang="id-ID" dirty="0"/>
          </a:p>
          <a:p>
            <a:r>
              <a:rPr lang="id-ID" dirty="0"/>
              <a:t>Dengan demikian, desain berperan sebagai: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Media komunikasi visual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Alat strategi pemasaran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Solusi kreatif terhadap masalah pengguna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Penghubung antara pesan dan </a:t>
            </a:r>
            <a:r>
              <a:rPr lang="id-ID" b="1" dirty="0" err="1"/>
              <a:t>audiens</a:t>
            </a:r>
            <a:endParaRPr lang="id-ID" dirty="0"/>
          </a:p>
          <a:p>
            <a:r>
              <a:rPr lang="id-ID" b="1" dirty="0"/>
              <a:t>3. Ruang Lingkup Desain Komunikasi Visual</a:t>
            </a:r>
          </a:p>
          <a:p>
            <a:r>
              <a:rPr lang="id-ID" dirty="0"/>
              <a:t>Ruang lingkup DKV mencakup berbagai bidang yang berkaitan dengan </a:t>
            </a:r>
            <a:r>
              <a:rPr lang="id-ID" b="1" dirty="0"/>
              <a:t>penyampaian pesan melalui elemen visual</a:t>
            </a:r>
            <a:r>
              <a:rPr lang="id-ID" dirty="0"/>
              <a:t>.</a:t>
            </a:r>
          </a:p>
          <a:p>
            <a:r>
              <a:rPr lang="id-ID" dirty="0"/>
              <a:t>Beberapa bidang utama dalam DKV antara lain:</a:t>
            </a:r>
          </a:p>
          <a:p>
            <a:r>
              <a:rPr lang="id-ID" b="1" dirty="0"/>
              <a:t>1. </a:t>
            </a:r>
            <a:r>
              <a:rPr lang="id-ID" b="1" dirty="0" err="1"/>
              <a:t>Branding</a:t>
            </a:r>
            <a:r>
              <a:rPr lang="id-ID" b="1" dirty="0"/>
              <a:t> dan Identitas Visual</a:t>
            </a:r>
          </a:p>
          <a:p>
            <a:r>
              <a:rPr lang="id-ID" dirty="0"/>
              <a:t>Contoh: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Logo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Brand </a:t>
            </a:r>
            <a:r>
              <a:rPr lang="id-ID" dirty="0" err="1"/>
              <a:t>guideline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 err="1"/>
              <a:t>Corporate</a:t>
            </a:r>
            <a:r>
              <a:rPr lang="id-ID" dirty="0"/>
              <a:t> </a:t>
            </a:r>
            <a:r>
              <a:rPr lang="id-ID" dirty="0" err="1"/>
              <a:t>identity</a:t>
            </a:r>
            <a:endParaRPr lang="id-ID" dirty="0"/>
          </a:p>
          <a:p>
            <a:r>
              <a:rPr lang="id-ID" b="1" dirty="0"/>
              <a:t>2. Desain Periklanan</a:t>
            </a:r>
          </a:p>
          <a:p>
            <a:r>
              <a:rPr lang="id-ID" dirty="0"/>
              <a:t>Contoh: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Poster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 err="1"/>
              <a:t>Billboard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Iklan media sosial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 err="1"/>
              <a:t>Banner</a:t>
            </a:r>
            <a:r>
              <a:rPr lang="id-ID" dirty="0"/>
              <a:t> digital</a:t>
            </a:r>
          </a:p>
          <a:p>
            <a:r>
              <a:rPr lang="id-ID" b="1" dirty="0"/>
              <a:t>3. Desain Publikasi</a:t>
            </a:r>
          </a:p>
          <a:p>
            <a:r>
              <a:rPr lang="id-ID" dirty="0"/>
              <a:t>Contoh: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Buku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Majalah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Katalog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Brosur</a:t>
            </a:r>
          </a:p>
          <a:p>
            <a:r>
              <a:rPr lang="id-ID" b="1" dirty="0"/>
              <a:t>4. Desain Digital</a:t>
            </a:r>
          </a:p>
          <a:p>
            <a:r>
              <a:rPr lang="id-ID" dirty="0"/>
              <a:t>Contoh: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UI/UX aplikasi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 err="1"/>
              <a:t>Website</a:t>
            </a:r>
            <a:endParaRPr lang="id-ID" dirty="0"/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Konten media sosial</a:t>
            </a:r>
          </a:p>
          <a:p>
            <a:r>
              <a:rPr lang="id-ID" b="1" dirty="0"/>
              <a:t>5. Desain Kemasan (</a:t>
            </a:r>
            <a:r>
              <a:rPr lang="id-ID" b="1" dirty="0" err="1"/>
              <a:t>Packaging</a:t>
            </a:r>
            <a:r>
              <a:rPr lang="id-ID" b="1" dirty="0"/>
              <a:t>)</a:t>
            </a:r>
          </a:p>
          <a:p>
            <a:r>
              <a:rPr lang="id-ID" dirty="0"/>
              <a:t>Contoh: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Kemasan makanan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Produk kosmetik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Produk UMKM</a:t>
            </a:r>
          </a:p>
          <a:p>
            <a:r>
              <a:rPr lang="id-ID" b="1" dirty="0"/>
              <a:t>6. Motion </a:t>
            </a:r>
            <a:r>
              <a:rPr lang="id-ID" b="1" dirty="0" err="1"/>
              <a:t>Graphic</a:t>
            </a:r>
            <a:r>
              <a:rPr lang="id-ID" b="1" dirty="0"/>
              <a:t> dan Multimedia</a:t>
            </a:r>
          </a:p>
          <a:p>
            <a:r>
              <a:rPr lang="id-ID" dirty="0"/>
              <a:t>Contoh: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Video promosi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Animasi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dirty="0"/>
              <a:t>Motion </a:t>
            </a:r>
            <a:r>
              <a:rPr lang="id-ID" dirty="0" err="1"/>
              <a:t>graphic</a:t>
            </a:r>
            <a:endParaRPr lang="id-ID" dirty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1CF36-E1BC-4417-AC30-5E54F81FA4B2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84881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1CF36-E1BC-4417-AC30-5E54F81FA4B2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7838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1CF36-E1BC-4417-AC30-5E54F81FA4B2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9133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b="1" dirty="0"/>
              <a:t>1. Apa masalah desain yang terjadi?</a:t>
            </a:r>
          </a:p>
          <a:p>
            <a:r>
              <a:rPr lang="id-ID" dirty="0"/>
              <a:t>Masalah utama pada kemasan produk UMKM biasanya meliputi: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Desain kurang menarik secara visual</a:t>
            </a:r>
            <a:r>
              <a:rPr lang="id-ID" dirty="0"/>
              <a:t>, sehingga tidak menonjol di rak penjualan.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Identitas merek tidak jelas</a:t>
            </a:r>
            <a:r>
              <a:rPr lang="id-ID" dirty="0"/>
              <a:t>, seperti logo kecil atau tidak konsisten.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Informasi produk kurang terbaca</a:t>
            </a:r>
            <a:r>
              <a:rPr lang="id-ID" dirty="0"/>
              <a:t>, misalnya komposisi, nama produk, atau keunggulan tidak terlihat jelas.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Kemasan terlihat kurang profesional</a:t>
            </a:r>
            <a:r>
              <a:rPr lang="id-ID" dirty="0"/>
              <a:t>, sehingga menurunkan persepsi kualitas produk.</a:t>
            </a:r>
          </a:p>
          <a:p>
            <a:r>
              <a:rPr lang="id-ID" dirty="0"/>
              <a:t>Akibatnya, </a:t>
            </a:r>
            <a:r>
              <a:rPr lang="id-ID" b="1" dirty="0"/>
              <a:t>produk sulit bersaing dengan produk lain di pasar modern maupun digital</a:t>
            </a:r>
            <a:r>
              <a:rPr lang="id-ID" dirty="0"/>
              <a:t>.</a:t>
            </a:r>
          </a:p>
          <a:p>
            <a:r>
              <a:rPr lang="id-ID" b="1" dirty="0"/>
              <a:t>2. Bagaimana metode desain digunakan?</a:t>
            </a:r>
          </a:p>
          <a:p>
            <a:r>
              <a:rPr lang="id-ID" dirty="0"/>
              <a:t>Metode desain digunakan melalui beberapa tahapan: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Identifikasi masalah</a:t>
            </a:r>
            <a:br>
              <a:rPr lang="id-ID" dirty="0"/>
            </a:br>
            <a:r>
              <a:rPr lang="id-ID" dirty="0"/>
              <a:t>Mengamati kemasan lama dan mengidentifikasi kelemahan visual.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Riset dan pengumpulan data</a:t>
            </a:r>
            <a:br>
              <a:rPr lang="id-ID" dirty="0"/>
            </a:br>
            <a:r>
              <a:rPr lang="id-ID" dirty="0"/>
              <a:t>Menganalisis tren kemasan produk sejenis, target konsumen, dan preferensi pasar.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Analisis</a:t>
            </a:r>
            <a:br>
              <a:rPr lang="id-ID" dirty="0"/>
            </a:br>
            <a:r>
              <a:rPr lang="id-ID" dirty="0"/>
              <a:t>Membandingkan elemen visual kemasan lama dengan kebutuhan pasar (warna, tipografi, </a:t>
            </a:r>
            <a:r>
              <a:rPr lang="id-ID" dirty="0" err="1"/>
              <a:t>layout</a:t>
            </a:r>
            <a:r>
              <a:rPr lang="id-ID" dirty="0"/>
              <a:t>, ilustrasi).</a:t>
            </a:r>
          </a:p>
          <a:p>
            <a:pPr>
              <a:buFont typeface="+mj-lt"/>
              <a:buAutoNum type="arabicPeriod"/>
            </a:pPr>
            <a:r>
              <a:rPr lang="id-ID" b="1" dirty="0" err="1"/>
              <a:t>Ideasi</a:t>
            </a:r>
            <a:br>
              <a:rPr lang="id-ID" dirty="0"/>
            </a:br>
            <a:r>
              <a:rPr lang="id-ID" dirty="0"/>
              <a:t>Mengembangkan beberapa konsep desain baru yang lebih modern dan komunikatif.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Perancangan visual</a:t>
            </a:r>
            <a:br>
              <a:rPr lang="id-ID" dirty="0"/>
            </a:br>
            <a:r>
              <a:rPr lang="id-ID" dirty="0"/>
              <a:t>Membuat desain kemasan baru dengan komposisi visual yang lebih kuat.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Evaluasi</a:t>
            </a:r>
            <a:br>
              <a:rPr lang="id-ID" dirty="0"/>
            </a:br>
            <a:r>
              <a:rPr lang="id-ID" dirty="0"/>
              <a:t>Menguji apakah desain baru lebih menarik dan mudah dipahami konsumen.</a:t>
            </a:r>
          </a:p>
          <a:p>
            <a:r>
              <a:rPr lang="id-ID" b="1" dirty="0"/>
              <a:t>3. Apa solusi visual yang dihasilkan?</a:t>
            </a:r>
          </a:p>
          <a:p>
            <a:r>
              <a:rPr lang="id-ID" dirty="0"/>
              <a:t>Solusi visual yang dapat dihasilkan antara lain: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Logo dan identitas </a:t>
            </a:r>
            <a:r>
              <a:rPr lang="id-ID" b="1" dirty="0" err="1"/>
              <a:t>brand</a:t>
            </a:r>
            <a:r>
              <a:rPr lang="id-ID" b="1" dirty="0"/>
              <a:t> diperjelas</a:t>
            </a:r>
            <a:r>
              <a:rPr lang="id-ID" dirty="0"/>
              <a:t> agar lebih mudah dikenali.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Pemilihan warna yang lebih kontras dan menarik</a:t>
            </a:r>
            <a:r>
              <a:rPr lang="id-ID" dirty="0"/>
              <a:t> untuk meningkatkan daya tarik di rak.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Tipografi yang lebih jelas dan modern</a:t>
            </a:r>
            <a:r>
              <a:rPr lang="id-ID" dirty="0"/>
              <a:t> agar informasi mudah dibaca.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Penambahan elemen visual seperti ilustrasi atau foto produk</a:t>
            </a:r>
            <a:r>
              <a:rPr lang="id-ID" dirty="0"/>
              <a:t> untuk memperkuat komunikasi produk.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 err="1"/>
              <a:t>Layout</a:t>
            </a:r>
            <a:r>
              <a:rPr lang="id-ID" b="1" dirty="0"/>
              <a:t> kemasan lebih rapi dan profesional</a:t>
            </a:r>
            <a:r>
              <a:rPr lang="id-ID" dirty="0"/>
              <a:t> sehingga meningkatkan nilai jual produk.</a:t>
            </a:r>
          </a:p>
          <a:p>
            <a:r>
              <a:rPr lang="id-ID" dirty="0"/>
              <a:t>Hasil akhirnya adalah </a:t>
            </a:r>
            <a:r>
              <a:rPr lang="id-ID" b="1" dirty="0"/>
              <a:t>kemasan baru yang lebih menarik, komunikatif, dan kompetitif di pasar</a:t>
            </a:r>
            <a:r>
              <a:rPr lang="id-ID" dirty="0"/>
              <a:t>.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1CF36-E1BC-4417-AC30-5E54F81FA4B2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31797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b="1" dirty="0"/>
              <a:t>1. Apa masalah desain yang terjadi?</a:t>
            </a:r>
          </a:p>
          <a:p>
            <a:r>
              <a:rPr lang="id-ID" dirty="0"/>
              <a:t>Masalah desain yang terjadi pada kemasan produk UMKM adalah: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Kemasan kurang menarik secara visual</a:t>
            </a:r>
            <a:r>
              <a:rPr lang="id-ID" dirty="0"/>
              <a:t>, sehingga tidak mampu menarik perhatian konsumen.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Elemen visual kurang kuat</a:t>
            </a:r>
            <a:r>
              <a:rPr lang="id-ID" dirty="0"/>
              <a:t>, seperti warna, tipografi, dan gambar yang tidak menonjol.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Identitas produk kurang jelas</a:t>
            </a:r>
            <a:r>
              <a:rPr lang="id-ID" dirty="0"/>
              <a:t>, sehingga produk sulit dikenali di pasar.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Tampilan kemasan terlihat sederhana atau kurang profesional</a:t>
            </a:r>
            <a:r>
              <a:rPr lang="id-ID" dirty="0"/>
              <a:t> dibandingkan produk kompetitor.</a:t>
            </a:r>
          </a:p>
          <a:p>
            <a:r>
              <a:rPr lang="id-ID" dirty="0"/>
              <a:t>Akibatnya, </a:t>
            </a:r>
            <a:r>
              <a:rPr lang="id-ID" b="1" dirty="0"/>
              <a:t>daya tarik produk di pasar menjadi rendah</a:t>
            </a:r>
            <a:r>
              <a:rPr lang="id-ID" dirty="0"/>
              <a:t> dan kurang kompetitif.</a:t>
            </a:r>
          </a:p>
          <a:p>
            <a:r>
              <a:rPr lang="id-ID" b="1" dirty="0"/>
              <a:t>2. Bagaimana metode desain digunakan?</a:t>
            </a:r>
          </a:p>
          <a:p>
            <a:r>
              <a:rPr lang="id-ID" dirty="0"/>
              <a:t>Metode desain digunakan melalui beberapa tahapan berikut: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Identifikasi masalah</a:t>
            </a:r>
            <a:br>
              <a:rPr lang="id-ID" dirty="0"/>
            </a:br>
            <a:r>
              <a:rPr lang="id-ID" dirty="0"/>
              <a:t>Mengamati kekurangan pada kemasan lama.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Riset dan pengumpulan data</a:t>
            </a:r>
            <a:br>
              <a:rPr lang="id-ID" dirty="0"/>
            </a:br>
            <a:r>
              <a:rPr lang="id-ID" dirty="0"/>
              <a:t>Mengkaji tren kemasan produk sejenis dan preferensi target konsumen.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Analisis visual</a:t>
            </a:r>
            <a:br>
              <a:rPr lang="id-ID" dirty="0"/>
            </a:br>
            <a:r>
              <a:rPr lang="id-ID" dirty="0"/>
              <a:t>Membandingkan elemen visual kemasan lama dengan kebutuhan pasar (warna, </a:t>
            </a:r>
            <a:r>
              <a:rPr lang="id-ID" dirty="0" err="1"/>
              <a:t>layout</a:t>
            </a:r>
            <a:r>
              <a:rPr lang="id-ID" dirty="0"/>
              <a:t>, tipografi, ilustrasi).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Pengembangan konsep (</a:t>
            </a:r>
            <a:r>
              <a:rPr lang="id-ID" b="1" dirty="0" err="1"/>
              <a:t>ideasi</a:t>
            </a:r>
            <a:r>
              <a:rPr lang="id-ID" b="1" dirty="0"/>
              <a:t>)</a:t>
            </a:r>
            <a:br>
              <a:rPr lang="id-ID" dirty="0"/>
            </a:br>
            <a:r>
              <a:rPr lang="id-ID" dirty="0"/>
              <a:t>Membuat beberapa alternatif konsep desain kemasan baru.</a:t>
            </a:r>
          </a:p>
          <a:p>
            <a:pPr>
              <a:buFont typeface="+mj-lt"/>
              <a:buAutoNum type="arabicPeriod"/>
            </a:pPr>
            <a:r>
              <a:rPr lang="id-ID" b="1" dirty="0"/>
              <a:t>Perancangan desain</a:t>
            </a:r>
            <a:br>
              <a:rPr lang="id-ID" dirty="0"/>
            </a:br>
            <a:r>
              <a:rPr lang="id-ID" dirty="0"/>
              <a:t>Menghasilkan desain kemasan baru yang lebih modern, komunikatif, dan menarik.</a:t>
            </a:r>
          </a:p>
          <a:p>
            <a:r>
              <a:rPr lang="id-ID" b="1" dirty="0"/>
              <a:t>3. Apa solusi visual yang dihasilkan?</a:t>
            </a:r>
          </a:p>
          <a:p>
            <a:r>
              <a:rPr lang="id-ID" dirty="0"/>
              <a:t>Solusi visual yang dihasilkan antara lain: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Penggunaan warna yang lebih menarik dan kontras</a:t>
            </a:r>
            <a:r>
              <a:rPr lang="id-ID" dirty="0"/>
              <a:t> untuk meningkatkan daya tarik produk.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Perbaikan tipografi</a:t>
            </a:r>
            <a:r>
              <a:rPr lang="id-ID" dirty="0"/>
              <a:t> agar nama produk dan informasi lebih mudah dibaca.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Penambahan ilustrasi atau foto produk</a:t>
            </a:r>
            <a:r>
              <a:rPr lang="id-ID" dirty="0"/>
              <a:t> untuk memperjelas isi produk.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 err="1"/>
              <a:t>Layout</a:t>
            </a:r>
            <a:r>
              <a:rPr lang="id-ID" b="1" dirty="0"/>
              <a:t> kemasan yang lebih rapi dan profesional</a:t>
            </a:r>
            <a:r>
              <a:rPr lang="id-ID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Penguatan identitas merek (</a:t>
            </a:r>
            <a:r>
              <a:rPr lang="id-ID" b="1" dirty="0" err="1"/>
              <a:t>branding</a:t>
            </a:r>
            <a:r>
              <a:rPr lang="id-ID" b="1" dirty="0"/>
              <a:t>)</a:t>
            </a:r>
            <a:r>
              <a:rPr lang="id-ID" dirty="0"/>
              <a:t> agar produk mudah dikenali.</a:t>
            </a:r>
          </a:p>
          <a:p>
            <a:r>
              <a:rPr lang="id-ID" dirty="0"/>
              <a:t>Hasil akhirnya adalah </a:t>
            </a:r>
            <a:r>
              <a:rPr lang="id-ID" b="1" dirty="0"/>
              <a:t>kemasan baru yang lebih estetis, komunikatif, dan mampu meningkatkan nilai jual produk UMKM di pasar</a:t>
            </a:r>
            <a:r>
              <a:rPr lang="id-ID" dirty="0"/>
              <a:t>.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1CF36-E1BC-4417-AC30-5E54F81FA4B2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07307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b="1" dirty="0"/>
              <a:t>1. Apa </a:t>
            </a:r>
            <a:r>
              <a:rPr lang="id-ID" b="1" dirty="0" err="1"/>
              <a:t>insight</a:t>
            </a:r>
            <a:r>
              <a:rPr lang="id-ID" b="1" dirty="0"/>
              <a:t> utama dari pertemuan ini?</a:t>
            </a:r>
          </a:p>
          <a:p>
            <a:r>
              <a:rPr lang="id-ID" dirty="0" err="1"/>
              <a:t>Insight</a:t>
            </a:r>
            <a:r>
              <a:rPr lang="id-ID" dirty="0"/>
              <a:t> utama dari pertemuan ini adalah bahwa </a:t>
            </a:r>
            <a:r>
              <a:rPr lang="id-ID" b="1" dirty="0"/>
              <a:t>proses desain tidak hanya mengandalkan kreativitas, tetapi juga memerlukan metode yang sistematis</a:t>
            </a:r>
            <a:r>
              <a:rPr lang="id-ID" dirty="0"/>
              <a:t>. Melalui metode desain, desainer dapat memahami masalah secara lebih mendalam, menganalisis kebutuhan pengguna, dan menghasilkan solusi visual yang lebih tepat sasaran. Dengan demikian, desain menjadi </a:t>
            </a:r>
            <a:r>
              <a:rPr lang="id-ID" b="1" dirty="0"/>
              <a:t>proses yang terarah, terukur, dan dapat dipertanggungjawabkan</a:t>
            </a:r>
            <a:r>
              <a:rPr lang="id-ID" dirty="0"/>
              <a:t>.</a:t>
            </a:r>
          </a:p>
          <a:p>
            <a:r>
              <a:rPr lang="id-ID" b="1" dirty="0"/>
              <a:t>2. Bagaimana metode ini membantu proses desain?</a:t>
            </a:r>
          </a:p>
          <a:p>
            <a:r>
              <a:rPr lang="id-ID" dirty="0"/>
              <a:t>Metode desain membantu proses desain dengan cara: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Memberikan langkah kerja yang jelas</a:t>
            </a:r>
            <a:r>
              <a:rPr lang="id-ID" dirty="0"/>
              <a:t> dari identifikasi masalah hingga evaluasi solusi.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Membantu desainer memahami kebutuhan pengguna dan konteks pasar</a:t>
            </a:r>
            <a:r>
              <a:rPr lang="id-ID" dirty="0"/>
              <a:t> melalui riset dan analisis.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Menghasilkan ide yang lebih terstruktur dan relevan</a:t>
            </a:r>
            <a:r>
              <a:rPr lang="id-ID" dirty="0"/>
              <a:t> dengan masalah yang dihadapi.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d-ID" b="1" dirty="0"/>
              <a:t>Memudahkan evaluasi dan perbaikan desain</a:t>
            </a:r>
            <a:r>
              <a:rPr lang="id-ID" dirty="0"/>
              <a:t> sebelum produk akhir dipublikasikan.</a:t>
            </a:r>
          </a:p>
          <a:p>
            <a:r>
              <a:rPr lang="id-ID" dirty="0"/>
              <a:t>Dengan metode desain, proses kreatif menjadi </a:t>
            </a:r>
            <a:r>
              <a:rPr lang="id-ID" b="1" dirty="0"/>
              <a:t>lebih efektif, sistematis, dan menghasilkan solusi desain yang lebih berkualitas</a:t>
            </a:r>
            <a:r>
              <a:rPr lang="id-ID" dirty="0"/>
              <a:t>.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1CF36-E1BC-4417-AC30-5E54F81FA4B2}" type="slidenum">
              <a:rPr lang="id-ID" smtClean="0"/>
              <a:t>15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9501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D689B-4A68-44C6-BAAE-05B565C2DE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AA0E24-C72E-49DA-ABD9-DBD37769FA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1C172-694C-4BCA-8AED-ECFE97CB5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0AEE-96B4-4EAE-BFC4-A2844A666B76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78985-4691-4CED-9DAB-19CD4D6A2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8CA9F-1365-4B5B-A885-9FBE024D8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8F11-7B35-478D-B57E-9FC37E73A7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5910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9930E-4540-453A-BDA6-4E8020704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E95034-9FD2-49A8-B120-7AAF6E7D2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3A8BA-E45C-4550-B03D-747490F81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0AEE-96B4-4EAE-BFC4-A2844A666B76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C7672-BF7A-4818-A1A1-76D870AE9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8AA31-1030-4979-A07C-B29C53F4D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8F11-7B35-478D-B57E-9FC37E73A7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497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A9E079-9A1B-46D5-A711-7176E826F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EB5509-6DD1-4383-AF64-A8E511B0A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FB014-2498-4F81-A35E-9257E1D30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0AEE-96B4-4EAE-BFC4-A2844A666B76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F0470E-ACC5-4BE1-8817-61F5A66F3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13EF9-C3DB-46A6-81C1-C0660456B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8F11-7B35-478D-B57E-9FC37E73A7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52962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5FDC2-7736-4647-9DBB-A05A99B02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9A4D0-4C9C-4454-9850-88E2B1889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F05BC-475F-4AF2-A0ED-F26BEDA75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0AEE-96B4-4EAE-BFC4-A2844A666B76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BCEE47-3B8A-4C20-BCCD-27217B81E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ECC63-9830-4BA9-92F6-27963987A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8F11-7B35-478D-B57E-9FC37E73A7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575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6AB1-83E4-43C6-80FE-70205EE1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FFF265-E45F-45F8-9CEC-AEABE4E07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3BA3B-E8A0-4506-B6D0-6875A112C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0AEE-96B4-4EAE-BFC4-A2844A666B76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28E9E-8883-4846-8778-30D7F1453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B7EC8-55C9-40A8-81F6-B7839C1E2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8F11-7B35-478D-B57E-9FC37E73A7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220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E60DD-09FB-4B15-B902-0EA353F4D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6BA34-7A7D-4CB4-A2F7-BDCACF5833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A6981-974E-4016-B522-095644F9C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284E71-8E6C-4ED3-AEAF-DD381C70F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0AEE-96B4-4EAE-BFC4-A2844A666B76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4066A5-4E23-458A-8445-5B3776FBD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53544-E78B-4B00-A22E-A69E48251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8F11-7B35-478D-B57E-9FC37E73A7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33478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0894C-B84A-4561-A001-92C05AB8E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10ED4-18A1-4962-9F11-BBCE013FC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BD935-3293-42CB-B760-0EF4B1216C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D9500F-7F85-4C16-80CE-46272F591F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923C60-DD18-409C-94F1-71B52892C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6FE997-1358-4F84-A348-02CB2BF2B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0AEE-96B4-4EAE-BFC4-A2844A666B76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C11C98-591A-44DB-8540-1855FF3CD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1D6D56-CA67-4598-AD1C-E01D0295E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8F11-7B35-478D-B57E-9FC37E73A7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9557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B7C22-9962-4D96-9A70-A4FEC9F9A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89FC3D-27F8-44F5-85F6-347D5DF9A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0AEE-96B4-4EAE-BFC4-A2844A666B76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428DFF-694F-4547-BAEA-7D3B9BAB6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64C7F1-D283-4B89-ACDF-A243A6E6A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8F11-7B35-478D-B57E-9FC37E73A7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15639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FCDB15-CD87-4513-B9CB-EE4B9A442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0AEE-96B4-4EAE-BFC4-A2844A666B76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9AD464-1B6A-4958-9249-FE9CA5A3F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C78100-41B5-4693-B911-F50AA90AF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8F11-7B35-478D-B57E-9FC37E73A7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1776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EAAE8-B09B-4222-B510-F3C660DC4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13BB0-2B02-4B67-9624-79EBD8F64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6388C8-7C5A-41F7-A779-99C5D377D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37F66-2B18-4246-BCB1-D45B04286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0AEE-96B4-4EAE-BFC4-A2844A666B76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12EF3A-3F0B-41E9-9697-42136A824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60460-BE72-48D2-A3A9-2A56ACA7A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8F11-7B35-478D-B57E-9FC37E73A7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36117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01AAA-5E94-4F39-B548-ED430737F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E5594A-98A0-4DC1-A82E-D2174BB055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BEA54-C84C-48A1-8CEA-A08683F8C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8C51FC-028A-4E4A-B3F4-CF7AFB6A8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C0AEE-96B4-4EAE-BFC4-A2844A666B76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353F3-93DF-4C79-8499-07F3F9516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8BF3FA-1D6E-4868-A48D-5B5A7BB1F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8F11-7B35-478D-B57E-9FC37E73A7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73002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969E77-0027-4A44-A2E3-1A6466CDA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4A1B3-4AA8-4701-83E1-6414FBD5E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68F26-97A0-46C8-98DC-D375FD469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C0AEE-96B4-4EAE-BFC4-A2844A666B76}" type="datetimeFigureOut">
              <a:rPr lang="id-ID" smtClean="0"/>
              <a:t>16/03/2026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28B38-318B-4EDC-B412-51F2E65996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28D6D-BD4C-49B9-8777-CE3E363CDA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68F11-7B35-478D-B57E-9FC37E73A7A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6384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Pertemuan 1: Pengantar Metodologi Desain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 Metode Desain – DKV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Karya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Poster komunikasi visual</a:t>
            </a:r>
          </a:p>
          <a:p>
            <a:r>
              <a:t>Identitas merek (logo, warna, tipografi)</a:t>
            </a:r>
          </a:p>
          <a:p>
            <a:r>
              <a:t>UI aplikasi</a:t>
            </a:r>
          </a:p>
          <a:p>
            <a:r>
              <a:t>Desain kemasan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 Kelas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kelebihan metode ini?</a:t>
            </a:r>
          </a:p>
          <a:p>
            <a:r>
              <a:t>Apa tantangan dalam implementasinya?</a:t>
            </a:r>
          </a:p>
          <a:p>
            <a:r>
              <a:t>Bagaimana penerapannya dalam proyek DKV?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Latihan Mahasiswa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Identifikasi masalah visual dari produk lokal di sekitar Anda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yang Digunakan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Miro / FigJam (brainstorming)</a:t>
            </a:r>
          </a:p>
          <a:p>
            <a:r>
              <a:t>Adobe Illustrator / Figma</a:t>
            </a:r>
          </a:p>
          <a:p>
            <a:r>
              <a:t>Mind mapping tools</a:t>
            </a:r>
          </a:p>
          <a:p>
            <a:r>
              <a:t>Template analisis desain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Ringkasan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 utama: Pengantar Metodologi Desain</a:t>
            </a:r>
          </a:p>
          <a:p>
            <a:r>
              <a:t>Metode desain membantu proses kreatif lebih sistematis</a:t>
            </a:r>
          </a:p>
          <a:p>
            <a:r>
              <a:t>Pendekatan berbasis analisis dan sintesis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Pertanyaan Reflektif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insight utama dari pertemuan ini?</a:t>
            </a:r>
          </a:p>
          <a:p>
            <a:r>
              <a:t>Bagaimana metode ini membantu proses desain?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Persiapan Pertemuan Berikutnya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Membaca referensi terkait</a:t>
            </a:r>
          </a:p>
          <a:p>
            <a:r>
              <a:t>Menyiapkan ide proyek desain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Capaian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Mahasiswa</a:t>
            </a:r>
            <a:r>
              <a:rPr dirty="0"/>
              <a:t> </a:t>
            </a:r>
            <a:r>
              <a:rPr dirty="0" err="1"/>
              <a:t>memahami</a:t>
            </a:r>
            <a:r>
              <a:rPr dirty="0"/>
              <a:t> </a:t>
            </a:r>
            <a:r>
              <a:rPr dirty="0" err="1"/>
              <a:t>konsep</a:t>
            </a:r>
            <a:r>
              <a:rPr dirty="0"/>
              <a:t> </a:t>
            </a:r>
            <a:r>
              <a:rPr dirty="0" err="1"/>
              <a:t>utama</a:t>
            </a:r>
            <a:r>
              <a:rPr dirty="0"/>
              <a:t> </a:t>
            </a:r>
            <a:r>
              <a:rPr dirty="0" err="1"/>
              <a:t>topik</a:t>
            </a:r>
            <a:r>
              <a:rPr dirty="0"/>
              <a:t> </a:t>
            </a:r>
            <a:r>
              <a:rPr dirty="0" err="1"/>
              <a:t>pertemuan</a:t>
            </a:r>
            <a:endParaRPr dirty="0"/>
          </a:p>
          <a:p>
            <a:r>
              <a:rPr dirty="0" err="1"/>
              <a:t>Mahasiswa</a:t>
            </a:r>
            <a:r>
              <a:rPr dirty="0"/>
              <a:t> </a:t>
            </a:r>
            <a:r>
              <a:rPr dirty="0" err="1"/>
              <a:t>mampu</a:t>
            </a:r>
            <a:r>
              <a:rPr dirty="0"/>
              <a:t> </a:t>
            </a:r>
            <a:r>
              <a:rPr dirty="0" err="1"/>
              <a:t>menerapkan</a:t>
            </a:r>
            <a:r>
              <a:rPr dirty="0"/>
              <a:t> </a:t>
            </a:r>
            <a:r>
              <a:rPr dirty="0" err="1"/>
              <a:t>metode</a:t>
            </a:r>
            <a:r>
              <a:rPr dirty="0"/>
              <a:t> </a:t>
            </a:r>
            <a:r>
              <a:rPr dirty="0" err="1"/>
              <a:t>desain</a:t>
            </a:r>
            <a:r>
              <a:rPr dirty="0"/>
              <a:t> </a:t>
            </a:r>
            <a:r>
              <a:rPr dirty="0" err="1"/>
              <a:t>secara</a:t>
            </a:r>
            <a:r>
              <a:rPr dirty="0"/>
              <a:t> </a:t>
            </a:r>
            <a:r>
              <a:rPr dirty="0" err="1"/>
              <a:t>praktis</a:t>
            </a:r>
            <a:endParaRPr dirty="0"/>
          </a:p>
          <a:p>
            <a:r>
              <a:rPr dirty="0" err="1"/>
              <a:t>Mahasiswa</a:t>
            </a:r>
            <a:r>
              <a:rPr dirty="0"/>
              <a:t> </a:t>
            </a:r>
            <a:r>
              <a:rPr dirty="0" err="1"/>
              <a:t>mampu</a:t>
            </a:r>
            <a:r>
              <a:rPr dirty="0"/>
              <a:t> </a:t>
            </a:r>
            <a:r>
              <a:rPr dirty="0" err="1"/>
              <a:t>menganalisis</a:t>
            </a:r>
            <a:r>
              <a:rPr dirty="0"/>
              <a:t> </a:t>
            </a:r>
            <a:r>
              <a:rPr dirty="0" err="1"/>
              <a:t>studi</a:t>
            </a:r>
            <a:r>
              <a:rPr dirty="0"/>
              <a:t> </a:t>
            </a:r>
            <a:r>
              <a:rPr dirty="0" err="1"/>
              <a:t>kasus</a:t>
            </a:r>
            <a:r>
              <a:rPr dirty="0"/>
              <a:t> </a:t>
            </a:r>
            <a:r>
              <a:rPr dirty="0" err="1"/>
              <a:t>desain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Konsep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Topik: Pengantar Metodologi Desain</a:t>
            </a:r>
          </a:p>
          <a:p>
            <a:r>
              <a:t>Metode desain digunakan untuk memecahkan masalah visual secara sistematis</a:t>
            </a:r>
          </a:p>
          <a:p>
            <a:r>
              <a:t>Pendekatan berbasis analisis, ideasi, dan evaluasi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Definisi metode desain</a:t>
            </a:r>
          </a:p>
          <a:p>
            <a:r>
              <a:t>Peran desain dalam pemecahan masalah</a:t>
            </a:r>
          </a:p>
          <a:p>
            <a:r>
              <a:t>Ruang lingkup desain komunikasi visual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Bagan Konsep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t>Masalah Desain</a:t>
            </a:r>
          </a:p>
          <a:p>
            <a:r>
              <a:t>Analisis Data</a:t>
            </a:r>
          </a:p>
          <a:p>
            <a:r>
              <a:t>Sintesis Ide</a:t>
            </a:r>
          </a:p>
          <a:p>
            <a:r>
              <a:t>Prototipe</a:t>
            </a:r>
          </a:p>
          <a:p>
            <a:r>
              <a:t>Evaluasi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t>User Need</a:t>
            </a:r>
          </a:p>
          <a:p>
            <a:r>
              <a:t>Insight</a:t>
            </a:r>
          </a:p>
          <a:p>
            <a:r>
              <a:t>Concept</a:t>
            </a:r>
          </a:p>
          <a:p>
            <a:r>
              <a:t>Visual Output</a:t>
            </a:r>
          </a:p>
          <a:p>
            <a:r>
              <a:t>Feedback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Contoh Penerapan di Industri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Branding</a:t>
            </a:r>
          </a:p>
          <a:p>
            <a:r>
              <a:t>UI/UX</a:t>
            </a:r>
          </a:p>
          <a:p>
            <a:r>
              <a:t>Desain produk visual</a:t>
            </a:r>
          </a:p>
          <a:p>
            <a:r>
              <a:t>Kampanye komunikasi visual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Kasus: Redesain kemasan produk UMKM agar lebih menarik pasar</a:t>
            </a:r>
          </a:p>
          <a:p>
            <a:r>
              <a:t>Analisis elemen visual lama vs baru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Apa masalah desain yang terjadi?</a:t>
            </a:r>
          </a:p>
          <a:p>
            <a:r>
              <a:t>Bagaimana metode desain digunakan?</a:t>
            </a:r>
          </a:p>
          <a:p>
            <a:r>
              <a:t>Apa solusi visual yang dihasilkan?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Langkah Praktis Metode Desain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Identifikasi masalah</a:t>
            </a:r>
          </a:p>
          <a:p>
            <a:r>
              <a:t>Kumpulkan data pengguna</a:t>
            </a:r>
          </a:p>
          <a:p>
            <a:r>
              <a:t>Analisis insight</a:t>
            </a:r>
          </a:p>
          <a:p>
            <a:r>
              <a:t>Buat konsep visual</a:t>
            </a:r>
          </a:p>
          <a:p>
            <a:r>
              <a:t>Uji dan evaluasi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1310</Words>
  <Application>Microsoft Office PowerPoint</Application>
  <PresentationFormat>Widescreen</PresentationFormat>
  <Paragraphs>187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Pertemuan 1: Pengantar Metodologi Desain</vt:lpstr>
      <vt:lpstr>Capaian Pembelajaran</vt:lpstr>
      <vt:lpstr>Pengantar Konsep</vt:lpstr>
      <vt:lpstr>Konsep Inti</vt:lpstr>
      <vt:lpstr>Bagan Konsep Desain</vt:lpstr>
      <vt:lpstr>Contoh Penerapan di Industri Desain</vt:lpstr>
      <vt:lpstr>Studi Kasus</vt:lpstr>
      <vt:lpstr>Analisis Studi Kasus</vt:lpstr>
      <vt:lpstr>Langkah Praktis Metode Desain</vt:lpstr>
      <vt:lpstr>Contoh Karya Desain</vt:lpstr>
      <vt:lpstr>Diskusi Kelas</vt:lpstr>
      <vt:lpstr>Latihan Mahasiswa</vt:lpstr>
      <vt:lpstr>Tools yang Digunakan</vt:lpstr>
      <vt:lpstr>Ringkasan</vt:lpstr>
      <vt:lpstr>Pertanyaan Reflektif</vt:lpstr>
      <vt:lpstr>Persiapan Pertemuan Berikutnya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1: Pengantar Metodologi Desain</dc:title>
  <dc:creator>Abdi Darmawan</dc:creator>
  <cp:lastModifiedBy>Abdi Darmawan</cp:lastModifiedBy>
  <cp:revision>1</cp:revision>
  <dcterms:created xsi:type="dcterms:W3CDTF">2026-03-15T19:22:16Z</dcterms:created>
  <dcterms:modified xsi:type="dcterms:W3CDTF">2026-03-15T19:22:33Z</dcterms:modified>
</cp:coreProperties>
</file>