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3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dirty="0"/>
              <a:t>Menganalisis Potensi Lokal dalam Pengembangan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....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8C398AFE-585D-BB6F-E8D1-232E07F5F5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676628"/>
              </p:ext>
            </p:extLst>
          </p:nvPr>
        </p:nvGraphicFramePr>
        <p:xfrm>
          <a:off x="899592" y="1124744"/>
          <a:ext cx="7416824" cy="3835722"/>
        </p:xfrm>
        <a:graphic>
          <a:graphicData uri="http://schemas.openxmlformats.org/drawingml/2006/table">
            <a:tbl>
              <a:tblPr/>
              <a:tblGrid>
                <a:gridCol w="3708412">
                  <a:extLst>
                    <a:ext uri="{9D8B030D-6E8A-4147-A177-3AD203B41FA5}">
                      <a16:colId xmlns:a16="http://schemas.microsoft.com/office/drawing/2014/main" val="3393988825"/>
                    </a:ext>
                  </a:extLst>
                </a:gridCol>
                <a:gridCol w="3708412">
                  <a:extLst>
                    <a:ext uri="{9D8B030D-6E8A-4147-A177-3AD203B41FA5}">
                      <a16:colId xmlns:a16="http://schemas.microsoft.com/office/drawing/2014/main" val="1579929577"/>
                    </a:ext>
                  </a:extLst>
                </a:gridCol>
              </a:tblGrid>
              <a:tr h="6392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Aspek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Bobot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7100597"/>
                  </a:ext>
                </a:extLst>
              </a:tr>
              <a:tr h="6392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Kelengkapan Identifikasi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30%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2141755"/>
                  </a:ext>
                </a:extLst>
              </a:tr>
              <a:tr h="6392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Kedalaman Analisis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30%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872039"/>
                  </a:ext>
                </a:extLst>
              </a:tr>
              <a:tr h="6392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Argumentasi &amp; Logika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20%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22671"/>
                  </a:ext>
                </a:extLst>
              </a:tr>
              <a:tr h="6392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Sistematika Penulisan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138080"/>
                  </a:ext>
                </a:extLst>
              </a:tr>
              <a:tr h="6392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Referensi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10%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5112087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E6D5A179-1288-E8BB-0F23-ED6E424CD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592693"/>
            <a:ext cx="4608512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Kriteria Penilaian: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4991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52CA88D-5B77-1C32-6F4D-86B4D3C5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548680"/>
            <a:ext cx="7488832" cy="583264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id-ID" b="1" dirty="0"/>
              <a:t> MATERI PEMBELAJARAN</a:t>
            </a:r>
          </a:p>
          <a:p>
            <a:pPr marL="0" indent="0">
              <a:buNone/>
            </a:pPr>
            <a:r>
              <a:rPr lang="id-ID" b="1" dirty="0"/>
              <a:t>1️⃣ Potensi Alam</a:t>
            </a:r>
          </a:p>
          <a:p>
            <a:r>
              <a:rPr lang="id-ID" b="1" dirty="0"/>
              <a:t>Pengertian</a:t>
            </a:r>
          </a:p>
          <a:p>
            <a:r>
              <a:rPr lang="id-ID" dirty="0"/>
              <a:t>Potensi alam adalah sumber daya berbasis lingkungan fisik yang dapat dikembangkan sebagai daya tarik wisata.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Contoh:</a:t>
            </a:r>
          </a:p>
          <a:p>
            <a:r>
              <a:rPr lang="id-ID" dirty="0"/>
              <a:t>Lanskap pegunungan</a:t>
            </a:r>
          </a:p>
          <a:p>
            <a:r>
              <a:rPr lang="id-ID" dirty="0"/>
              <a:t>Pantai</a:t>
            </a:r>
          </a:p>
          <a:p>
            <a:r>
              <a:rPr lang="id-ID" dirty="0"/>
              <a:t>Sungai</a:t>
            </a:r>
          </a:p>
          <a:p>
            <a:r>
              <a:rPr lang="id-ID" dirty="0"/>
              <a:t>Air terjun</a:t>
            </a:r>
          </a:p>
          <a:p>
            <a:r>
              <a:rPr lang="id-ID" dirty="0"/>
              <a:t>Persawahan</a:t>
            </a:r>
          </a:p>
          <a:p>
            <a:r>
              <a:rPr lang="id-ID" dirty="0"/>
              <a:t>Hutan</a:t>
            </a:r>
          </a:p>
          <a:p>
            <a:r>
              <a:rPr lang="id-ID" dirty="0"/>
              <a:t>Flora dan fauna khas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9254068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15356BE-F3AD-C2E1-BBD4-AEF694D92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764704"/>
            <a:ext cx="6624736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Aspek Analisis:</a:t>
            </a:r>
          </a:p>
          <a:p>
            <a:r>
              <a:rPr lang="id-ID" dirty="0"/>
              <a:t>Keunikan (keunikan geografi/ekologi)</a:t>
            </a:r>
          </a:p>
          <a:p>
            <a:r>
              <a:rPr lang="id-ID" dirty="0"/>
              <a:t>Aksesibilitas</a:t>
            </a:r>
          </a:p>
          <a:p>
            <a:r>
              <a:rPr lang="id-ID" dirty="0"/>
              <a:t>Daya dukung lingkungan</a:t>
            </a:r>
          </a:p>
          <a:p>
            <a:r>
              <a:rPr lang="id-ID" dirty="0"/>
              <a:t>Keberlanjutan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8203625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C34C9D0-AA82-0A79-3EEA-E78EB97CF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476672"/>
            <a:ext cx="6840760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2️⃣ Potensi Budaya</a:t>
            </a:r>
          </a:p>
          <a:p>
            <a:pPr marL="0" indent="0">
              <a:buNone/>
            </a:pPr>
            <a:r>
              <a:rPr lang="id-ID" b="1" dirty="0"/>
              <a:t>Pengertian</a:t>
            </a:r>
          </a:p>
          <a:p>
            <a:r>
              <a:rPr lang="id-ID" dirty="0"/>
              <a:t>Potensi budaya adalah warisan nilai, tradisi, dan praktik sosial masyarakat yang memiliki daya tarik wisata.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Contoh:</a:t>
            </a:r>
          </a:p>
          <a:p>
            <a:r>
              <a:rPr lang="id-ID" dirty="0"/>
              <a:t>Upacara adat</a:t>
            </a:r>
          </a:p>
          <a:p>
            <a:r>
              <a:rPr lang="id-ID" dirty="0"/>
              <a:t>Seni pertunjukan</a:t>
            </a:r>
          </a:p>
          <a:p>
            <a:r>
              <a:rPr lang="id-ID" dirty="0"/>
              <a:t>Arsitektur tradisional</a:t>
            </a:r>
          </a:p>
          <a:p>
            <a:r>
              <a:rPr lang="id-ID" dirty="0"/>
              <a:t>Kerajinan</a:t>
            </a:r>
          </a:p>
          <a:p>
            <a:r>
              <a:rPr lang="id-ID" dirty="0"/>
              <a:t>Kuliner khas</a:t>
            </a:r>
          </a:p>
          <a:p>
            <a:r>
              <a:rPr lang="id-ID" dirty="0"/>
              <a:t>Sistem sosial &amp; kearifan lokal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7188157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726FDEF-FDC7-B837-EB83-2E23C10B6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836712"/>
            <a:ext cx="6696744" cy="5289451"/>
          </a:xfrm>
        </p:spPr>
        <p:txBody>
          <a:bodyPr/>
          <a:lstStyle/>
          <a:p>
            <a:r>
              <a:rPr lang="id-ID" b="1" dirty="0"/>
              <a:t>Aspek Analisis:</a:t>
            </a:r>
          </a:p>
          <a:p>
            <a:r>
              <a:rPr lang="id-ID" dirty="0"/>
              <a:t>Keaslian (</a:t>
            </a:r>
            <a:r>
              <a:rPr lang="id-ID" dirty="0" err="1"/>
              <a:t>authenticity</a:t>
            </a:r>
            <a:r>
              <a:rPr lang="id-ID" dirty="0"/>
              <a:t>)</a:t>
            </a:r>
          </a:p>
          <a:p>
            <a:r>
              <a:rPr lang="id-ID" dirty="0"/>
              <a:t>Partisipasi masyarakat</a:t>
            </a:r>
          </a:p>
          <a:p>
            <a:r>
              <a:rPr lang="id-ID" dirty="0"/>
              <a:t>Kelestarian</a:t>
            </a:r>
          </a:p>
          <a:p>
            <a:r>
              <a:rPr lang="id-ID" dirty="0"/>
              <a:t>Nilai edukatif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5210481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4EB4B75-02A4-985C-3551-A568DB846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20688"/>
            <a:ext cx="7416824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/>
              <a:t>3️⃣ Potensi Ekonomi Kreatif</a:t>
            </a:r>
          </a:p>
          <a:p>
            <a:pPr marL="0" indent="0">
              <a:buNone/>
            </a:pPr>
            <a:r>
              <a:rPr lang="id-ID" b="1" dirty="0"/>
              <a:t>Pengertian</a:t>
            </a:r>
          </a:p>
          <a:p>
            <a:r>
              <a:rPr lang="id-ID" dirty="0"/>
              <a:t>Potensi ekonomi kreatif adalah aktivitas ekonomi berbasis kreativitas dan inovasi masyarakat.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Contoh:</a:t>
            </a:r>
          </a:p>
          <a:p>
            <a:r>
              <a:rPr lang="id-ID" dirty="0"/>
              <a:t>UMKM kuliner</a:t>
            </a:r>
          </a:p>
          <a:p>
            <a:r>
              <a:rPr lang="id-ID" dirty="0" err="1"/>
              <a:t>Souvenir</a:t>
            </a:r>
            <a:r>
              <a:rPr lang="id-ID" dirty="0"/>
              <a:t> lokal</a:t>
            </a:r>
          </a:p>
          <a:p>
            <a:r>
              <a:rPr lang="id-ID" dirty="0" err="1"/>
              <a:t>Homestay</a:t>
            </a:r>
            <a:endParaRPr lang="id-ID" dirty="0"/>
          </a:p>
          <a:p>
            <a:r>
              <a:rPr lang="id-ID" dirty="0"/>
              <a:t>Paket wisata edukatif</a:t>
            </a:r>
          </a:p>
          <a:p>
            <a:r>
              <a:rPr lang="id-ID" dirty="0"/>
              <a:t>Produk digital promosi desa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7278107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0C658F1-E930-265A-2AF5-0C278909C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692696"/>
            <a:ext cx="6768752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Aspek Analisis:</a:t>
            </a:r>
          </a:p>
          <a:p>
            <a:r>
              <a:rPr lang="id-ID" dirty="0"/>
              <a:t>Nilai tambah ekonomi</a:t>
            </a:r>
          </a:p>
          <a:p>
            <a:r>
              <a:rPr lang="id-ID" dirty="0"/>
              <a:t>Inovasi produk</a:t>
            </a:r>
          </a:p>
          <a:p>
            <a:r>
              <a:rPr lang="id-ID" dirty="0"/>
              <a:t>Keterlibatan generasi muda</a:t>
            </a:r>
          </a:p>
          <a:p>
            <a:r>
              <a:rPr lang="id-ID" dirty="0"/>
              <a:t>Peluang pasar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671177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3DFAAF1F-1AED-F481-CF48-66E2BEA8B6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1522922"/>
              </p:ext>
            </p:extLst>
          </p:nvPr>
        </p:nvGraphicFramePr>
        <p:xfrm>
          <a:off x="827584" y="2996952"/>
          <a:ext cx="7416825" cy="719715"/>
        </p:xfrm>
        <a:graphic>
          <a:graphicData uri="http://schemas.openxmlformats.org/drawingml/2006/table">
            <a:tbl>
              <a:tblPr/>
              <a:tblGrid>
                <a:gridCol w="1483365">
                  <a:extLst>
                    <a:ext uri="{9D8B030D-6E8A-4147-A177-3AD203B41FA5}">
                      <a16:colId xmlns:a16="http://schemas.microsoft.com/office/drawing/2014/main" val="385509280"/>
                    </a:ext>
                  </a:extLst>
                </a:gridCol>
                <a:gridCol w="1483365">
                  <a:extLst>
                    <a:ext uri="{9D8B030D-6E8A-4147-A177-3AD203B41FA5}">
                      <a16:colId xmlns:a16="http://schemas.microsoft.com/office/drawing/2014/main" val="1969682174"/>
                    </a:ext>
                  </a:extLst>
                </a:gridCol>
                <a:gridCol w="1483365">
                  <a:extLst>
                    <a:ext uri="{9D8B030D-6E8A-4147-A177-3AD203B41FA5}">
                      <a16:colId xmlns:a16="http://schemas.microsoft.com/office/drawing/2014/main" val="4175670414"/>
                    </a:ext>
                  </a:extLst>
                </a:gridCol>
                <a:gridCol w="1483365">
                  <a:extLst>
                    <a:ext uri="{9D8B030D-6E8A-4147-A177-3AD203B41FA5}">
                      <a16:colId xmlns:a16="http://schemas.microsoft.com/office/drawing/2014/main" val="2700779109"/>
                    </a:ext>
                  </a:extLst>
                </a:gridCol>
                <a:gridCol w="1483365">
                  <a:extLst>
                    <a:ext uri="{9D8B030D-6E8A-4147-A177-3AD203B41FA5}">
                      <a16:colId xmlns:a16="http://schemas.microsoft.com/office/drawing/2014/main" val="3694058928"/>
                    </a:ext>
                  </a:extLst>
                </a:gridCol>
              </a:tblGrid>
              <a:tr h="7197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Jenis Potensi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Sumber Daya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Kekuatan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Tantangan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Peluang </a:t>
                      </a:r>
                      <a:r>
                        <a:rPr lang="id-ID" dirty="0" err="1"/>
                        <a:t>Pengemban</a:t>
                      </a:r>
                      <a:endParaRPr lang="id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898476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D5974D89-2973-90C1-B12B-19CD547BC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672" y="371344"/>
            <a:ext cx="5832648" cy="276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KERANGKA ANALISIS POTENSI LOKAL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Mahasiswa dapat menggunakan pendekatan:</a:t>
            </a:r>
            <a:endParaRPr kumimoji="0" lang="id-ID" altLang="id-ID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id-ID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id-ID" sz="2000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✔ Analisis 3 Pilar Potensi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Kotak Teks 5">
            <a:extLst>
              <a:ext uri="{FF2B5EF4-FFF2-40B4-BE49-F238E27FC236}">
                <a16:creationId xmlns:a16="http://schemas.microsoft.com/office/drawing/2014/main" id="{DC51F020-83A4-D2C9-4AF9-41E338748AC9}"/>
              </a:ext>
            </a:extLst>
          </p:cNvPr>
          <p:cNvSpPr txBox="1"/>
          <p:nvPr/>
        </p:nvSpPr>
        <p:spPr>
          <a:xfrm>
            <a:off x="1115616" y="3861048"/>
            <a:ext cx="662473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✔ </a:t>
            </a:r>
            <a:r>
              <a:rPr lang="en-US" sz="2400" b="1" dirty="0" err="1"/>
              <a:t>Analisis</a:t>
            </a:r>
            <a:r>
              <a:rPr lang="en-US" sz="2400" b="1" dirty="0"/>
              <a:t> SWOT </a:t>
            </a:r>
            <a:r>
              <a:rPr lang="en-US" sz="2400" b="1" dirty="0" err="1"/>
              <a:t>Sederhana</a:t>
            </a: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Strength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Weakness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Opportunity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Threat</a:t>
            </a:r>
          </a:p>
        </p:txBody>
      </p:sp>
    </p:spTree>
    <p:extLst>
      <p:ext uri="{BB962C8B-B14F-4D97-AF65-F5344CB8AC3E}">
        <p14:creationId xmlns:p14="http://schemas.microsoft.com/office/powerpoint/2010/main" val="161142596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524A9D2-B9F4-6B05-6275-38347088C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548680"/>
            <a:ext cx="7128792" cy="5577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TUGAS INDIVIDU</a:t>
            </a:r>
          </a:p>
          <a:p>
            <a:pPr marL="0" indent="0">
              <a:buNone/>
            </a:pPr>
            <a:r>
              <a:rPr lang="id-ID" b="1" dirty="0"/>
              <a:t>📌 Laporan Identifikasi Potensi Lokal</a:t>
            </a:r>
          </a:p>
          <a:p>
            <a:r>
              <a:rPr lang="id-ID" dirty="0"/>
              <a:t>Mahasiswa diminta menyusun laporan hasil observasi atau studi kasus desa wisata.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Format Laporan:</a:t>
            </a:r>
          </a:p>
          <a:p>
            <a:r>
              <a:rPr lang="id-ID" dirty="0"/>
              <a:t>Pendahuluan</a:t>
            </a:r>
          </a:p>
          <a:p>
            <a:pPr lvl="1"/>
            <a:r>
              <a:rPr lang="id-ID" dirty="0"/>
              <a:t>Gambaran umum lokasi</a:t>
            </a:r>
          </a:p>
          <a:p>
            <a:r>
              <a:rPr lang="id-ID" dirty="0"/>
              <a:t>Identifikasi Potensi Alam</a:t>
            </a:r>
          </a:p>
          <a:p>
            <a:r>
              <a:rPr lang="id-ID" dirty="0"/>
              <a:t>Identifikasi Potensi Budaya</a:t>
            </a:r>
          </a:p>
          <a:p>
            <a:r>
              <a:rPr lang="id-ID" dirty="0"/>
              <a:t>Identifikasi Potensi Ekonomi Kreatif</a:t>
            </a:r>
          </a:p>
          <a:p>
            <a:r>
              <a:rPr lang="id-ID" dirty="0"/>
              <a:t>Analisis Peluang Pengembangan</a:t>
            </a:r>
          </a:p>
          <a:p>
            <a:r>
              <a:rPr lang="id-ID" dirty="0"/>
              <a:t>Kesimpulan dan Rekomendasi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3994488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2989</TotalTime>
  <Words>256</Words>
  <Application>Microsoft Office PowerPoint</Application>
  <PresentationFormat>Tampilan Layar (4:3)</PresentationFormat>
  <Paragraphs>95</Paragraphs>
  <Slides>11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2026-02-20T11:12:32Z</dcterms:modified>
</cp:coreProperties>
</file>