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2" r:id="rId3"/>
    <p:sldId id="304" r:id="rId4"/>
    <p:sldId id="305" r:id="rId5"/>
    <p:sldId id="303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/>
              <a:t>Melakukan</a:t>
            </a:r>
            <a:r>
              <a:rPr lang="en-US" sz="4000" b="1" dirty="0"/>
              <a:t> </a:t>
            </a:r>
            <a:r>
              <a:rPr lang="en-US" sz="4000" b="1" dirty="0" err="1"/>
              <a:t>Analisis</a:t>
            </a:r>
            <a:r>
              <a:rPr lang="en-US" sz="4000" b="1" dirty="0"/>
              <a:t> SWOT </a:t>
            </a:r>
            <a:r>
              <a:rPr lang="en-US" sz="4000" b="1" dirty="0" err="1"/>
              <a:t>dalam</a:t>
            </a:r>
            <a:r>
              <a:rPr lang="en-US" sz="4000" b="1" dirty="0"/>
              <a:t> Community Based Tourism (CBT)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1A8E6A-E273-7FAD-2103-EE2A0B463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908720"/>
            <a:ext cx="6984776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 err="1"/>
              <a:t>Workshop</a:t>
            </a:r>
            <a:r>
              <a:rPr lang="id-ID" b="1" dirty="0"/>
              <a:t> Kelompok (40 menit)</a:t>
            </a:r>
          </a:p>
          <a:p>
            <a:pPr marL="0" indent="0">
              <a:buNone/>
            </a:pPr>
            <a:r>
              <a:rPr lang="id-ID" dirty="0"/>
              <a:t>Tugas Kelompok:</a:t>
            </a:r>
          </a:p>
          <a:p>
            <a:r>
              <a:rPr lang="id-ID" dirty="0"/>
              <a:t>Identifikasi minimal 3 </a:t>
            </a:r>
            <a:r>
              <a:rPr lang="id-ID" dirty="0" err="1"/>
              <a:t>Strength</a:t>
            </a:r>
            <a:endParaRPr lang="id-ID" dirty="0"/>
          </a:p>
          <a:p>
            <a:r>
              <a:rPr lang="id-ID" dirty="0"/>
              <a:t>Identifikasi minimal 3 </a:t>
            </a:r>
            <a:r>
              <a:rPr lang="id-ID" dirty="0" err="1"/>
              <a:t>Weakness</a:t>
            </a:r>
            <a:endParaRPr lang="id-ID" dirty="0"/>
          </a:p>
          <a:p>
            <a:r>
              <a:rPr lang="id-ID" dirty="0"/>
              <a:t>Identifikasi minimal 3 </a:t>
            </a:r>
            <a:r>
              <a:rPr lang="id-ID" dirty="0" err="1"/>
              <a:t>Opportunity</a:t>
            </a:r>
            <a:endParaRPr lang="id-ID" dirty="0"/>
          </a:p>
          <a:p>
            <a:r>
              <a:rPr lang="id-ID" dirty="0"/>
              <a:t>Identifikasi minimal 3 </a:t>
            </a:r>
            <a:r>
              <a:rPr lang="id-ID" dirty="0" err="1"/>
              <a:t>Threat</a:t>
            </a:r>
            <a:endParaRPr lang="id-ID" dirty="0"/>
          </a:p>
          <a:p>
            <a:r>
              <a:rPr lang="id-ID" dirty="0"/>
              <a:t>Susun strategi SO, WO, ST, WT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3445755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187F6E-1C28-880C-8FC1-E56DF26B9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2008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Format Laporan:</a:t>
            </a:r>
          </a:p>
          <a:p>
            <a:pPr marL="0" indent="0">
              <a:buNone/>
            </a:pPr>
            <a:r>
              <a:rPr lang="id-ID" dirty="0"/>
              <a:t>Deskripsi singkat lokasi</a:t>
            </a:r>
          </a:p>
          <a:p>
            <a:r>
              <a:rPr lang="id-ID" dirty="0"/>
              <a:t>Analisis </a:t>
            </a:r>
            <a:r>
              <a:rPr lang="id-ID" dirty="0" err="1"/>
              <a:t>Strength</a:t>
            </a:r>
            <a:endParaRPr lang="id-ID" dirty="0"/>
          </a:p>
          <a:p>
            <a:r>
              <a:rPr lang="id-ID" dirty="0"/>
              <a:t>Analisis </a:t>
            </a:r>
            <a:r>
              <a:rPr lang="id-ID" dirty="0" err="1"/>
              <a:t>Weakness</a:t>
            </a:r>
            <a:endParaRPr lang="id-ID" dirty="0"/>
          </a:p>
          <a:p>
            <a:r>
              <a:rPr lang="id-ID" dirty="0"/>
              <a:t>Analisis </a:t>
            </a:r>
            <a:r>
              <a:rPr lang="id-ID" dirty="0" err="1"/>
              <a:t>Opportunity</a:t>
            </a:r>
            <a:endParaRPr lang="id-ID" dirty="0"/>
          </a:p>
          <a:p>
            <a:r>
              <a:rPr lang="id-ID" dirty="0"/>
              <a:t>Analisis </a:t>
            </a:r>
            <a:r>
              <a:rPr lang="id-ID" dirty="0" err="1"/>
              <a:t>Threat</a:t>
            </a:r>
            <a:endParaRPr lang="id-ID" dirty="0"/>
          </a:p>
          <a:p>
            <a:r>
              <a:rPr lang="id-ID" dirty="0"/>
              <a:t>Matriks strategi SO, WO, ST, WT</a:t>
            </a:r>
          </a:p>
          <a:p>
            <a:r>
              <a:rPr lang="id-ID" dirty="0"/>
              <a:t>Kesimpulan dan rekomendasi</a:t>
            </a:r>
          </a:p>
          <a:p>
            <a:r>
              <a:rPr lang="id-ID" dirty="0"/>
              <a:t>Panjang: 5–7 halaman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2961994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223453A-6D42-4A04-BA38-ABDE3D4A4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056784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UTPUT YANG DIHARAPKAN</a:t>
            </a:r>
          </a:p>
          <a:p>
            <a:pPr marL="0" indent="0">
              <a:buNone/>
            </a:pPr>
            <a:r>
              <a:rPr lang="id-ID" dirty="0"/>
              <a:t>Mahasiswa mampu:</a:t>
            </a:r>
          </a:p>
          <a:p>
            <a:r>
              <a:rPr lang="id-ID" dirty="0"/>
              <a:t>Menghasilkan analisis strategis berbasis data lapangan</a:t>
            </a:r>
          </a:p>
          <a:p>
            <a:r>
              <a:rPr lang="id-ID" dirty="0"/>
              <a:t>Mengintegrasikan konsep CBT ke dalam strategi pengembangan</a:t>
            </a:r>
          </a:p>
          <a:p>
            <a:r>
              <a:rPr lang="id-ID" dirty="0"/>
              <a:t>Merancang rekomendasi berkelanjutan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7674169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F22FECD-F146-12A6-6375-42DDCF283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48680"/>
            <a:ext cx="7848872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/>
              <a:t>A. Pengertian SWOT dalam Konteks CBT</a:t>
            </a:r>
          </a:p>
          <a:p>
            <a:pPr marL="0" indent="0">
              <a:buNone/>
            </a:pPr>
            <a:r>
              <a:rPr lang="id-ID" dirty="0"/>
              <a:t>SWOT adalah alat analisis strategis untuk mengidentifikasi kondisi internal dan eksternal suatu destinasi wisata berbasis masyarakat.</a:t>
            </a:r>
          </a:p>
          <a:p>
            <a:pPr marL="0" indent="0">
              <a:buNone/>
            </a:pPr>
            <a:r>
              <a:rPr lang="id-ID" dirty="0"/>
              <a:t>Dalam CBT, SWOT tidak hanya berorientasi ekonomi, tetapi juga mempertimbangkan:</a:t>
            </a:r>
          </a:p>
          <a:p>
            <a:endParaRPr lang="en-US" dirty="0"/>
          </a:p>
          <a:p>
            <a:r>
              <a:rPr lang="id-ID" dirty="0"/>
              <a:t>Keadilan sosial</a:t>
            </a:r>
          </a:p>
          <a:p>
            <a:r>
              <a:rPr lang="id-ID" dirty="0"/>
              <a:t>Partisipasi masyarakat</a:t>
            </a:r>
          </a:p>
          <a:p>
            <a:r>
              <a:rPr lang="id-ID" dirty="0"/>
              <a:t>Keberlanjutan lingkungan</a:t>
            </a:r>
          </a:p>
          <a:p>
            <a:r>
              <a:rPr lang="id-ID" dirty="0"/>
              <a:t>Pelestarian budaya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486679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0697F68-1E0F-728B-524C-B258BB7D3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Komponen SWOT</a:t>
            </a:r>
          </a:p>
          <a:p>
            <a:pPr marL="0" indent="0">
              <a:buNone/>
            </a:pPr>
            <a:r>
              <a:rPr lang="id-ID" b="1" dirty="0"/>
              <a:t>1️⃣ </a:t>
            </a:r>
            <a:r>
              <a:rPr lang="id-ID" b="1" dirty="0" err="1"/>
              <a:t>Strength</a:t>
            </a:r>
            <a:r>
              <a:rPr lang="id-ID" b="1" dirty="0"/>
              <a:t> (Kekuatan – Internal Positif)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Contoh dalam CBT:</a:t>
            </a:r>
          </a:p>
          <a:p>
            <a:r>
              <a:rPr lang="id-ID" dirty="0"/>
              <a:t>Partisipasi masyarakat tinggi</a:t>
            </a:r>
          </a:p>
          <a:p>
            <a:r>
              <a:rPr lang="id-ID" dirty="0"/>
              <a:t>Budaya autentik</a:t>
            </a:r>
          </a:p>
          <a:p>
            <a:r>
              <a:rPr lang="id-ID" dirty="0"/>
              <a:t>Kepemimpinan lokal kuat</a:t>
            </a:r>
          </a:p>
          <a:p>
            <a:r>
              <a:rPr lang="id-ID" dirty="0"/>
              <a:t>Dukungan pemerintah desa</a:t>
            </a:r>
          </a:p>
          <a:p>
            <a:r>
              <a:rPr lang="id-ID" dirty="0"/>
              <a:t>Modal sosial tinggi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1412218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8C30185-95F3-FF66-9977-E60CC3603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2️⃣ </a:t>
            </a:r>
            <a:r>
              <a:rPr lang="id-ID" b="1" dirty="0" err="1"/>
              <a:t>Weakness</a:t>
            </a:r>
            <a:r>
              <a:rPr lang="id-ID" b="1" dirty="0"/>
              <a:t> (Kelemahan – Internal Negatif)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SDM belum terlatih</a:t>
            </a:r>
          </a:p>
          <a:p>
            <a:r>
              <a:rPr lang="id-ID" dirty="0"/>
              <a:t>Promosi digital lemah</a:t>
            </a:r>
          </a:p>
          <a:p>
            <a:r>
              <a:rPr lang="id-ID" dirty="0"/>
              <a:t>Konflik internal kelompok</a:t>
            </a:r>
          </a:p>
          <a:p>
            <a:r>
              <a:rPr lang="id-ID" dirty="0"/>
              <a:t>Manajemen belum profesional</a:t>
            </a:r>
          </a:p>
          <a:p>
            <a:r>
              <a:rPr lang="id-ID" dirty="0"/>
              <a:t>Keterbatasan modal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754102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5B5BA73-58A1-3006-F00B-33CD5C05A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560840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3️⃣ </a:t>
            </a:r>
            <a:r>
              <a:rPr lang="id-ID" b="1" dirty="0" err="1"/>
              <a:t>Opportunity</a:t>
            </a:r>
            <a:r>
              <a:rPr lang="id-ID" b="1" dirty="0"/>
              <a:t> (Peluang – Eksternal Positif)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Tren wisata berbasis pengalaman</a:t>
            </a:r>
          </a:p>
          <a:p>
            <a:r>
              <a:rPr lang="id-ID" dirty="0"/>
              <a:t>Dukungan kebijakan pemerintah</a:t>
            </a:r>
          </a:p>
          <a:p>
            <a:r>
              <a:rPr lang="id-ID" dirty="0"/>
              <a:t>Digital </a:t>
            </a:r>
            <a:r>
              <a:rPr lang="id-ID" dirty="0" err="1"/>
              <a:t>marketing</a:t>
            </a:r>
            <a:endParaRPr lang="id-ID" dirty="0"/>
          </a:p>
          <a:p>
            <a:r>
              <a:rPr lang="id-ID" dirty="0"/>
              <a:t>Kolaborasi dengan perguruan tinggi</a:t>
            </a:r>
          </a:p>
          <a:p>
            <a:r>
              <a:rPr lang="id-ID" dirty="0"/>
              <a:t>Dukungan CSR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2911100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467BF4D-F275-A536-122E-661E22B94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7344816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4️⃣ </a:t>
            </a:r>
            <a:r>
              <a:rPr lang="id-ID" b="1" dirty="0" err="1"/>
              <a:t>Threat</a:t>
            </a:r>
            <a:r>
              <a:rPr lang="id-ID" b="1" dirty="0"/>
              <a:t> (Ancaman – Eksternal Negatif)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Contoh:</a:t>
            </a:r>
          </a:p>
          <a:p>
            <a:r>
              <a:rPr lang="id-ID" dirty="0"/>
              <a:t>Over-</a:t>
            </a:r>
            <a:r>
              <a:rPr lang="id-ID" dirty="0" err="1"/>
              <a:t>tourism</a:t>
            </a:r>
            <a:endParaRPr lang="id-ID" dirty="0"/>
          </a:p>
          <a:p>
            <a:r>
              <a:rPr lang="id-ID" dirty="0"/>
              <a:t>Investor luar mendominasi</a:t>
            </a:r>
          </a:p>
          <a:p>
            <a:r>
              <a:rPr lang="id-ID" dirty="0"/>
              <a:t>Kerusakan lingkungan</a:t>
            </a:r>
          </a:p>
          <a:p>
            <a:r>
              <a:rPr lang="id-ID" dirty="0"/>
              <a:t>Krisis ekonomi</a:t>
            </a:r>
          </a:p>
          <a:p>
            <a:r>
              <a:rPr lang="id-ID" dirty="0"/>
              <a:t>Perubahan regulasi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282646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5F0D54BA-8F2E-E475-B26D-548374D428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746119"/>
              </p:ext>
            </p:extLst>
          </p:nvPr>
        </p:nvGraphicFramePr>
        <p:xfrm>
          <a:off x="683569" y="1783982"/>
          <a:ext cx="7632849" cy="2627838"/>
        </p:xfrm>
        <a:graphic>
          <a:graphicData uri="http://schemas.openxmlformats.org/drawingml/2006/table">
            <a:tbl>
              <a:tblPr/>
              <a:tblGrid>
                <a:gridCol w="2544283">
                  <a:extLst>
                    <a:ext uri="{9D8B030D-6E8A-4147-A177-3AD203B41FA5}">
                      <a16:colId xmlns:a16="http://schemas.microsoft.com/office/drawing/2014/main" val="2890012214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1862966960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3793478310"/>
                    </a:ext>
                  </a:extLst>
                </a:gridCol>
              </a:tblGrid>
              <a:tr h="8759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INTERNAL / EKSTERNAL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POSITIF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NEGATIF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230601"/>
                  </a:ext>
                </a:extLst>
              </a:tr>
              <a:tr h="8759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INTERNAL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Strength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Weakness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062181"/>
                  </a:ext>
                </a:extLst>
              </a:tr>
              <a:tr h="8759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EKSTERNAL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Opportunity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 err="1"/>
                        <a:t>Threat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761275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03991CD-D8F7-D8A1-DF91-150F939F9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491320"/>
            <a:ext cx="3528392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MATRKS SWOT CBT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Bentuk Dasar: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2453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75418F2B-8BE3-5820-1A0F-12A6286E50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277008"/>
              </p:ext>
            </p:extLst>
          </p:nvPr>
        </p:nvGraphicFramePr>
        <p:xfrm>
          <a:off x="611560" y="1320115"/>
          <a:ext cx="7992888" cy="4006104"/>
        </p:xfrm>
        <a:graphic>
          <a:graphicData uri="http://schemas.openxmlformats.org/drawingml/2006/table">
            <a:tbl>
              <a:tblPr/>
              <a:tblGrid>
                <a:gridCol w="3996444">
                  <a:extLst>
                    <a:ext uri="{9D8B030D-6E8A-4147-A177-3AD203B41FA5}">
                      <a16:colId xmlns:a16="http://schemas.microsoft.com/office/drawing/2014/main" val="1001532551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1329649606"/>
                    </a:ext>
                  </a:extLst>
                </a:gridCol>
              </a:tblGrid>
              <a:tr h="5007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Strategi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Penjelasan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535416"/>
                  </a:ext>
                </a:extLst>
              </a:tr>
              <a:tr h="8763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SO </a:t>
                      </a:r>
                      <a:r>
                        <a:rPr lang="id-ID" dirty="0" err="1"/>
                        <a:t>Strategy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/>
                        <a:t>Memanfaatkan kekuatan untuk meraih peluang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076185"/>
                  </a:ext>
                </a:extLst>
              </a:tr>
              <a:tr h="8763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WO Strategy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/>
                        <a:t>Meminimalkan kelemahan dengan memanfaatkan peluang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931324"/>
                  </a:ext>
                </a:extLst>
              </a:tr>
              <a:tr h="8763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ST Strategy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/>
                        <a:t>Menggunakan kekuatan untuk mengatasi ancaman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701678"/>
                  </a:ext>
                </a:extLst>
              </a:tr>
              <a:tr h="8763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WT Strategy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dirty="0"/>
                        <a:t>Meminimalkan kelemahan dan menghindari ancaman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4934446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B20ED9A-E28B-4D25-E43E-25BEF48E1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581451"/>
            <a:ext cx="446449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Matriks Strategi Lanjutan: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77873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E454D79-F57F-1299-5A23-7EDB19B06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8883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TUGAS KELOMPOK</a:t>
            </a:r>
          </a:p>
          <a:p>
            <a:pPr marL="0" indent="0">
              <a:buNone/>
            </a:pPr>
            <a:r>
              <a:rPr lang="id-ID" b="1" dirty="0"/>
              <a:t>📌 Menyusun Matriks SWOT Berbasis Studi Kasus</a:t>
            </a:r>
          </a:p>
          <a:p>
            <a:r>
              <a:rPr lang="id-ID" dirty="0"/>
              <a:t>Studi kasus dapat berupa:</a:t>
            </a:r>
          </a:p>
          <a:p>
            <a:r>
              <a:rPr lang="id-ID" dirty="0"/>
              <a:t>Desa Wisata</a:t>
            </a:r>
          </a:p>
          <a:p>
            <a:r>
              <a:rPr lang="id-ID" dirty="0"/>
              <a:t>Museum berbasis masyarakat</a:t>
            </a:r>
          </a:p>
          <a:p>
            <a:r>
              <a:rPr lang="id-ID" dirty="0"/>
              <a:t>Ekowisata desa</a:t>
            </a:r>
            <a:endParaRPr lang="en-US" dirty="0"/>
          </a:p>
          <a:p>
            <a:endParaRPr lang="en-US" dirty="0"/>
          </a:p>
          <a:p>
            <a:r>
              <a:rPr lang="sv-SE" b="1" dirty="0"/>
              <a:t>Penyampaian Materi (25 menit)</a:t>
            </a:r>
          </a:p>
          <a:p>
            <a:r>
              <a:rPr lang="sv-SE" dirty="0"/>
              <a:t>Penjelasan teori SWOT</a:t>
            </a:r>
          </a:p>
          <a:p>
            <a:r>
              <a:rPr lang="sv-SE" dirty="0"/>
              <a:t>Contoh SWOT dalam CBT</a:t>
            </a:r>
          </a:p>
          <a:p>
            <a:r>
              <a:rPr lang="sv-SE" dirty="0"/>
              <a:t>Penjelasan matriks strategi SO, WO, ST, WT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777414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2980</TotalTime>
  <Words>342</Words>
  <Application>Microsoft Office PowerPoint</Application>
  <PresentationFormat>Tampilan Layar (4:3)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2026-02-21T05:09:20Z</dcterms:modified>
</cp:coreProperties>
</file>