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2" r:id="rId3"/>
    <p:sldId id="304" r:id="rId4"/>
    <p:sldId id="303" r:id="rId5"/>
    <p:sldId id="305" r:id="rId6"/>
    <p:sldId id="306" r:id="rId7"/>
    <p:sldId id="307" r:id="rId8"/>
    <p:sldId id="308" r:id="rId9"/>
    <p:sldId id="309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/>
              <a:t>Menyusun Tujuan dan Visi Misi dalam </a:t>
            </a:r>
            <a:r>
              <a:rPr lang="id-ID" sz="4000" b="1" dirty="0" err="1"/>
              <a:t>Community</a:t>
            </a:r>
            <a:r>
              <a:rPr lang="id-ID" sz="4000" b="1" dirty="0"/>
              <a:t> </a:t>
            </a:r>
            <a:r>
              <a:rPr lang="id-ID" sz="4000" b="1" dirty="0" err="1"/>
              <a:t>Based</a:t>
            </a:r>
            <a:r>
              <a:rPr lang="id-ID" sz="4000" b="1" dirty="0"/>
              <a:t> Tourism (CBT)</a:t>
            </a:r>
            <a:endParaRPr lang="en-US" sz="4000" b="1" dirty="0"/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AFF0D7C5-0583-5F1E-B59C-BFA4DCE8F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692696"/>
            <a:ext cx="7416824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A. Konsep Visi dan Misi dalam CBT</a:t>
            </a:r>
          </a:p>
          <a:p>
            <a:pPr marL="0" indent="0">
              <a:buNone/>
            </a:pPr>
            <a:r>
              <a:rPr lang="id-ID" b="1" dirty="0"/>
              <a:t>1️⃣ Visi</a:t>
            </a:r>
          </a:p>
          <a:p>
            <a:pPr marL="0" indent="0">
              <a:buNone/>
            </a:pPr>
            <a:r>
              <a:rPr lang="id-ID" dirty="0"/>
              <a:t>Gambaran masa depan yang ingin dicapai oleh desa wisata.</a:t>
            </a:r>
          </a:p>
          <a:p>
            <a:pPr marL="0" indent="0">
              <a:buNone/>
            </a:pPr>
            <a:r>
              <a:rPr lang="id-ID" b="1" dirty="0"/>
              <a:t>Ciri visi yang baik:</a:t>
            </a:r>
          </a:p>
          <a:p>
            <a:r>
              <a:rPr lang="id-ID" dirty="0"/>
              <a:t>Inspiratif</a:t>
            </a:r>
          </a:p>
          <a:p>
            <a:r>
              <a:rPr lang="id-ID" dirty="0"/>
              <a:t>Jangka panjang</a:t>
            </a:r>
          </a:p>
          <a:p>
            <a:r>
              <a:rPr lang="id-ID" dirty="0"/>
              <a:t>Berorientasi keberlanjutan</a:t>
            </a:r>
          </a:p>
          <a:p>
            <a:r>
              <a:rPr lang="id-ID" dirty="0"/>
              <a:t>Mewakili kepentingan masyarakat</a:t>
            </a:r>
          </a:p>
          <a:p>
            <a:r>
              <a:rPr lang="id-ID" dirty="0"/>
              <a:t>Contoh umum:</a:t>
            </a:r>
            <a:br>
              <a:rPr lang="id-ID" dirty="0"/>
            </a:br>
            <a:r>
              <a:rPr lang="id-ID" dirty="0"/>
              <a:t>“Menjadi desa wisata berbasis budaya dan lingkungan yang berkelanjutan dan meningkatkan kesejahteraan masyarakat.”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5714332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CFD8F6F-20B7-0121-FBC9-0B3DC21D4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620688"/>
            <a:ext cx="7128792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2️⃣ Misi</a:t>
            </a:r>
          </a:p>
          <a:p>
            <a:pPr marL="0" indent="0">
              <a:buNone/>
            </a:pPr>
            <a:r>
              <a:rPr lang="id-ID" dirty="0"/>
              <a:t>Langkah-langkah strategis untuk mewujudkan visi.</a:t>
            </a:r>
          </a:p>
          <a:p>
            <a:pPr marL="0" indent="0">
              <a:buNone/>
            </a:pPr>
            <a:r>
              <a:rPr lang="id-ID" dirty="0"/>
              <a:t>Ciri misi yang baik:</a:t>
            </a:r>
          </a:p>
          <a:p>
            <a:r>
              <a:rPr lang="id-ID" dirty="0"/>
              <a:t>Operasional</a:t>
            </a:r>
          </a:p>
          <a:p>
            <a:r>
              <a:rPr lang="id-ID" dirty="0"/>
              <a:t>Terukur</a:t>
            </a:r>
          </a:p>
          <a:p>
            <a:r>
              <a:rPr lang="id-ID" dirty="0"/>
              <a:t>Relevan dengan potensi lokal</a:t>
            </a:r>
          </a:p>
          <a:p>
            <a:r>
              <a:rPr lang="id-ID" dirty="0"/>
              <a:t>Mengandung unsur partisipasi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6706114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mpungan Konten 2">
            <a:extLst>
              <a:ext uri="{FF2B5EF4-FFF2-40B4-BE49-F238E27FC236}">
                <a16:creationId xmlns:a16="http://schemas.microsoft.com/office/drawing/2014/main" id="{D35DE390-599B-C02F-6B54-C8E4031472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7673872"/>
              </p:ext>
            </p:extLst>
          </p:nvPr>
        </p:nvGraphicFramePr>
        <p:xfrm>
          <a:off x="971598" y="1772816"/>
          <a:ext cx="7560842" cy="4248474"/>
        </p:xfrm>
        <a:graphic>
          <a:graphicData uri="http://schemas.openxmlformats.org/drawingml/2006/table">
            <a:tbl>
              <a:tblPr/>
              <a:tblGrid>
                <a:gridCol w="3780421">
                  <a:extLst>
                    <a:ext uri="{9D8B030D-6E8A-4147-A177-3AD203B41FA5}">
                      <a16:colId xmlns:a16="http://schemas.microsoft.com/office/drawing/2014/main" val="1038886491"/>
                    </a:ext>
                  </a:extLst>
                </a:gridCol>
                <a:gridCol w="3780421">
                  <a:extLst>
                    <a:ext uri="{9D8B030D-6E8A-4147-A177-3AD203B41FA5}">
                      <a16:colId xmlns:a16="http://schemas.microsoft.com/office/drawing/2014/main" val="295938528"/>
                    </a:ext>
                  </a:extLst>
                </a:gridCol>
              </a:tblGrid>
              <a:tr h="7080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Komponen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Penjelasan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592542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S – Specific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Spesifik dan jelas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3011752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 dirty="0"/>
                        <a:t>M – </a:t>
                      </a:r>
                      <a:r>
                        <a:rPr lang="id-ID" sz="1700" dirty="0" err="1"/>
                        <a:t>Measurable</a:t>
                      </a:r>
                      <a:endParaRPr lang="id-ID" sz="1700" dirty="0"/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Dapat diukur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0434136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A – Achievable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Realistis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367778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R – Relevant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Sesuai kebutuhan masyarakat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077381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/>
                        <a:t>T – Time-bound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d-ID" sz="1700" dirty="0"/>
                        <a:t>Memiliki batas waktu</a:t>
                      </a:r>
                    </a:p>
                  </a:txBody>
                  <a:tcPr marL="86395" marR="86395" marT="43198" marB="431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33986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DB058420-6E7F-C58D-9EAB-5ED778BF2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99" y="548680"/>
            <a:ext cx="7272809" cy="1471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SMART GOALS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SMART adalah metode untuk menyusun tujuan yang efektif.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99952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3B3EA12-8E46-C9AA-8E17-79D38E4C1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692696"/>
            <a:ext cx="756084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/>
              <a:t>COMMUNITY VISIONING TECHNIQUE</a:t>
            </a:r>
          </a:p>
          <a:p>
            <a:pPr marL="0" indent="0">
              <a:buNone/>
            </a:pPr>
            <a:r>
              <a:rPr lang="id-ID" dirty="0"/>
              <a:t>Teknik </a:t>
            </a:r>
            <a:r>
              <a:rPr lang="id-ID" dirty="0" err="1"/>
              <a:t>partisipatif</a:t>
            </a:r>
            <a:r>
              <a:rPr lang="id-ID" dirty="0"/>
              <a:t> untuk merumuskan visi bersama masyarakat.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id-ID" b="1" dirty="0" err="1"/>
              <a:t>Langkah-Langkah</a:t>
            </a:r>
            <a:r>
              <a:rPr lang="id-ID" b="1" dirty="0"/>
              <a:t>:</a:t>
            </a:r>
          </a:p>
          <a:p>
            <a:r>
              <a:rPr lang="id-ID" dirty="0"/>
              <a:t>Identifikasi harapan masyarakat</a:t>
            </a:r>
          </a:p>
          <a:p>
            <a:r>
              <a:rPr lang="id-ID" dirty="0"/>
              <a:t>Diskusi kelompok kecil</a:t>
            </a:r>
          </a:p>
          <a:p>
            <a:r>
              <a:rPr lang="id-ID" dirty="0" err="1"/>
              <a:t>Brainstorming</a:t>
            </a:r>
            <a:r>
              <a:rPr lang="id-ID" dirty="0"/>
              <a:t> masa depan ideal</a:t>
            </a:r>
          </a:p>
          <a:p>
            <a:r>
              <a:rPr lang="id-ID" dirty="0"/>
              <a:t>Penyusunan kalimat visi bersama</a:t>
            </a:r>
          </a:p>
          <a:p>
            <a:r>
              <a:rPr lang="id-ID" dirty="0" err="1"/>
              <a:t>Penyepakatan</a:t>
            </a:r>
            <a:r>
              <a:rPr lang="id-ID" dirty="0"/>
              <a:t> melalui musyawarah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2423749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36D2C29-350F-8CDF-3AC4-387930209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488832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/>
              <a:t>Simulasi Musyawarah Desa</a:t>
            </a:r>
          </a:p>
          <a:p>
            <a:pPr marL="0" indent="0">
              <a:buNone/>
            </a:pPr>
            <a:r>
              <a:rPr lang="id-ID" dirty="0"/>
              <a:t>Mahasiswa dibagi peran:</a:t>
            </a:r>
          </a:p>
          <a:p>
            <a:r>
              <a:rPr lang="id-ID" dirty="0"/>
              <a:t>Kepala Desa</a:t>
            </a:r>
          </a:p>
          <a:p>
            <a:r>
              <a:rPr lang="id-ID" dirty="0" err="1"/>
              <a:t>Pokdarwis</a:t>
            </a:r>
            <a:endParaRPr lang="id-ID" dirty="0"/>
          </a:p>
          <a:p>
            <a:r>
              <a:rPr lang="id-ID" dirty="0"/>
              <a:t>UMKM</a:t>
            </a:r>
          </a:p>
          <a:p>
            <a:r>
              <a:rPr lang="id-ID" dirty="0"/>
              <a:t>Tokoh adat</a:t>
            </a:r>
          </a:p>
          <a:p>
            <a:r>
              <a:rPr lang="id-ID" dirty="0"/>
              <a:t>Investor lokal</a:t>
            </a:r>
          </a:p>
          <a:p>
            <a:r>
              <a:rPr lang="id-ID" dirty="0"/>
              <a:t>Pemuda desa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Tujuan simulasi:</a:t>
            </a:r>
            <a:br>
              <a:rPr lang="id-ID" dirty="0"/>
            </a:br>
            <a:r>
              <a:rPr lang="id-ID" dirty="0"/>
              <a:t>Merumuskan visi dan misi desa wisata secara </a:t>
            </a:r>
            <a:r>
              <a:rPr lang="id-ID" dirty="0" err="1"/>
              <a:t>partisipatif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027784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9A437A4-67B4-4CBD-EA62-CB7470934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TUGAS KELOMPOK</a:t>
            </a:r>
          </a:p>
          <a:p>
            <a:pPr marL="0" indent="0">
              <a:buNone/>
            </a:pPr>
            <a:r>
              <a:rPr lang="id-ID" b="1" dirty="0"/>
              <a:t>📌 </a:t>
            </a:r>
            <a:r>
              <a:rPr lang="id-ID" b="1" dirty="0" err="1"/>
              <a:t>Draft</a:t>
            </a:r>
            <a:r>
              <a:rPr lang="id-ID" b="1" dirty="0"/>
              <a:t> Visi-Misi Desa Wisata</a:t>
            </a:r>
          </a:p>
          <a:p>
            <a:pPr marL="0" indent="0">
              <a:buNone/>
            </a:pPr>
            <a:r>
              <a:rPr lang="id-ID" dirty="0"/>
              <a:t>Mahasiswa menyusun:</a:t>
            </a:r>
          </a:p>
          <a:p>
            <a:r>
              <a:rPr lang="id-ID" dirty="0"/>
              <a:t>Visi desa wisata (1 kalimat kuat dan inspiratif)</a:t>
            </a:r>
          </a:p>
          <a:p>
            <a:r>
              <a:rPr lang="id-ID" dirty="0"/>
              <a:t>Minimal 4 misi strategis</a:t>
            </a:r>
          </a:p>
          <a:p>
            <a:r>
              <a:rPr lang="id-ID" dirty="0"/>
              <a:t>Minimal 3 tujuan berbasis SMART</a:t>
            </a:r>
          </a:p>
          <a:p>
            <a:r>
              <a:rPr lang="id-ID" dirty="0"/>
              <a:t>Penjelasan bagaimana visi tersebut mencerminkan prinsip CBT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00950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C70B9C5-F4FC-4303-C93B-D916A708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476672"/>
            <a:ext cx="7704856" cy="5649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/>
              <a:t>FORMAT TUGAS</a:t>
            </a:r>
          </a:p>
          <a:p>
            <a:pPr marL="0" indent="0">
              <a:buNone/>
            </a:pPr>
            <a:r>
              <a:rPr lang="sv-SE" b="1" dirty="0"/>
              <a:t>A. Visi</a:t>
            </a:r>
          </a:p>
          <a:p>
            <a:r>
              <a:rPr lang="sv-SE" dirty="0"/>
              <a:t>..........................................................................</a:t>
            </a:r>
          </a:p>
          <a:p>
            <a:pPr marL="0" indent="0">
              <a:buNone/>
            </a:pPr>
            <a:r>
              <a:rPr lang="sv-SE" b="1" dirty="0"/>
              <a:t>B. Misi</a:t>
            </a:r>
          </a:p>
          <a:p>
            <a:r>
              <a:rPr lang="sv-SE" dirty="0"/>
              <a:t>...............................................................</a:t>
            </a:r>
          </a:p>
          <a:p>
            <a:r>
              <a:rPr lang="sv-SE" dirty="0"/>
              <a:t>...............................................................</a:t>
            </a:r>
          </a:p>
          <a:p>
            <a:r>
              <a:rPr lang="sv-SE" dirty="0"/>
              <a:t>...............................................................</a:t>
            </a:r>
          </a:p>
          <a:p>
            <a:r>
              <a:rPr lang="sv-SE" dirty="0"/>
              <a:t>...............................................................</a:t>
            </a:r>
          </a:p>
          <a:p>
            <a:pPr marL="0" indent="0">
              <a:buNone/>
            </a:pPr>
            <a:r>
              <a:rPr lang="sv-SE" b="1" dirty="0"/>
              <a:t>C. Tujuan SMART</a:t>
            </a:r>
          </a:p>
          <a:p>
            <a:r>
              <a:rPr lang="sv-SE" dirty="0"/>
              <a:t>...............................................................</a:t>
            </a:r>
          </a:p>
          <a:p>
            <a:r>
              <a:rPr lang="sv-SE" dirty="0"/>
              <a:t>...............................................................</a:t>
            </a:r>
          </a:p>
          <a:p>
            <a:r>
              <a:rPr lang="sv-SE" dirty="0"/>
              <a:t>...............................................................</a:t>
            </a:r>
          </a:p>
          <a:p>
            <a:pPr marL="0" indent="0">
              <a:buNone/>
            </a:pPr>
            <a:r>
              <a:rPr lang="sv-SE" b="1" dirty="0"/>
              <a:t>D. Penjelasan Keterkaitan dengan CBT</a:t>
            </a:r>
          </a:p>
          <a:p>
            <a:r>
              <a:rPr lang="sv-SE" dirty="0"/>
              <a:t>..........................................................................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511341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562A709-E97A-CC4E-C7B0-36F37DBCD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764704"/>
            <a:ext cx="7128792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OUTPUT YANG DIHARAPKAN</a:t>
            </a:r>
          </a:p>
          <a:p>
            <a:pPr marL="0" indent="0">
              <a:buNone/>
            </a:pPr>
            <a:r>
              <a:rPr lang="id-ID" dirty="0"/>
              <a:t>Mahasiswa mampu:</a:t>
            </a:r>
          </a:p>
          <a:p>
            <a:r>
              <a:rPr lang="id-ID" dirty="0"/>
              <a:t>Merumuskan arah strategis desa wisata</a:t>
            </a:r>
          </a:p>
          <a:p>
            <a:r>
              <a:rPr lang="id-ID" dirty="0"/>
              <a:t>Mengintegrasikan partisipasi masyarakat</a:t>
            </a:r>
          </a:p>
          <a:p>
            <a:r>
              <a:rPr lang="id-ID" dirty="0"/>
              <a:t>Menghasilkan visi-misi yang realistis dan </a:t>
            </a:r>
            <a:r>
              <a:rPr lang="id-ID" dirty="0" err="1"/>
              <a:t>berkelanjuta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0736650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2962</TotalTime>
  <Words>276</Words>
  <Application>Microsoft Office PowerPoint</Application>
  <PresentationFormat>Tampilan Layar (4:3)</PresentationFormat>
  <Paragraphs>81</Paragraphs>
  <Slides>10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2026-02-21T05:34:46Z</dcterms:modified>
</cp:coreProperties>
</file>