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8" r:id="rId8"/>
    <p:sldId id="307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/>
              <a:t>Merancang Program Pengembangan Komunitas</a:t>
            </a:r>
            <a:endParaRPr lang="en-US" sz="4000" b="1" dirty="0"/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C071C52-CEF0-4684-6AA2-CE6843434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836712"/>
            <a:ext cx="7272808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IV. Format Rancangan Program 1 Tahun</a:t>
            </a:r>
          </a:p>
          <a:p>
            <a:pPr marL="0" indent="0">
              <a:buNone/>
            </a:pPr>
            <a:r>
              <a:rPr lang="id-ID" b="1" dirty="0"/>
              <a:t>1. Identitas Desa (Studi Kasus)</a:t>
            </a:r>
          </a:p>
          <a:p>
            <a:pPr marL="0" indent="0">
              <a:buNone/>
            </a:pPr>
            <a:r>
              <a:rPr lang="id-ID" dirty="0"/>
              <a:t>Contoh:</a:t>
            </a:r>
          </a:p>
          <a:p>
            <a:r>
              <a:rPr lang="id-ID" dirty="0"/>
              <a:t>Desa Wisata di Yogyakarta</a:t>
            </a:r>
          </a:p>
          <a:p>
            <a:r>
              <a:rPr lang="id-ID" dirty="0"/>
              <a:t>Desa wisata di Bali</a:t>
            </a:r>
          </a:p>
          <a:p>
            <a:r>
              <a:rPr lang="id-ID" dirty="0"/>
              <a:t>Desa wisata di Nusa Tenggara Barat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757402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5E3124E-67F9-9F76-CB68-285B8E4A2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   </a:t>
            </a:r>
            <a:r>
              <a:rPr lang="id-ID" b="1" dirty="0"/>
              <a:t>2. Tujuan Umum Program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id-ID" dirty="0"/>
              <a:t>Tuliskan tujuan besar program selama 1 tahun.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5A28A9F-BE2D-45CD-C46D-8A84D82B50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932010"/>
              </p:ext>
            </p:extLst>
          </p:nvPr>
        </p:nvGraphicFramePr>
        <p:xfrm>
          <a:off x="683568" y="3120520"/>
          <a:ext cx="7776864" cy="3044783"/>
        </p:xfrm>
        <a:graphic>
          <a:graphicData uri="http://schemas.openxmlformats.org/drawingml/2006/table">
            <a:tbl>
              <a:tblPr/>
              <a:tblGrid>
                <a:gridCol w="1296144">
                  <a:extLst>
                    <a:ext uri="{9D8B030D-6E8A-4147-A177-3AD203B41FA5}">
                      <a16:colId xmlns:a16="http://schemas.microsoft.com/office/drawing/2014/main" val="18780244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55066644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3744726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1956626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89838692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518984984"/>
                    </a:ext>
                  </a:extLst>
                </a:gridCol>
              </a:tblGrid>
              <a:tr h="11710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Program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Sasaran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Waktu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Penanggung Jawab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Indikator Keberhasilan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2224012"/>
                  </a:ext>
                </a:extLst>
              </a:tr>
              <a:tr h="4684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302988"/>
                  </a:ext>
                </a:extLst>
              </a:tr>
              <a:tr h="4684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767375"/>
                  </a:ext>
                </a:extLst>
              </a:tr>
              <a:tr h="4684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0466"/>
                  </a:ext>
                </a:extLst>
              </a:tr>
              <a:tr h="4684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>
                      <a:noFill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49943331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F3292D8A-AADD-F67E-A71B-CCAC98789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2012524"/>
            <a:ext cx="410445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 Matriks Program Tahunan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59920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D8768DF-F3C8-BE11-BF89-30A6012CD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0688"/>
            <a:ext cx="7776864" cy="56886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/>
              <a:t>V. Tahapan Project-</a:t>
            </a:r>
            <a:r>
              <a:rPr lang="id-ID" b="1" dirty="0" err="1"/>
              <a:t>Based</a:t>
            </a:r>
            <a:r>
              <a:rPr lang="id-ID" b="1" dirty="0"/>
              <a:t> </a:t>
            </a:r>
            <a:r>
              <a:rPr lang="id-ID" b="1" dirty="0" err="1"/>
              <a:t>Learning</a:t>
            </a:r>
            <a:r>
              <a:rPr lang="id-ID" b="1" dirty="0"/>
              <a:t> (100 Menit)</a:t>
            </a:r>
          </a:p>
          <a:p>
            <a:pPr marL="0" indent="0">
              <a:buNone/>
            </a:pPr>
            <a:r>
              <a:rPr lang="id-ID" b="1" dirty="0"/>
              <a:t>1. Orientasi Masalah (15 menit)</a:t>
            </a:r>
          </a:p>
          <a:p>
            <a:pPr marL="0" indent="0">
              <a:buNone/>
            </a:pPr>
            <a:r>
              <a:rPr lang="id-ID" dirty="0"/>
              <a:t>Mahasiswa memahami kondisi desa wisata berdasarkan studi kasus sebelumnya.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2. Perancangan Program (40 menit)</a:t>
            </a:r>
          </a:p>
          <a:p>
            <a:pPr marL="0" indent="0">
              <a:buNone/>
            </a:pPr>
            <a:r>
              <a:rPr lang="id-ID" dirty="0"/>
              <a:t>Kelompok menyusun:</a:t>
            </a:r>
          </a:p>
          <a:p>
            <a:r>
              <a:rPr lang="id-ID" dirty="0"/>
              <a:t>2 program pelatihan SDM</a:t>
            </a:r>
          </a:p>
          <a:p>
            <a:r>
              <a:rPr lang="id-ID" dirty="0"/>
              <a:t>1 program penguatan kelembagaan</a:t>
            </a:r>
          </a:p>
          <a:p>
            <a:r>
              <a:rPr lang="id-ID" dirty="0"/>
              <a:t>1 program pengembangan produk wisata</a:t>
            </a:r>
          </a:p>
          <a:p>
            <a:r>
              <a:rPr lang="id-ID" b="1" dirty="0"/>
              <a:t>3. Penyusunan Matriks Program (25 menit)</a:t>
            </a:r>
          </a:p>
          <a:p>
            <a:r>
              <a:rPr lang="id-ID" b="1" dirty="0"/>
              <a:t>4. Presentasi dan Umpan Balik (20 menit)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1932185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AD8C3DB-0FFA-D48D-7B4C-D035F9A67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88832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VI. Prinsip Program Pemberdayaan CBT</a:t>
            </a:r>
          </a:p>
          <a:p>
            <a:pPr marL="0" indent="0">
              <a:buNone/>
            </a:pPr>
            <a:r>
              <a:rPr lang="id-ID" dirty="0"/>
              <a:t>Program harus:</a:t>
            </a:r>
          </a:p>
          <a:p>
            <a:r>
              <a:rPr lang="id-ID" dirty="0" err="1"/>
              <a:t>Partisipatif</a:t>
            </a:r>
            <a:endParaRPr lang="id-ID" dirty="0"/>
          </a:p>
          <a:p>
            <a:r>
              <a:rPr lang="id-ID" dirty="0"/>
              <a:t>Berbasis kebutuhan lokal</a:t>
            </a:r>
          </a:p>
          <a:p>
            <a:r>
              <a:rPr lang="id-ID" dirty="0"/>
              <a:t>Berkelanjutan</a:t>
            </a:r>
          </a:p>
          <a:p>
            <a:r>
              <a:rPr lang="id-ID" dirty="0"/>
              <a:t>Inklusif (perempuan &amp; pemuda terlibat)</a:t>
            </a:r>
          </a:p>
          <a:p>
            <a:r>
              <a:rPr lang="id-ID" dirty="0"/>
              <a:t>Realistis dan terukur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6861347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CF7B99E-9B13-10A7-4C8A-A14109241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836712"/>
            <a:ext cx="7416824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VII. Contoh Singkat Program (Ilustrasi)</a:t>
            </a:r>
          </a:p>
          <a:p>
            <a:pPr marL="0" indent="0">
              <a:buNone/>
            </a:pPr>
            <a:r>
              <a:rPr lang="id-ID" dirty="0"/>
              <a:t>Studi kasus desa wisata berbasis alam:</a:t>
            </a:r>
          </a:p>
          <a:p>
            <a:r>
              <a:rPr lang="id-ID" dirty="0"/>
              <a:t>Program 1: Pelatihan Pemandu Wisata Lokal</a:t>
            </a:r>
            <a:br>
              <a:rPr lang="id-ID" dirty="0"/>
            </a:br>
            <a:r>
              <a:rPr lang="id-ID" dirty="0"/>
              <a:t>Program 2: Digital </a:t>
            </a:r>
            <a:r>
              <a:rPr lang="id-ID" dirty="0" err="1"/>
              <a:t>Marketing</a:t>
            </a:r>
            <a:r>
              <a:rPr lang="id-ID" dirty="0"/>
              <a:t> Desa Wisata</a:t>
            </a:r>
            <a:br>
              <a:rPr lang="id-ID" dirty="0"/>
            </a:br>
            <a:r>
              <a:rPr lang="id-ID" dirty="0"/>
              <a:t>Program 3: Penyusunan SOP Pengelolaan </a:t>
            </a:r>
            <a:r>
              <a:rPr lang="id-ID" dirty="0" err="1"/>
              <a:t>Homestay</a:t>
            </a:r>
            <a:br>
              <a:rPr lang="id-ID" dirty="0"/>
            </a:br>
            <a:r>
              <a:rPr lang="id-ID" dirty="0"/>
              <a:t>Program 4: Pengembangan Paket Wisata Edukasi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8487335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D30DFE6-5F65-B8FE-6162-2BC17ED25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476672"/>
            <a:ext cx="756084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VIII. Tugas Mahasiswa</a:t>
            </a:r>
          </a:p>
          <a:p>
            <a:pPr marL="0" indent="0">
              <a:buNone/>
            </a:pPr>
            <a:r>
              <a:rPr lang="id-ID" b="1" dirty="0"/>
              <a:t>📌 Tugas Individu/Kelompok:</a:t>
            </a:r>
          </a:p>
          <a:p>
            <a:pPr marL="0" indent="0">
              <a:buNone/>
            </a:pPr>
            <a:r>
              <a:rPr lang="id-ID" dirty="0"/>
              <a:t>Menyusun Rancangan Program Pengembangan Komunitas 1 Tahun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Ketentuan:</a:t>
            </a:r>
          </a:p>
          <a:p>
            <a:r>
              <a:rPr lang="id-ID" dirty="0"/>
              <a:t>Minimal 4 program</a:t>
            </a:r>
          </a:p>
          <a:p>
            <a:r>
              <a:rPr lang="id-ID" dirty="0"/>
              <a:t>Mencakup 3 pilar (SDM, kelembagaan, produk)</a:t>
            </a:r>
          </a:p>
          <a:p>
            <a:r>
              <a:rPr lang="id-ID" dirty="0"/>
              <a:t>Disertai indikator keberhasilan</a:t>
            </a:r>
          </a:p>
          <a:p>
            <a:r>
              <a:rPr lang="id-ID" dirty="0"/>
              <a:t>Disusun 5–7 halaman</a:t>
            </a:r>
          </a:p>
          <a:p>
            <a:r>
              <a:rPr lang="id-ID" dirty="0"/>
              <a:t>Dipresentasikan minggu berikutnya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21962181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74685012-6B9D-67B8-332A-2B3D839348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658590"/>
              </p:ext>
            </p:extLst>
          </p:nvPr>
        </p:nvGraphicFramePr>
        <p:xfrm>
          <a:off x="899592" y="1412776"/>
          <a:ext cx="7056784" cy="3547686"/>
        </p:xfrm>
        <a:graphic>
          <a:graphicData uri="http://schemas.openxmlformats.org/drawingml/2006/table">
            <a:tbl>
              <a:tblPr/>
              <a:tblGrid>
                <a:gridCol w="3528392">
                  <a:extLst>
                    <a:ext uri="{9D8B030D-6E8A-4147-A177-3AD203B41FA5}">
                      <a16:colId xmlns:a16="http://schemas.microsoft.com/office/drawing/2014/main" val="2018165678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161593489"/>
                    </a:ext>
                  </a:extLst>
                </a:gridCol>
              </a:tblGrid>
              <a:tr h="5912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Aspek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Bobot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552334"/>
                  </a:ext>
                </a:extLst>
              </a:tr>
              <a:tr h="5912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Kesesuaian dengan prinsip CBT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0959059"/>
                  </a:ext>
                </a:extLst>
              </a:tr>
              <a:tr h="5912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Kelayakan program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775140"/>
                  </a:ext>
                </a:extLst>
              </a:tr>
              <a:tr h="5912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Integrasi 3 pilar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9575934"/>
                  </a:ext>
                </a:extLst>
              </a:tr>
              <a:tr h="5912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Kejelasan indikator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239176"/>
                  </a:ext>
                </a:extLst>
              </a:tr>
              <a:tr h="5912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Presentasi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15%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6225011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D5B2C9B3-0857-6D48-9A40-E205BC607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790176"/>
            <a:ext cx="3888432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IX. Rubrik Penilaian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11182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4FF9BA6-B657-BFB6-A194-55BAA56CC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632848" cy="5433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3200" b="1" dirty="0"/>
              <a:t>Pengantar Konseptual</a:t>
            </a:r>
          </a:p>
          <a:p>
            <a:pPr marL="0" indent="0">
              <a:buNone/>
            </a:pPr>
            <a:r>
              <a:rPr lang="id-ID" dirty="0" err="1"/>
              <a:t>Community</a:t>
            </a:r>
            <a:r>
              <a:rPr lang="id-ID" dirty="0"/>
              <a:t> </a:t>
            </a:r>
            <a:r>
              <a:rPr lang="id-ID" dirty="0" err="1"/>
              <a:t>Based</a:t>
            </a:r>
            <a:r>
              <a:rPr lang="id-ID" dirty="0"/>
              <a:t> Tourism (CBT) tidak berhenti pada identifikasi potensi, SWOT, atau perumusan visi-misi. Tahap krusial berikutnya adalah </a:t>
            </a:r>
            <a:r>
              <a:rPr lang="id-ID" b="1" dirty="0"/>
              <a:t>merancang program pengembangan komunitas yang aplikatif dan terukur</a:t>
            </a:r>
            <a:r>
              <a:rPr lang="id-ID" dirty="0"/>
              <a:t>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Program pengembangan komunitas bertujuan untuk:</a:t>
            </a:r>
          </a:p>
          <a:p>
            <a:r>
              <a:rPr lang="id-ID" dirty="0"/>
              <a:t>Meningkatkan kapasitas masyarakat</a:t>
            </a:r>
          </a:p>
          <a:p>
            <a:r>
              <a:rPr lang="id-ID" dirty="0"/>
              <a:t>Memperkuat kelembagaan lokal</a:t>
            </a:r>
          </a:p>
          <a:p>
            <a:r>
              <a:rPr lang="id-ID" dirty="0"/>
              <a:t>Mengembangkan produk wisata berbasis potensi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2885985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FE06ACE-A1BD-B460-0DE4-2039A0425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20688"/>
            <a:ext cx="7560840" cy="576064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id-ID" b="1" dirty="0">
                <a:highlight>
                  <a:srgbClr val="FFFF00"/>
                </a:highlight>
              </a:rPr>
              <a:t>Pilar Program Pengembangan Komunitas</a:t>
            </a:r>
          </a:p>
          <a:p>
            <a:pPr marL="0" indent="0" algn="ctr">
              <a:buNone/>
            </a:pPr>
            <a:r>
              <a:rPr lang="id-ID" dirty="0">
                <a:highlight>
                  <a:srgbClr val="FFFF00"/>
                </a:highlight>
              </a:rPr>
              <a:t>Program CBT idealnya mencakup tiga komponen utama</a:t>
            </a:r>
            <a:r>
              <a:rPr lang="id-ID" dirty="0"/>
              <a:t>:</a:t>
            </a:r>
            <a:endParaRPr lang="en-US" dirty="0"/>
          </a:p>
          <a:p>
            <a:pPr algn="ctr"/>
            <a:endParaRPr lang="en-US" dirty="0"/>
          </a:p>
          <a:p>
            <a:pPr marL="0" indent="0">
              <a:buNone/>
            </a:pPr>
            <a:r>
              <a:rPr lang="id-ID" b="1" dirty="0"/>
              <a:t>1️⃣ Pelatihan SDM (</a:t>
            </a:r>
            <a:r>
              <a:rPr lang="id-ID" b="1" dirty="0" err="1"/>
              <a:t>Capacity</a:t>
            </a:r>
            <a:r>
              <a:rPr lang="id-ID" b="1" dirty="0"/>
              <a:t> </a:t>
            </a:r>
            <a:r>
              <a:rPr lang="id-ID" b="1" dirty="0" err="1"/>
              <a:t>Building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id-ID" b="1" dirty="0"/>
              <a:t>Tujuan:</a:t>
            </a:r>
          </a:p>
          <a:p>
            <a:pPr marL="0" indent="0">
              <a:buNone/>
            </a:pPr>
            <a:r>
              <a:rPr lang="id-ID" dirty="0"/>
              <a:t>Meningkatkan kompetensi masyarakat dalam pengelolaan wisata.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Bentuk Program:</a:t>
            </a:r>
          </a:p>
          <a:p>
            <a:r>
              <a:rPr lang="id-ID" dirty="0"/>
              <a:t>Pelatihan pemandu wisata lokal</a:t>
            </a:r>
          </a:p>
          <a:p>
            <a:r>
              <a:rPr lang="id-ID" dirty="0"/>
              <a:t>Pelatihan </a:t>
            </a:r>
            <a:r>
              <a:rPr lang="id-ID" dirty="0" err="1"/>
              <a:t>hospitality</a:t>
            </a:r>
            <a:r>
              <a:rPr lang="id-ID" dirty="0"/>
              <a:t> &amp; pelayanan</a:t>
            </a:r>
          </a:p>
          <a:p>
            <a:r>
              <a:rPr lang="id-ID" dirty="0"/>
              <a:t>Pelatihan digital </a:t>
            </a:r>
            <a:r>
              <a:rPr lang="id-ID" dirty="0" err="1"/>
              <a:t>marketing</a:t>
            </a:r>
            <a:endParaRPr lang="id-ID" dirty="0"/>
          </a:p>
          <a:p>
            <a:r>
              <a:rPr lang="id-ID" dirty="0"/>
              <a:t>Pelatihan manajemen </a:t>
            </a:r>
            <a:r>
              <a:rPr lang="id-ID" dirty="0" err="1"/>
              <a:t>homestay</a:t>
            </a:r>
            <a:endParaRPr lang="id-ID" dirty="0"/>
          </a:p>
          <a:p>
            <a:r>
              <a:rPr lang="id-ID" dirty="0"/>
              <a:t>Pelatihan bahasa asing dasar</a:t>
            </a:r>
          </a:p>
          <a:p>
            <a:r>
              <a:rPr lang="id-ID" dirty="0"/>
              <a:t>Pelatihan keuangan UMKM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8596892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36292EB-53DA-872B-3D50-848062D69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20688"/>
            <a:ext cx="7056784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 err="1"/>
              <a:t>Output</a:t>
            </a:r>
            <a:r>
              <a:rPr lang="id-ID" b="1" dirty="0"/>
              <a:t>:</a:t>
            </a:r>
          </a:p>
          <a:p>
            <a:r>
              <a:rPr lang="id-ID" dirty="0"/>
              <a:t>SDM tersertifikasi</a:t>
            </a:r>
          </a:p>
          <a:p>
            <a:r>
              <a:rPr lang="id-ID" dirty="0"/>
              <a:t>Standar pelayanan meningkat</a:t>
            </a:r>
          </a:p>
          <a:p>
            <a:r>
              <a:rPr lang="id-ID" dirty="0"/>
              <a:t>Profesionalisme pengelola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3737127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27071FA-9C62-F0FD-635C-88421318E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272808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2️⃣ Penguatan Kelembagaan</a:t>
            </a:r>
          </a:p>
          <a:p>
            <a:pPr marL="0" indent="0">
              <a:buNone/>
            </a:pPr>
            <a:r>
              <a:rPr lang="id-ID" dirty="0"/>
              <a:t>Kelembagaan utama dalam CBT:</a:t>
            </a:r>
          </a:p>
          <a:p>
            <a:r>
              <a:rPr lang="id-ID" dirty="0"/>
              <a:t>Pemerintah Desa</a:t>
            </a:r>
          </a:p>
          <a:p>
            <a:r>
              <a:rPr lang="id-ID" dirty="0" err="1"/>
              <a:t>Pokdarwis</a:t>
            </a:r>
            <a:endParaRPr lang="id-ID" dirty="0"/>
          </a:p>
          <a:p>
            <a:r>
              <a:rPr lang="id-ID" dirty="0" err="1"/>
              <a:t>BUMDes</a:t>
            </a:r>
            <a:endParaRPr lang="id-ID" dirty="0"/>
          </a:p>
          <a:p>
            <a:r>
              <a:rPr lang="id-ID" dirty="0"/>
              <a:t>Lembaga adat</a:t>
            </a:r>
          </a:p>
          <a:p>
            <a:r>
              <a:rPr lang="id-ID" dirty="0"/>
              <a:t>UMKM lokal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855608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45EF032-8F4A-6EC5-B6E7-95720FA52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548680"/>
            <a:ext cx="7344816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p</a:t>
            </a:r>
            <a:r>
              <a:rPr lang="id-ID" b="1" dirty="0" err="1"/>
              <a:t>rogram</a:t>
            </a:r>
            <a:r>
              <a:rPr lang="id-ID" b="1" dirty="0"/>
              <a:t> yang Dapat Dirancang:</a:t>
            </a:r>
          </a:p>
          <a:p>
            <a:r>
              <a:rPr lang="id-ID" dirty="0"/>
              <a:t>Penyusunan SOP desa wisata</a:t>
            </a:r>
          </a:p>
          <a:p>
            <a:r>
              <a:rPr lang="id-ID" dirty="0"/>
              <a:t>Legalitas usaha wisata</a:t>
            </a:r>
          </a:p>
          <a:p>
            <a:r>
              <a:rPr lang="id-ID" dirty="0"/>
              <a:t>Penyusunan AD/ART </a:t>
            </a:r>
            <a:r>
              <a:rPr lang="id-ID" dirty="0" err="1"/>
              <a:t>Pokdarwis</a:t>
            </a:r>
            <a:endParaRPr lang="id-ID" dirty="0"/>
          </a:p>
          <a:p>
            <a:r>
              <a:rPr lang="id-ID" dirty="0"/>
              <a:t>Sistem pembagian keuntungan</a:t>
            </a:r>
          </a:p>
          <a:p>
            <a:r>
              <a:rPr lang="id-ID" dirty="0"/>
              <a:t>Digitalisasi administrasi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Tujuan:</a:t>
            </a:r>
          </a:p>
          <a:p>
            <a:r>
              <a:rPr lang="id-ID" dirty="0"/>
              <a:t>Transparansi</a:t>
            </a:r>
          </a:p>
          <a:p>
            <a:r>
              <a:rPr lang="id-ID" dirty="0"/>
              <a:t>Tata kelola baik (</a:t>
            </a:r>
            <a:r>
              <a:rPr lang="id-ID" dirty="0" err="1"/>
              <a:t>good</a:t>
            </a:r>
            <a:r>
              <a:rPr lang="id-ID" dirty="0"/>
              <a:t> </a:t>
            </a:r>
            <a:r>
              <a:rPr lang="id-ID" dirty="0" err="1"/>
              <a:t>governance</a:t>
            </a:r>
            <a:r>
              <a:rPr lang="id-ID" dirty="0"/>
              <a:t>)</a:t>
            </a:r>
          </a:p>
          <a:p>
            <a:r>
              <a:rPr lang="id-ID" dirty="0"/>
              <a:t>Keberlanjutan organisasi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7221239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B985045-A929-E2C0-AF26-9A04AC3B8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20688"/>
            <a:ext cx="7200800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3️⃣ Pengembangan Produk Wisata</a:t>
            </a:r>
          </a:p>
          <a:p>
            <a:pPr marL="0" indent="0">
              <a:buNone/>
            </a:pPr>
            <a:r>
              <a:rPr lang="id-ID" dirty="0"/>
              <a:t>Produk wisata berbasis komunitas dapat berupa:</a:t>
            </a:r>
          </a:p>
          <a:p>
            <a:pPr marL="0" indent="0">
              <a:buNone/>
            </a:pPr>
            <a:r>
              <a:rPr lang="id-ID" b="1" dirty="0"/>
              <a:t>a. Produk Alam</a:t>
            </a:r>
          </a:p>
          <a:p>
            <a:r>
              <a:rPr lang="id-ID" dirty="0" err="1"/>
              <a:t>Trekking</a:t>
            </a:r>
            <a:endParaRPr lang="id-ID" dirty="0"/>
          </a:p>
          <a:p>
            <a:r>
              <a:rPr lang="id-ID" dirty="0"/>
              <a:t>Camping </a:t>
            </a:r>
            <a:r>
              <a:rPr lang="id-ID" dirty="0" err="1"/>
              <a:t>ground</a:t>
            </a:r>
            <a:endParaRPr lang="id-ID" dirty="0"/>
          </a:p>
          <a:p>
            <a:r>
              <a:rPr lang="id-ID" dirty="0"/>
              <a:t>Wisata edukasi pertanian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6106789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567C25C-A6F6-0337-3C4A-4814625DD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908720"/>
            <a:ext cx="6624736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b. Produk Budaya</a:t>
            </a:r>
          </a:p>
          <a:p>
            <a:r>
              <a:rPr lang="id-ID" dirty="0"/>
              <a:t>Atraksi adat</a:t>
            </a:r>
          </a:p>
          <a:p>
            <a:r>
              <a:rPr lang="id-ID" dirty="0"/>
              <a:t>Festival desa</a:t>
            </a:r>
          </a:p>
          <a:p>
            <a:r>
              <a:rPr lang="id-ID" dirty="0" err="1"/>
              <a:t>Workshop</a:t>
            </a:r>
            <a:r>
              <a:rPr lang="id-ID" dirty="0"/>
              <a:t> kerajinan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c. Produk Ekonomi Kreatif</a:t>
            </a:r>
          </a:p>
          <a:p>
            <a:r>
              <a:rPr lang="id-ID" dirty="0"/>
              <a:t>Paket kuliner lokal</a:t>
            </a:r>
          </a:p>
          <a:p>
            <a:r>
              <a:rPr lang="id-ID" dirty="0" err="1"/>
              <a:t>Souvenir</a:t>
            </a:r>
            <a:r>
              <a:rPr lang="id-ID" dirty="0"/>
              <a:t> khas</a:t>
            </a:r>
          </a:p>
          <a:p>
            <a:r>
              <a:rPr lang="id-ID" dirty="0" err="1"/>
              <a:t>Experience-based</a:t>
            </a:r>
            <a:r>
              <a:rPr lang="id-ID" dirty="0"/>
              <a:t> </a:t>
            </a:r>
            <a:r>
              <a:rPr lang="id-ID" dirty="0" err="1"/>
              <a:t>tourism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0972373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616B718-15BB-DDC1-8124-70F038FB6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III. Kerangka Penyusunan Program 1 Tahun</a:t>
            </a:r>
          </a:p>
          <a:p>
            <a:pPr marL="0" indent="0">
              <a:buNone/>
            </a:pPr>
            <a:r>
              <a:rPr lang="id-ID" dirty="0"/>
              <a:t>Program harus menjawab:</a:t>
            </a:r>
          </a:p>
          <a:p>
            <a:r>
              <a:rPr lang="id-ID" dirty="0"/>
              <a:t>Masalah apa yang ingin diselesaikan?</a:t>
            </a:r>
          </a:p>
          <a:p>
            <a:r>
              <a:rPr lang="id-ID" dirty="0"/>
              <a:t>Siapa sasaran program?</a:t>
            </a:r>
          </a:p>
          <a:p>
            <a:r>
              <a:rPr lang="id-ID" dirty="0"/>
              <a:t>Kegiatan apa yang dilakukan?</a:t>
            </a:r>
          </a:p>
          <a:p>
            <a:r>
              <a:rPr lang="id-ID" dirty="0"/>
              <a:t>Kapan dilaksanakan?</a:t>
            </a:r>
          </a:p>
          <a:p>
            <a:r>
              <a:rPr lang="id-ID" dirty="0"/>
              <a:t>Siapa penanggung jawab?</a:t>
            </a:r>
          </a:p>
          <a:p>
            <a:r>
              <a:rPr lang="id-ID" dirty="0"/>
              <a:t>Apa indikator keberhasilan?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3314308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3965</TotalTime>
  <Words>525</Words>
  <Application>Microsoft Office PowerPoint</Application>
  <PresentationFormat>Tampilan Layar (4:3)</PresentationFormat>
  <Paragraphs>135</Paragraphs>
  <Slides>17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2026-02-22T02:51:30Z</dcterms:modified>
</cp:coreProperties>
</file>