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6" r:id="rId3"/>
    <p:sldId id="257" r:id="rId4"/>
    <p:sldId id="260" r:id="rId5"/>
    <p:sldId id="259" r:id="rId6"/>
    <p:sldId id="258" r:id="rId7"/>
    <p:sldId id="279" r:id="rId8"/>
    <p:sldId id="277" r:id="rId9"/>
    <p:sldId id="278" r:id="rId10"/>
    <p:sldId id="280" r:id="rId11"/>
    <p:sldId id="281" r:id="rId12"/>
    <p:sldId id="282" r:id="rId13"/>
    <p:sldId id="283" r:id="rId14"/>
    <p:sldId id="261" r:id="rId15"/>
    <p:sldId id="275" r:id="rId16"/>
    <p:sldId id="274" r:id="rId17"/>
    <p:sldId id="263" r:id="rId18"/>
    <p:sldId id="2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889C1-CE4D-4306-ABAA-94F91D76ABA9}" type="datetimeFigureOut">
              <a:rPr lang="en-ID" smtClean="0"/>
              <a:t>25/03/2026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3CF48-65E5-4FDA-B3F1-E2AAED87591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96462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3CF48-65E5-4FDA-B3F1-E2AAED87591C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99828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F6E9E-98FD-4B86-64F4-4F99EE696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0DFBDC-D63F-761B-AA49-5C9336308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9E26F-670A-4D21-747F-F5ECCFE8D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618-DAFA-4074-80EE-DBF8E2189AFC}" type="datetimeFigureOut">
              <a:rPr lang="en-ID" smtClean="0"/>
              <a:t>25/03/2026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1607A-11FA-11C7-6D32-01DA2FEB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2F4FC-AA62-AD12-66B0-3C5F7EF5E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BA2A-C389-4678-99AE-3BF984FCD3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64847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283BE-BD4D-D5EE-9814-E7D17B85F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A5C3CF-50D1-D22F-4E1A-350213A7F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3D2C4-A902-47BA-03E0-5FF14B43E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618-DAFA-4074-80EE-DBF8E2189AFC}" type="datetimeFigureOut">
              <a:rPr lang="en-ID" smtClean="0"/>
              <a:t>25/03/2026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9E006-3A10-2EAF-F1F8-966ECBF34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14334-B3A0-99C8-93D9-A655808BA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BA2A-C389-4678-99AE-3BF984FCD3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6843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9C7CD8-9042-3EB7-4980-5CE282F57E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59395D-436F-8CE5-AA55-518E37086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674EE-C13E-8108-BC79-4000B98F4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618-DAFA-4074-80EE-DBF8E2189AFC}" type="datetimeFigureOut">
              <a:rPr lang="en-ID" smtClean="0"/>
              <a:t>25/03/2026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C49BC-0C8D-25E7-AD0C-D93B54CF4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BFC99-B2E6-DEA0-CAE4-EA021BE07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BA2A-C389-4678-99AE-3BF984FCD3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7564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18651-6A91-DE2F-F24A-D5F327B52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13F2D-DD8F-8647-C8DF-EB7103C9F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1C958-E82F-5349-384B-97D6AE9A1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618-DAFA-4074-80EE-DBF8E2189AFC}" type="datetimeFigureOut">
              <a:rPr lang="en-ID" smtClean="0"/>
              <a:t>25/03/2026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A5CE2-BA78-9DEE-F30F-68E4805F2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E259A-27E0-A5FC-B243-95F02A0BD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BA2A-C389-4678-99AE-3BF984FCD3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6211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DFD89-A39E-2782-3EF0-D2744C1E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17799-B180-4657-0CDC-AD60F8A4B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D1782-91EE-EC01-B79C-2B7A2C935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618-DAFA-4074-80EE-DBF8E2189AFC}" type="datetimeFigureOut">
              <a:rPr lang="en-ID" smtClean="0"/>
              <a:t>25/03/2026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88E4F-649F-0D37-D36F-48970F9FA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AD29C-C721-4C7B-C66F-2FDD06370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BA2A-C389-4678-99AE-3BF984FCD3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65661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89E9F-D9B5-3C31-E03C-F8C303F9E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93119-083F-D0D9-6424-E06B2A5AD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7509F5-00A3-D8CD-69F0-9867F18DA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8EDE-3DD7-7C06-7D1B-DDCEB508F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618-DAFA-4074-80EE-DBF8E2189AFC}" type="datetimeFigureOut">
              <a:rPr lang="en-ID" smtClean="0"/>
              <a:t>25/03/2026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0F51AD-07F5-5E78-B3E5-9C9CF7245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B316A5-22E0-713A-2564-59BA3EA05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BA2A-C389-4678-99AE-3BF984FCD3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23949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39027-2F24-3445-3E4C-ED1F9C25C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8EA1A-29BE-A85E-1BD8-4F8B80CD2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1ABEB-D2BC-1043-243C-632C141A2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48CD58-B637-E9D2-3CC8-D75AE20ECE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FE469-F2A4-1441-5F2A-1C8699863D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39253F-74D0-029A-A633-AFBD63ADD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618-DAFA-4074-80EE-DBF8E2189AFC}" type="datetimeFigureOut">
              <a:rPr lang="en-ID" smtClean="0"/>
              <a:t>25/03/2026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1F64E6-D007-035E-7C32-D373AB669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B557C6-4072-671B-D225-6D128E3C3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BA2A-C389-4678-99AE-3BF984FCD3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7556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5FCE6-21CA-5DE3-DE07-E300D7FD7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DB3032-165B-8629-3328-26C724DF3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618-DAFA-4074-80EE-DBF8E2189AFC}" type="datetimeFigureOut">
              <a:rPr lang="en-ID" smtClean="0"/>
              <a:t>25/03/2026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54391E-3BF9-BCC3-7F7A-06F7A7AB1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AA5A90-4684-BFD8-E80C-33E26770F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BA2A-C389-4678-99AE-3BF984FCD3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35630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DC8F3E-2DE5-055C-D7C6-2E4F4EC69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618-DAFA-4074-80EE-DBF8E2189AFC}" type="datetimeFigureOut">
              <a:rPr lang="en-ID" smtClean="0"/>
              <a:t>25/03/2026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B2C7B0-3519-C50D-3902-C4ABED964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FC2DE-4388-52B8-19CA-1539914D9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BA2A-C389-4678-99AE-3BF984FCD3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1647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BE882-E751-ADF4-DBA1-5F1CB090C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1DBF2-5964-19F6-AF86-F1F1759B9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955B18-F7DA-B38F-5536-717E2D7A0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286B68-7E65-AA4E-AEEE-F2B8D6EE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618-DAFA-4074-80EE-DBF8E2189AFC}" type="datetimeFigureOut">
              <a:rPr lang="en-ID" smtClean="0"/>
              <a:t>25/03/2026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FDFA1-7638-C6BB-3099-57D21E484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3C54C0-0FF6-160A-F8CE-489B738A6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BA2A-C389-4678-99AE-3BF984FCD3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671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B5CB7-3236-F546-2C5E-6D382DBE8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135BA9-6A39-603C-749D-A91B26AB9E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914D31-84B6-867F-F3F8-F804E649D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4B7C4-0D6F-B6EC-58A1-7B3CDAFF6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618-DAFA-4074-80EE-DBF8E2189AFC}" type="datetimeFigureOut">
              <a:rPr lang="en-ID" smtClean="0"/>
              <a:t>25/03/2026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219E70-02AE-3FFE-1C5C-7920D095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772BCC-90E8-8B40-9AA6-73C89EA6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BA2A-C389-4678-99AE-3BF984FCD3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283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067D9C-AEB7-416D-8C74-A609CFB45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65866-1BD6-C902-A4D9-A26A92D35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E5E37-8520-AFCC-78B8-89D378A007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AB618-DAFA-4074-80EE-DBF8E2189AFC}" type="datetimeFigureOut">
              <a:rPr lang="en-ID" smtClean="0"/>
              <a:t>25/03/2026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7CF4F-CA04-2E71-8ADB-33466F4F9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AEFFD-B9E0-AD34-D2CC-2BA5D999C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4BA2A-C389-4678-99AE-3BF984FCD3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0966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2.bp.blogspot.com/-5dlcePaBzbw/VR_sGQOc98I/AAAAAAAAACI/OETukZ9Vm-Q/s1600/caesar.pn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B8A1BAF-E07D-87F7-25F9-F24A53346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2256" y="-64009"/>
            <a:ext cx="12414256" cy="7572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B8F013-0D1E-2257-535D-0A51FC78A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2872" y="589407"/>
            <a:ext cx="9144000" cy="1011936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Kriptografi</a:t>
            </a:r>
            <a:endParaRPr lang="en-ID" b="1" dirty="0">
              <a:solidFill>
                <a:schemeClr val="accent4">
                  <a:lumMod val="40000"/>
                  <a:lumOff val="60000"/>
                </a:schemeClr>
              </a:solidFill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BAC122-C64E-A8C2-4F2F-619D061F4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57867" y="6979717"/>
            <a:ext cx="9144000" cy="38474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>
                <a:solidFill>
                  <a:srgbClr val="00B050"/>
                </a:solidFill>
              </a:rPr>
              <a:t>Part 4</a:t>
            </a:r>
            <a:endParaRPr lang="en-ID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5F5B2D-B5A8-BDD3-1417-DAD8010FD0A4}"/>
              </a:ext>
            </a:extLst>
          </p:cNvPr>
          <p:cNvSpPr txBox="1"/>
          <p:nvPr/>
        </p:nvSpPr>
        <p:spPr>
          <a:xfrm>
            <a:off x="673989" y="6995131"/>
            <a:ext cx="6556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highlight>
                  <a:srgbClr val="00FF00"/>
                </a:highlight>
                <a:latin typeface="Arial Black" panose="020B0A04020102020204" pitchFamily="34" charset="0"/>
              </a:rPr>
              <a:t>Keamanan</a:t>
            </a:r>
            <a:r>
              <a:rPr lang="en-US" b="1" dirty="0">
                <a:highlight>
                  <a:srgbClr val="FFFF00"/>
                </a:highlight>
                <a:latin typeface="Arial Black" panose="020B0A04020102020204" pitchFamily="34" charset="0"/>
              </a:rPr>
              <a:t> </a:t>
            </a:r>
            <a:r>
              <a:rPr lang="en-US" b="1" dirty="0" err="1">
                <a:highlight>
                  <a:srgbClr val="00FF00"/>
                </a:highlight>
                <a:latin typeface="Arial Black" panose="020B0A04020102020204" pitchFamily="34" charset="0"/>
              </a:rPr>
              <a:t>Komputer</a:t>
            </a:r>
            <a:r>
              <a:rPr lang="en-US" b="1" dirty="0">
                <a:highlight>
                  <a:srgbClr val="00FF00"/>
                </a:highlight>
                <a:latin typeface="Arial Black" panose="020B0A04020102020204" pitchFamily="34" charset="0"/>
              </a:rPr>
              <a:t> dan </a:t>
            </a:r>
            <a:r>
              <a:rPr lang="en-US" b="1" dirty="0" err="1">
                <a:highlight>
                  <a:srgbClr val="00FF00"/>
                </a:highlight>
                <a:latin typeface="Arial Black" panose="020B0A04020102020204" pitchFamily="34" charset="0"/>
              </a:rPr>
              <a:t>Jaringan</a:t>
            </a:r>
            <a:endParaRPr lang="en-ID" b="1" dirty="0">
              <a:highlight>
                <a:srgbClr val="00FF00"/>
              </a:highlight>
              <a:latin typeface="Arial Black" panose="020B0A040201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BDA3DA-B388-B623-70E4-738DE8E0D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-64009"/>
            <a:ext cx="758952" cy="8623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8143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FFC000"/>
                </a:solidFill>
              </a:rPr>
              <a:t>Komponen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Kriptografi</a:t>
            </a:r>
            <a:r>
              <a:rPr lang="en-US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Plaintext, </a:t>
            </a:r>
            <a:r>
              <a:rPr lang="en-US" b="1" dirty="0" err="1"/>
              <a:t>yaitu</a:t>
            </a:r>
            <a:r>
              <a:rPr lang="en-US" b="1" dirty="0"/>
              <a:t> </a:t>
            </a:r>
            <a:r>
              <a:rPr lang="en-US" b="1" dirty="0" err="1"/>
              <a:t>pesan</a:t>
            </a:r>
            <a:r>
              <a:rPr lang="en-US" b="1" dirty="0"/>
              <a:t> yang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dibaca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err="1"/>
              <a:t>Ciphertext</a:t>
            </a:r>
            <a:r>
              <a:rPr lang="en-US" b="1" dirty="0"/>
              <a:t>, </a:t>
            </a:r>
            <a:r>
              <a:rPr lang="en-US" b="1" dirty="0" err="1"/>
              <a:t>yaitu</a:t>
            </a:r>
            <a:r>
              <a:rPr lang="en-US" b="1" dirty="0"/>
              <a:t> </a:t>
            </a:r>
            <a:r>
              <a:rPr lang="en-US" b="1" dirty="0" err="1"/>
              <a:t>pesan</a:t>
            </a:r>
            <a:r>
              <a:rPr lang="en-US" b="1" dirty="0"/>
              <a:t> </a:t>
            </a:r>
            <a:r>
              <a:rPr lang="en-US" b="1" dirty="0" err="1"/>
              <a:t>acak</a:t>
            </a:r>
            <a:r>
              <a:rPr lang="en-US" b="1" dirty="0"/>
              <a:t> yang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dibaca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Key, </a:t>
            </a:r>
            <a:r>
              <a:rPr lang="en-US" b="1" dirty="0" err="1"/>
              <a:t>yaitu</a:t>
            </a:r>
            <a:r>
              <a:rPr lang="en-US" b="1" dirty="0"/>
              <a:t> </a:t>
            </a:r>
            <a:r>
              <a:rPr lang="en-US" b="1" dirty="0" err="1"/>
              <a:t>kunci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melakukan</a:t>
            </a:r>
            <a:r>
              <a:rPr lang="en-US" b="1" dirty="0"/>
              <a:t> </a:t>
            </a:r>
            <a:r>
              <a:rPr lang="en-US" b="1" dirty="0" err="1"/>
              <a:t>teknik</a:t>
            </a:r>
            <a:r>
              <a:rPr lang="en-US" b="1" dirty="0"/>
              <a:t> </a:t>
            </a:r>
            <a:r>
              <a:rPr lang="en-US" b="1" dirty="0" err="1"/>
              <a:t>kriptografi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Algorithm, </a:t>
            </a:r>
            <a:r>
              <a:rPr lang="en-US" b="1" dirty="0" err="1"/>
              <a:t>yaitu</a:t>
            </a:r>
            <a:r>
              <a:rPr lang="en-US" b="1" dirty="0"/>
              <a:t> </a:t>
            </a:r>
            <a:r>
              <a:rPr lang="en-US" b="1" dirty="0" err="1"/>
              <a:t>metode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melakukan</a:t>
            </a:r>
            <a:r>
              <a:rPr lang="en-US" b="1" dirty="0"/>
              <a:t> </a:t>
            </a:r>
            <a:r>
              <a:rPr lang="en-US" b="1" dirty="0" err="1"/>
              <a:t>enkrispi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dekripsi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247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Proses </a:t>
            </a:r>
            <a:r>
              <a:rPr lang="en-US" dirty="0" err="1">
                <a:solidFill>
                  <a:srgbClr val="FFC000"/>
                </a:solidFill>
              </a:rPr>
              <a:t>Dasar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Enkripsi</a:t>
            </a:r>
            <a:r>
              <a:rPr lang="en-US" b="1" dirty="0"/>
              <a:t> (Encryption)</a:t>
            </a:r>
            <a:endParaRPr lang="en-US" dirty="0"/>
          </a:p>
          <a:p>
            <a:r>
              <a:rPr lang="en-US" b="1" dirty="0" err="1"/>
              <a:t>Dekripsi</a:t>
            </a:r>
            <a:r>
              <a:rPr lang="en-US" b="1" dirty="0"/>
              <a:t> (Decryption)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1.bp.blogspot.com/-OPFDqO50i88/VUVwu-GWB-I/AAAAAAAAASk/cusdcvDkCgQ/s1600/enkripsi%2Bpi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3077910"/>
            <a:ext cx="720080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219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Ex….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Plaintext = MOBIL</a:t>
            </a:r>
            <a:br>
              <a:rPr lang="en-US" dirty="0"/>
            </a:br>
            <a:r>
              <a:rPr lang="en-US" dirty="0"/>
              <a:t>key = 7 </a:t>
            </a:r>
            <a:br>
              <a:rPr lang="en-US" dirty="0"/>
            </a:br>
            <a:r>
              <a:rPr lang="en-US" dirty="0" err="1"/>
              <a:t>Ciphertext</a:t>
            </a:r>
            <a:r>
              <a:rPr lang="en-US" dirty="0"/>
              <a:t> = ? </a:t>
            </a:r>
          </a:p>
        </p:txBody>
      </p:sp>
      <p:pic>
        <p:nvPicPr>
          <p:cNvPr id="2050" name="Picture 2" descr="http://4.bp.blogspot.com/-kpHM4Lrn6T0/VUTmWWNdzzI/AAAAAAAAASQ/jiPEYXnLaEM/s1600/kriptografi%2Bpi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3140968"/>
            <a:ext cx="7056784" cy="282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320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>
                <a:solidFill>
                  <a:srgbClr val="FFC000"/>
                </a:solidFill>
              </a:rPr>
              <a:t>Subtitusi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2.bp.blogspot.com/-5dlcePaBzbw/VR_sGQOc98I/AAAAAAAAACI/OETukZ9Vm-Q/s1600/caesar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628800"/>
            <a:ext cx="864095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63552" y="3933057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kriptografi</a:t>
            </a:r>
            <a:r>
              <a:rPr lang="en-US" dirty="0"/>
              <a:t>, </a:t>
            </a:r>
            <a:r>
              <a:rPr lang="en-US" dirty="0" err="1"/>
              <a:t>sandi</a:t>
            </a:r>
            <a:r>
              <a:rPr lang="en-US" dirty="0"/>
              <a:t> </a:t>
            </a:r>
            <a:r>
              <a:rPr lang="en-US" dirty="0" err="1"/>
              <a:t>substitusi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enkripsi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terang</a:t>
            </a:r>
            <a:r>
              <a:rPr lang="en-US" dirty="0"/>
              <a:t> </a:t>
            </a:r>
            <a:r>
              <a:rPr lang="en-US" dirty="0" err="1"/>
              <a:t>digantikan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tersandi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teratur</a:t>
            </a:r>
            <a:r>
              <a:rPr lang="en-US" dirty="0"/>
              <a:t>.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penyandian</a:t>
            </a:r>
            <a:r>
              <a:rPr lang="en-US" dirty="0"/>
              <a:t> </a:t>
            </a:r>
            <a:r>
              <a:rPr lang="en-US" dirty="0" err="1"/>
              <a:t>substitusi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zaman</a:t>
            </a:r>
            <a:r>
              <a:rPr lang="en-US" dirty="0"/>
              <a:t> </a:t>
            </a:r>
            <a:r>
              <a:rPr lang="en-US" dirty="0" err="1"/>
              <a:t>dulu</a:t>
            </a:r>
            <a:r>
              <a:rPr lang="en-US" dirty="0"/>
              <a:t> (</a:t>
            </a:r>
            <a:r>
              <a:rPr lang="en-US" dirty="0" err="1"/>
              <a:t>kriptografi</a:t>
            </a:r>
            <a:r>
              <a:rPr lang="en-US" dirty="0"/>
              <a:t> </a:t>
            </a:r>
            <a:r>
              <a:rPr lang="en-US" dirty="0" err="1"/>
              <a:t>klasik</a:t>
            </a:r>
            <a:r>
              <a:rPr lang="en-US" dirty="0"/>
              <a:t>)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kini</a:t>
            </a:r>
            <a:r>
              <a:rPr lang="en-US" dirty="0"/>
              <a:t> (</a:t>
            </a:r>
            <a:r>
              <a:rPr lang="en-US" dirty="0" err="1"/>
              <a:t>kriptografi</a:t>
            </a:r>
            <a:r>
              <a:rPr lang="en-US" dirty="0"/>
              <a:t> modern),</a:t>
            </a:r>
          </a:p>
        </p:txBody>
      </p:sp>
    </p:spTree>
    <p:extLst>
      <p:ext uri="{BB962C8B-B14F-4D97-AF65-F5344CB8AC3E}">
        <p14:creationId xmlns:p14="http://schemas.microsoft.com/office/powerpoint/2010/main" val="4161791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FFC000"/>
                </a:solidFill>
              </a:rPr>
              <a:t>Kriptografi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Simetris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simetris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kriptografi</a:t>
            </a:r>
            <a:r>
              <a:rPr lang="en-US" dirty="0"/>
              <a:t> </a:t>
            </a:r>
            <a:r>
              <a:rPr lang="en-US" dirty="0" err="1"/>
              <a:t>konvensional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yang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proses </a:t>
            </a:r>
            <a:r>
              <a:rPr lang="en-US" dirty="0" err="1"/>
              <a:t>enkripsi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proses </a:t>
            </a:r>
            <a:r>
              <a:rPr lang="en-US" dirty="0" err="1"/>
              <a:t>deskripsi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294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B238D-4E56-A1E2-6404-CE2CD0D4F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936"/>
            <a:ext cx="10515600" cy="1059752"/>
          </a:xfrm>
        </p:spPr>
        <p:txBody>
          <a:bodyPr/>
          <a:lstStyle/>
          <a:p>
            <a:r>
              <a:rPr lang="en-US" dirty="0"/>
              <a:t>Laithan </a:t>
            </a:r>
            <a:r>
              <a:rPr lang="en-US" dirty="0" err="1"/>
              <a:t>pengayaan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89EA9-FB02-731C-646F-F1E8C3591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1952" y="1825625"/>
            <a:ext cx="9451848" cy="1758823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 err="1"/>
              <a:t>Selamatkan</a:t>
            </a:r>
            <a:r>
              <a:rPr lang="en-US" dirty="0"/>
              <a:t> Negara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kita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Key: 6</a:t>
            </a:r>
          </a:p>
          <a:p>
            <a:pPr marL="457200" lvl="1" indent="0">
              <a:buNone/>
            </a:pPr>
            <a:r>
              <a:rPr lang="en-US" dirty="0" err="1"/>
              <a:t>Buatkan</a:t>
            </a:r>
            <a:r>
              <a:rPr lang="en-US" dirty="0"/>
              <a:t> </a:t>
            </a:r>
            <a:r>
              <a:rPr lang="en-US" dirty="0" err="1"/>
              <a:t>Enkripsinya</a:t>
            </a:r>
            <a:r>
              <a:rPr lang="en-US" dirty="0"/>
              <a:t>: …..?</a:t>
            </a:r>
          </a:p>
          <a:p>
            <a:pPr marL="457200" lvl="1" indent="0">
              <a:buNone/>
            </a:pP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subtitusi</a:t>
            </a:r>
            <a:r>
              <a:rPr lang="en-US" dirty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53059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A5472-D52C-2B3A-A61C-719BE9180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1F2B0D-127A-BB10-F853-B08C2267F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" y="0"/>
            <a:ext cx="12347253" cy="6936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A42E63-E309-A00D-2ED0-7D52F58D7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15412" y="5037011"/>
            <a:ext cx="1820989" cy="1820989"/>
          </a:xfrm>
        </p:spPr>
      </p:pic>
    </p:spTree>
    <p:extLst>
      <p:ext uri="{BB962C8B-B14F-4D97-AF65-F5344CB8AC3E}">
        <p14:creationId xmlns:p14="http://schemas.microsoft.com/office/powerpoint/2010/main" val="1753319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752" y="404664"/>
            <a:ext cx="8704384" cy="1024136"/>
          </a:xfrm>
        </p:spPr>
        <p:txBody>
          <a:bodyPr/>
          <a:lstStyle/>
          <a:p>
            <a:pPr algn="l"/>
            <a:r>
              <a:rPr lang="en-US" dirty="0" err="1">
                <a:solidFill>
                  <a:srgbClr val="FFC000"/>
                </a:solidFill>
              </a:rPr>
              <a:t>Tugas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Praktikum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0744" y="1825625"/>
            <a:ext cx="997305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/>
              <a:t>Lakukan</a:t>
            </a:r>
            <a:r>
              <a:rPr lang="en-US" sz="2000" dirty="0"/>
              <a:t> </a:t>
            </a:r>
            <a:r>
              <a:rPr lang="en-US" sz="2000" dirty="0" err="1"/>
              <a:t>analisis</a:t>
            </a:r>
            <a:r>
              <a:rPr lang="en-US" sz="2000" dirty="0"/>
              <a:t> </a:t>
            </a:r>
            <a:r>
              <a:rPr lang="en-US" sz="2000" dirty="0" err="1"/>
              <a:t>aretikel</a:t>
            </a:r>
            <a:r>
              <a:rPr lang="en-US" sz="2000" dirty="0"/>
              <a:t> </a:t>
            </a:r>
            <a:r>
              <a:rPr lang="en-US" sz="2000" dirty="0" err="1"/>
              <a:t>Kriptografi</a:t>
            </a:r>
            <a:r>
              <a:rPr lang="en-US" sz="2000" dirty="0"/>
              <a:t>, </a:t>
            </a:r>
            <a:r>
              <a:rPr lang="en-US" sz="2000" dirty="0" err="1"/>
              <a:t>Sertakan</a:t>
            </a:r>
            <a:r>
              <a:rPr lang="en-US" sz="2000" dirty="0"/>
              <a:t> </a:t>
            </a:r>
            <a:r>
              <a:rPr lang="en-US" sz="2000" dirty="0" err="1"/>
              <a:t>contoh</a:t>
            </a:r>
            <a:r>
              <a:rPr lang="en-US" sz="2000" dirty="0"/>
              <a:t> </a:t>
            </a:r>
            <a:r>
              <a:rPr lang="en-US" sz="2000" dirty="0" err="1"/>
              <a:t>kasus</a:t>
            </a:r>
            <a:r>
              <a:rPr lang="en-US" sz="2000" dirty="0"/>
              <a:t> </a:t>
            </a:r>
            <a:r>
              <a:rPr lang="en-US" sz="2000" dirty="0" err="1"/>
              <a:t>teknik</a:t>
            </a:r>
            <a:r>
              <a:rPr lang="en-US" sz="2000" dirty="0"/>
              <a:t> </a:t>
            </a:r>
            <a:r>
              <a:rPr lang="en-US" sz="2000" dirty="0" err="1"/>
              <a:t>kriptografi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algoritma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ID" sz="1600" b="1" dirty="0" err="1"/>
              <a:t>Contoh</a:t>
            </a:r>
            <a:r>
              <a:rPr lang="en-ID" sz="1600" b="1" dirty="0"/>
              <a:t> </a:t>
            </a:r>
            <a:r>
              <a:rPr lang="en-ID" sz="1600" b="1" dirty="0" err="1"/>
              <a:t>Algoritma</a:t>
            </a:r>
            <a:endParaRPr lang="en-ID" sz="1600" b="1" dirty="0"/>
          </a:p>
          <a:p>
            <a:r>
              <a:rPr lang="en-ID" sz="1600" dirty="0"/>
              <a:t>AES (Advanced Encryption Standard)</a:t>
            </a:r>
          </a:p>
          <a:p>
            <a:r>
              <a:rPr lang="en-ID" sz="1600" dirty="0"/>
              <a:t>DES (Data Encryption Standard)</a:t>
            </a:r>
          </a:p>
          <a:p>
            <a:pPr marL="0" indent="0">
              <a:buNone/>
            </a:pPr>
            <a:r>
              <a:rPr lang="en-US" sz="2000" dirty="0" err="1"/>
              <a:t>Berdasarkan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bahasan</a:t>
            </a:r>
            <a:r>
              <a:rPr lang="en-US" sz="2000" dirty="0"/>
              <a:t> yang </a:t>
            </a:r>
            <a:r>
              <a:rPr lang="en-US" sz="2000" dirty="0" err="1"/>
              <a:t>anda</a:t>
            </a:r>
            <a:r>
              <a:rPr lang="en-US" sz="2000" dirty="0"/>
              <a:t> </a:t>
            </a:r>
            <a:r>
              <a:rPr lang="en-US" sz="2000" dirty="0" err="1"/>
              <a:t>lakukan</a:t>
            </a:r>
            <a:r>
              <a:rPr lang="en-US" sz="2000" dirty="0"/>
              <a:t>, </a:t>
            </a:r>
            <a:r>
              <a:rPr lang="en-US" sz="2000" dirty="0" err="1"/>
              <a:t>bandingkan</a:t>
            </a:r>
            <a:r>
              <a:rPr lang="en-US" sz="2000" dirty="0"/>
              <a:t> </a:t>
            </a:r>
            <a:r>
              <a:rPr lang="en-US" sz="2000" dirty="0" err="1"/>
              <a:t>kedua</a:t>
            </a:r>
            <a:r>
              <a:rPr lang="en-US" sz="2000" dirty="0"/>
              <a:t> </a:t>
            </a:r>
            <a:r>
              <a:rPr lang="en-US" sz="2000" dirty="0" err="1"/>
              <a:t>algoritma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, </a:t>
            </a:r>
            <a:r>
              <a:rPr lang="en-US" sz="2000" dirty="0" err="1"/>
              <a:t>sertakan</a:t>
            </a:r>
            <a:r>
              <a:rPr lang="en-US" sz="2000" dirty="0"/>
              <a:t> point yang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 </a:t>
            </a:r>
            <a:r>
              <a:rPr lang="en-US" sz="2000" dirty="0" err="1"/>
              <a:t>pendapat</a:t>
            </a:r>
            <a:r>
              <a:rPr lang="en-US" sz="2000" dirty="0"/>
              <a:t> </a:t>
            </a:r>
            <a:r>
              <a:rPr lang="en-US" sz="2000" dirty="0" err="1"/>
              <a:t>anda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4554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2B736-BE76-85E3-6D0F-B0E9868A7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32656"/>
            <a:ext cx="8229600" cy="648072"/>
          </a:xfrm>
        </p:spPr>
        <p:txBody>
          <a:bodyPr/>
          <a:lstStyle/>
          <a:p>
            <a:pPr algn="l"/>
            <a:r>
              <a:rPr lang="en-US" sz="2800" dirty="0"/>
              <a:t>Working Instructions:</a:t>
            </a:r>
            <a:endParaRPr lang="en-ID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9E180-760D-DC0A-D796-069FDC504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3429" y="999782"/>
            <a:ext cx="8229600" cy="316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Step 1</a:t>
            </a:r>
          </a:p>
          <a:p>
            <a:pPr marL="0" indent="0">
              <a:buNone/>
            </a:pPr>
            <a:endParaRPr lang="en-ID" sz="1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6F790D-23E5-EC85-CCC4-6E4745887E62}"/>
              </a:ext>
            </a:extLst>
          </p:cNvPr>
          <p:cNvGraphicFramePr>
            <a:graphicFrameLocks noGrp="1"/>
          </p:cNvGraphicFramePr>
          <p:nvPr/>
        </p:nvGraphicFramePr>
        <p:xfrm>
          <a:off x="2999656" y="1093513"/>
          <a:ext cx="4788532" cy="1872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022">
                  <a:extLst>
                    <a:ext uri="{9D8B030D-6E8A-4147-A177-3AD203B41FA5}">
                      <a16:colId xmlns:a16="http://schemas.microsoft.com/office/drawing/2014/main" val="299172179"/>
                    </a:ext>
                  </a:extLst>
                </a:gridCol>
                <a:gridCol w="3056510">
                  <a:extLst>
                    <a:ext uri="{9D8B030D-6E8A-4147-A177-3AD203B41FA5}">
                      <a16:colId xmlns:a16="http://schemas.microsoft.com/office/drawing/2014/main" val="3425288958"/>
                    </a:ext>
                  </a:extLst>
                </a:gridCol>
              </a:tblGrid>
              <a:tr h="312035">
                <a:tc>
                  <a:txBody>
                    <a:bodyPr/>
                    <a:lstStyle/>
                    <a:p>
                      <a:r>
                        <a:rPr lang="en-US" sz="1200" dirty="0" err="1"/>
                        <a:t>Judul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artikel</a:t>
                      </a:r>
                      <a:endParaRPr lang="en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Sesuai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judul</a:t>
                      </a:r>
                      <a:r>
                        <a:rPr lang="en-US" sz="1200" dirty="0"/>
                        <a:t> yang </a:t>
                      </a:r>
                      <a:r>
                        <a:rPr lang="en-US" sz="1200" dirty="0" err="1"/>
                        <a:t>dijadikan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referensi</a:t>
                      </a:r>
                      <a:endParaRPr lang="en-ID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853199"/>
                  </a:ext>
                </a:extLst>
              </a:tr>
              <a:tr h="312035">
                <a:tc>
                  <a:txBody>
                    <a:bodyPr/>
                    <a:lstStyle/>
                    <a:p>
                      <a:r>
                        <a:rPr lang="en-US" sz="1200" dirty="0"/>
                        <a:t>Nama </a:t>
                      </a:r>
                      <a:r>
                        <a:rPr lang="en-US" sz="1200" dirty="0" err="1"/>
                        <a:t>Jurnal</a:t>
                      </a:r>
                      <a:endParaRPr lang="en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70C0"/>
                          </a:solidFill>
                        </a:rPr>
                        <a:t>Penerbit</a:t>
                      </a:r>
                      <a:endParaRPr lang="en-ID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536023"/>
                  </a:ext>
                </a:extLst>
              </a:tr>
              <a:tr h="312035">
                <a:tc>
                  <a:txBody>
                    <a:bodyPr/>
                    <a:lstStyle/>
                    <a:p>
                      <a:r>
                        <a:rPr lang="en-US" sz="1200" dirty="0" err="1"/>
                        <a:t>Vol,tahun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hal</a:t>
                      </a:r>
                      <a:endParaRPr lang="en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Volume, </a:t>
                      </a:r>
                      <a:r>
                        <a:rPr lang="en-US" sz="1200" dirty="0" err="1">
                          <a:solidFill>
                            <a:srgbClr val="0070C0"/>
                          </a:solidFill>
                        </a:rPr>
                        <a:t>halaman</a:t>
                      </a:r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, dan </a:t>
                      </a:r>
                      <a:r>
                        <a:rPr lang="en-US" sz="1200" dirty="0" err="1">
                          <a:solidFill>
                            <a:srgbClr val="0070C0"/>
                          </a:solidFill>
                        </a:rPr>
                        <a:t>tahun</a:t>
                      </a:r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70C0"/>
                          </a:solidFill>
                        </a:rPr>
                        <a:t>terbit</a:t>
                      </a:r>
                      <a:endParaRPr lang="en-ID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587438"/>
                  </a:ext>
                </a:extLst>
              </a:tr>
              <a:tr h="312035">
                <a:tc>
                  <a:txBody>
                    <a:bodyPr/>
                    <a:lstStyle/>
                    <a:p>
                      <a:r>
                        <a:rPr lang="en-US" sz="1200" dirty="0" err="1"/>
                        <a:t>Penulis</a:t>
                      </a:r>
                      <a:r>
                        <a:rPr lang="en-US" sz="1200" dirty="0"/>
                        <a:t> </a:t>
                      </a:r>
                      <a:endParaRPr lang="en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Autor </a:t>
                      </a:r>
                      <a:endParaRPr lang="en-ID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236666"/>
                  </a:ext>
                </a:extLst>
              </a:tr>
              <a:tr h="312035">
                <a:tc>
                  <a:txBody>
                    <a:bodyPr/>
                    <a:lstStyle/>
                    <a:p>
                      <a:r>
                        <a:rPr lang="en-US" sz="1200" dirty="0"/>
                        <a:t>Reviewer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Nama </a:t>
                      </a:r>
                      <a:r>
                        <a:rPr lang="en-US" sz="1200" dirty="0" err="1">
                          <a:solidFill>
                            <a:srgbClr val="0070C0"/>
                          </a:solidFill>
                        </a:rPr>
                        <a:t>anda</a:t>
                      </a:r>
                      <a:endParaRPr lang="en-ID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091250"/>
                  </a:ext>
                </a:extLst>
              </a:tr>
              <a:tr h="3120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/>
                        <a:t>Tanggal</a:t>
                      </a:r>
                      <a:r>
                        <a:rPr lang="en-US" sz="1200" dirty="0"/>
                        <a:t> </a:t>
                      </a:r>
                      <a:endParaRPr lang="en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Anda </a:t>
                      </a:r>
                      <a:r>
                        <a:rPr lang="en-US" sz="1200" dirty="0" err="1">
                          <a:solidFill>
                            <a:srgbClr val="0070C0"/>
                          </a:solidFill>
                        </a:rPr>
                        <a:t>mengerjakan</a:t>
                      </a:r>
                      <a:endParaRPr lang="en-ID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339841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6C280C-CEC6-670D-37F3-63B32D08D698}"/>
              </a:ext>
            </a:extLst>
          </p:cNvPr>
          <p:cNvSpPr txBox="1">
            <a:spLocks/>
          </p:cNvSpPr>
          <p:nvPr/>
        </p:nvSpPr>
        <p:spPr>
          <a:xfrm>
            <a:off x="2004145" y="3270685"/>
            <a:ext cx="8229600" cy="316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Step 2</a:t>
            </a:r>
          </a:p>
          <a:p>
            <a:pPr marL="0" indent="0">
              <a:buNone/>
            </a:pPr>
            <a:endParaRPr lang="en-ID" sz="1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59B050B-47D4-EBB6-4EEC-0486A61930E6}"/>
              </a:ext>
            </a:extLst>
          </p:cNvPr>
          <p:cNvGraphicFramePr>
            <a:graphicFrameLocks noGrp="1"/>
          </p:cNvGraphicFramePr>
          <p:nvPr/>
        </p:nvGraphicFramePr>
        <p:xfrm>
          <a:off x="2999656" y="3403847"/>
          <a:ext cx="5760640" cy="2941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4517">
                  <a:extLst>
                    <a:ext uri="{9D8B030D-6E8A-4147-A177-3AD203B41FA5}">
                      <a16:colId xmlns:a16="http://schemas.microsoft.com/office/drawing/2014/main" val="1606956283"/>
                    </a:ext>
                  </a:extLst>
                </a:gridCol>
                <a:gridCol w="2086123">
                  <a:extLst>
                    <a:ext uri="{9D8B030D-6E8A-4147-A177-3AD203B41FA5}">
                      <a16:colId xmlns:a16="http://schemas.microsoft.com/office/drawing/2014/main" val="18546407"/>
                    </a:ext>
                  </a:extLst>
                </a:gridCol>
              </a:tblGrid>
              <a:tr h="294113">
                <a:tc>
                  <a:txBody>
                    <a:bodyPr/>
                    <a:lstStyle/>
                    <a:p>
                      <a:r>
                        <a:rPr lang="en-US" sz="1200" dirty="0"/>
                        <a:t>Tujuan </a:t>
                      </a:r>
                      <a:r>
                        <a:rPr lang="en-US" sz="1200" dirty="0" err="1"/>
                        <a:t>Penelitian</a:t>
                      </a:r>
                      <a:endParaRPr lang="en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533702"/>
                  </a:ext>
                </a:extLst>
              </a:tr>
              <a:tr h="294113">
                <a:tc>
                  <a:txBody>
                    <a:bodyPr/>
                    <a:lstStyle/>
                    <a:p>
                      <a:r>
                        <a:rPr lang="en-US" sz="1200" dirty="0" err="1"/>
                        <a:t>Subjek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penelitian</a:t>
                      </a:r>
                      <a:endParaRPr lang="en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352344"/>
                  </a:ext>
                </a:extLst>
              </a:tr>
              <a:tr h="294113">
                <a:tc>
                  <a:txBody>
                    <a:bodyPr/>
                    <a:lstStyle/>
                    <a:p>
                      <a:r>
                        <a:rPr lang="en-US" sz="1200" dirty="0"/>
                        <a:t>Metode </a:t>
                      </a:r>
                      <a:r>
                        <a:rPr lang="en-US" sz="1200" dirty="0" err="1"/>
                        <a:t>penelitian</a:t>
                      </a:r>
                      <a:endParaRPr lang="en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732818"/>
                  </a:ext>
                </a:extLst>
              </a:tr>
              <a:tr h="294113">
                <a:tc>
                  <a:txBody>
                    <a:bodyPr/>
                    <a:lstStyle/>
                    <a:p>
                      <a:r>
                        <a:rPr lang="en-US" sz="1200" dirty="0"/>
                        <a:t>Cara </a:t>
                      </a:r>
                      <a:r>
                        <a:rPr lang="en-US" sz="1200" dirty="0" err="1"/>
                        <a:t>ukur</a:t>
                      </a:r>
                      <a:r>
                        <a:rPr lang="en-US" sz="1200" dirty="0"/>
                        <a:t>/ proses </a:t>
                      </a:r>
                      <a:r>
                        <a:rPr lang="en-US" sz="1200" dirty="0" err="1"/>
                        <a:t>kerja</a:t>
                      </a:r>
                      <a:endParaRPr lang="en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439084"/>
                  </a:ext>
                </a:extLst>
              </a:tr>
              <a:tr h="294113">
                <a:tc>
                  <a:txBody>
                    <a:bodyPr/>
                    <a:lstStyle/>
                    <a:p>
                      <a:r>
                        <a:rPr lang="en-US" sz="1200" dirty="0"/>
                        <a:t>Langkah </a:t>
                      </a:r>
                      <a:r>
                        <a:rPr lang="en-US" sz="1200" dirty="0" err="1"/>
                        <a:t>penelitian</a:t>
                      </a:r>
                      <a:r>
                        <a:rPr lang="en-US" sz="1200" dirty="0"/>
                        <a:t>/ uji </a:t>
                      </a:r>
                      <a:r>
                        <a:rPr lang="en-US" sz="1200" dirty="0" err="1"/>
                        <a:t>coba</a:t>
                      </a:r>
                      <a:endParaRPr lang="en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450412"/>
                  </a:ext>
                </a:extLst>
              </a:tr>
              <a:tr h="294113">
                <a:tc>
                  <a:txBody>
                    <a:bodyPr/>
                    <a:lstStyle/>
                    <a:p>
                      <a:r>
                        <a:rPr lang="en-US" sz="1200" dirty="0"/>
                        <a:t>Hasil </a:t>
                      </a:r>
                      <a:r>
                        <a:rPr lang="en-US" sz="1200" dirty="0" err="1"/>
                        <a:t>penelitian</a:t>
                      </a:r>
                      <a:endParaRPr lang="en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198696"/>
                  </a:ext>
                </a:extLst>
              </a:tr>
              <a:tr h="294113">
                <a:tc>
                  <a:txBody>
                    <a:bodyPr/>
                    <a:lstStyle/>
                    <a:p>
                      <a:r>
                        <a:rPr lang="en-US" sz="1200" dirty="0" err="1"/>
                        <a:t>Kekuatan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Penelitian</a:t>
                      </a:r>
                      <a:endParaRPr lang="en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650149"/>
                  </a:ext>
                </a:extLst>
              </a:tr>
              <a:tr h="294113">
                <a:tc>
                  <a:txBody>
                    <a:bodyPr/>
                    <a:lstStyle/>
                    <a:p>
                      <a:r>
                        <a:rPr lang="en-US" sz="1200" dirty="0" err="1"/>
                        <a:t>Kelemahan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Penelitian</a:t>
                      </a:r>
                      <a:endParaRPr lang="en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597546"/>
                  </a:ext>
                </a:extLst>
              </a:tr>
              <a:tr h="294113">
                <a:tc>
                  <a:txBody>
                    <a:bodyPr/>
                    <a:lstStyle/>
                    <a:p>
                      <a:r>
                        <a:rPr lang="en-US" sz="1200" dirty="0"/>
                        <a:t>Kesimpulan</a:t>
                      </a:r>
                      <a:endParaRPr lang="en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251779"/>
                  </a:ext>
                </a:extLst>
              </a:tr>
              <a:tr h="294113">
                <a:tc>
                  <a:txBody>
                    <a:bodyPr/>
                    <a:lstStyle/>
                    <a:p>
                      <a:r>
                        <a:rPr lang="en-US" sz="1200" dirty="0"/>
                        <a:t>Ide </a:t>
                      </a:r>
                      <a:r>
                        <a:rPr lang="en-US" sz="1200" dirty="0" err="1"/>
                        <a:t>Rencana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pengembangan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anda</a:t>
                      </a:r>
                      <a:endParaRPr lang="en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399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633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49CAE-1191-8DF6-CCAD-118491AC4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62C48-CEE5-77DE-14E0-36FD18C82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87" y="803736"/>
            <a:ext cx="11420813" cy="583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2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986C2-279B-E200-38E3-BBE69EABB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3873"/>
            <a:ext cx="10515600" cy="3688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dirty="0"/>
              <a:t>proses </a:t>
            </a:r>
            <a:r>
              <a:rPr lang="en-ID" dirty="0" err="1"/>
              <a:t>melindungi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data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model </a:t>
            </a:r>
            <a:r>
              <a:rPr lang="en-ID" dirty="0" err="1"/>
              <a:t>matematis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mengacaknya</a:t>
            </a:r>
            <a:r>
              <a:rPr lang="en-ID" dirty="0"/>
              <a:t> </a:t>
            </a:r>
            <a:r>
              <a:rPr lang="en-ID" dirty="0" err="1"/>
              <a:t>sedemikian</a:t>
            </a:r>
            <a:r>
              <a:rPr lang="en-ID" dirty="0"/>
              <a:t> </a:t>
            </a:r>
            <a:r>
              <a:rPr lang="en-ID" dirty="0" err="1"/>
              <a:t>rupa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pihak</a:t>
            </a:r>
            <a:r>
              <a:rPr lang="en-ID" dirty="0"/>
              <a:t> yang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kunci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menguraikannya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mengaksesnya</a:t>
            </a:r>
            <a:r>
              <a:rPr lang="en-ID" dirty="0"/>
              <a:t>. Proses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berkisar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yang sangat </a:t>
            </a:r>
            <a:r>
              <a:rPr lang="en-ID" dirty="0" err="1"/>
              <a:t>sederhana</a:t>
            </a:r>
            <a:r>
              <a:rPr lang="en-ID" dirty="0"/>
              <a:t> </a:t>
            </a:r>
            <a:r>
              <a:rPr lang="en-ID" dirty="0" err="1"/>
              <a:t>hingga</a:t>
            </a:r>
            <a:r>
              <a:rPr lang="en-ID" dirty="0"/>
              <a:t> yang sangat </a:t>
            </a:r>
            <a:r>
              <a:rPr lang="en-ID" dirty="0" err="1"/>
              <a:t>kompleks</a:t>
            </a:r>
            <a:r>
              <a:rPr lang="en-ID" dirty="0"/>
              <a:t>, dan </a:t>
            </a:r>
            <a:r>
              <a:rPr lang="en-ID" dirty="0" err="1"/>
              <a:t>ahli</a:t>
            </a:r>
            <a:r>
              <a:rPr lang="en-ID" dirty="0"/>
              <a:t> </a:t>
            </a:r>
            <a:r>
              <a:rPr lang="en-ID" dirty="0" err="1"/>
              <a:t>matematika</a:t>
            </a:r>
            <a:r>
              <a:rPr lang="en-ID" dirty="0"/>
              <a:t> dan </a:t>
            </a:r>
            <a:r>
              <a:rPr lang="en-ID" dirty="0" err="1"/>
              <a:t>ilmuwan</a:t>
            </a:r>
            <a:r>
              <a:rPr lang="en-ID" dirty="0"/>
              <a:t> </a:t>
            </a:r>
            <a:r>
              <a:rPr lang="en-ID" dirty="0" err="1"/>
              <a:t>komputer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menemukan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enkripsi</a:t>
            </a:r>
            <a:r>
              <a:rPr lang="en-ID" dirty="0"/>
              <a:t> </a:t>
            </a:r>
            <a:r>
              <a:rPr lang="en-ID" dirty="0" err="1"/>
              <a:t>khusus</a:t>
            </a:r>
            <a:r>
              <a:rPr lang="en-ID" dirty="0"/>
              <a:t> yang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melindungi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dan data yang </a:t>
            </a:r>
            <a:r>
              <a:rPr lang="en-ID" dirty="0" err="1"/>
              <a:t>diandalkan</a:t>
            </a:r>
            <a:r>
              <a:rPr lang="en-ID" dirty="0"/>
              <a:t> oleh </a:t>
            </a:r>
            <a:r>
              <a:rPr lang="en-ID" dirty="0" err="1"/>
              <a:t>konsumen</a:t>
            </a:r>
            <a:r>
              <a:rPr lang="en-ID" dirty="0"/>
              <a:t> dan </a:t>
            </a:r>
            <a:r>
              <a:rPr lang="en-ID" dirty="0" err="1"/>
              <a:t>bisnis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hari</a:t>
            </a:r>
            <a:r>
              <a:rPr lang="en-ID" dirty="0"/>
              <a:t>. </a:t>
            </a:r>
            <a:endParaRPr lang="en-ID" sz="7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CD1C37-5F05-A4F5-711F-CE350515A578}"/>
              </a:ext>
            </a:extLst>
          </p:cNvPr>
          <p:cNvSpPr txBox="1">
            <a:spLocks/>
          </p:cNvSpPr>
          <p:nvPr/>
        </p:nvSpPr>
        <p:spPr>
          <a:xfrm>
            <a:off x="838200" y="612013"/>
            <a:ext cx="10515600" cy="787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b="1" dirty="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Enkripsi</a:t>
            </a:r>
            <a:r>
              <a:rPr lang="en-US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endParaRPr lang="en-ID" dirty="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463129-A8F9-5443-6651-309FF568B4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324" t="22612" r="27786" b="22292"/>
          <a:stretch>
            <a:fillRect/>
          </a:stretch>
        </p:blipFill>
        <p:spPr>
          <a:xfrm>
            <a:off x="11332464" y="0"/>
            <a:ext cx="859536" cy="67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2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67EE8-8407-3F38-D15B-8B3611E3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2013"/>
            <a:ext cx="10515600" cy="787019"/>
          </a:xfrm>
        </p:spPr>
        <p:txBody>
          <a:bodyPr/>
          <a:lstStyle/>
          <a:p>
            <a:r>
              <a:rPr lang="en-ID" b="1" dirty="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Enkripsi</a:t>
            </a:r>
            <a:endParaRPr lang="en-ID" dirty="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969F49-8150-DEAA-9FA7-88B5C1E92B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324" t="22612" r="27786" b="22292"/>
          <a:stretch>
            <a:fillRect/>
          </a:stretch>
        </p:blipFill>
        <p:spPr>
          <a:xfrm>
            <a:off x="11332464" y="0"/>
            <a:ext cx="859536" cy="676657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3A38A5E1-CB73-E2F5-1D32-19C6D72145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27785" y="1821759"/>
            <a:ext cx="9902190" cy="407028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3480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ID" dirty="0"/>
              <a:t>“Sandi Caesar”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contoh</a:t>
            </a:r>
            <a:r>
              <a:rPr lang="en-ID" dirty="0"/>
              <a:t> </a:t>
            </a:r>
            <a:r>
              <a:rPr lang="en-ID" dirty="0" err="1"/>
              <a:t>metode</a:t>
            </a:r>
            <a:r>
              <a:rPr lang="en-ID" dirty="0"/>
              <a:t> </a:t>
            </a:r>
            <a:r>
              <a:rPr lang="en-ID" dirty="0" err="1"/>
              <a:t>enkripsi</a:t>
            </a:r>
            <a:r>
              <a:rPr lang="en-ID" dirty="0"/>
              <a:t> yang paling </a:t>
            </a:r>
            <a:r>
              <a:rPr lang="en-ID" dirty="0" err="1"/>
              <a:t>awal</a:t>
            </a:r>
            <a:r>
              <a:rPr lang="en-ID" dirty="0"/>
              <a:t> dan </a:t>
            </a:r>
            <a:r>
              <a:rPr lang="en-ID" dirty="0" err="1"/>
              <a:t>sederhana</a:t>
            </a:r>
            <a:r>
              <a:rPr lang="en-ID" dirty="0"/>
              <a:t>. Metode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oleh Kaisar </a:t>
            </a:r>
            <a:r>
              <a:rPr lang="en-ID" dirty="0" err="1"/>
              <a:t>Romawi</a:t>
            </a:r>
            <a:r>
              <a:rPr lang="en-ID" dirty="0"/>
              <a:t> Julius Caesar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korespondensi</a:t>
            </a:r>
            <a:r>
              <a:rPr lang="en-ID" dirty="0"/>
              <a:t> </a:t>
            </a:r>
            <a:r>
              <a:rPr lang="en-ID" dirty="0" err="1"/>
              <a:t>pribadinya</a:t>
            </a:r>
            <a:r>
              <a:rPr lang="en-ID" dirty="0"/>
              <a:t>. Metode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jenis</a:t>
            </a:r>
            <a:r>
              <a:rPr lang="en-ID" dirty="0"/>
              <a:t> substitution cipher, di mana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huruf</a:t>
            </a:r>
            <a:r>
              <a:rPr lang="en-ID" dirty="0"/>
              <a:t> </a:t>
            </a:r>
            <a:r>
              <a:rPr lang="en-ID" dirty="0" err="1"/>
              <a:t>digantikan</a:t>
            </a:r>
            <a:r>
              <a:rPr lang="en-ID" dirty="0"/>
              <a:t> oleh </a:t>
            </a:r>
            <a:r>
              <a:rPr lang="en-ID" dirty="0" err="1"/>
              <a:t>huruf</a:t>
            </a:r>
            <a:r>
              <a:rPr lang="en-ID" dirty="0"/>
              <a:t> lain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angka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susunan</a:t>
            </a:r>
            <a:r>
              <a:rPr lang="en-ID" dirty="0"/>
              <a:t> </a:t>
            </a:r>
            <a:r>
              <a:rPr lang="en-ID" dirty="0" err="1"/>
              <a:t>urutan</a:t>
            </a:r>
            <a:r>
              <a:rPr lang="en-ID" dirty="0"/>
              <a:t> </a:t>
            </a:r>
            <a:r>
              <a:rPr lang="en-ID" dirty="0" err="1"/>
              <a:t>alfabet</a:t>
            </a:r>
            <a:r>
              <a:rPr lang="en-ID" dirty="0"/>
              <a:t>.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mendekripsi</a:t>
            </a:r>
            <a:r>
              <a:rPr lang="en-ID" dirty="0"/>
              <a:t> </a:t>
            </a:r>
            <a:r>
              <a:rPr lang="en-ID" dirty="0" err="1"/>
              <a:t>teks</a:t>
            </a:r>
            <a:r>
              <a:rPr lang="en-ID" dirty="0"/>
              <a:t> </a:t>
            </a:r>
            <a:r>
              <a:rPr lang="en-ID" dirty="0" err="1"/>
              <a:t>berkode</a:t>
            </a:r>
            <a:r>
              <a:rPr lang="en-ID" dirty="0"/>
              <a:t>, </a:t>
            </a:r>
            <a:r>
              <a:rPr lang="en-ID" dirty="0" err="1"/>
              <a:t>penerima</a:t>
            </a:r>
            <a:r>
              <a:rPr lang="en-ID" dirty="0"/>
              <a:t>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mengetahui</a:t>
            </a:r>
            <a:r>
              <a:rPr lang="en-ID" dirty="0"/>
              <a:t> </a:t>
            </a:r>
            <a:r>
              <a:rPr lang="en-ID" dirty="0" err="1"/>
              <a:t>kunci</a:t>
            </a:r>
            <a:r>
              <a:rPr lang="en-ID" dirty="0"/>
              <a:t> </a:t>
            </a:r>
            <a:r>
              <a:rPr lang="en-ID" dirty="0" err="1"/>
              <a:t>chiper-nya</a:t>
            </a:r>
            <a:r>
              <a:rPr lang="en-ID" dirty="0"/>
              <a:t>,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menggeser</a:t>
            </a:r>
            <a:r>
              <a:rPr lang="en-ID" dirty="0"/>
              <a:t> </a:t>
            </a:r>
            <a:r>
              <a:rPr lang="en-ID" dirty="0" err="1"/>
              <a:t>huruf</a:t>
            </a:r>
            <a:r>
              <a:rPr lang="en-ID" dirty="0"/>
              <a:t> </a:t>
            </a:r>
            <a:r>
              <a:rPr lang="en-ID" dirty="0" err="1"/>
              <a:t>empat</a:t>
            </a:r>
            <a:r>
              <a:rPr lang="en-ID" dirty="0"/>
              <a:t> kali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urutan</a:t>
            </a:r>
            <a:r>
              <a:rPr lang="en-ID" dirty="0"/>
              <a:t> </a:t>
            </a:r>
            <a:r>
              <a:rPr lang="en-ID" dirty="0" err="1"/>
              <a:t>mundur</a:t>
            </a:r>
            <a:r>
              <a:rPr lang="en-ID" dirty="0"/>
              <a:t> (“</a:t>
            </a:r>
            <a:r>
              <a:rPr lang="en-ID" dirty="0" err="1"/>
              <a:t>geser</a:t>
            </a:r>
            <a:r>
              <a:rPr lang="en-ID" dirty="0"/>
              <a:t> </a:t>
            </a:r>
            <a:r>
              <a:rPr lang="en-ID" dirty="0" err="1"/>
              <a:t>mundur</a:t>
            </a:r>
            <a:r>
              <a:rPr lang="en-ID" dirty="0"/>
              <a:t> </a:t>
            </a:r>
            <a:r>
              <a:rPr lang="en-ID" dirty="0" err="1"/>
              <a:t>empat</a:t>
            </a:r>
            <a:r>
              <a:rPr lang="en-ID" dirty="0"/>
              <a:t> kali”).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demikian</a:t>
            </a:r>
            <a:r>
              <a:rPr lang="en-ID" dirty="0"/>
              <a:t>,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huruf</a:t>
            </a:r>
            <a:r>
              <a:rPr lang="en-ID" dirty="0"/>
              <a:t> "E" </a:t>
            </a:r>
            <a:r>
              <a:rPr lang="en-ID" dirty="0" err="1"/>
              <a:t>menjadi</a:t>
            </a:r>
            <a:r>
              <a:rPr lang="en-ID" dirty="0"/>
              <a:t> "Y" dan </a:t>
            </a:r>
            <a:r>
              <a:rPr lang="en-ID" dirty="0" err="1"/>
              <a:t>seterusnya</a:t>
            </a:r>
            <a:r>
              <a:rPr lang="en-ID" dirty="0"/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63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EABD7D7-072A-EFA4-BBC6-18F6A0AE0C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324" t="22612" r="27786" b="22292"/>
          <a:stretch>
            <a:fillRect/>
          </a:stretch>
        </p:blipFill>
        <p:spPr>
          <a:xfrm>
            <a:off x="11332464" y="0"/>
            <a:ext cx="859536" cy="6766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962399-B5DE-EC9C-CC75-C6F1B0285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7846" y="5567965"/>
            <a:ext cx="1984154" cy="13227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AADFA6D-0DF0-E2C2-3B47-55D760623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0795"/>
            <a:ext cx="10515600" cy="3475213"/>
          </a:xfrm>
        </p:spPr>
        <p:txBody>
          <a:bodyPr>
            <a:normAutofit/>
          </a:bodyPr>
          <a:lstStyle/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ID" b="1" dirty="0" err="1"/>
              <a:t>Enkripsi</a:t>
            </a:r>
            <a:r>
              <a:rPr lang="en-ID" b="1" dirty="0"/>
              <a:t> </a:t>
            </a:r>
            <a:r>
              <a:rPr lang="en-ID" b="1" dirty="0" err="1"/>
              <a:t>simetris</a:t>
            </a:r>
            <a:r>
              <a:rPr lang="en-ID" dirty="0"/>
              <a:t>, juga </a:t>
            </a:r>
            <a:r>
              <a:rPr lang="en-ID" dirty="0" err="1"/>
              <a:t>dikenal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kunci</a:t>
            </a:r>
            <a:r>
              <a:rPr lang="en-ID" dirty="0"/>
              <a:t> </a:t>
            </a:r>
            <a:r>
              <a:rPr lang="en-ID" dirty="0" err="1"/>
              <a:t>bersama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algoritma</a:t>
            </a:r>
            <a:r>
              <a:rPr lang="en-ID" dirty="0"/>
              <a:t> </a:t>
            </a:r>
            <a:r>
              <a:rPr lang="en-ID" dirty="0" err="1"/>
              <a:t>kunci</a:t>
            </a:r>
            <a:r>
              <a:rPr lang="en-ID" dirty="0"/>
              <a:t> </a:t>
            </a:r>
            <a:r>
              <a:rPr lang="en-ID" dirty="0" err="1"/>
              <a:t>pribadi</a:t>
            </a:r>
            <a:r>
              <a:rPr lang="en-ID" dirty="0"/>
              <a:t>,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kunci</a:t>
            </a:r>
            <a:r>
              <a:rPr lang="en-ID" dirty="0"/>
              <a:t> yang </a:t>
            </a:r>
            <a:r>
              <a:rPr lang="en-ID" dirty="0" err="1"/>
              <a:t>sama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enkripsi</a:t>
            </a:r>
            <a:r>
              <a:rPr lang="en-ID" dirty="0"/>
              <a:t> dan </a:t>
            </a:r>
            <a:r>
              <a:rPr lang="en-ID" dirty="0" err="1"/>
              <a:t>dekripsi</a:t>
            </a:r>
            <a:r>
              <a:rPr lang="en-ID" dirty="0"/>
              <a:t>.</a:t>
            </a:r>
          </a:p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ID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ID" b="1" dirty="0" err="1"/>
              <a:t>Enkripsi</a:t>
            </a:r>
            <a:r>
              <a:rPr lang="en-ID" b="1" dirty="0"/>
              <a:t> </a:t>
            </a:r>
            <a:r>
              <a:rPr lang="en-ID" b="1" dirty="0" err="1"/>
              <a:t>asimetris</a:t>
            </a:r>
            <a:r>
              <a:rPr lang="en-ID" dirty="0"/>
              <a:t>, juga </a:t>
            </a:r>
            <a:r>
              <a:rPr lang="en-ID" dirty="0" err="1"/>
              <a:t>dikenal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kriptografi</a:t>
            </a:r>
            <a:r>
              <a:rPr lang="en-ID" dirty="0"/>
              <a:t> </a:t>
            </a:r>
            <a:r>
              <a:rPr lang="en-ID" dirty="0" err="1"/>
              <a:t>kunci</a:t>
            </a:r>
            <a:r>
              <a:rPr lang="en-ID" dirty="0"/>
              <a:t> </a:t>
            </a:r>
            <a:r>
              <a:rPr lang="en-ID" dirty="0" err="1"/>
              <a:t>publik</a:t>
            </a:r>
            <a:r>
              <a:rPr lang="en-ID" dirty="0"/>
              <a:t>, </a:t>
            </a:r>
            <a:r>
              <a:rPr lang="en-ID" dirty="0" err="1"/>
              <a:t>menggunakan</a:t>
            </a:r>
            <a:r>
              <a:rPr lang="en-ID" dirty="0"/>
              <a:t> dua </a:t>
            </a:r>
            <a:r>
              <a:rPr lang="en-ID" dirty="0" err="1"/>
              <a:t>kunci</a:t>
            </a:r>
            <a:r>
              <a:rPr lang="en-ID" dirty="0"/>
              <a:t> </a:t>
            </a:r>
            <a:r>
              <a:rPr lang="en-ID" dirty="0" err="1"/>
              <a:t>terpisah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mengenkripsi</a:t>
            </a:r>
            <a:r>
              <a:rPr lang="en-ID" dirty="0"/>
              <a:t> dan </a:t>
            </a:r>
            <a:r>
              <a:rPr lang="en-ID" dirty="0" err="1"/>
              <a:t>mendekripsi</a:t>
            </a:r>
            <a:r>
              <a:rPr lang="en-ID" dirty="0"/>
              <a:t> data. Salah </a:t>
            </a:r>
            <a:r>
              <a:rPr lang="en-ID" dirty="0" err="1"/>
              <a:t>satunya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kunci</a:t>
            </a:r>
            <a:r>
              <a:rPr lang="en-ID" dirty="0"/>
              <a:t> </a:t>
            </a:r>
            <a:r>
              <a:rPr lang="en-ID" dirty="0" err="1"/>
              <a:t>publik</a:t>
            </a:r>
            <a:r>
              <a:rPr lang="en-ID" dirty="0"/>
              <a:t> yang </a:t>
            </a:r>
            <a:r>
              <a:rPr lang="en-ID" dirty="0" err="1"/>
              <a:t>dibagikan</a:t>
            </a:r>
            <a:r>
              <a:rPr lang="en-ID" dirty="0"/>
              <a:t> di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pihak</a:t>
            </a:r>
            <a:r>
              <a:rPr lang="en-ID" dirty="0"/>
              <a:t> </a:t>
            </a:r>
            <a:r>
              <a:rPr lang="en-ID" dirty="0" err="1"/>
              <a:t>terkait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enkripsi</a:t>
            </a:r>
            <a:r>
              <a:rPr lang="en-ID" dirty="0"/>
              <a:t>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B1E28A-73D3-56A0-60ED-D4EAE8CE4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18" y="206565"/>
            <a:ext cx="10515600" cy="787019"/>
          </a:xfrm>
        </p:spPr>
        <p:txBody>
          <a:bodyPr/>
          <a:lstStyle/>
          <a:p>
            <a:r>
              <a:rPr lang="en-ID" b="1" dirty="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Enkripsi</a:t>
            </a:r>
            <a:endParaRPr lang="en-ID" dirty="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678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EC018B8-575C-E7E4-119A-F00508E7FFA4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9015984" y="4783134"/>
            <a:ext cx="3112008" cy="20320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999BE5-AA0A-D914-722A-76FD3D855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7574"/>
            <a:ext cx="10515600" cy="476123"/>
          </a:xfrm>
        </p:spPr>
        <p:txBody>
          <a:bodyPr>
            <a:noAutofit/>
          </a:bodyPr>
          <a:lstStyle/>
          <a:p>
            <a:r>
              <a:rPr lang="en-ID" sz="3600" b="1" dirty="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Enkripsi</a:t>
            </a:r>
            <a:endParaRPr lang="en-ID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B0875-FD40-6B53-A7F4-EA8080CE8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639" y="959168"/>
            <a:ext cx="10029825" cy="2469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dirty="0" err="1"/>
              <a:t>Enkripsi</a:t>
            </a:r>
            <a:r>
              <a:rPr lang="en-ID" dirty="0"/>
              <a:t> </a:t>
            </a:r>
            <a:r>
              <a:rPr lang="en-ID" dirty="0" err="1"/>
              <a:t>bekerja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mengkodekan</a:t>
            </a:r>
            <a:r>
              <a:rPr lang="en-ID" dirty="0"/>
              <a:t> “</a:t>
            </a:r>
            <a:r>
              <a:rPr lang="en-ID" dirty="0" err="1"/>
              <a:t>teks</a:t>
            </a:r>
            <a:r>
              <a:rPr lang="en-ID" dirty="0"/>
              <a:t> </a:t>
            </a:r>
            <a:r>
              <a:rPr lang="en-ID" dirty="0" err="1"/>
              <a:t>biasa</a:t>
            </a:r>
            <a:r>
              <a:rPr lang="en-ID" dirty="0"/>
              <a:t>” </a:t>
            </a:r>
            <a:r>
              <a:rPr lang="en-ID" dirty="0" err="1"/>
              <a:t>menjadi</a:t>
            </a:r>
            <a:r>
              <a:rPr lang="en-ID" dirty="0"/>
              <a:t> “ciphertext”, </a:t>
            </a:r>
            <a:r>
              <a:rPr lang="en-ID" dirty="0" err="1"/>
              <a:t>umumnya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penggunaan</a:t>
            </a:r>
            <a:r>
              <a:rPr lang="en-ID" dirty="0"/>
              <a:t> model </a:t>
            </a:r>
            <a:r>
              <a:rPr lang="en-ID" dirty="0" err="1"/>
              <a:t>matematis</a:t>
            </a:r>
            <a:r>
              <a:rPr lang="en-ID" dirty="0"/>
              <a:t> </a:t>
            </a:r>
            <a:r>
              <a:rPr lang="en-ID" dirty="0" err="1"/>
              <a:t>kriptografi</a:t>
            </a:r>
            <a:r>
              <a:rPr lang="en-ID" dirty="0"/>
              <a:t> yang </a:t>
            </a:r>
            <a:r>
              <a:rPr lang="en-ID" dirty="0" err="1"/>
              <a:t>dikenal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algoritma</a:t>
            </a:r>
            <a:r>
              <a:rPr lang="en-ID" dirty="0"/>
              <a:t>.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mendekode</a:t>
            </a:r>
            <a:r>
              <a:rPr lang="en-ID" dirty="0"/>
              <a:t> data </a:t>
            </a:r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teks</a:t>
            </a:r>
            <a:r>
              <a:rPr lang="en-ID" dirty="0"/>
              <a:t> </a:t>
            </a:r>
            <a:r>
              <a:rPr lang="en-ID" dirty="0" err="1"/>
              <a:t>biasa</a:t>
            </a:r>
            <a:r>
              <a:rPr lang="en-ID" dirty="0"/>
              <a:t>, </a:t>
            </a:r>
            <a:r>
              <a:rPr lang="en-ID" dirty="0" err="1"/>
              <a:t>diperlukan</a:t>
            </a:r>
            <a:r>
              <a:rPr lang="en-ID" dirty="0"/>
              <a:t> </a:t>
            </a:r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dirty="0" err="1"/>
              <a:t>kunci</a:t>
            </a:r>
            <a:r>
              <a:rPr lang="en-ID" dirty="0"/>
              <a:t> </a:t>
            </a:r>
            <a:r>
              <a:rPr lang="en-ID" dirty="0" err="1"/>
              <a:t>dekripsi</a:t>
            </a:r>
            <a:r>
              <a:rPr lang="en-ID" dirty="0"/>
              <a:t>, string </a:t>
            </a:r>
            <a:r>
              <a:rPr lang="en-ID" dirty="0" err="1"/>
              <a:t>angka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sandi</a:t>
            </a:r>
            <a:r>
              <a:rPr lang="en-ID" dirty="0"/>
              <a:t> yang </a:t>
            </a:r>
            <a:r>
              <a:rPr lang="en-ID" dirty="0" err="1"/>
              <a:t>dibuat</a:t>
            </a:r>
            <a:r>
              <a:rPr lang="en-ID" dirty="0"/>
              <a:t> oleh </a:t>
            </a:r>
            <a:r>
              <a:rPr lang="en-ID" dirty="0" err="1"/>
              <a:t>algoritma</a:t>
            </a:r>
            <a:r>
              <a:rPr lang="en-ID" dirty="0"/>
              <a:t>.</a:t>
            </a:r>
            <a:endParaRPr lang="en-ID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EFD2CF-A673-69CE-ACEE-01B03B518D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324" t="22612" r="27786" b="22292"/>
          <a:stretch>
            <a:fillRect/>
          </a:stretch>
        </p:blipFill>
        <p:spPr>
          <a:xfrm>
            <a:off x="11332464" y="0"/>
            <a:ext cx="859536" cy="6766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3B0364-FBB5-DA1D-0692-AF0E9FFC751E}"/>
              </a:ext>
            </a:extLst>
          </p:cNvPr>
          <p:cNvSpPr txBox="1"/>
          <p:nvPr/>
        </p:nvSpPr>
        <p:spPr>
          <a:xfrm>
            <a:off x="1703069" y="3105233"/>
            <a:ext cx="92289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b="1" dirty="0" err="1"/>
              <a:t>Kerahasiaan</a:t>
            </a:r>
            <a:r>
              <a:rPr lang="en-ID" b="1" dirty="0"/>
              <a:t>: </a:t>
            </a:r>
            <a:r>
              <a:rPr lang="en-ID" dirty="0" err="1"/>
              <a:t>menjaga</a:t>
            </a:r>
            <a:r>
              <a:rPr lang="en-ID" dirty="0"/>
              <a:t> </a:t>
            </a:r>
            <a:r>
              <a:rPr lang="en-ID" dirty="0" err="1"/>
              <a:t>kerahasiaan</a:t>
            </a:r>
            <a:r>
              <a:rPr lang="en-ID" dirty="0"/>
              <a:t> </a:t>
            </a:r>
            <a:r>
              <a:rPr lang="en-ID" dirty="0" err="1"/>
              <a:t>konten</a:t>
            </a:r>
            <a:r>
              <a:rPr lang="en-ID" dirty="0"/>
              <a:t>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b="1" dirty="0" err="1"/>
              <a:t>Integritas</a:t>
            </a:r>
            <a:r>
              <a:rPr lang="en-ID" b="1" dirty="0"/>
              <a:t>:</a:t>
            </a:r>
            <a:r>
              <a:rPr lang="en-ID" dirty="0"/>
              <a:t> </a:t>
            </a:r>
            <a:r>
              <a:rPr lang="en-ID" dirty="0" err="1"/>
              <a:t>memverifikasi</a:t>
            </a:r>
            <a:r>
              <a:rPr lang="en-ID" dirty="0"/>
              <a:t> </a:t>
            </a:r>
            <a:r>
              <a:rPr lang="en-ID" dirty="0" err="1"/>
              <a:t>asal</a:t>
            </a:r>
            <a:r>
              <a:rPr lang="en-ID" dirty="0"/>
              <a:t> </a:t>
            </a:r>
            <a:r>
              <a:rPr lang="en-ID" dirty="0" err="1"/>
              <a:t>pesan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b="1" dirty="0" err="1"/>
              <a:t>Autentikasi</a:t>
            </a:r>
            <a:r>
              <a:rPr lang="en-ID" b="1" dirty="0"/>
              <a:t>:</a:t>
            </a:r>
            <a:r>
              <a:rPr lang="en-ID" dirty="0"/>
              <a:t> </a:t>
            </a:r>
            <a:r>
              <a:rPr lang="en-ID" dirty="0" err="1"/>
              <a:t>memvalidasi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isi</a:t>
            </a:r>
            <a:r>
              <a:rPr lang="en-ID" dirty="0"/>
              <a:t> </a:t>
            </a:r>
            <a:r>
              <a:rPr lang="en-ID" dirty="0" err="1"/>
              <a:t>pesan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data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modifikasi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dikirim</a:t>
            </a:r>
            <a:endParaRPr lang="en-ID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b="1" dirty="0"/>
              <a:t>Non-</a:t>
            </a:r>
            <a:r>
              <a:rPr lang="en-ID" b="1" dirty="0" err="1"/>
              <a:t>repudiasi</a:t>
            </a:r>
            <a:r>
              <a:rPr lang="en-ID" b="1" dirty="0"/>
              <a:t>:</a:t>
            </a:r>
            <a:r>
              <a:rPr lang="en-ID" dirty="0"/>
              <a:t> </a:t>
            </a:r>
            <a:r>
              <a:rPr lang="en-ID" dirty="0" err="1"/>
              <a:t>mencegah</a:t>
            </a:r>
            <a:r>
              <a:rPr lang="en-ID" dirty="0"/>
              <a:t> </a:t>
            </a:r>
            <a:r>
              <a:rPr lang="en-ID" dirty="0" err="1"/>
              <a:t>pengirim</a:t>
            </a:r>
            <a:r>
              <a:rPr lang="en-ID" dirty="0"/>
              <a:t> data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pesan</a:t>
            </a:r>
            <a:r>
              <a:rPr lang="en-ID" dirty="0"/>
              <a:t> </a:t>
            </a:r>
            <a:r>
              <a:rPr lang="en-ID" dirty="0" err="1"/>
              <a:t>menyangkal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pengirim</a:t>
            </a:r>
            <a:r>
              <a:rPr lang="en-ID" dirty="0"/>
              <a:t> </a:t>
            </a:r>
            <a:r>
              <a:rPr lang="en-ID" dirty="0" err="1"/>
              <a:t>aslinya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7180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B5521-AA71-D5F4-915C-64BFE2DE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3051"/>
          </a:xfrm>
        </p:spPr>
        <p:txBody>
          <a:bodyPr/>
          <a:lstStyle/>
          <a:p>
            <a:r>
              <a:rPr lang="en-US" dirty="0" err="1"/>
              <a:t>Enkripsi</a:t>
            </a:r>
            <a:r>
              <a:rPr lang="en-US" dirty="0"/>
              <a:t> </a:t>
            </a:r>
            <a:r>
              <a:rPr lang="en-US" dirty="0" err="1"/>
              <a:t>Simetris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5444E-CCF6-8CB3-ACEE-8587944D8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90872"/>
            <a:ext cx="7071360" cy="155009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ID" sz="1800" b="1" dirty="0" err="1">
                <a:latin typeface="Bodoni MT" panose="02070603080606020203" pitchFamily="18" charset="0"/>
              </a:rPr>
              <a:t>Enkripsi</a:t>
            </a:r>
            <a:r>
              <a:rPr lang="en-ID" sz="1800" b="1" dirty="0">
                <a:latin typeface="Bodoni MT" panose="02070603080606020203" pitchFamily="18" charset="0"/>
              </a:rPr>
              <a:t> </a:t>
            </a:r>
            <a:r>
              <a:rPr lang="en-ID" sz="1800" b="1" dirty="0" err="1">
                <a:latin typeface="Bodoni MT" panose="02070603080606020203" pitchFamily="18" charset="0"/>
              </a:rPr>
              <a:t>simetris</a:t>
            </a:r>
            <a:r>
              <a:rPr lang="en-ID" sz="1800" dirty="0">
                <a:latin typeface="Bodoni MT" panose="02070603080606020203" pitchFamily="18" charset="0"/>
              </a:rPr>
              <a:t> </a:t>
            </a:r>
            <a:r>
              <a:rPr lang="en-ID" sz="1800" dirty="0" err="1">
                <a:latin typeface="Bodoni MT" panose="02070603080606020203" pitchFamily="18" charset="0"/>
              </a:rPr>
              <a:t>bekerja</a:t>
            </a:r>
            <a:r>
              <a:rPr lang="en-ID" sz="1800" dirty="0">
                <a:latin typeface="Bodoni MT" panose="02070603080606020203" pitchFamily="18" charset="0"/>
              </a:rPr>
              <a:t> </a:t>
            </a:r>
            <a:r>
              <a:rPr lang="en-ID" sz="1800" dirty="0" err="1">
                <a:latin typeface="Bodoni MT" panose="02070603080606020203" pitchFamily="18" charset="0"/>
              </a:rPr>
              <a:t>dengan</a:t>
            </a:r>
            <a:r>
              <a:rPr lang="en-ID" sz="1800" dirty="0">
                <a:latin typeface="Bodoni MT" panose="02070603080606020203" pitchFamily="18" charset="0"/>
              </a:rPr>
              <a:t> </a:t>
            </a:r>
            <a:r>
              <a:rPr lang="en-ID" sz="1800" dirty="0" err="1">
                <a:latin typeface="Bodoni MT" panose="02070603080606020203" pitchFamily="18" charset="0"/>
              </a:rPr>
              <a:t>menggunakan</a:t>
            </a:r>
            <a:r>
              <a:rPr lang="en-ID" sz="1800" dirty="0">
                <a:latin typeface="Bodoni MT" panose="02070603080606020203" pitchFamily="18" charset="0"/>
              </a:rPr>
              <a:t> </a:t>
            </a:r>
            <a:r>
              <a:rPr lang="en-ID" sz="1800" dirty="0" err="1">
                <a:latin typeface="Bodoni MT" panose="02070603080606020203" pitchFamily="18" charset="0"/>
              </a:rPr>
              <a:t>satu</a:t>
            </a:r>
            <a:r>
              <a:rPr lang="en-ID" sz="1800" dirty="0">
                <a:latin typeface="Bodoni MT" panose="02070603080606020203" pitchFamily="18" charset="0"/>
              </a:rPr>
              <a:t> </a:t>
            </a:r>
            <a:r>
              <a:rPr lang="en-ID" sz="1800" dirty="0" err="1">
                <a:latin typeface="Bodoni MT" panose="02070603080606020203" pitchFamily="18" charset="0"/>
              </a:rPr>
              <a:t>kunci</a:t>
            </a:r>
            <a:r>
              <a:rPr lang="en-ID" sz="1800" dirty="0">
                <a:latin typeface="Bodoni MT" panose="02070603080606020203" pitchFamily="18" charset="0"/>
              </a:rPr>
              <a:t> </a:t>
            </a:r>
            <a:r>
              <a:rPr lang="en-ID" sz="1800" dirty="0" err="1">
                <a:latin typeface="Bodoni MT" panose="02070603080606020203" pitchFamily="18" charset="0"/>
              </a:rPr>
              <a:t>rahasia</a:t>
            </a:r>
            <a:r>
              <a:rPr lang="en-ID" sz="1800" dirty="0">
                <a:latin typeface="Bodoni MT" panose="02070603080606020203" pitchFamily="18" charset="0"/>
              </a:rPr>
              <a:t> yang </a:t>
            </a:r>
            <a:r>
              <a:rPr lang="en-ID" sz="1800" dirty="0" err="1">
                <a:latin typeface="Bodoni MT" panose="02070603080606020203" pitchFamily="18" charset="0"/>
              </a:rPr>
              <a:t>sama</a:t>
            </a:r>
            <a:r>
              <a:rPr lang="en-ID" sz="1800" dirty="0">
                <a:latin typeface="Bodoni MT" panose="02070603080606020203" pitchFamily="18" charset="0"/>
              </a:rPr>
              <a:t> </a:t>
            </a:r>
            <a:r>
              <a:rPr lang="en-ID" sz="1800" dirty="0" err="1">
                <a:latin typeface="Bodoni MT" panose="02070603080606020203" pitchFamily="18" charset="0"/>
              </a:rPr>
              <a:t>untuk</a:t>
            </a:r>
            <a:r>
              <a:rPr lang="en-ID" sz="1800" dirty="0">
                <a:latin typeface="Bodoni MT" panose="02070603080606020203" pitchFamily="18" charset="0"/>
              </a:rPr>
              <a:t> proses </a:t>
            </a:r>
            <a:r>
              <a:rPr lang="en-ID" sz="1800" dirty="0" err="1">
                <a:latin typeface="Bodoni MT" panose="02070603080606020203" pitchFamily="18" charset="0"/>
              </a:rPr>
              <a:t>enkripsi</a:t>
            </a:r>
            <a:r>
              <a:rPr lang="en-ID" sz="1800" dirty="0">
                <a:latin typeface="Bodoni MT" panose="02070603080606020203" pitchFamily="18" charset="0"/>
              </a:rPr>
              <a:t> dan </a:t>
            </a:r>
            <a:r>
              <a:rPr lang="en-ID" sz="1800" dirty="0" err="1">
                <a:latin typeface="Bodoni MT" panose="02070603080606020203" pitchFamily="18" charset="0"/>
              </a:rPr>
              <a:t>dekripsi</a:t>
            </a:r>
            <a:r>
              <a:rPr lang="en-ID" sz="1800" dirty="0">
                <a:latin typeface="Bodoni MT" panose="02070603080606020203" pitchFamily="18" charset="0"/>
              </a:rPr>
              <a:t>. </a:t>
            </a:r>
            <a:r>
              <a:rPr lang="en-ID" sz="1800" dirty="0" err="1">
                <a:latin typeface="Bodoni MT" panose="02070603080606020203" pitchFamily="18" charset="0"/>
              </a:rPr>
              <a:t>Keamanan</a:t>
            </a:r>
            <a:r>
              <a:rPr lang="en-ID" sz="1800" dirty="0">
                <a:latin typeface="Bodoni MT" panose="02070603080606020203" pitchFamily="18" charset="0"/>
              </a:rPr>
              <a:t> </a:t>
            </a:r>
            <a:r>
              <a:rPr lang="en-ID" sz="1800" dirty="0" err="1">
                <a:latin typeface="Bodoni MT" panose="02070603080606020203" pitchFamily="18" charset="0"/>
              </a:rPr>
              <a:t>metode</a:t>
            </a:r>
            <a:r>
              <a:rPr lang="en-ID" sz="1800" dirty="0">
                <a:latin typeface="Bodoni MT" panose="02070603080606020203" pitchFamily="18" charset="0"/>
              </a:rPr>
              <a:t> </a:t>
            </a:r>
            <a:r>
              <a:rPr lang="en-ID" sz="1800" dirty="0" err="1">
                <a:latin typeface="Bodoni MT" panose="02070603080606020203" pitchFamily="18" charset="0"/>
              </a:rPr>
              <a:t>ini</a:t>
            </a:r>
            <a:r>
              <a:rPr lang="en-ID" sz="1800" dirty="0">
                <a:latin typeface="Bodoni MT" panose="02070603080606020203" pitchFamily="18" charset="0"/>
              </a:rPr>
              <a:t> sangat </a:t>
            </a:r>
            <a:r>
              <a:rPr lang="en-ID" sz="1800" dirty="0" err="1">
                <a:latin typeface="Bodoni MT" panose="02070603080606020203" pitchFamily="18" charset="0"/>
              </a:rPr>
              <a:t>bergantung</a:t>
            </a:r>
            <a:r>
              <a:rPr lang="en-ID" sz="1800" dirty="0">
                <a:latin typeface="Bodoni MT" panose="02070603080606020203" pitchFamily="18" charset="0"/>
              </a:rPr>
              <a:t> pada </a:t>
            </a:r>
            <a:r>
              <a:rPr lang="en-ID" sz="1800" dirty="0" err="1">
                <a:latin typeface="Bodoni MT" panose="02070603080606020203" pitchFamily="18" charset="0"/>
              </a:rPr>
              <a:t>kerahasiaan</a:t>
            </a:r>
            <a:r>
              <a:rPr lang="en-ID" sz="1800" dirty="0">
                <a:latin typeface="Bodoni MT" panose="02070603080606020203" pitchFamily="18" charset="0"/>
              </a:rPr>
              <a:t> </a:t>
            </a:r>
            <a:r>
              <a:rPr lang="en-ID" sz="1800" dirty="0" err="1">
                <a:latin typeface="Bodoni MT" panose="02070603080606020203" pitchFamily="18" charset="0"/>
              </a:rPr>
              <a:t>kunci</a:t>
            </a:r>
            <a:r>
              <a:rPr lang="en-ID" sz="1800" dirty="0">
                <a:latin typeface="Bodoni MT" panose="02070603080606020203" pitchFamily="18" charset="0"/>
              </a:rPr>
              <a:t>, </a:t>
            </a:r>
            <a:r>
              <a:rPr lang="en-ID" sz="1800" dirty="0" err="1">
                <a:latin typeface="Bodoni MT" panose="02070603080606020203" pitchFamily="18" charset="0"/>
              </a:rPr>
              <a:t>karena</a:t>
            </a:r>
            <a:r>
              <a:rPr lang="en-ID" sz="1800" dirty="0">
                <a:latin typeface="Bodoni MT" panose="02070603080606020203" pitchFamily="18" charset="0"/>
              </a:rPr>
              <a:t> </a:t>
            </a:r>
            <a:r>
              <a:rPr lang="en-ID" sz="1800" dirty="0" err="1">
                <a:latin typeface="Bodoni MT" panose="02070603080606020203" pitchFamily="18" charset="0"/>
              </a:rPr>
              <a:t>jika</a:t>
            </a:r>
            <a:r>
              <a:rPr lang="en-ID" sz="1800" dirty="0">
                <a:latin typeface="Bodoni MT" panose="02070603080606020203" pitchFamily="18" charset="0"/>
              </a:rPr>
              <a:t> </a:t>
            </a:r>
            <a:r>
              <a:rPr lang="en-ID" sz="1800" dirty="0" err="1">
                <a:latin typeface="Bodoni MT" panose="02070603080606020203" pitchFamily="18" charset="0"/>
              </a:rPr>
              <a:t>kunci</a:t>
            </a:r>
            <a:r>
              <a:rPr lang="en-ID" sz="1800" dirty="0">
                <a:latin typeface="Bodoni MT" panose="02070603080606020203" pitchFamily="18" charset="0"/>
              </a:rPr>
              <a:t> </a:t>
            </a:r>
            <a:r>
              <a:rPr lang="en-ID" sz="1800" dirty="0" err="1">
                <a:latin typeface="Bodoni MT" panose="02070603080606020203" pitchFamily="18" charset="0"/>
              </a:rPr>
              <a:t>tersebut</a:t>
            </a:r>
            <a:r>
              <a:rPr lang="en-ID" sz="1800" dirty="0">
                <a:latin typeface="Bodoni MT" panose="02070603080606020203" pitchFamily="18" charset="0"/>
              </a:rPr>
              <a:t> bocor, </a:t>
            </a:r>
            <a:r>
              <a:rPr lang="en-ID" sz="1800" dirty="0" err="1">
                <a:latin typeface="Bodoni MT" panose="02070603080606020203" pitchFamily="18" charset="0"/>
              </a:rPr>
              <a:t>maka</a:t>
            </a:r>
            <a:r>
              <a:rPr lang="en-ID" sz="1800" dirty="0">
                <a:latin typeface="Bodoni MT" panose="02070603080606020203" pitchFamily="18" charset="0"/>
              </a:rPr>
              <a:t> </a:t>
            </a:r>
            <a:r>
              <a:rPr lang="en-ID" sz="1800" dirty="0" err="1">
                <a:latin typeface="Bodoni MT" panose="02070603080606020203" pitchFamily="18" charset="0"/>
              </a:rPr>
              <a:t>pihak</a:t>
            </a:r>
            <a:r>
              <a:rPr lang="en-ID" sz="1800" dirty="0">
                <a:latin typeface="Bodoni MT" panose="02070603080606020203" pitchFamily="18" charset="0"/>
              </a:rPr>
              <a:t> lain </a:t>
            </a:r>
            <a:r>
              <a:rPr lang="en-ID" sz="1800" dirty="0" err="1">
                <a:latin typeface="Bodoni MT" panose="02070603080606020203" pitchFamily="18" charset="0"/>
              </a:rPr>
              <a:t>dapat</a:t>
            </a:r>
            <a:r>
              <a:rPr lang="en-ID" sz="1800" dirty="0">
                <a:latin typeface="Bodoni MT" panose="02070603080606020203" pitchFamily="18" charset="0"/>
              </a:rPr>
              <a:t> </a:t>
            </a:r>
            <a:r>
              <a:rPr lang="en-ID" sz="1800" dirty="0" err="1">
                <a:latin typeface="Bodoni MT" panose="02070603080606020203" pitchFamily="18" charset="0"/>
              </a:rPr>
              <a:t>dengan</a:t>
            </a:r>
            <a:r>
              <a:rPr lang="en-ID" sz="1800" dirty="0">
                <a:latin typeface="Bodoni MT" panose="02070603080606020203" pitchFamily="18" charset="0"/>
              </a:rPr>
              <a:t> </a:t>
            </a:r>
            <a:r>
              <a:rPr lang="en-ID" sz="1800" dirty="0" err="1">
                <a:latin typeface="Bodoni MT" panose="02070603080606020203" pitchFamily="18" charset="0"/>
              </a:rPr>
              <a:t>mudah</a:t>
            </a:r>
            <a:r>
              <a:rPr lang="en-ID" sz="1800" dirty="0">
                <a:latin typeface="Bodoni MT" panose="02070603080606020203" pitchFamily="18" charset="0"/>
              </a:rPr>
              <a:t> </a:t>
            </a:r>
            <a:r>
              <a:rPr lang="en-ID" sz="1800" dirty="0" err="1">
                <a:latin typeface="Bodoni MT" panose="02070603080606020203" pitchFamily="18" charset="0"/>
              </a:rPr>
              <a:t>membuka</a:t>
            </a:r>
            <a:r>
              <a:rPr lang="en-ID" sz="1800" dirty="0">
                <a:latin typeface="Bodoni MT" panose="02070603080606020203" pitchFamily="18" charset="0"/>
              </a:rPr>
              <a:t> data yang </a:t>
            </a:r>
            <a:r>
              <a:rPr lang="en-ID" sz="1800" dirty="0" err="1">
                <a:latin typeface="Bodoni MT" panose="02070603080606020203" pitchFamily="18" charset="0"/>
              </a:rPr>
              <a:t>dikirim</a:t>
            </a:r>
            <a:r>
              <a:rPr lang="en-ID" sz="1800" dirty="0">
                <a:latin typeface="Bodoni MT" panose="02070603080606020203" pitchFamily="18" charset="0"/>
              </a:rPr>
              <a:t>. </a:t>
            </a:r>
            <a:r>
              <a:rPr lang="en-ID" sz="1800" dirty="0" err="1">
                <a:latin typeface="Bodoni MT" panose="02070603080606020203" pitchFamily="18" charset="0"/>
              </a:rPr>
              <a:t>Tantangan</a:t>
            </a:r>
            <a:r>
              <a:rPr lang="en-ID" sz="1800" dirty="0">
                <a:latin typeface="Bodoni MT" panose="02070603080606020203" pitchFamily="18" charset="0"/>
              </a:rPr>
              <a:t> </a:t>
            </a:r>
            <a:r>
              <a:rPr lang="en-ID" sz="1800" dirty="0" err="1">
                <a:latin typeface="Bodoni MT" panose="02070603080606020203" pitchFamily="18" charset="0"/>
              </a:rPr>
              <a:t>utama</a:t>
            </a:r>
            <a:r>
              <a:rPr lang="en-ID" sz="1800" dirty="0">
                <a:latin typeface="Bodoni MT" panose="02070603080606020203" pitchFamily="18" charset="0"/>
              </a:rPr>
              <a:t> </a:t>
            </a:r>
            <a:r>
              <a:rPr lang="en-ID" sz="1800" dirty="0" err="1">
                <a:latin typeface="Bodoni MT" panose="02070603080606020203" pitchFamily="18" charset="0"/>
              </a:rPr>
              <a:t>dalam</a:t>
            </a:r>
            <a:r>
              <a:rPr lang="en-ID" sz="1800" dirty="0">
                <a:latin typeface="Bodoni MT" panose="02070603080606020203" pitchFamily="18" charset="0"/>
              </a:rPr>
              <a:t> </a:t>
            </a:r>
            <a:r>
              <a:rPr lang="en-ID" sz="1800" dirty="0" err="1">
                <a:latin typeface="Bodoni MT" panose="02070603080606020203" pitchFamily="18" charset="0"/>
              </a:rPr>
              <a:t>enkripsi</a:t>
            </a:r>
            <a:r>
              <a:rPr lang="en-ID" sz="1800" dirty="0">
                <a:latin typeface="Bodoni MT" panose="02070603080606020203" pitchFamily="18" charset="0"/>
              </a:rPr>
              <a:t> </a:t>
            </a:r>
            <a:r>
              <a:rPr lang="en-ID" sz="1800" dirty="0" err="1">
                <a:latin typeface="Bodoni MT" panose="02070603080606020203" pitchFamily="18" charset="0"/>
              </a:rPr>
              <a:t>simetris</a:t>
            </a:r>
            <a:r>
              <a:rPr lang="en-ID" sz="1800" dirty="0">
                <a:latin typeface="Bodoni MT" panose="02070603080606020203" pitchFamily="18" charset="0"/>
              </a:rPr>
              <a:t> </a:t>
            </a:r>
            <a:r>
              <a:rPr lang="en-ID" sz="1800" dirty="0" err="1">
                <a:latin typeface="Bodoni MT" panose="02070603080606020203" pitchFamily="18" charset="0"/>
              </a:rPr>
              <a:t>adalah</a:t>
            </a:r>
            <a:r>
              <a:rPr lang="en-ID" sz="1800" dirty="0">
                <a:latin typeface="Bodoni MT" panose="02070603080606020203" pitchFamily="18" charset="0"/>
              </a:rPr>
              <a:t> </a:t>
            </a:r>
            <a:r>
              <a:rPr lang="en-ID" sz="1800" dirty="0" err="1">
                <a:latin typeface="Bodoni MT" panose="02070603080606020203" pitchFamily="18" charset="0"/>
              </a:rPr>
              <a:t>bagaimana</a:t>
            </a:r>
            <a:r>
              <a:rPr lang="en-ID" sz="1800" dirty="0">
                <a:latin typeface="Bodoni MT" panose="02070603080606020203" pitchFamily="18" charset="0"/>
              </a:rPr>
              <a:t> </a:t>
            </a:r>
            <a:r>
              <a:rPr lang="en-ID" sz="1800" dirty="0" err="1">
                <a:latin typeface="Bodoni MT" panose="02070603080606020203" pitchFamily="18" charset="0"/>
              </a:rPr>
              <a:t>mendistribusikan</a:t>
            </a:r>
            <a:r>
              <a:rPr lang="en-ID" sz="1800" dirty="0">
                <a:latin typeface="Bodoni MT" panose="02070603080606020203" pitchFamily="18" charset="0"/>
              </a:rPr>
              <a:t> </a:t>
            </a:r>
            <a:r>
              <a:rPr lang="en-ID" sz="1800" dirty="0" err="1">
                <a:latin typeface="Bodoni MT" panose="02070603080606020203" pitchFamily="18" charset="0"/>
              </a:rPr>
              <a:t>kunci</a:t>
            </a:r>
            <a:r>
              <a:rPr lang="en-ID" sz="1800" dirty="0">
                <a:latin typeface="Bodoni MT" panose="02070603080606020203" pitchFamily="18" charset="0"/>
              </a:rPr>
              <a:t> </a:t>
            </a:r>
            <a:r>
              <a:rPr lang="en-ID" sz="1800" dirty="0" err="1">
                <a:latin typeface="Bodoni MT" panose="02070603080606020203" pitchFamily="18" charset="0"/>
              </a:rPr>
              <a:t>secara</a:t>
            </a:r>
            <a:r>
              <a:rPr lang="en-ID" sz="1800" dirty="0">
                <a:latin typeface="Bodoni MT" panose="02070603080606020203" pitchFamily="18" charset="0"/>
              </a:rPr>
              <a:t> </a:t>
            </a:r>
            <a:r>
              <a:rPr lang="en-ID" sz="1800" dirty="0" err="1">
                <a:latin typeface="Bodoni MT" panose="02070603080606020203" pitchFamily="18" charset="0"/>
              </a:rPr>
              <a:t>aman</a:t>
            </a:r>
            <a:r>
              <a:rPr lang="en-ID" sz="1800" dirty="0">
                <a:latin typeface="Bodoni MT" panose="02070603080606020203" pitchFamily="18" charset="0"/>
              </a:rPr>
              <a:t> </a:t>
            </a:r>
            <a:r>
              <a:rPr lang="en-ID" sz="1800" dirty="0" err="1">
                <a:latin typeface="Bodoni MT" panose="02070603080606020203" pitchFamily="18" charset="0"/>
              </a:rPr>
              <a:t>kepada</a:t>
            </a:r>
            <a:r>
              <a:rPr lang="en-ID" sz="1800" dirty="0">
                <a:latin typeface="Bodoni MT" panose="02070603080606020203" pitchFamily="18" charset="0"/>
              </a:rPr>
              <a:t> </a:t>
            </a:r>
            <a:r>
              <a:rPr lang="en-ID" sz="1800" dirty="0" err="1">
                <a:latin typeface="Bodoni MT" panose="02070603080606020203" pitchFamily="18" charset="0"/>
              </a:rPr>
              <a:t>pihak</a:t>
            </a:r>
            <a:r>
              <a:rPr lang="en-ID" sz="1800" dirty="0">
                <a:latin typeface="Bodoni MT" panose="02070603080606020203" pitchFamily="18" charset="0"/>
              </a:rPr>
              <a:t> </a:t>
            </a:r>
            <a:r>
              <a:rPr lang="en-ID" sz="1800" dirty="0" err="1">
                <a:latin typeface="Bodoni MT" panose="02070603080606020203" pitchFamily="18" charset="0"/>
              </a:rPr>
              <a:t>penerima</a:t>
            </a:r>
            <a:r>
              <a:rPr lang="en-ID" sz="1800" dirty="0">
                <a:latin typeface="Bodoni MT" panose="02070603080606020203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F1CA1F-7346-ECC0-0074-06F860E4B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3" y="1252728"/>
            <a:ext cx="7196327" cy="32826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4C835B-5397-1627-6244-181F32921964}"/>
              </a:ext>
            </a:extLst>
          </p:cNvPr>
          <p:cNvSpPr txBox="1"/>
          <p:nvPr/>
        </p:nvSpPr>
        <p:spPr>
          <a:xfrm>
            <a:off x="7909560" y="1462915"/>
            <a:ext cx="414604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Proses </a:t>
            </a:r>
            <a:r>
              <a:rPr lang="en-ID" dirty="0" err="1"/>
              <a:t>enkripsi</a:t>
            </a:r>
            <a:r>
              <a:rPr lang="en-ID" dirty="0"/>
              <a:t> </a:t>
            </a:r>
            <a:r>
              <a:rPr lang="en-ID" dirty="0" err="1"/>
              <a:t>dimulai</a:t>
            </a:r>
            <a:r>
              <a:rPr lang="en-ID" dirty="0"/>
              <a:t>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pengirim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data </a:t>
            </a:r>
            <a:r>
              <a:rPr lang="en-ID" dirty="0" err="1"/>
              <a:t>asli</a:t>
            </a:r>
            <a:r>
              <a:rPr lang="en-ID" dirty="0"/>
              <a:t> (plaintext), </a:t>
            </a:r>
            <a:r>
              <a:rPr lang="en-ID" dirty="0" err="1"/>
              <a:t>kemudian</a:t>
            </a:r>
            <a:r>
              <a:rPr lang="en-ID" dirty="0"/>
              <a:t> data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dienkripsi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kunci</a:t>
            </a:r>
            <a:r>
              <a:rPr lang="en-ID" dirty="0"/>
              <a:t> </a:t>
            </a:r>
            <a:r>
              <a:rPr lang="en-ID" dirty="0" err="1"/>
              <a:t>rahasia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berubah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ciphertext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dibaca</a:t>
            </a:r>
            <a:r>
              <a:rPr lang="en-ID" dirty="0"/>
              <a:t>. Ciphertext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kemudian</a:t>
            </a:r>
            <a:r>
              <a:rPr lang="en-ID" dirty="0"/>
              <a:t> </a:t>
            </a:r>
            <a:r>
              <a:rPr lang="en-ID" dirty="0" err="1"/>
              <a:t>dikirim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. Di </a:t>
            </a:r>
            <a:r>
              <a:rPr lang="en-ID" dirty="0" err="1"/>
              <a:t>sisi</a:t>
            </a:r>
            <a:r>
              <a:rPr lang="en-ID" dirty="0"/>
              <a:t> </a:t>
            </a:r>
            <a:r>
              <a:rPr lang="en-ID" dirty="0" err="1"/>
              <a:t>penerima</a:t>
            </a:r>
            <a:r>
              <a:rPr lang="en-ID" dirty="0"/>
              <a:t>, ciphertext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dideskripsi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kunci</a:t>
            </a:r>
            <a:r>
              <a:rPr lang="en-ID" dirty="0"/>
              <a:t> yang </a:t>
            </a:r>
            <a:r>
              <a:rPr lang="en-ID" dirty="0" err="1"/>
              <a:t>sama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data </a:t>
            </a:r>
            <a:r>
              <a:rPr lang="en-ID" dirty="0" err="1"/>
              <a:t>asli</a:t>
            </a:r>
            <a:r>
              <a:rPr lang="en-ID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37898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104D9-619C-F6B8-F37D-6FE532140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Enkripsi</a:t>
            </a:r>
            <a:r>
              <a:rPr lang="en-US" dirty="0"/>
              <a:t> </a:t>
            </a:r>
            <a:r>
              <a:rPr lang="en-US" dirty="0" err="1"/>
              <a:t>Asimmetris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99A0D9-4C6B-77AC-AE42-7D71E3335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340980"/>
            <a:ext cx="6654887" cy="30389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8D8225-2C22-AE4F-6275-85FD7655FAFE}"/>
              </a:ext>
            </a:extLst>
          </p:cNvPr>
          <p:cNvSpPr txBox="1"/>
          <p:nvPr/>
        </p:nvSpPr>
        <p:spPr>
          <a:xfrm>
            <a:off x="838200" y="4461550"/>
            <a:ext cx="795832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dirty="0" err="1"/>
              <a:t>Prosesnya</a:t>
            </a:r>
            <a:r>
              <a:rPr lang="en-ID" dirty="0"/>
              <a:t> </a:t>
            </a:r>
            <a:r>
              <a:rPr lang="en-ID" dirty="0" err="1"/>
              <a:t>dimulai</a:t>
            </a:r>
            <a:r>
              <a:rPr lang="en-ID" dirty="0"/>
              <a:t>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penerima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pasangan</a:t>
            </a:r>
            <a:r>
              <a:rPr lang="en-ID" dirty="0"/>
              <a:t> </a:t>
            </a:r>
            <a:r>
              <a:rPr lang="en-ID" dirty="0" err="1"/>
              <a:t>kunci</a:t>
            </a:r>
            <a:r>
              <a:rPr lang="en-ID" dirty="0"/>
              <a:t>, </a:t>
            </a:r>
            <a:r>
              <a:rPr lang="en-ID" dirty="0" err="1"/>
              <a:t>lalu</a:t>
            </a:r>
            <a:r>
              <a:rPr lang="en-ID" dirty="0"/>
              <a:t> </a:t>
            </a:r>
            <a:r>
              <a:rPr lang="en-ID" dirty="0" err="1"/>
              <a:t>membagikan</a:t>
            </a:r>
            <a:r>
              <a:rPr lang="en-ID" dirty="0"/>
              <a:t> </a:t>
            </a:r>
            <a:r>
              <a:rPr lang="en-ID" dirty="0" err="1"/>
              <a:t>kunci</a:t>
            </a:r>
            <a:r>
              <a:rPr lang="en-ID" dirty="0"/>
              <a:t> </a:t>
            </a:r>
            <a:r>
              <a:rPr lang="en-ID" dirty="0" err="1"/>
              <a:t>publik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pengirim</a:t>
            </a:r>
            <a:r>
              <a:rPr lang="en-ID" dirty="0"/>
              <a:t>, </a:t>
            </a:r>
            <a:r>
              <a:rPr lang="en-ID" dirty="0" err="1"/>
              <a:t>sementara</a:t>
            </a:r>
            <a:r>
              <a:rPr lang="en-ID" dirty="0"/>
              <a:t> </a:t>
            </a:r>
            <a:r>
              <a:rPr lang="en-ID" dirty="0" err="1"/>
              <a:t>kunci</a:t>
            </a:r>
            <a:r>
              <a:rPr lang="en-ID" dirty="0"/>
              <a:t> </a:t>
            </a:r>
            <a:r>
              <a:rPr lang="en-ID" dirty="0" err="1"/>
              <a:t>privat</a:t>
            </a:r>
            <a:r>
              <a:rPr lang="en-ID" dirty="0"/>
              <a:t> </a:t>
            </a:r>
            <a:r>
              <a:rPr lang="en-ID" dirty="0" err="1"/>
              <a:t>disimpan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rahasia</a:t>
            </a:r>
            <a:r>
              <a:rPr lang="en-ID" dirty="0"/>
              <a:t>. </a:t>
            </a:r>
            <a:r>
              <a:rPr lang="en-ID" dirty="0" err="1"/>
              <a:t>Pengirim</a:t>
            </a:r>
            <a:r>
              <a:rPr lang="en-ID" dirty="0"/>
              <a:t> </a:t>
            </a:r>
            <a:r>
              <a:rPr lang="en-ID" dirty="0" err="1"/>
              <a:t>kemudian</a:t>
            </a:r>
            <a:r>
              <a:rPr lang="en-ID" dirty="0"/>
              <a:t> </a:t>
            </a:r>
            <a:r>
              <a:rPr lang="en-ID" dirty="0" err="1"/>
              <a:t>mengenkripsi</a:t>
            </a:r>
            <a:r>
              <a:rPr lang="en-ID" dirty="0"/>
              <a:t> data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kunci</a:t>
            </a:r>
            <a:r>
              <a:rPr lang="en-ID" dirty="0"/>
              <a:t> </a:t>
            </a:r>
            <a:r>
              <a:rPr lang="en-ID" dirty="0" err="1"/>
              <a:t>publik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menghasilkan</a:t>
            </a:r>
            <a:r>
              <a:rPr lang="en-ID" dirty="0"/>
              <a:t> ciphertext. Data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dienkripsi</a:t>
            </a:r>
            <a:r>
              <a:rPr lang="en-ID" dirty="0"/>
              <a:t> </a:t>
            </a:r>
            <a:r>
              <a:rPr lang="en-ID" dirty="0" err="1"/>
              <a:t>dikirim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penerima</a:t>
            </a:r>
            <a:r>
              <a:rPr lang="en-ID" dirty="0"/>
              <a:t>, dan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didekripsi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kunci</a:t>
            </a:r>
            <a:r>
              <a:rPr lang="en-ID" dirty="0"/>
              <a:t> </a:t>
            </a:r>
            <a:r>
              <a:rPr lang="en-ID" dirty="0" err="1"/>
              <a:t>privat</a:t>
            </a:r>
            <a:r>
              <a:rPr lang="en-ID" dirty="0"/>
              <a:t> yang </a:t>
            </a:r>
            <a:r>
              <a:rPr lang="en-ID" dirty="0" err="1"/>
              <a:t>dimiliki</a:t>
            </a:r>
            <a:r>
              <a:rPr lang="en-ID" dirty="0"/>
              <a:t> oleh </a:t>
            </a:r>
            <a:r>
              <a:rPr lang="en-ID" dirty="0" err="1"/>
              <a:t>penerima</a:t>
            </a:r>
            <a:r>
              <a:rPr lang="en-ID" dirty="0"/>
              <a:t>. </a:t>
            </a:r>
            <a:r>
              <a:rPr lang="en-ID" dirty="0" err="1"/>
              <a:t>enkripsi</a:t>
            </a:r>
            <a:r>
              <a:rPr lang="en-ID" dirty="0"/>
              <a:t> </a:t>
            </a:r>
            <a:r>
              <a:rPr lang="en-ID" dirty="0" err="1"/>
              <a:t>asimetris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memerlukan</a:t>
            </a:r>
            <a:r>
              <a:rPr lang="en-ID" dirty="0"/>
              <a:t> </a:t>
            </a:r>
            <a:r>
              <a:rPr lang="en-ID" dirty="0" err="1"/>
              <a:t>pertukaran</a:t>
            </a:r>
            <a:r>
              <a:rPr lang="en-ID" dirty="0"/>
              <a:t> </a:t>
            </a:r>
            <a:r>
              <a:rPr lang="en-ID" dirty="0" err="1"/>
              <a:t>kunci</a:t>
            </a:r>
            <a:r>
              <a:rPr lang="en-ID" dirty="0"/>
              <a:t> </a:t>
            </a:r>
            <a:r>
              <a:rPr lang="en-ID" dirty="0" err="1"/>
              <a:t>rahasia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langsung</a:t>
            </a:r>
            <a:r>
              <a:rPr lang="en-ID" dirty="0"/>
              <a:t>,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aman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komunikasi</a:t>
            </a:r>
            <a:r>
              <a:rPr lang="en-ID" dirty="0"/>
              <a:t> </a:t>
            </a:r>
            <a:r>
              <a:rPr lang="en-ID" dirty="0" err="1"/>
              <a:t>terbuka</a:t>
            </a:r>
            <a:r>
              <a:rPr lang="en-ID" dirty="0"/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D79687-1792-14B9-3AC6-FB3087BC46CD}"/>
              </a:ext>
            </a:extLst>
          </p:cNvPr>
          <p:cNvSpPr txBox="1"/>
          <p:nvPr/>
        </p:nvSpPr>
        <p:spPr>
          <a:xfrm>
            <a:off x="7386407" y="1844808"/>
            <a:ext cx="460629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/>
              <a:t>Enkripsi</a:t>
            </a:r>
            <a:r>
              <a:rPr lang="en-ID" dirty="0"/>
              <a:t> </a:t>
            </a:r>
            <a:r>
              <a:rPr lang="en-ID" dirty="0" err="1"/>
              <a:t>asimetris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dua </a:t>
            </a:r>
            <a:r>
              <a:rPr lang="en-ID" dirty="0" err="1"/>
              <a:t>kunci</a:t>
            </a:r>
            <a:r>
              <a:rPr lang="en-ID" dirty="0"/>
              <a:t> yang </a:t>
            </a:r>
            <a:r>
              <a:rPr lang="en-ID" dirty="0" err="1"/>
              <a:t>berbeda</a:t>
            </a:r>
            <a:r>
              <a:rPr lang="en-ID" dirty="0"/>
              <a:t>,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kunci</a:t>
            </a:r>
            <a:r>
              <a:rPr lang="en-ID" dirty="0"/>
              <a:t> </a:t>
            </a:r>
            <a:r>
              <a:rPr lang="en-ID" dirty="0" err="1"/>
              <a:t>publik</a:t>
            </a:r>
            <a:r>
              <a:rPr lang="en-ID" dirty="0"/>
              <a:t> (public key) dan </a:t>
            </a:r>
            <a:r>
              <a:rPr lang="en-ID" dirty="0" err="1"/>
              <a:t>kunci</a:t>
            </a:r>
            <a:r>
              <a:rPr lang="en-ID" dirty="0"/>
              <a:t> </a:t>
            </a:r>
            <a:r>
              <a:rPr lang="en-ID" dirty="0" err="1"/>
              <a:t>privat</a:t>
            </a:r>
            <a:r>
              <a:rPr lang="en-ID" dirty="0"/>
              <a:t> (private key). </a:t>
            </a:r>
            <a:r>
              <a:rPr lang="en-ID" dirty="0" err="1"/>
              <a:t>prosesnya</a:t>
            </a:r>
            <a:r>
              <a:rPr lang="en-ID" dirty="0"/>
              <a:t> </a:t>
            </a:r>
            <a:r>
              <a:rPr lang="en-ID" dirty="0" err="1"/>
              <a:t>relatif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lambat</a:t>
            </a:r>
            <a:r>
              <a:rPr lang="en-ID" dirty="0"/>
              <a:t> </a:t>
            </a:r>
            <a:r>
              <a:rPr lang="en-ID" dirty="0" err="1"/>
              <a:t>dibandingkan</a:t>
            </a:r>
            <a:r>
              <a:rPr lang="en-ID" dirty="0"/>
              <a:t> </a:t>
            </a:r>
            <a:r>
              <a:rPr lang="en-ID" dirty="0" err="1"/>
              <a:t>enkripsi</a:t>
            </a:r>
            <a:r>
              <a:rPr lang="en-ID" dirty="0"/>
              <a:t> </a:t>
            </a:r>
            <a:r>
              <a:rPr lang="en-ID" dirty="0" err="1"/>
              <a:t>simetris</a:t>
            </a:r>
            <a:r>
              <a:rPr lang="en-ID" dirty="0"/>
              <a:t>,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praktiknya</a:t>
            </a:r>
            <a:r>
              <a:rPr lang="en-ID" dirty="0"/>
              <a:t>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bersama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hybrid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menggabungkan</a:t>
            </a:r>
            <a:r>
              <a:rPr lang="en-ID" dirty="0"/>
              <a:t> </a:t>
            </a:r>
            <a:r>
              <a:rPr lang="en-ID" dirty="0" err="1"/>
              <a:t>kecepatan</a:t>
            </a:r>
            <a:r>
              <a:rPr lang="en-ID" dirty="0"/>
              <a:t> dan </a:t>
            </a:r>
            <a:r>
              <a:rPr lang="en-ID" dirty="0" err="1"/>
              <a:t>keamanan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6497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78F2C-E348-149A-4C12-A108A6590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2285"/>
            <a:ext cx="10515600" cy="805307"/>
          </a:xfrm>
        </p:spPr>
        <p:txBody>
          <a:bodyPr>
            <a:normAutofit/>
          </a:bodyPr>
          <a:lstStyle/>
          <a:p>
            <a:r>
              <a:rPr lang="en-ID" sz="4000" dirty="0" err="1"/>
              <a:t>Kriptografi</a:t>
            </a:r>
            <a:r>
              <a:rPr lang="en-ID" sz="4000" dirty="0"/>
              <a:t> (Cryptography)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BA42E-88D0-59BF-8995-A71F2A9B5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15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2000" dirty="0" err="1"/>
              <a:t>Kriptografi</a:t>
            </a:r>
            <a:r>
              <a:rPr lang="en-ID" sz="2000" dirty="0"/>
              <a:t> </a:t>
            </a:r>
            <a:r>
              <a:rPr lang="en-ID" sz="2000" dirty="0" err="1"/>
              <a:t>adalah</a:t>
            </a:r>
            <a:r>
              <a:rPr lang="en-ID" sz="2000" dirty="0"/>
              <a:t> </a:t>
            </a:r>
            <a:r>
              <a:rPr lang="en-ID" sz="2000" dirty="0" err="1"/>
              <a:t>ilmu</a:t>
            </a:r>
            <a:r>
              <a:rPr lang="en-ID" sz="2000" dirty="0"/>
              <a:t> dan </a:t>
            </a:r>
            <a:r>
              <a:rPr lang="en-ID" sz="2000" dirty="0" err="1"/>
              <a:t>teknik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melindungi</a:t>
            </a:r>
            <a:r>
              <a:rPr lang="en-ID" sz="2000" dirty="0"/>
              <a:t> </a:t>
            </a:r>
            <a:r>
              <a:rPr lang="en-ID" sz="2000" dirty="0" err="1"/>
              <a:t>informasi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cara</a:t>
            </a:r>
            <a:r>
              <a:rPr lang="en-ID" sz="2000" dirty="0"/>
              <a:t> </a:t>
            </a:r>
            <a:r>
              <a:rPr lang="en-ID" sz="2000" dirty="0" err="1"/>
              <a:t>mengubah</a:t>
            </a:r>
            <a:r>
              <a:rPr lang="en-ID" sz="2000" dirty="0"/>
              <a:t> data </a:t>
            </a:r>
            <a:r>
              <a:rPr lang="en-ID" sz="2000" dirty="0" err="1"/>
              <a:t>menjadi</a:t>
            </a:r>
            <a:r>
              <a:rPr lang="en-ID" sz="2000" dirty="0"/>
              <a:t> </a:t>
            </a:r>
            <a:r>
              <a:rPr lang="en-ID" sz="2000" dirty="0" err="1"/>
              <a:t>bentuk</a:t>
            </a:r>
            <a:r>
              <a:rPr lang="en-ID" sz="2000" dirty="0"/>
              <a:t> yang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dipahami</a:t>
            </a:r>
            <a:r>
              <a:rPr lang="en-ID" sz="2000" dirty="0"/>
              <a:t> oleh </a:t>
            </a:r>
            <a:r>
              <a:rPr lang="en-ID" sz="2000" dirty="0" err="1"/>
              <a:t>pihak</a:t>
            </a:r>
            <a:r>
              <a:rPr lang="en-ID" sz="2000" dirty="0"/>
              <a:t> yang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berwenang</a:t>
            </a:r>
            <a:r>
              <a:rPr lang="en-ID" sz="2000" dirty="0"/>
              <a:t>. Dalam </a:t>
            </a:r>
            <a:r>
              <a:rPr lang="en-ID" sz="2000" dirty="0" err="1"/>
              <a:t>keamanan</a:t>
            </a:r>
            <a:r>
              <a:rPr lang="en-ID" sz="2000" dirty="0"/>
              <a:t> </a:t>
            </a:r>
            <a:r>
              <a:rPr lang="en-ID" sz="2000" dirty="0" err="1"/>
              <a:t>komputer</a:t>
            </a:r>
            <a:r>
              <a:rPr lang="en-ID" sz="2000" dirty="0"/>
              <a:t> dan </a:t>
            </a:r>
            <a:r>
              <a:rPr lang="en-ID" sz="2000" dirty="0" err="1"/>
              <a:t>jaringan</a:t>
            </a:r>
            <a:r>
              <a:rPr lang="en-ID" sz="2000" dirty="0"/>
              <a:t>, </a:t>
            </a:r>
            <a:r>
              <a:rPr lang="en-ID" sz="2000" dirty="0" err="1"/>
              <a:t>kriptografi</a:t>
            </a:r>
            <a:r>
              <a:rPr lang="en-ID" sz="2000" dirty="0"/>
              <a:t> </a:t>
            </a:r>
            <a:r>
              <a:rPr lang="en-ID" sz="2000" dirty="0" err="1"/>
              <a:t>menjadi</a:t>
            </a:r>
            <a:r>
              <a:rPr lang="en-ID" sz="2000" dirty="0"/>
              <a:t> </a:t>
            </a:r>
            <a:r>
              <a:rPr lang="en-ID" sz="2000" dirty="0" err="1"/>
              <a:t>komponen</a:t>
            </a:r>
            <a:r>
              <a:rPr lang="en-ID" sz="2000" dirty="0"/>
              <a:t> </a:t>
            </a:r>
            <a:r>
              <a:rPr lang="en-ID" sz="2000" dirty="0" err="1"/>
              <a:t>penting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menjaga</a:t>
            </a:r>
            <a:r>
              <a:rPr lang="en-ID" sz="2000" dirty="0"/>
              <a:t>:</a:t>
            </a:r>
          </a:p>
          <a:p>
            <a:pPr lvl="1"/>
            <a:r>
              <a:rPr lang="en-ID" sz="2000" dirty="0" err="1"/>
              <a:t>Kerahasiaan</a:t>
            </a:r>
            <a:r>
              <a:rPr lang="en-ID" sz="2000" dirty="0"/>
              <a:t> data (Confidentiality)</a:t>
            </a:r>
          </a:p>
          <a:p>
            <a:pPr lvl="1"/>
            <a:r>
              <a:rPr lang="en-ID" sz="2000" dirty="0" err="1"/>
              <a:t>Keutuhan</a:t>
            </a:r>
            <a:r>
              <a:rPr lang="en-ID" sz="2000" dirty="0"/>
              <a:t> data (Integrity)</a:t>
            </a:r>
          </a:p>
          <a:p>
            <a:pPr lvl="1"/>
            <a:r>
              <a:rPr lang="en-ID" sz="2000" dirty="0" err="1"/>
              <a:t>Otentikasi</a:t>
            </a:r>
            <a:r>
              <a:rPr lang="en-ID" sz="2000" dirty="0"/>
              <a:t> (Authentication)</a:t>
            </a:r>
          </a:p>
          <a:p>
            <a:pPr lvl="1"/>
            <a:r>
              <a:rPr lang="en-ID" sz="2000" dirty="0"/>
              <a:t>Non-repudiation (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disangkal</a:t>
            </a:r>
            <a:r>
              <a:rPr lang="en-ID" sz="2000" dirty="0"/>
              <a:t>)</a:t>
            </a:r>
          </a:p>
          <a:p>
            <a:pPr marL="0" indent="0">
              <a:buNone/>
            </a:pPr>
            <a:r>
              <a:rPr lang="en-ID" sz="2000" dirty="0" err="1"/>
              <a:t>Kriptografi</a:t>
            </a:r>
            <a:r>
              <a:rPr lang="en-ID" sz="2000" dirty="0"/>
              <a:t> </a:t>
            </a:r>
            <a:r>
              <a:rPr lang="en-ID" sz="2000" dirty="0" err="1"/>
              <a:t>banyak</a:t>
            </a:r>
            <a:r>
              <a:rPr lang="en-ID" sz="2000" dirty="0"/>
              <a:t> </a:t>
            </a:r>
            <a:r>
              <a:rPr lang="en-ID" sz="2000" dirty="0" err="1"/>
              <a:t>digunakan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berbagai</a:t>
            </a:r>
            <a:r>
              <a:rPr lang="en-ID" sz="2000" dirty="0"/>
              <a:t> </a:t>
            </a:r>
            <a:r>
              <a:rPr lang="en-ID" sz="2000" dirty="0" err="1"/>
              <a:t>teknologi</a:t>
            </a:r>
            <a:r>
              <a:rPr lang="en-ID" sz="2000" dirty="0"/>
              <a:t> modern </a:t>
            </a:r>
            <a:r>
              <a:rPr lang="en-ID" sz="2000" dirty="0" err="1"/>
              <a:t>seperti</a:t>
            </a:r>
            <a:r>
              <a:rPr lang="en-ID" sz="2000" dirty="0"/>
              <a:t>:</a:t>
            </a:r>
          </a:p>
          <a:p>
            <a:pPr lvl="1"/>
            <a:r>
              <a:rPr lang="en-ID" sz="2000" dirty="0"/>
              <a:t>HTTPS (web security)</a:t>
            </a:r>
          </a:p>
          <a:p>
            <a:pPr lvl="1"/>
            <a:r>
              <a:rPr lang="en-ID" sz="2000" dirty="0"/>
              <a:t>VPN (Virtual Private Network)</a:t>
            </a:r>
          </a:p>
          <a:p>
            <a:pPr lvl="1"/>
            <a:r>
              <a:rPr lang="en-ID" sz="2000" dirty="0"/>
              <a:t>Email security</a:t>
            </a:r>
          </a:p>
          <a:p>
            <a:pPr lvl="1"/>
            <a:r>
              <a:rPr lang="en-ID" sz="2000" dirty="0"/>
              <a:t>Blockchain</a:t>
            </a:r>
          </a:p>
          <a:p>
            <a:pPr marL="0" indent="0">
              <a:buNone/>
            </a:pP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1880693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12776</TotalTime>
  <Words>880</Words>
  <Application>Microsoft Office PowerPoint</Application>
  <PresentationFormat>Widescreen</PresentationFormat>
  <Paragraphs>85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Bodoni MT</vt:lpstr>
      <vt:lpstr>Calibri</vt:lpstr>
      <vt:lpstr>Calibri Light</vt:lpstr>
      <vt:lpstr>Cascadia Mono</vt:lpstr>
      <vt:lpstr>Office Theme</vt:lpstr>
      <vt:lpstr>Kriptografi</vt:lpstr>
      <vt:lpstr>PowerPoint Presentation</vt:lpstr>
      <vt:lpstr>PowerPoint Presentation</vt:lpstr>
      <vt:lpstr>Enkripsi</vt:lpstr>
      <vt:lpstr>Enkripsi</vt:lpstr>
      <vt:lpstr>Enkripsi</vt:lpstr>
      <vt:lpstr>Enkripsi Simetris</vt:lpstr>
      <vt:lpstr>Enkripsi Asimmetris</vt:lpstr>
      <vt:lpstr>Kriptografi (Cryptography)</vt:lpstr>
      <vt:lpstr>Komponen Kriptografi </vt:lpstr>
      <vt:lpstr>Proses Dasar</vt:lpstr>
      <vt:lpstr>Ex….</vt:lpstr>
      <vt:lpstr>Subtitusi</vt:lpstr>
      <vt:lpstr>Kriptografi Simetris</vt:lpstr>
      <vt:lpstr>Laithan pengayaan</vt:lpstr>
      <vt:lpstr>PowerPoint Presentation</vt:lpstr>
      <vt:lpstr>Tugas Praktikum</vt:lpstr>
      <vt:lpstr>Working Instructions: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Dibyo s</dc:creator>
  <cp:lastModifiedBy>Dibyo s</cp:lastModifiedBy>
  <cp:revision>11</cp:revision>
  <dcterms:created xsi:type="dcterms:W3CDTF">2025-09-24T05:03:33Z</dcterms:created>
  <dcterms:modified xsi:type="dcterms:W3CDTF">2026-03-25T05:10:53Z</dcterms:modified>
</cp:coreProperties>
</file>