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9"/>
  </p:notesMasterIdLst>
  <p:sldIdLst>
    <p:sldId id="257" r:id="rId2"/>
    <p:sldId id="281" r:id="rId3"/>
    <p:sldId id="282" r:id="rId4"/>
    <p:sldId id="283" r:id="rId5"/>
    <p:sldId id="284" r:id="rId6"/>
    <p:sldId id="285" r:id="rId7"/>
    <p:sldId id="287" r:id="rId8"/>
    <p:sldId id="286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7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01/03/2026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3959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2310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6788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48587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4858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1754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39126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3022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6572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1949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4752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0752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7809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6565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15462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5074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0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1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05000"/>
            <a:ext cx="8991600" cy="495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 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b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manajerial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Pengertian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US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Ruang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Lingkup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</a:t>
            </a: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Manajerial</a:t>
            </a:r>
            <a:endParaRPr lang="en-US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Perusahaan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990600"/>
                <a:ext cx="8229600" cy="5026025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3400" b="1" i="1" dirty="0" smtClean="0"/>
              </a:p>
              <a:p>
                <a:pPr marL="0" indent="0">
                  <a:buNone/>
                </a:pPr>
                <a:r>
                  <a:rPr lang="en-US" sz="3400" b="1" i="1" dirty="0" err="1" smtClean="0"/>
                  <a:t>Nilai</a:t>
                </a:r>
                <a:r>
                  <a:rPr lang="en-US" sz="3400" b="1" i="1" dirty="0" smtClean="0"/>
                  <a:t> Perusahaan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400" b="1" i="1" smtClean="0">
                            <a:latin typeface="Cambria Math"/>
                          </a:rPr>
                          <m:t>𝒕</m:t>
                        </m:r>
                        <m:r>
                          <a:rPr lang="en-US" sz="3400" b="1" i="1" smtClean="0">
                            <a:latin typeface="Cambria Math"/>
                          </a:rPr>
                          <m:t>=</m:t>
                        </m:r>
                        <m:r>
                          <a:rPr lang="en-US" sz="3400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3400" b="1" i="1" smtClean="0">
                            <a:latin typeface="Cambria Math"/>
                          </a:rPr>
                          <m:t>𝒏</m:t>
                        </m:r>
                      </m:sup>
                      <m:e>
                        <m:f>
                          <m:fPr>
                            <m:ctrlPr>
                              <a:rPr lang="en-US" sz="3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𝑻𝑹</m:t>
                                </m:r>
                              </m:e>
                              <m:sub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𝒕</m:t>
                                </m:r>
                              </m:sub>
                            </m:sSub>
                            <m:r>
                              <a:rPr lang="en-US" sz="3400" b="1" i="1" smtClean="0">
                                <a:latin typeface="Cambria Math"/>
                              </a:rPr>
                              <m:t> − </m:t>
                            </m:r>
                            <m:sSub>
                              <m:sSubPr>
                                <m:ctrlPr>
                                  <a:rPr lang="en-US" sz="3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𝑻𝑪</m:t>
                                </m:r>
                              </m:e>
                              <m:sub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𝒕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en-US" sz="3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𝒓</m:t>
                                </m:r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3400" b="1" i="1" smtClean="0">
                                    <a:latin typeface="Cambria Math"/>
                                  </a:rPr>
                                  <m:t>𝒕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endParaRPr lang="en-US" sz="3400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990600"/>
                <a:ext cx="8229600" cy="5026025"/>
              </a:xfrm>
              <a:blipFill rotWithShape="1">
                <a:blip r:embed="rId3"/>
                <a:stretch>
                  <a:fillRect l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04800" y="2743200"/>
            <a:ext cx="822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 smtClean="0"/>
              <a:t>TR = </a:t>
            </a:r>
            <a:r>
              <a:rPr lang="en-US" sz="2200" dirty="0" smtClean="0"/>
              <a:t>Total Revenue/</a:t>
            </a:r>
            <a:r>
              <a:rPr lang="en-US" sz="2200" dirty="0" err="1" smtClean="0"/>
              <a:t>Pendapatan</a:t>
            </a:r>
            <a:r>
              <a:rPr lang="en-US" sz="2200" dirty="0" smtClean="0"/>
              <a:t> Total</a:t>
            </a:r>
          </a:p>
          <a:p>
            <a:pPr>
              <a:lnSpc>
                <a:spcPct val="150000"/>
              </a:lnSpc>
            </a:pPr>
            <a:r>
              <a:rPr lang="en-US" sz="2200" b="1" dirty="0" smtClean="0"/>
              <a:t>TC = </a:t>
            </a:r>
            <a:r>
              <a:rPr lang="en-US" sz="2200" dirty="0" smtClean="0"/>
              <a:t>Total Cost/</a:t>
            </a:r>
            <a:r>
              <a:rPr lang="en-US" sz="2200" dirty="0" err="1" smtClean="0"/>
              <a:t>Biaya</a:t>
            </a:r>
            <a:r>
              <a:rPr lang="en-US" sz="2200" dirty="0" smtClean="0"/>
              <a:t> Total</a:t>
            </a:r>
          </a:p>
          <a:p>
            <a:pPr>
              <a:lnSpc>
                <a:spcPct val="150000"/>
              </a:lnSpc>
            </a:pPr>
            <a:endParaRPr lang="en-US" sz="2200" dirty="0"/>
          </a:p>
          <a:p>
            <a:pPr>
              <a:lnSpc>
                <a:spcPct val="150000"/>
              </a:lnSpc>
            </a:pPr>
            <a:r>
              <a:rPr lang="en-US" sz="2200" b="1" dirty="0" smtClean="0"/>
              <a:t>TR </a:t>
            </a:r>
            <a:r>
              <a:rPr lang="en-US" sz="2200" b="1" dirty="0" err="1" smtClean="0"/>
              <a:t>tergantung</a:t>
            </a:r>
            <a:r>
              <a:rPr lang="en-US" sz="2200" b="1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Penjualan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/>
              <a:t>P</a:t>
            </a:r>
            <a:r>
              <a:rPr lang="en-US" sz="2200" dirty="0" err="1" smtClean="0"/>
              <a:t>ermintaan</a:t>
            </a:r>
            <a:r>
              <a:rPr lang="en-US" sz="2200" dirty="0" smtClean="0"/>
              <a:t> </a:t>
            </a:r>
            <a:r>
              <a:rPr lang="en-US" sz="2200" dirty="0" err="1" smtClean="0"/>
              <a:t>atas</a:t>
            </a:r>
            <a:r>
              <a:rPr lang="en-US" sz="2200" dirty="0" smtClean="0"/>
              <a:t> output </a:t>
            </a:r>
            <a:r>
              <a:rPr lang="en-US" sz="2200" dirty="0" err="1" smtClean="0"/>
              <a:t>perusahaan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b="1" dirty="0" smtClean="0"/>
              <a:t>TC</a:t>
            </a:r>
            <a:r>
              <a:rPr lang="en-US" sz="2200" dirty="0" smtClean="0"/>
              <a:t> </a:t>
            </a:r>
            <a:r>
              <a:rPr lang="en-US" sz="2200" dirty="0" err="1" smtClean="0"/>
              <a:t>tergantung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teknologi</a:t>
            </a:r>
            <a:r>
              <a:rPr lang="en-US" sz="2200" dirty="0" smtClean="0"/>
              <a:t> </a:t>
            </a:r>
            <a:r>
              <a:rPr lang="en-US" sz="2200" dirty="0" err="1" smtClean="0"/>
              <a:t>produksi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harga</a:t>
            </a:r>
            <a:r>
              <a:rPr lang="en-US" sz="2200" dirty="0" smtClean="0"/>
              <a:t> </a:t>
            </a:r>
            <a:r>
              <a:rPr lang="en-US" sz="2200" dirty="0" err="1" smtClean="0"/>
              <a:t>sumber</a:t>
            </a:r>
            <a:r>
              <a:rPr lang="en-US" sz="2200" dirty="0" smtClean="0"/>
              <a:t> </a:t>
            </a:r>
            <a:r>
              <a:rPr lang="en-US" sz="2200" dirty="0" err="1" smtClean="0"/>
              <a:t>daya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Tingkat </a:t>
            </a:r>
            <a:r>
              <a:rPr lang="en-US" sz="2200" dirty="0" err="1" smtClean="0"/>
              <a:t>Diskonto</a:t>
            </a:r>
            <a:r>
              <a:rPr lang="en-US" sz="2200" dirty="0" smtClean="0"/>
              <a:t> r </a:t>
            </a:r>
            <a:r>
              <a:rPr lang="en-US" sz="2200" dirty="0" err="1" smtClean="0"/>
              <a:t>tergantung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risiko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diterima</a:t>
            </a:r>
            <a:r>
              <a:rPr lang="en-US" sz="2200" dirty="0" smtClean="0"/>
              <a:t> </a:t>
            </a:r>
            <a:r>
              <a:rPr lang="en-US" sz="2200" dirty="0" err="1" smtClean="0"/>
              <a:t>perusahaan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biaya</a:t>
            </a:r>
            <a:r>
              <a:rPr lang="en-US" sz="2200" dirty="0" smtClean="0"/>
              <a:t> </a:t>
            </a:r>
            <a:r>
              <a:rPr lang="en-US" sz="2200" dirty="0" err="1" smtClean="0"/>
              <a:t>peminjaman</a:t>
            </a:r>
            <a:r>
              <a:rPr lang="en-US" sz="2200" dirty="0" smtClean="0"/>
              <a:t> </a:t>
            </a:r>
            <a:r>
              <a:rPr lang="en-US" sz="2200" dirty="0" err="1" smtClean="0"/>
              <a:t>dana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2312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Kendala-Kendala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Keterbatasan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ketersediaan</a:t>
            </a:r>
            <a:r>
              <a:rPr lang="en-US" sz="2800" dirty="0" smtClean="0"/>
              <a:t> input-input </a:t>
            </a:r>
            <a:r>
              <a:rPr lang="en-US" sz="2800" dirty="0" err="1" smtClean="0"/>
              <a:t>penting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Kendala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dihadapi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: </a:t>
            </a:r>
            <a:r>
              <a:rPr lang="en-US" sz="2800" dirty="0" err="1" smtClean="0"/>
              <a:t>upah</a:t>
            </a:r>
            <a:r>
              <a:rPr lang="en-US" sz="2800" dirty="0" smtClean="0"/>
              <a:t> minimum,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keselamatan</a:t>
            </a:r>
            <a:r>
              <a:rPr lang="en-US" sz="2800" dirty="0" smtClean="0"/>
              <a:t>,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</a:t>
            </a:r>
            <a:r>
              <a:rPr lang="en-US" sz="2800" dirty="0" err="1" smtClean="0"/>
              <a:t>emisi</a:t>
            </a:r>
            <a:r>
              <a:rPr lang="en-US" sz="2800" dirty="0" smtClean="0"/>
              <a:t> </a:t>
            </a:r>
            <a:r>
              <a:rPr lang="en-US" sz="2800" dirty="0" err="1" smtClean="0"/>
              <a:t>polusi</a:t>
            </a:r>
            <a:r>
              <a:rPr lang="en-US" sz="2800" dirty="0" smtClean="0"/>
              <a:t> , UU </a:t>
            </a:r>
            <a:r>
              <a:rPr lang="en-US" sz="2800" dirty="0" err="1" smtClean="0"/>
              <a:t>pelarangan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praktik</a:t>
            </a:r>
            <a:r>
              <a:rPr lang="en-US" sz="2800" dirty="0" smtClean="0"/>
              <a:t>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jujur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Keterbatasan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pabrik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gudang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dana</a:t>
            </a:r>
            <a:r>
              <a:rPr lang="en-US" sz="2800" dirty="0" smtClean="0"/>
              <a:t> modal</a:t>
            </a:r>
            <a:endParaRPr lang="en-US" sz="2800" dirty="0"/>
          </a:p>
        </p:txBody>
      </p:sp>
      <p:sp>
        <p:nvSpPr>
          <p:cNvPr id="4" name="Down Arrow 3"/>
          <p:cNvSpPr/>
          <p:nvPr/>
        </p:nvSpPr>
        <p:spPr>
          <a:xfrm>
            <a:off x="3505200" y="4343400"/>
            <a:ext cx="1371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5156537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OPTIMASI TERKENDALA: </a:t>
            </a:r>
            <a:r>
              <a:rPr lang="en-US" sz="2000" dirty="0" smtClean="0"/>
              <a:t>Perusahaan </a:t>
            </a:r>
            <a:r>
              <a:rPr lang="en-US" sz="2000" dirty="0" err="1" smtClean="0"/>
              <a:t>memaksimumkan</a:t>
            </a:r>
            <a:r>
              <a:rPr lang="en-US" sz="2000" dirty="0" smtClean="0"/>
              <a:t> </a:t>
            </a:r>
            <a:r>
              <a:rPr lang="en-US" sz="2000" dirty="0" err="1" smtClean="0"/>
              <a:t>kekayaan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mengatasi</a:t>
            </a:r>
            <a:r>
              <a:rPr lang="en-US" sz="2000" dirty="0" smtClean="0"/>
              <a:t> </a:t>
            </a:r>
            <a:r>
              <a:rPr lang="en-US" sz="2000" dirty="0" err="1" smtClean="0"/>
              <a:t>kendala-kendala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dihadapi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044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600" b="1" dirty="0" err="1" smtClean="0"/>
              <a:t>Masalah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Pemilik</a:t>
            </a:r>
            <a:r>
              <a:rPr lang="en-US" sz="2600" b="1" dirty="0"/>
              <a:t> </a:t>
            </a:r>
            <a:r>
              <a:rPr lang="en-US" sz="2600" b="1" dirty="0" smtClean="0"/>
              <a:t>– </a:t>
            </a:r>
            <a:r>
              <a:rPr lang="en-US" sz="2600" b="1" dirty="0" err="1" smtClean="0"/>
              <a:t>Pengelola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atau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Masalah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Prinsipal</a:t>
            </a:r>
            <a:r>
              <a:rPr lang="en-US" sz="2600" b="1" dirty="0" smtClean="0"/>
              <a:t> – </a:t>
            </a:r>
            <a:r>
              <a:rPr lang="en-US" sz="2600" b="1" dirty="0" err="1" smtClean="0"/>
              <a:t>Agen</a:t>
            </a:r>
            <a:endParaRPr lang="en-US" sz="2600" b="1" dirty="0" smtClean="0"/>
          </a:p>
          <a:p>
            <a:pPr marL="0" indent="0">
              <a:buNone/>
            </a:pPr>
            <a:endParaRPr lang="en-US" sz="2600" b="1" dirty="0"/>
          </a:p>
        </p:txBody>
      </p:sp>
      <p:sp>
        <p:nvSpPr>
          <p:cNvPr id="4" name="Down Arrow 3"/>
          <p:cNvSpPr/>
          <p:nvPr/>
        </p:nvSpPr>
        <p:spPr>
          <a:xfrm>
            <a:off x="4038600" y="2209800"/>
            <a:ext cx="1371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29718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Pengelola</a:t>
            </a:r>
            <a:r>
              <a:rPr lang="en-US" dirty="0" smtClean="0"/>
              <a:t>/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memaksimumkan</a:t>
            </a:r>
            <a:r>
              <a:rPr lang="en-US" dirty="0" smtClean="0"/>
              <a:t> </a:t>
            </a:r>
            <a:r>
              <a:rPr lang="en-US" dirty="0" err="1" smtClean="0"/>
              <a:t>kepentingannya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prinsipal</a:t>
            </a:r>
            <a:r>
              <a:rPr lang="en-US" dirty="0" smtClean="0"/>
              <a:t> (</a:t>
            </a:r>
            <a:r>
              <a:rPr lang="en-US" dirty="0" err="1" smtClean="0"/>
              <a:t>pemilik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6000" y="3810000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sz="2600" b="1" dirty="0" err="1" smtClean="0"/>
              <a:t>Masalah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Pemuasan</a:t>
            </a:r>
            <a:endParaRPr lang="en-US" sz="2600" b="1" dirty="0"/>
          </a:p>
        </p:txBody>
      </p:sp>
      <p:sp>
        <p:nvSpPr>
          <p:cNvPr id="9" name="Down Arrow 8"/>
          <p:cNvSpPr/>
          <p:nvPr/>
        </p:nvSpPr>
        <p:spPr>
          <a:xfrm>
            <a:off x="3810000" y="4267200"/>
            <a:ext cx="1371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4400" y="5029200"/>
            <a:ext cx="731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memaksimumkan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tetappi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,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,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….</a:t>
            </a:r>
            <a:r>
              <a:rPr lang="en-US" b="1" dirty="0" smtClean="0"/>
              <a:t>”Perusahaan </a:t>
            </a:r>
            <a:r>
              <a:rPr lang="en-US" b="1" dirty="0" err="1" smtClean="0"/>
              <a:t>lebih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memuaskan</a:t>
            </a:r>
            <a:r>
              <a:rPr lang="en-US" b="1" dirty="0" smtClean="0"/>
              <a:t>, </a:t>
            </a:r>
            <a:r>
              <a:rPr lang="en-US" b="1" dirty="0" err="1" smtClean="0"/>
              <a:t>daripada</a:t>
            </a:r>
            <a:r>
              <a:rPr lang="en-US" b="1" dirty="0" smtClean="0"/>
              <a:t> </a:t>
            </a:r>
            <a:r>
              <a:rPr lang="en-US" b="1" dirty="0" err="1" smtClean="0"/>
              <a:t>memaksimumkan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254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Sifat</a:t>
            </a:r>
            <a:r>
              <a:rPr lang="en-US" dirty="0" smtClean="0"/>
              <a:t> &amp;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Laba</a:t>
            </a:r>
            <a:r>
              <a:rPr lang="en-US" b="1" dirty="0" smtClean="0"/>
              <a:t> </a:t>
            </a:r>
            <a:r>
              <a:rPr lang="en-US" b="1" dirty="0" err="1" smtClean="0"/>
              <a:t>Bisnis</a:t>
            </a:r>
            <a:r>
              <a:rPr lang="en-US" b="1" dirty="0" smtClean="0"/>
              <a:t>/Usaha (Business Profit)</a:t>
            </a:r>
          </a:p>
          <a:p>
            <a:pPr marL="0" indent="0">
              <a:buNone/>
            </a:pP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/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err="1" smtClean="0"/>
              <a:t>Biaya</a:t>
            </a:r>
            <a:r>
              <a:rPr lang="en-US" b="1" dirty="0" smtClean="0"/>
              <a:t> </a:t>
            </a:r>
            <a:r>
              <a:rPr lang="en-US" b="1" dirty="0" err="1" smtClean="0"/>
              <a:t>Eksplisit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menyewa</a:t>
            </a:r>
            <a:r>
              <a:rPr lang="en-US" dirty="0" smtClean="0"/>
              <a:t> input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/>
              <a:t> </a:t>
            </a:r>
            <a:r>
              <a:rPr lang="en-US" dirty="0" err="1" smtClean="0"/>
              <a:t>ie</a:t>
            </a:r>
            <a:r>
              <a:rPr lang="en-US" dirty="0" smtClean="0"/>
              <a:t>: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bunga</a:t>
            </a:r>
            <a:r>
              <a:rPr lang="en-US" dirty="0" smtClean="0"/>
              <a:t> modal,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gedung</a:t>
            </a:r>
            <a:r>
              <a:rPr lang="en-US" dirty="0" smtClean="0"/>
              <a:t>, &amp;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mentah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2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Sifat</a:t>
            </a:r>
            <a:r>
              <a:rPr lang="en-US" dirty="0" smtClean="0"/>
              <a:t> &amp;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2. </a:t>
            </a:r>
            <a:r>
              <a:rPr lang="en-US" sz="2800" b="1" dirty="0" err="1" smtClean="0"/>
              <a:t>Laba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Ekonomi</a:t>
            </a:r>
            <a:r>
              <a:rPr lang="en-US" sz="2800" b="1" dirty="0" smtClean="0"/>
              <a:t> (Economic Profit)</a:t>
            </a:r>
          </a:p>
          <a:p>
            <a:pPr marL="0" indent="0">
              <a:buNone/>
            </a:pPr>
            <a:r>
              <a:rPr lang="en-US" sz="2800" dirty="0" err="1" smtClean="0"/>
              <a:t>Pendapatan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dikurangi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eksplisit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implisit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b="1" dirty="0" err="1" smtClean="0"/>
              <a:t>Biaya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implisit</a:t>
            </a:r>
            <a:r>
              <a:rPr lang="en-US" sz="2800" b="1" dirty="0" smtClean="0"/>
              <a:t>: </a:t>
            </a:r>
            <a:r>
              <a:rPr lang="en-US" sz="2800" dirty="0" err="1" smtClean="0"/>
              <a:t>menagcu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input yang </a:t>
            </a:r>
            <a:r>
              <a:rPr lang="en-US" sz="2800" dirty="0" err="1" smtClean="0"/>
              <a:t>dimiliki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produksinya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ie</a:t>
            </a:r>
            <a:r>
              <a:rPr lang="en-US" sz="2800" dirty="0" smtClean="0"/>
              <a:t>: </a:t>
            </a:r>
            <a:endParaRPr lang="en-US" sz="2800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Gaji</a:t>
            </a:r>
            <a:r>
              <a:rPr lang="en-US" sz="2800" dirty="0" smtClean="0"/>
              <a:t> </a:t>
            </a:r>
            <a:r>
              <a:rPr lang="en-US" sz="2800" dirty="0" err="1" smtClean="0"/>
              <a:t>pengusaha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dapt</a:t>
            </a:r>
            <a:r>
              <a:rPr lang="en-US" sz="2800" dirty="0" smtClean="0"/>
              <a:t>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lain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menginvestasikan</a:t>
            </a:r>
            <a:r>
              <a:rPr lang="en-US" sz="2800" dirty="0" smtClean="0"/>
              <a:t> modal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menyewakan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input  lain </a:t>
            </a:r>
            <a:r>
              <a:rPr lang="en-US" sz="2800" dirty="0" err="1" smtClean="0"/>
              <a:t>milik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lain</a:t>
            </a:r>
          </a:p>
        </p:txBody>
      </p:sp>
    </p:spTree>
    <p:extLst>
      <p:ext uri="{BB962C8B-B14F-4D97-AF65-F5344CB8AC3E}">
        <p14:creationId xmlns:p14="http://schemas.microsoft.com/office/powerpoint/2010/main" val="15306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334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 err="1" smtClean="0"/>
              <a:t>Teori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Laba</a:t>
            </a:r>
            <a:r>
              <a:rPr lang="en-US" sz="2000" b="1" dirty="0" smtClean="0"/>
              <a:t> </a:t>
            </a:r>
            <a:r>
              <a:rPr lang="en-US" sz="2000" b="1" dirty="0" err="1"/>
              <a:t>D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r>
              <a:rPr lang="en-US" sz="2000" b="1" dirty="0" err="1"/>
              <a:t>M</a:t>
            </a:r>
            <a:r>
              <a:rPr lang="en-US" sz="2000" b="1" dirty="0" err="1" smtClean="0"/>
              <a:t>enghadapi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Resiko</a:t>
            </a:r>
            <a:endParaRPr lang="en-US" sz="2000" b="1" dirty="0" smtClean="0"/>
          </a:p>
          <a:p>
            <a:pPr marL="635000" lvl="1" indent="-234950"/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diatas</a:t>
            </a:r>
            <a:r>
              <a:rPr lang="en-US" sz="2000" dirty="0" smtClean="0"/>
              <a:t> normal </a:t>
            </a:r>
            <a:r>
              <a:rPr lang="en-US" sz="2000" dirty="0" err="1" smtClean="0"/>
              <a:t>dibutuhkan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bertahan</a:t>
            </a:r>
            <a:r>
              <a:rPr lang="en-US" sz="2000" dirty="0" smtClean="0"/>
              <a:t> </a:t>
            </a:r>
            <a:r>
              <a:rPr lang="en-US" sz="2000" dirty="0" err="1" smtClean="0"/>
              <a:t>dibeberapa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bidang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resiko</a:t>
            </a:r>
            <a:r>
              <a:rPr lang="en-US" sz="2000" dirty="0" smtClean="0"/>
              <a:t> </a:t>
            </a:r>
            <a:r>
              <a:rPr lang="en-US" sz="2000" dirty="0" err="1" smtClean="0"/>
              <a:t>diatas</a:t>
            </a:r>
            <a:r>
              <a:rPr lang="en-US" sz="2000" dirty="0" smtClean="0"/>
              <a:t> rata2 </a:t>
            </a:r>
            <a:r>
              <a:rPr lang="en-US" sz="2000" dirty="0" err="1" smtClean="0"/>
              <a:t>ie</a:t>
            </a:r>
            <a:r>
              <a:rPr lang="en-US" sz="2000" dirty="0" smtClean="0"/>
              <a:t>: </a:t>
            </a:r>
            <a:r>
              <a:rPr lang="en-US" sz="2000" dirty="0" err="1" smtClean="0"/>
              <a:t>eksplorasi</a:t>
            </a:r>
            <a:r>
              <a:rPr lang="en-US" sz="2000" dirty="0" smtClean="0"/>
              <a:t> </a:t>
            </a:r>
            <a:r>
              <a:rPr lang="en-US" sz="2000" dirty="0" err="1" smtClean="0"/>
              <a:t>minyak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err="1" smtClean="0"/>
              <a:t>Teori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Laba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Karena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Pergesekan</a:t>
            </a:r>
            <a:endParaRPr lang="en-US" sz="2000" b="1" dirty="0" smtClean="0"/>
          </a:p>
          <a:p>
            <a:pPr marL="635000" lvl="1" indent="-234950"/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timbul</a:t>
            </a:r>
            <a:r>
              <a:rPr lang="en-US" sz="2000" dirty="0" smtClean="0"/>
              <a:t> </a:t>
            </a:r>
            <a:r>
              <a:rPr lang="en-US" sz="2000" dirty="0" err="1" smtClean="0"/>
              <a:t>akibaar</a:t>
            </a:r>
            <a:r>
              <a:rPr lang="en-US" sz="2000" dirty="0" smtClean="0"/>
              <a:t> </a:t>
            </a:r>
            <a:r>
              <a:rPr lang="en-US" sz="2000" dirty="0" err="1" smtClean="0"/>
              <a:t>pergesekan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gangguan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keseimbangan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err="1" smtClean="0"/>
              <a:t>Teori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Laba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Monopoli</a:t>
            </a:r>
            <a:endParaRPr lang="en-US" sz="2000" b="1" dirty="0" smtClean="0"/>
          </a:p>
          <a:p>
            <a:pPr marL="635000" lvl="1" indent="-234950"/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monopoli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membatasi</a:t>
            </a:r>
            <a:r>
              <a:rPr lang="en-US" sz="2000" dirty="0" smtClean="0"/>
              <a:t> output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mengenakan</a:t>
            </a:r>
            <a:r>
              <a:rPr lang="en-US" sz="2000" dirty="0" smtClean="0"/>
              <a:t> </a:t>
            </a:r>
            <a:r>
              <a:rPr lang="en-US" sz="2000" dirty="0" err="1" smtClean="0"/>
              <a:t>harga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dibandingkan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persaingan</a:t>
            </a:r>
            <a:r>
              <a:rPr lang="en-US" sz="2000" dirty="0" smtClean="0"/>
              <a:t> </a:t>
            </a:r>
            <a:r>
              <a:rPr lang="en-US" sz="2000" dirty="0" err="1" smtClean="0"/>
              <a:t>sempurna</a:t>
            </a:r>
            <a:r>
              <a:rPr lang="en-US" sz="2000" dirty="0" smtClean="0"/>
              <a:t>,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demikian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endParaRPr lang="en-US" sz="2000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en-US" sz="2000" b="1" dirty="0" err="1"/>
              <a:t>Teori</a:t>
            </a:r>
            <a:r>
              <a:rPr lang="en-US" sz="2000" b="1" dirty="0"/>
              <a:t> </a:t>
            </a:r>
            <a:r>
              <a:rPr lang="en-US" sz="2000" b="1" dirty="0" err="1"/>
              <a:t>Laba</a:t>
            </a:r>
            <a:r>
              <a:rPr lang="en-US" sz="2000" b="1" dirty="0"/>
              <a:t> </a:t>
            </a:r>
            <a:r>
              <a:rPr lang="en-US" sz="2000" b="1" dirty="0" err="1"/>
              <a:t>Inovasi</a:t>
            </a:r>
            <a:endParaRPr lang="en-US" sz="2000" b="1" dirty="0"/>
          </a:p>
          <a:p>
            <a:pPr marL="635000" lvl="1" indent="-234950"/>
            <a:r>
              <a:rPr lang="en-US" sz="2000" dirty="0" err="1"/>
              <a:t>Laba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ganjaran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pengenalan</a:t>
            </a:r>
            <a:r>
              <a:rPr lang="en-US" sz="2000" dirty="0"/>
              <a:t> </a:t>
            </a:r>
            <a:r>
              <a:rPr lang="en-US" sz="2000" dirty="0" err="1"/>
              <a:t>inovasi</a:t>
            </a:r>
            <a:r>
              <a:rPr lang="en-US" sz="2000" dirty="0"/>
              <a:t> yang </a:t>
            </a:r>
            <a:r>
              <a:rPr lang="en-US" sz="2000" dirty="0" err="1"/>
              <a:t>berhasil</a:t>
            </a:r>
            <a:endParaRPr lang="en-US" sz="2000" dirty="0"/>
          </a:p>
          <a:p>
            <a:pPr marL="457200" indent="-457200">
              <a:buFont typeface="+mj-lt"/>
              <a:buAutoNum type="arabicPeriod" startAt="4"/>
            </a:pPr>
            <a:r>
              <a:rPr lang="en-US" sz="2000" b="1" dirty="0" err="1"/>
              <a:t>Teori</a:t>
            </a:r>
            <a:r>
              <a:rPr lang="en-US" sz="2000" b="1" dirty="0"/>
              <a:t> </a:t>
            </a:r>
            <a:r>
              <a:rPr lang="en-US" sz="2000" b="1" dirty="0" err="1"/>
              <a:t>Laba</a:t>
            </a:r>
            <a:r>
              <a:rPr lang="en-US" sz="2000" b="1" dirty="0"/>
              <a:t> </a:t>
            </a:r>
            <a:r>
              <a:rPr lang="en-US" sz="2000" b="1" dirty="0" err="1"/>
              <a:t>Efisiensi</a:t>
            </a:r>
            <a:endParaRPr lang="en-US" sz="2000" b="1" dirty="0"/>
          </a:p>
          <a:p>
            <a:pPr marL="635000" lvl="1" indent="-234950"/>
            <a:r>
              <a:rPr lang="en-US" sz="2000" dirty="0"/>
              <a:t>Perusahaan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efisien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rata-rata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laba</a:t>
            </a:r>
            <a:r>
              <a:rPr lang="en-US" sz="2000" dirty="0"/>
              <a:t> </a:t>
            </a:r>
            <a:r>
              <a:rPr lang="en-US" sz="2000" dirty="0" err="1"/>
              <a:t>diatas</a:t>
            </a:r>
            <a:r>
              <a:rPr lang="en-US" sz="2000" dirty="0"/>
              <a:t> normal</a:t>
            </a:r>
          </a:p>
          <a:p>
            <a:pPr marL="635000" lvl="1" indent="-23495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406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Laba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output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efisiensinya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rata-rata </a:t>
            </a:r>
            <a:r>
              <a:rPr lang="en-US" dirty="0" err="1" smtClean="0"/>
              <a:t>merupan</a:t>
            </a:r>
            <a:r>
              <a:rPr lang="en-US" dirty="0" smtClean="0"/>
              <a:t> </a:t>
            </a:r>
            <a:r>
              <a:rPr lang="en-US" dirty="0" err="1" smtClean="0"/>
              <a:t>ganjaran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b="1" dirty="0" err="1" smtClean="0"/>
              <a:t>Laba</a:t>
            </a:r>
            <a:r>
              <a:rPr lang="en-US" b="1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b="1" dirty="0" err="1" smtClean="0"/>
              <a:t>sinyal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realokasi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perubahan</a:t>
            </a:r>
            <a:r>
              <a:rPr lang="en-US" b="1" dirty="0" smtClean="0"/>
              <a:t> </a:t>
            </a:r>
            <a:r>
              <a:rPr lang="en-US" b="1" dirty="0" err="1" smtClean="0"/>
              <a:t>selera</a:t>
            </a:r>
            <a:r>
              <a:rPr lang="en-US" b="1" dirty="0" smtClean="0"/>
              <a:t> &amp;  </a:t>
            </a:r>
            <a:r>
              <a:rPr lang="en-US" b="1" dirty="0" err="1" smtClean="0"/>
              <a:t>permintaan</a:t>
            </a:r>
            <a:r>
              <a:rPr lang="en-US" b="1" dirty="0" smtClean="0"/>
              <a:t> </a:t>
            </a:r>
            <a:r>
              <a:rPr lang="en-US" b="1" dirty="0" err="1" smtClean="0"/>
              <a:t>sepanjang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418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&amp; </a:t>
            </a:r>
            <a:r>
              <a:rPr lang="en-US" dirty="0" err="1" smtClean="0"/>
              <a:t>Globalisasi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Etika</a:t>
            </a:r>
            <a:r>
              <a:rPr lang="en-US" b="1" dirty="0" smtClean="0"/>
              <a:t> </a:t>
            </a:r>
            <a:r>
              <a:rPr lang="en-US" b="1" dirty="0" err="1" smtClean="0"/>
              <a:t>Bisnis</a:t>
            </a:r>
            <a:r>
              <a:rPr lang="en-US" b="1" dirty="0" smtClean="0"/>
              <a:t>: </a:t>
            </a:r>
            <a:r>
              <a:rPr lang="en-US" dirty="0" err="1" smtClean="0"/>
              <a:t>Prinsip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yang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salah</a:t>
            </a:r>
            <a:endParaRPr lang="en-US" dirty="0" smtClean="0"/>
          </a:p>
          <a:p>
            <a:r>
              <a:rPr lang="en-US" b="1" dirty="0" err="1" smtClean="0"/>
              <a:t>Globalisasi</a:t>
            </a:r>
            <a:r>
              <a:rPr lang="en-US" b="1" dirty="0" smtClean="0"/>
              <a:t>: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88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800" cy="5410200"/>
          </a:xfrm>
        </p:spPr>
        <p:txBody>
          <a:bodyPr/>
          <a:lstStyle/>
          <a:p>
            <a:r>
              <a:rPr lang="en-US" sz="2800" b="1" dirty="0" err="1" smtClean="0"/>
              <a:t>Ekonomi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Manajerial</a:t>
            </a:r>
            <a:r>
              <a:rPr lang="en-US" sz="2800" b="1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 err="1" smtClean="0"/>
              <a:t>aplikasi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teori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ekonomi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perangkat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analisis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ilmu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keputusan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untuk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membahas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bagaimana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suatu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organisasi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dapat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mencapai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tujuan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atau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maksudnya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dengan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cara</a:t>
            </a:r>
            <a:r>
              <a:rPr lang="en-US" sz="2800" i="1" dirty="0" smtClean="0"/>
              <a:t> yang paling </a:t>
            </a:r>
            <a:r>
              <a:rPr lang="en-US" sz="2800" i="1" dirty="0" err="1" smtClean="0"/>
              <a:t>efisien</a:t>
            </a:r>
            <a:r>
              <a:rPr lang="en-US" sz="2800" i="1" dirty="0" smtClean="0"/>
              <a:t>”</a:t>
            </a:r>
          </a:p>
          <a:p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Manajemen</a:t>
            </a:r>
            <a:r>
              <a:rPr lang="en-US" sz="2800" dirty="0" smtClean="0"/>
              <a:t> </a:t>
            </a:r>
            <a:r>
              <a:rPr lang="en-US" sz="2800" dirty="0" err="1" smtClean="0"/>
              <a:t>timbul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: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dirty="0" smtClean="0"/>
              <a:t>Profit Organization,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dirty="0" smtClean="0"/>
              <a:t>Perusahaan </a:t>
            </a:r>
            <a:r>
              <a:rPr lang="en-US" dirty="0" err="1" smtClean="0"/>
              <a:t>Nirlaba</a:t>
            </a:r>
            <a:r>
              <a:rPr lang="en-US" dirty="0" smtClean="0"/>
              <a:t> (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4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(Schematic)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33500"/>
            <a:ext cx="6948526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" y="4191000"/>
            <a:ext cx="2667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</a:t>
            </a:r>
            <a:r>
              <a:rPr lang="en-US" b="1" dirty="0" err="1" smtClean="0"/>
              <a:t>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lain,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b="1" dirty="0" smtClean="0"/>
              <a:t>proses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pengambilan</a:t>
            </a:r>
            <a:r>
              <a:rPr lang="en-US" b="1" dirty="0" smtClean="0"/>
              <a:t> </a:t>
            </a:r>
            <a:r>
              <a:rPr lang="en-US" b="1" dirty="0" err="1" smtClean="0"/>
              <a:t>keputusannya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sama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608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 err="1" smtClean="0"/>
              <a:t>Suatu</a:t>
            </a:r>
            <a:r>
              <a:rPr lang="en-US" sz="2700" dirty="0" smtClean="0"/>
              <a:t> </a:t>
            </a:r>
            <a:r>
              <a:rPr lang="en-US" sz="2700" dirty="0" err="1" smtClean="0"/>
              <a:t>organisasi</a:t>
            </a:r>
            <a:r>
              <a:rPr lang="en-US" sz="2700" dirty="0" smtClean="0"/>
              <a:t> </a:t>
            </a:r>
            <a:r>
              <a:rPr lang="en-US" sz="2700" dirty="0" err="1" smtClean="0"/>
              <a:t>dapat</a:t>
            </a:r>
            <a:r>
              <a:rPr lang="en-US" sz="2700" dirty="0" smtClean="0"/>
              <a:t> </a:t>
            </a:r>
            <a:r>
              <a:rPr lang="en-US" sz="2700" dirty="0" err="1" smtClean="0"/>
              <a:t>memecahkan</a:t>
            </a:r>
            <a:r>
              <a:rPr lang="en-US" sz="2700" dirty="0" smtClean="0"/>
              <a:t> </a:t>
            </a:r>
            <a:r>
              <a:rPr lang="en-US" sz="2700" dirty="0" err="1" smtClean="0"/>
              <a:t>masalah</a:t>
            </a:r>
            <a:r>
              <a:rPr lang="en-US" sz="2700" dirty="0" smtClean="0"/>
              <a:t> </a:t>
            </a:r>
            <a:r>
              <a:rPr lang="en-US" sz="2700" dirty="0" err="1" smtClean="0"/>
              <a:t>keputusan</a:t>
            </a:r>
            <a:r>
              <a:rPr lang="en-US" sz="2700" dirty="0" smtClean="0"/>
              <a:t> </a:t>
            </a:r>
            <a:r>
              <a:rPr lang="en-US" sz="2700" dirty="0" err="1" smtClean="0"/>
              <a:t>manajemennya</a:t>
            </a:r>
            <a:r>
              <a:rPr lang="en-US" sz="2700" dirty="0" smtClean="0"/>
              <a:t> </a:t>
            </a:r>
            <a:r>
              <a:rPr lang="en-US" sz="2700" dirty="0" err="1" smtClean="0"/>
              <a:t>dengan</a:t>
            </a:r>
            <a:r>
              <a:rPr lang="en-US" sz="2700" dirty="0" smtClean="0"/>
              <a:t> </a:t>
            </a:r>
            <a:r>
              <a:rPr lang="en-US" sz="2700" dirty="0" err="1" smtClean="0"/>
              <a:t>menerapkan</a:t>
            </a:r>
            <a:r>
              <a:rPr lang="en-US" sz="2700" dirty="0" smtClean="0"/>
              <a:t> </a:t>
            </a:r>
            <a:r>
              <a:rPr lang="en-US" sz="2700" dirty="0" err="1" smtClean="0"/>
              <a:t>teori</a:t>
            </a:r>
            <a:r>
              <a:rPr lang="en-US" sz="2700" dirty="0" smtClean="0"/>
              <a:t> </a:t>
            </a:r>
            <a:r>
              <a:rPr lang="en-US" sz="2700" dirty="0" err="1" smtClean="0"/>
              <a:t>ekonomi</a:t>
            </a:r>
            <a:r>
              <a:rPr lang="en-US" sz="2700" dirty="0" smtClean="0"/>
              <a:t>  </a:t>
            </a:r>
            <a:r>
              <a:rPr lang="en-US" sz="2700" dirty="0" err="1" smtClean="0"/>
              <a:t>dan</a:t>
            </a:r>
            <a:r>
              <a:rPr lang="en-US" sz="2700" dirty="0" smtClean="0"/>
              <a:t> </a:t>
            </a:r>
            <a:r>
              <a:rPr lang="en-US" sz="2700" dirty="0" err="1" smtClean="0"/>
              <a:t>perangkat</a:t>
            </a:r>
            <a:r>
              <a:rPr lang="en-US" sz="2700" dirty="0" smtClean="0"/>
              <a:t> </a:t>
            </a:r>
            <a:r>
              <a:rPr lang="en-US" sz="2700" dirty="0" err="1" smtClean="0"/>
              <a:t>ilmu</a:t>
            </a:r>
            <a:r>
              <a:rPr lang="en-US" sz="2700" dirty="0" smtClean="0"/>
              <a:t> </a:t>
            </a:r>
            <a:r>
              <a:rPr lang="en-US" sz="2700" dirty="0" err="1" smtClean="0"/>
              <a:t>keputusan</a:t>
            </a:r>
            <a:endParaRPr lang="en-US" sz="2700" dirty="0" smtClean="0"/>
          </a:p>
          <a:p>
            <a:r>
              <a:rPr lang="en-US" sz="2700" dirty="0" err="1" smtClean="0"/>
              <a:t>Teori</a:t>
            </a:r>
            <a:r>
              <a:rPr lang="en-US" sz="2700" dirty="0" smtClean="0"/>
              <a:t> </a:t>
            </a:r>
            <a:r>
              <a:rPr lang="en-US" sz="2700" dirty="0" err="1" smtClean="0"/>
              <a:t>Ekonomi</a:t>
            </a:r>
            <a:r>
              <a:rPr lang="en-US" sz="2700" dirty="0" smtClean="0"/>
              <a:t>:</a:t>
            </a:r>
          </a:p>
          <a:p>
            <a:pPr marL="685800" lvl="1">
              <a:buFont typeface="+mj-lt"/>
              <a:buAutoNum type="arabicPeriod"/>
            </a:pPr>
            <a:r>
              <a:rPr lang="en-US" sz="2700" b="1" dirty="0" err="1" smtClean="0"/>
              <a:t>Ekonomi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Mikro</a:t>
            </a:r>
            <a:r>
              <a:rPr lang="en-US" sz="2700" dirty="0" smtClean="0"/>
              <a:t>: </a:t>
            </a:r>
            <a:r>
              <a:rPr lang="en-US" sz="2700" dirty="0" err="1" smtClean="0"/>
              <a:t>Konsumen</a:t>
            </a:r>
            <a:r>
              <a:rPr lang="en-US" sz="2700" dirty="0" smtClean="0"/>
              <a:t> </a:t>
            </a:r>
            <a:r>
              <a:rPr lang="en-US" sz="2700" dirty="0" err="1" smtClean="0"/>
              <a:t>Individu</a:t>
            </a:r>
            <a:r>
              <a:rPr lang="en-US" sz="2700" dirty="0" smtClean="0"/>
              <a:t>, </a:t>
            </a:r>
            <a:r>
              <a:rPr lang="en-US" sz="2700" dirty="0" err="1" smtClean="0"/>
              <a:t>Pemilik</a:t>
            </a:r>
            <a:r>
              <a:rPr lang="en-US" sz="2700" dirty="0" smtClean="0"/>
              <a:t> </a:t>
            </a:r>
            <a:r>
              <a:rPr lang="en-US" sz="2700" dirty="0" err="1" smtClean="0"/>
              <a:t>sumber</a:t>
            </a:r>
            <a:r>
              <a:rPr lang="en-US" sz="2700" dirty="0" smtClean="0"/>
              <a:t> </a:t>
            </a:r>
            <a:r>
              <a:rPr lang="en-US" sz="2700" dirty="0" err="1" smtClean="0"/>
              <a:t>daya</a:t>
            </a:r>
            <a:r>
              <a:rPr lang="en-US" sz="2700" dirty="0" smtClean="0"/>
              <a:t> &amp; Perusahaan </a:t>
            </a:r>
            <a:r>
              <a:rPr lang="en-US" sz="2700" dirty="0" err="1" smtClean="0"/>
              <a:t>Bisnis</a:t>
            </a:r>
            <a:endParaRPr lang="en-US" sz="2700" dirty="0" smtClean="0"/>
          </a:p>
          <a:p>
            <a:pPr marL="685800" lvl="1">
              <a:buFont typeface="+mj-lt"/>
              <a:buAutoNum type="arabicPeriod"/>
            </a:pPr>
            <a:r>
              <a:rPr lang="en-US" sz="2700" b="1" dirty="0" err="1" smtClean="0"/>
              <a:t>Ekonomi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Makro</a:t>
            </a:r>
            <a:r>
              <a:rPr lang="en-US" sz="2700" dirty="0" smtClean="0"/>
              <a:t>: Output, </a:t>
            </a:r>
            <a:r>
              <a:rPr lang="en-US" sz="2700" dirty="0" err="1" smtClean="0"/>
              <a:t>Pendapatan</a:t>
            </a:r>
            <a:r>
              <a:rPr lang="en-US" sz="2700" dirty="0" smtClean="0"/>
              <a:t>, </a:t>
            </a:r>
            <a:r>
              <a:rPr lang="en-US" sz="2700" dirty="0" err="1" smtClean="0"/>
              <a:t>Pekerjaan</a:t>
            </a:r>
            <a:r>
              <a:rPr lang="en-US" sz="2700" dirty="0" smtClean="0"/>
              <a:t>, </a:t>
            </a:r>
            <a:r>
              <a:rPr lang="en-US" sz="2700" dirty="0" err="1" smtClean="0"/>
              <a:t>Konsumsi</a:t>
            </a:r>
            <a:r>
              <a:rPr lang="en-US" sz="2700" dirty="0" smtClean="0"/>
              <a:t>, </a:t>
            </a:r>
            <a:r>
              <a:rPr lang="en-US" sz="2700" dirty="0" err="1" smtClean="0"/>
              <a:t>Investasi</a:t>
            </a:r>
            <a:r>
              <a:rPr lang="en-US" sz="2700" dirty="0" smtClean="0"/>
              <a:t>, </a:t>
            </a:r>
            <a:r>
              <a:rPr lang="en-US" sz="2700" dirty="0" err="1" smtClean="0"/>
              <a:t>harga</a:t>
            </a:r>
            <a:r>
              <a:rPr lang="en-US" sz="2700" dirty="0" smtClean="0"/>
              <a:t> </a:t>
            </a:r>
            <a:r>
              <a:rPr lang="en-US" sz="2700" dirty="0" err="1" smtClean="0"/>
              <a:t>secara</a:t>
            </a:r>
            <a:r>
              <a:rPr lang="en-US" sz="2700" dirty="0" smtClean="0"/>
              <a:t> total &amp; </a:t>
            </a:r>
            <a:r>
              <a:rPr lang="en-US" sz="2700" dirty="0" err="1" smtClean="0"/>
              <a:t>agregat</a:t>
            </a:r>
            <a:r>
              <a:rPr lang="en-US" sz="2700" dirty="0" smtClean="0"/>
              <a:t> -</a:t>
            </a:r>
            <a:r>
              <a:rPr lang="en-US" sz="2700" dirty="0" smtClean="0">
                <a:sym typeface="Wingdings" pitchFamily="2" charset="2"/>
              </a:rPr>
              <a:t> </a:t>
            </a:r>
            <a:r>
              <a:rPr lang="en-US" sz="2700" dirty="0" err="1" smtClean="0">
                <a:sym typeface="Wingdings" pitchFamily="2" charset="2"/>
              </a:rPr>
              <a:t>secara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keseluruhan</a:t>
            </a:r>
            <a:endParaRPr lang="en-US" sz="2700" dirty="0" smtClean="0">
              <a:sym typeface="Wingdings" pitchFamily="2" charset="2"/>
            </a:endParaRPr>
          </a:p>
          <a:p>
            <a:pPr marL="400050" indent="-457200"/>
            <a:r>
              <a:rPr lang="en-US" sz="2700" dirty="0" err="1" smtClean="0">
                <a:sym typeface="Wingdings" pitchFamily="2" charset="2"/>
              </a:rPr>
              <a:t>Terkait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Dengan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b="1" dirty="0" smtClean="0">
                <a:sym typeface="Wingdings" pitchFamily="2" charset="2"/>
              </a:rPr>
              <a:t>Model</a:t>
            </a:r>
            <a:r>
              <a:rPr lang="en-US" sz="2700" dirty="0" smtClean="0">
                <a:sym typeface="Wingdings" pitchFamily="2" charset="2"/>
              </a:rPr>
              <a:t> </a:t>
            </a:r>
            <a:r>
              <a:rPr lang="en-US" sz="2700" dirty="0" err="1" smtClean="0">
                <a:sym typeface="Wingdings" pitchFamily="2" charset="2"/>
              </a:rPr>
              <a:t>menerima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teori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atau</a:t>
            </a:r>
            <a:r>
              <a:rPr lang="en-US" sz="2700" dirty="0" smtClean="0">
                <a:sym typeface="Wingdings" pitchFamily="2" charset="2"/>
              </a:rPr>
              <a:t> model </a:t>
            </a:r>
            <a:r>
              <a:rPr lang="en-US" sz="2700" dirty="0" err="1" smtClean="0">
                <a:sym typeface="Wingdings" pitchFamily="2" charset="2"/>
              </a:rPr>
              <a:t>apabila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dapat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memprediksi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secara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tepat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dan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bila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prediksi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tsb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logis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sesuai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asumsi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yg</a:t>
            </a:r>
            <a:r>
              <a:rPr lang="en-US" sz="2700" dirty="0" smtClean="0">
                <a:sym typeface="Wingdings" pitchFamily="2" charset="2"/>
              </a:rPr>
              <a:t> </a:t>
            </a:r>
            <a:r>
              <a:rPr lang="en-US" sz="2700" dirty="0" err="1" smtClean="0">
                <a:sym typeface="Wingdings" pitchFamily="2" charset="2"/>
              </a:rPr>
              <a:t>dibuat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4236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US" sz="2600" b="1" dirty="0" err="1" smtClean="0"/>
              <a:t>Ilmu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Keputusan</a:t>
            </a:r>
            <a:r>
              <a:rPr lang="en-US" sz="2600" b="1" dirty="0" smtClean="0"/>
              <a:t> </a:t>
            </a:r>
            <a:r>
              <a:rPr lang="en-US" sz="2600" dirty="0" err="1" smtClean="0"/>
              <a:t>menggunakan</a:t>
            </a:r>
            <a:r>
              <a:rPr lang="en-US" sz="2600" dirty="0" smtClean="0"/>
              <a:t> </a:t>
            </a:r>
            <a:r>
              <a:rPr lang="en-US" sz="2600" dirty="0" err="1" smtClean="0"/>
              <a:t>perangkat</a:t>
            </a:r>
            <a:r>
              <a:rPr lang="en-US" sz="2600" dirty="0" smtClean="0"/>
              <a:t> </a:t>
            </a:r>
            <a:r>
              <a:rPr lang="en-US" sz="2600" dirty="0" err="1" smtClean="0"/>
              <a:t>matematika</a:t>
            </a:r>
            <a:r>
              <a:rPr lang="en-US" sz="2600" dirty="0" smtClean="0"/>
              <a:t> 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ekonometri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membentuk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mengestimasi</a:t>
            </a:r>
            <a:r>
              <a:rPr lang="en-US" sz="2600" dirty="0" smtClean="0"/>
              <a:t> model </a:t>
            </a:r>
            <a:r>
              <a:rPr lang="en-US" sz="2600" dirty="0" err="1" smtClean="0"/>
              <a:t>keputusan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ditujukan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menentukan</a:t>
            </a:r>
            <a:r>
              <a:rPr lang="en-US" sz="2600" dirty="0" smtClean="0"/>
              <a:t> </a:t>
            </a:r>
            <a:r>
              <a:rPr lang="en-US" sz="2600" dirty="0" err="1" smtClean="0"/>
              <a:t>perilaku</a:t>
            </a:r>
            <a:r>
              <a:rPr lang="en-US" sz="2600" dirty="0" smtClean="0"/>
              <a:t> optimum </a:t>
            </a:r>
            <a:r>
              <a:rPr lang="en-US" sz="2600" dirty="0" err="1" smtClean="0"/>
              <a:t>perusahaan</a:t>
            </a:r>
            <a:endParaRPr lang="en-US" sz="2600" dirty="0" smtClean="0"/>
          </a:p>
          <a:p>
            <a:pPr marL="749300" lvl="1" indent="-292100">
              <a:buFont typeface="+mj-lt"/>
              <a:buAutoNum type="arabicPeriod"/>
            </a:pPr>
            <a:r>
              <a:rPr lang="en-US" sz="2600" b="1" dirty="0" err="1" smtClean="0"/>
              <a:t>Matematika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Ekonomi</a:t>
            </a:r>
            <a:r>
              <a:rPr lang="en-US" sz="2600" b="1" dirty="0" smtClean="0"/>
              <a:t>: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menformalkan</a:t>
            </a:r>
            <a:r>
              <a:rPr lang="en-US" sz="2600" dirty="0" smtClean="0"/>
              <a:t>  (</a:t>
            </a:r>
            <a:r>
              <a:rPr lang="en-US" sz="2600" dirty="0" err="1" smtClean="0"/>
              <a:t>menggambarkan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bentuk</a:t>
            </a:r>
            <a:r>
              <a:rPr lang="en-US" sz="2600" dirty="0" smtClean="0"/>
              <a:t> </a:t>
            </a:r>
            <a:r>
              <a:rPr lang="en-US" sz="2600" dirty="0" err="1" smtClean="0"/>
              <a:t>persamaan</a:t>
            </a:r>
            <a:r>
              <a:rPr lang="en-US" sz="2600" dirty="0" smtClean="0"/>
              <a:t>) model 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dipostulatkan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teori</a:t>
            </a:r>
            <a:r>
              <a:rPr lang="en-US" sz="2600" dirty="0" smtClean="0"/>
              <a:t> </a:t>
            </a:r>
            <a:r>
              <a:rPr lang="en-US" sz="2600" dirty="0" err="1" smtClean="0"/>
              <a:t>ekonomi</a:t>
            </a:r>
            <a:endParaRPr lang="en-US" sz="2600" dirty="0" smtClean="0"/>
          </a:p>
          <a:p>
            <a:pPr marL="749300" lvl="1" indent="-292100">
              <a:buFont typeface="+mj-lt"/>
              <a:buAutoNum type="arabicPeriod"/>
            </a:pPr>
            <a:r>
              <a:rPr lang="en-US" sz="2600" b="1" dirty="0" err="1" smtClean="0"/>
              <a:t>Ekonometri</a:t>
            </a:r>
            <a:r>
              <a:rPr lang="en-US" sz="2600" b="1" dirty="0" smtClean="0"/>
              <a:t>:</a:t>
            </a:r>
            <a:r>
              <a:rPr lang="en-US" sz="2600" dirty="0" smtClean="0"/>
              <a:t> </a:t>
            </a:r>
            <a:r>
              <a:rPr lang="en-US" sz="2600" dirty="0" err="1" smtClean="0"/>
              <a:t>Menerapkan</a:t>
            </a:r>
            <a:r>
              <a:rPr lang="en-US" sz="2600" dirty="0" smtClean="0"/>
              <a:t> </a:t>
            </a:r>
            <a:r>
              <a:rPr lang="en-US" sz="2600" dirty="0" err="1" smtClean="0"/>
              <a:t>peralatan</a:t>
            </a:r>
            <a:r>
              <a:rPr lang="en-US" sz="2600" dirty="0" smtClean="0"/>
              <a:t> </a:t>
            </a:r>
            <a:r>
              <a:rPr lang="en-US" sz="2600" dirty="0" err="1" smtClean="0"/>
              <a:t>statistik</a:t>
            </a:r>
            <a:r>
              <a:rPr lang="en-US" sz="2600" dirty="0" smtClean="0"/>
              <a:t> (</a:t>
            </a:r>
            <a:r>
              <a:rPr lang="en-US" sz="2600" dirty="0" err="1" smtClean="0"/>
              <a:t>analisis</a:t>
            </a:r>
            <a:r>
              <a:rPr lang="en-US" sz="2600" dirty="0" smtClean="0"/>
              <a:t> </a:t>
            </a:r>
            <a:r>
              <a:rPr lang="en-US" sz="2600" dirty="0" err="1" smtClean="0"/>
              <a:t>regresi</a:t>
            </a:r>
            <a:r>
              <a:rPr lang="en-US" sz="2600" dirty="0" smtClean="0"/>
              <a:t>)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dunia</a:t>
            </a:r>
            <a:r>
              <a:rPr lang="en-US" sz="2600" dirty="0" smtClean="0"/>
              <a:t> </a:t>
            </a:r>
            <a:r>
              <a:rPr lang="en-US" sz="2600" dirty="0" err="1" smtClean="0"/>
              <a:t>nyata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mengestimasi</a:t>
            </a:r>
            <a:r>
              <a:rPr lang="en-US" sz="2600" dirty="0" smtClean="0"/>
              <a:t> model yang </a:t>
            </a:r>
            <a:r>
              <a:rPr lang="en-US" sz="2600" dirty="0" err="1" smtClean="0"/>
              <a:t>dipostulatkan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teori</a:t>
            </a:r>
            <a:r>
              <a:rPr lang="en-US" sz="2600" dirty="0" smtClean="0"/>
              <a:t> </a:t>
            </a:r>
            <a:r>
              <a:rPr lang="en-US" sz="2600" dirty="0" err="1" smtClean="0"/>
              <a:t>ekonomi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peramalan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1944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err="1" smtClean="0"/>
              <a:t>Keterkaitan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berbagai</a:t>
            </a:r>
            <a:r>
              <a:rPr lang="en-US" sz="3000" dirty="0" smtClean="0"/>
              <a:t> Area </a:t>
            </a:r>
            <a:r>
              <a:rPr lang="en-US" sz="3000" dirty="0" err="1" smtClean="0"/>
              <a:t>Fungsional</a:t>
            </a:r>
            <a:r>
              <a:rPr lang="en-US" sz="3000" dirty="0" smtClean="0"/>
              <a:t> </a:t>
            </a:r>
            <a:r>
              <a:rPr lang="en-US" sz="3000" dirty="0" err="1" smtClean="0"/>
              <a:t>Ilmu</a:t>
            </a:r>
            <a:r>
              <a:rPr lang="en-US" sz="3000" dirty="0" smtClean="0"/>
              <a:t> </a:t>
            </a:r>
            <a:r>
              <a:rPr lang="en-US" sz="3000" dirty="0" err="1" smtClean="0"/>
              <a:t>Administrasi</a:t>
            </a:r>
            <a:r>
              <a:rPr lang="en-US" sz="3000" dirty="0" smtClean="0"/>
              <a:t> </a:t>
            </a:r>
            <a:r>
              <a:rPr lang="en-US" sz="3000" dirty="0" err="1" smtClean="0"/>
              <a:t>Bisnis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375"/>
            <a:ext cx="8229600" cy="5026025"/>
          </a:xfrm>
        </p:spPr>
        <p:txBody>
          <a:bodyPr/>
          <a:lstStyle/>
          <a:p>
            <a:r>
              <a:rPr lang="en-US" b="1" dirty="0" smtClean="0"/>
              <a:t>Area </a:t>
            </a:r>
            <a:r>
              <a:rPr lang="en-US" b="1" dirty="0" err="1" smtClean="0"/>
              <a:t>Fungsional</a:t>
            </a:r>
            <a:r>
              <a:rPr lang="en-US" b="1" dirty="0" smtClean="0"/>
              <a:t>: </a:t>
            </a:r>
            <a:r>
              <a:rPr lang="en-US" dirty="0" err="1" smtClean="0"/>
              <a:t>Akuntansi</a:t>
            </a:r>
            <a:r>
              <a:rPr lang="en-US" dirty="0" smtClean="0"/>
              <a:t>, 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Pemasaran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endParaRPr lang="en-US" dirty="0" smtClean="0"/>
          </a:p>
          <a:p>
            <a:r>
              <a:rPr lang="en-US" b="1" dirty="0" err="1" smtClean="0"/>
              <a:t>Ekonomi</a:t>
            </a:r>
            <a:r>
              <a:rPr lang="en-US" b="1" dirty="0" smtClean="0"/>
              <a:t> </a:t>
            </a:r>
            <a:r>
              <a:rPr lang="en-US" b="1" dirty="0" err="1" smtClean="0"/>
              <a:t>Manajerial</a:t>
            </a:r>
            <a:r>
              <a:rPr lang="en-US" b="1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area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85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anajerial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3581400" cy="5638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23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/>
              <a:t>Perusahaan</a:t>
            </a:r>
            <a:r>
              <a:rPr lang="en-US" sz="2600" dirty="0" smtClean="0"/>
              <a:t>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organisasi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menggabungkan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mengorganisasikan</a:t>
            </a:r>
            <a:r>
              <a:rPr lang="en-US" sz="2600" dirty="0" smtClean="0"/>
              <a:t> </a:t>
            </a:r>
            <a:r>
              <a:rPr lang="en-US" sz="2600" dirty="0" err="1" smtClean="0"/>
              <a:t>berbagai</a:t>
            </a:r>
            <a:r>
              <a:rPr lang="en-US" sz="2600" dirty="0" smtClean="0"/>
              <a:t> </a:t>
            </a:r>
            <a:r>
              <a:rPr lang="en-US" sz="2600" dirty="0" err="1" smtClean="0"/>
              <a:t>sumber</a:t>
            </a:r>
            <a:r>
              <a:rPr lang="en-US" sz="2600" dirty="0" smtClean="0"/>
              <a:t> </a:t>
            </a:r>
            <a:r>
              <a:rPr lang="en-US" sz="2600" dirty="0" err="1" smtClean="0"/>
              <a:t>daya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tujuan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memproduksi</a:t>
            </a:r>
            <a:r>
              <a:rPr lang="en-US" sz="2600" dirty="0" smtClean="0"/>
              <a:t> </a:t>
            </a:r>
            <a:r>
              <a:rPr lang="en-US" sz="2600" dirty="0" err="1" smtClean="0"/>
              <a:t>barang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/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jasa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dijual</a:t>
            </a:r>
            <a:endParaRPr lang="en-US" sz="2600" dirty="0" smtClean="0"/>
          </a:p>
          <a:p>
            <a:r>
              <a:rPr lang="en-US" sz="2600" b="1" dirty="0" err="1" smtClean="0"/>
              <a:t>Fungsi</a:t>
            </a:r>
            <a:r>
              <a:rPr lang="en-US" sz="2600" b="1" dirty="0" smtClean="0"/>
              <a:t> Perusahaan</a:t>
            </a:r>
            <a:r>
              <a:rPr lang="en-US" sz="2600" dirty="0" smtClean="0"/>
              <a:t>: </a:t>
            </a:r>
            <a:r>
              <a:rPr lang="en-US" sz="2600" dirty="0" err="1" smtClean="0"/>
              <a:t>Membeli</a:t>
            </a:r>
            <a:r>
              <a:rPr lang="en-US" sz="2600" dirty="0" smtClean="0"/>
              <a:t> </a:t>
            </a:r>
            <a:r>
              <a:rPr lang="en-US" sz="2600" dirty="0" err="1" smtClean="0"/>
              <a:t>sumber</a:t>
            </a:r>
            <a:r>
              <a:rPr lang="en-US" sz="2600" dirty="0" smtClean="0"/>
              <a:t> </a:t>
            </a:r>
            <a:r>
              <a:rPr lang="en-US" sz="2600" dirty="0" err="1" smtClean="0"/>
              <a:t>daya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input </a:t>
            </a:r>
            <a:r>
              <a:rPr lang="en-US" sz="2600" dirty="0" err="1" smtClean="0"/>
              <a:t>berupa</a:t>
            </a:r>
            <a:r>
              <a:rPr lang="en-US" sz="2600" dirty="0" smtClean="0"/>
              <a:t> </a:t>
            </a:r>
            <a:r>
              <a:rPr lang="en-US" sz="2600" dirty="0" err="1" smtClean="0"/>
              <a:t>tenaga</a:t>
            </a:r>
            <a:r>
              <a:rPr lang="en-US" sz="2600" dirty="0" smtClean="0"/>
              <a:t> </a:t>
            </a:r>
            <a:r>
              <a:rPr lang="en-US" sz="2600" dirty="0" err="1" smtClean="0"/>
              <a:t>kerja</a:t>
            </a:r>
            <a:r>
              <a:rPr lang="en-US" sz="2600" dirty="0" smtClean="0"/>
              <a:t>, modal,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bahan</a:t>
            </a:r>
            <a:r>
              <a:rPr lang="en-US" sz="2600" dirty="0" smtClean="0"/>
              <a:t> </a:t>
            </a:r>
            <a:r>
              <a:rPr lang="en-US" sz="2600" dirty="0" err="1" smtClean="0"/>
              <a:t>mentah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diubah</a:t>
            </a:r>
            <a:r>
              <a:rPr lang="en-US" sz="2600" dirty="0" smtClean="0"/>
              <a:t> </a:t>
            </a:r>
            <a:r>
              <a:rPr lang="en-US" sz="2600" dirty="0" err="1" smtClean="0"/>
              <a:t>menjadi</a:t>
            </a:r>
            <a:r>
              <a:rPr lang="en-US" sz="2600" dirty="0" smtClean="0"/>
              <a:t> </a:t>
            </a:r>
            <a:r>
              <a:rPr lang="en-US" sz="2600" dirty="0" err="1" smtClean="0"/>
              <a:t>barang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jasa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dijual</a:t>
            </a:r>
            <a:endParaRPr lang="en-US" sz="2600" dirty="0" smtClean="0"/>
          </a:p>
          <a:p>
            <a:r>
              <a:rPr lang="en-US" sz="2600" b="1" dirty="0" err="1" smtClean="0"/>
              <a:t>Pemilik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Sumber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daya</a:t>
            </a:r>
            <a:r>
              <a:rPr lang="en-US" sz="2600" b="1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Pekerja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Pemilik</a:t>
            </a:r>
            <a:r>
              <a:rPr lang="en-US" sz="2600" dirty="0" smtClean="0"/>
              <a:t> Modal, </a:t>
            </a:r>
            <a:r>
              <a:rPr lang="en-US" sz="2600" dirty="0" err="1" smtClean="0"/>
              <a:t>tanah</a:t>
            </a:r>
            <a:r>
              <a:rPr lang="en-US" sz="2600" dirty="0" smtClean="0"/>
              <a:t>,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bahan</a:t>
            </a:r>
            <a:r>
              <a:rPr lang="en-US" sz="2600" dirty="0" smtClean="0"/>
              <a:t> </a:t>
            </a:r>
            <a:r>
              <a:rPr lang="en-US" sz="2600" dirty="0" err="1" smtClean="0"/>
              <a:t>mentah</a:t>
            </a:r>
            <a:r>
              <a:rPr lang="en-US" sz="2600" dirty="0" smtClean="0"/>
              <a:t>) </a:t>
            </a:r>
            <a:r>
              <a:rPr lang="en-US" sz="2600" dirty="0" err="1" smtClean="0"/>
              <a:t>menggunakan</a:t>
            </a:r>
            <a:r>
              <a:rPr lang="en-US" sz="2600" dirty="0" smtClean="0"/>
              <a:t> </a:t>
            </a:r>
            <a:r>
              <a:rPr lang="en-US" sz="2600" dirty="0" err="1" smtClean="0"/>
              <a:t>pendapatan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diperoleh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penjualan</a:t>
            </a:r>
            <a:r>
              <a:rPr lang="en-US" sz="2600" dirty="0" smtClean="0"/>
              <a:t> </a:t>
            </a:r>
            <a:r>
              <a:rPr lang="en-US" sz="2600" dirty="0" err="1" smtClean="0"/>
              <a:t>jasa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sumber</a:t>
            </a:r>
            <a:r>
              <a:rPr lang="en-US" sz="2600" dirty="0" smtClean="0"/>
              <a:t> </a:t>
            </a:r>
            <a:r>
              <a:rPr lang="en-US" sz="2600" dirty="0" err="1" smtClean="0"/>
              <a:t>daya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membeli</a:t>
            </a:r>
            <a:r>
              <a:rPr lang="en-US" sz="2600" dirty="0" smtClean="0"/>
              <a:t> </a:t>
            </a:r>
            <a:r>
              <a:rPr lang="en-US" sz="2600" dirty="0" err="1" smtClean="0"/>
              <a:t>barang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jasa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diproduksi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perusahaan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17117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Perusahaan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143000"/>
                <a:ext cx="8229600" cy="5026025"/>
              </a:xfrm>
            </p:spPr>
            <p:txBody>
              <a:bodyPr/>
              <a:lstStyle/>
              <a:p>
                <a:r>
                  <a:rPr lang="en-US" dirty="0" smtClean="0"/>
                  <a:t>Teori Perusahaan </a:t>
                </a:r>
                <a:r>
                  <a:rPr lang="en-US" dirty="0" err="1" smtClean="0"/>
                  <a:t>mempostulatkan</a:t>
                </a:r>
                <a:r>
                  <a:rPr lang="en-US" dirty="0" smtClean="0"/>
                  <a:t>  </a:t>
                </a:r>
              </a:p>
              <a:p>
                <a:pPr marL="0" indent="0">
                  <a:buNone/>
                </a:pPr>
                <a:r>
                  <a:rPr lang="en-US" b="1" i="1" dirty="0" smtClean="0"/>
                  <a:t>“ </a:t>
                </a:r>
                <a:r>
                  <a:rPr lang="en-US" b="1" i="1" dirty="0" err="1" smtClean="0"/>
                  <a:t>Tujuan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utama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perusahaan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adalah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untuk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memaksimumkan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kekayaan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atau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nilai</a:t>
                </a:r>
                <a:r>
                  <a:rPr lang="en-US" b="1" i="1" dirty="0" smtClean="0"/>
                  <a:t> </a:t>
                </a:r>
                <a:r>
                  <a:rPr lang="en-US" b="1" i="1" dirty="0" err="1" smtClean="0"/>
                  <a:t>perusahaan</a:t>
                </a:r>
                <a:r>
                  <a:rPr lang="en-US" b="1" i="1" dirty="0" smtClean="0"/>
                  <a:t>”</a:t>
                </a:r>
                <a:endParaRPr lang="en-US" b="1" i="1" dirty="0"/>
              </a:p>
              <a:p>
                <a:pPr marL="0" indent="0">
                  <a:buNone/>
                </a:pPr>
                <a:r>
                  <a:rPr lang="en-US" b="1" dirty="0" smtClean="0"/>
                  <a:t>PV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𝒓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b="1" i="1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𝒓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b="1" i="1" dirty="0" smtClean="0"/>
                  <a:t> +…..+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𝒓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𝒏</m:t>
                            </m:r>
                          </m:sup>
                        </m:sSup>
                        <m:r>
                          <a:rPr lang="en-US" b="1" i="1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endParaRPr lang="en-US" b="1" i="1" dirty="0" smtClean="0"/>
              </a:p>
              <a:p>
                <a:pPr marL="0" indent="0">
                  <a:buNone/>
                </a:pPr>
                <a:r>
                  <a:rPr lang="en-US" b="1" i="1" dirty="0" smtClean="0"/>
                  <a:t>	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 smtClean="0">
                            <a:latin typeface="Cambria Math"/>
                          </a:rPr>
                          <m:t>𝒕</m:t>
                        </m:r>
                        <m:r>
                          <a:rPr lang="en-US" b="1" i="1" smtClean="0"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latin typeface="Cambria Math"/>
                          </a:rPr>
                          <m:t>𝒏</m:t>
                        </m:r>
                      </m:sup>
                      <m:e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  <m:sub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  <m:t>𝒕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𝒓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sup>
                            </m:sSup>
                            <m:r>
                              <a:rPr lang="en-US" b="1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e>
                    </m:nary>
                  </m:oMath>
                </a14:m>
                <a:endParaRPr lang="en-US" b="1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143000"/>
                <a:ext cx="8229600" cy="5026025"/>
              </a:xfrm>
              <a:blipFill rotWithShape="1">
                <a:blip r:embed="rId3"/>
                <a:stretch>
                  <a:fillRect l="-1926" t="-1578" r="-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3400" y="5103674"/>
                <a:ext cx="792480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PV  =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Sekarang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laba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perusahaan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depan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diharapkan</a:t>
                </a:r>
                <a:endParaRPr lang="en-US" dirty="0" smtClean="0"/>
              </a:p>
              <a:p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  = </m:t>
                    </m:r>
                  </m:oMath>
                </a14:m>
                <a:r>
                  <a:rPr lang="en-US" dirty="0" err="1" smtClean="0"/>
                  <a:t>Laba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diharapkan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setiap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tahun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selama</a:t>
                </a:r>
                <a:r>
                  <a:rPr lang="en-US" dirty="0" smtClean="0"/>
                  <a:t> n </a:t>
                </a:r>
                <a:r>
                  <a:rPr lang="en-US" dirty="0" err="1" smtClean="0"/>
                  <a:t>tahun</a:t>
                </a:r>
                <a:r>
                  <a:rPr lang="en-US" dirty="0" smtClean="0"/>
                  <a:t> </a:t>
                </a:r>
              </a:p>
              <a:p>
                <a:endParaRPr lang="en-US" dirty="0" smtClean="0"/>
              </a:p>
              <a:p>
                <a:r>
                  <a:rPr lang="en-US" dirty="0"/>
                  <a:t>r</a:t>
                </a:r>
                <a:r>
                  <a:rPr lang="en-US" dirty="0" smtClean="0"/>
                  <a:t>    = </a:t>
                </a:r>
                <a:r>
                  <a:rPr lang="en-US" dirty="0" err="1" smtClean="0"/>
                  <a:t>tingkat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diskonto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tepat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menemukan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sekarang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laba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depan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103674"/>
                <a:ext cx="7924800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692" t="-1736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6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873</Words>
  <Application>Microsoft Office PowerPoint</Application>
  <PresentationFormat>On-screen Show (4:3)</PresentationFormat>
  <Paragraphs>101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Wingdings</vt:lpstr>
      <vt:lpstr>Wingdings 2</vt:lpstr>
      <vt:lpstr>ms01_1</vt:lpstr>
      <vt:lpstr>Image</vt:lpstr>
      <vt:lpstr>Bab I Materi ekonomi manajerial Pengertian &amp; Ruang Lingkup Ekonomi Manajerial</vt:lpstr>
      <vt:lpstr>Definisi Ekonomi Manajerial</vt:lpstr>
      <vt:lpstr>Pengertian Ekonomi Manajerial (Schematic)</vt:lpstr>
      <vt:lpstr>Keterkaitan dengan Teori Ekonomi</vt:lpstr>
      <vt:lpstr>Keterkaitan dengan Ilmu Keputusan</vt:lpstr>
      <vt:lpstr>Keterkaitan dengan berbagai Area Fungsional Ilmu Administrasi Bisnis</vt:lpstr>
      <vt:lpstr>Proses Pengambilan Keputusan Manajerial</vt:lpstr>
      <vt:lpstr>Teori Perusahaan</vt:lpstr>
      <vt:lpstr>Tujuan dan Nilai Perusahaan</vt:lpstr>
      <vt:lpstr>Tujuan dan Nilai Perusahaan</vt:lpstr>
      <vt:lpstr>Kendala-Kendala Dalam Operasi Perusahaan</vt:lpstr>
      <vt:lpstr>Keterbatasan Teori Perusahaan</vt:lpstr>
      <vt:lpstr>Sifat &amp; Fungsi Laba</vt:lpstr>
      <vt:lpstr>Sifat &amp; Fungsi Laba</vt:lpstr>
      <vt:lpstr>Teori-Teori Laba</vt:lpstr>
      <vt:lpstr>Fungsi Laba</vt:lpstr>
      <vt:lpstr>Etika Bisnis &amp; Globalisasi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2026-03-01T05:09:52Z</dcterms:modified>
</cp:coreProperties>
</file>