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altLang="en-US" b="1" dirty="0"/>
              <a:t>Strategi </a:t>
            </a:r>
            <a:br>
              <a:rPr lang="en-GB" altLang="en-US" b="1" dirty="0"/>
            </a:br>
            <a:r>
              <a:rPr lang="en-GB" altLang="en-US" b="1" dirty="0"/>
              <a:t>Branding</a:t>
            </a:r>
            <a:endParaRPr lang="en-GB" alt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11270"/>
            <a:ext cx="3615055" cy="478155"/>
          </a:xfrm>
        </p:spPr>
        <p:txBody>
          <a:bodyPr/>
          <a:lstStyle/>
          <a:p>
            <a:pPr algn="l"/>
            <a:r>
              <a:rPr lang="en-GB" altLang="en-US" sz="1800"/>
              <a:t>Oleh : Ade Moussadecq, S.Pd., M.Sn</a:t>
            </a:r>
            <a:endParaRPr lang="en-GB" altLang="en-US" sz="1800"/>
          </a:p>
        </p:txBody>
      </p:sp>
      <p:pic>
        <p:nvPicPr>
          <p:cNvPr id="102" name="Picture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4842510" y="1724660"/>
            <a:ext cx="7486015" cy="48888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736600" y="870585"/>
            <a:ext cx="6236970" cy="1783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/>
              <a:t>Mengintegrasikan brand</a:t>
            </a:r>
            <a:endParaRPr lang="en-US" sz="2000"/>
          </a:p>
          <a:p>
            <a:endParaRPr lang="en-US"/>
          </a:p>
          <a:p>
            <a:r>
              <a:rPr lang="en-GB" altLang="en-US"/>
              <a:t>Yaitu </a:t>
            </a:r>
            <a:r>
              <a:rPr lang="en-US"/>
              <a:t>menaruh </a:t>
            </a:r>
            <a:r>
              <a:rPr lang="en-US" i="1"/>
              <a:t>branding</a:t>
            </a:r>
            <a:r>
              <a:rPr lang="en-US"/>
              <a:t> pada setiap kegiatan bisnis yang dijalankan.</a:t>
            </a:r>
            <a:r>
              <a:rPr lang="en-GB" altLang="en-US"/>
              <a:t> </a:t>
            </a:r>
            <a:r>
              <a:rPr lang="en-US"/>
              <a:t>Misalnya, yaitu dengan meletakkan logo pada setiap produk kemasan, iklan yang ditayangkan, ataupun pada media sosial.</a:t>
            </a:r>
            <a:endParaRPr lang="en-US"/>
          </a:p>
        </p:txBody>
      </p:sp>
      <p:pic>
        <p:nvPicPr>
          <p:cNvPr id="107" name="Content Placeholder 106"/>
          <p:cNvPicPr/>
          <p:nvPr>
            <p:ph idx="1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7635" y="1873250"/>
            <a:ext cx="6984365" cy="4984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722630" y="2270760"/>
            <a:ext cx="5180330" cy="1537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/>
              <a:t>Menciptakan pesan yang sesuai dengan brand</a:t>
            </a:r>
            <a:endParaRPr lang="en-US" sz="2000"/>
          </a:p>
          <a:p>
            <a:endParaRPr lang="en-US" sz="2000"/>
          </a:p>
          <a:p>
            <a:r>
              <a:rPr lang="en-GB" altLang="en-US"/>
              <a:t>Yaitu </a:t>
            </a:r>
            <a:r>
              <a:rPr lang="en-US"/>
              <a:t>gaya komunikasi yang sesuai dengan </a:t>
            </a:r>
            <a:r>
              <a:rPr lang="en-US" i="1"/>
              <a:t>brand</a:t>
            </a:r>
            <a:r>
              <a:rPr lang="en-US"/>
              <a:t>. Jika suatu </a:t>
            </a:r>
            <a:r>
              <a:rPr lang="en-US" i="1"/>
              <a:t>brand</a:t>
            </a:r>
            <a:r>
              <a:rPr lang="en-US"/>
              <a:t> merefleksikan kesan maskulin</a:t>
            </a:r>
            <a:r>
              <a:rPr lang="en-GB" altLang="en-US"/>
              <a:t> seperti L-Men</a:t>
            </a:r>
            <a:r>
              <a:rPr lang="en-US"/>
              <a:t>, maka pilihlah gaya komunikasi “It Works”.</a:t>
            </a:r>
            <a:endParaRPr lang="en-US"/>
          </a:p>
        </p:txBody>
      </p:sp>
      <p:pic>
        <p:nvPicPr>
          <p:cNvPr id="108" name="Content Placeholder 107"/>
          <p:cNvPicPr/>
          <p:nvPr>
            <p:ph idx="1"/>
          </p:nvPr>
        </p:nvPicPr>
        <p:blipFill>
          <a:blip r:embed="rId1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1445" y="1433830"/>
            <a:ext cx="5535930" cy="5302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altLang="en-US" sz="3200" b="1"/>
              <a:t>Introduction</a:t>
            </a:r>
            <a:endParaRPr lang="en-GB" altLang="en-US" sz="3200" b="1"/>
          </a:p>
        </p:txBody>
      </p:sp>
      <p:sp>
        <p:nvSpPr>
          <p:cNvPr id="4" name="Text Box 3"/>
          <p:cNvSpPr txBox="1"/>
          <p:nvPr/>
        </p:nvSpPr>
        <p:spPr>
          <a:xfrm>
            <a:off x="935990" y="1691005"/>
            <a:ext cx="398526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 i="1"/>
              <a:t>Strategi</a:t>
            </a:r>
            <a:r>
              <a:rPr lang="en-US" sz="2000"/>
              <a:t> branding adalah sebuah </a:t>
            </a:r>
            <a:r>
              <a:rPr lang="en-US" sz="2000" i="1"/>
              <a:t>tool</a:t>
            </a:r>
            <a:r>
              <a:rPr lang="en-US" sz="2000"/>
              <a:t> yang membantu</a:t>
            </a:r>
            <a:r>
              <a:rPr lang="en-GB" altLang="en-US" sz="2000"/>
              <a:t> dalam </a:t>
            </a:r>
            <a:r>
              <a:rPr lang="en-US" sz="2000"/>
              <a:t> memahami </a:t>
            </a:r>
            <a:r>
              <a:rPr lang="en-GB" altLang="en-US" sz="2000"/>
              <a:t>suatu </a:t>
            </a:r>
            <a:r>
              <a:rPr lang="en-GB" altLang="en-US" sz="2000" i="1"/>
              <a:t>brand</a:t>
            </a:r>
            <a:r>
              <a:rPr lang="en-US" sz="2000"/>
              <a:t> </a:t>
            </a:r>
            <a:r>
              <a:rPr lang="en-GB" altLang="en-US" sz="2000"/>
              <a:t>serta perencanaan komunikasi visual-nya</a:t>
            </a:r>
            <a:r>
              <a:rPr lang="en-US" sz="2000"/>
              <a:t> ke audiens.</a:t>
            </a:r>
            <a:endParaRPr lang="en-US" sz="2000"/>
          </a:p>
        </p:txBody>
      </p:sp>
      <p:pic>
        <p:nvPicPr>
          <p:cNvPr id="2050" name="Picture 2" descr="Graphic Design Vector Illustration (AI)"/>
          <p:cNvPicPr>
            <a:picLocks noChangeAspect="1" noChangeArrowheads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6"/>
          <a:stretch>
            <a:fillRect/>
          </a:stretch>
        </p:blipFill>
        <p:spPr bwMode="auto">
          <a:xfrm>
            <a:off x="6390005" y="2506345"/>
            <a:ext cx="5801995" cy="435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935990" y="876300"/>
            <a:ext cx="563943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Strategi </a:t>
            </a:r>
            <a:r>
              <a:rPr lang="en-GB" altLang="en-US" i="1"/>
              <a:t>branding</a:t>
            </a:r>
            <a:r>
              <a:rPr lang="en-GB" altLang="en-US"/>
              <a:t> menjelaskan</a:t>
            </a:r>
            <a:r>
              <a:rPr lang="en-US"/>
              <a:t> menjelaskan hal-hal non-fisik dan manfaat sebuah brand, membantu membuat </a:t>
            </a:r>
            <a:r>
              <a:rPr lang="en-US" i="1"/>
              <a:t>brand image</a:t>
            </a:r>
            <a:r>
              <a:rPr lang="en-US"/>
              <a:t> dan USP (unique selling point)</a:t>
            </a:r>
            <a:r>
              <a:rPr lang="en-GB" altLang="en-US"/>
              <a:t> dari </a:t>
            </a:r>
            <a:r>
              <a:rPr lang="en-GB" altLang="en-US" i="1"/>
              <a:t>brand</a:t>
            </a:r>
            <a:r>
              <a:rPr lang="en-US"/>
              <a:t> serta membangun tujuan jangka panjang dan keberlangsungan suatu </a:t>
            </a:r>
            <a:r>
              <a:rPr lang="en-US" i="1"/>
              <a:t>brand.</a:t>
            </a:r>
            <a:endParaRPr lang="en-US" i="1"/>
          </a:p>
        </p:txBody>
      </p:sp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flipH="1">
            <a:off x="5527040" y="1922145"/>
            <a:ext cx="6251575" cy="45929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altLang="en-US" sz="2400" b="1"/>
              <a:t>Elemen Strategi </a:t>
            </a:r>
            <a:r>
              <a:rPr lang="en-GB" altLang="en-US" sz="2400" b="1" i="1"/>
              <a:t>Branding</a:t>
            </a:r>
            <a:endParaRPr lang="en-GB" altLang="en-US" sz="2400" b="1" i="1"/>
          </a:p>
        </p:txBody>
      </p:sp>
      <p:sp>
        <p:nvSpPr>
          <p:cNvPr id="5" name="Text Box 4"/>
          <p:cNvSpPr txBox="1"/>
          <p:nvPr/>
        </p:nvSpPr>
        <p:spPr>
          <a:xfrm>
            <a:off x="935990" y="1438275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GB" altLang="en-US" sz="2400"/>
              <a:t>1. </a:t>
            </a:r>
            <a:r>
              <a:rPr lang="en-US" sz="2400"/>
              <a:t>Tujuan </a:t>
            </a:r>
            <a:endParaRPr lang="en-US" sz="2400"/>
          </a:p>
        </p:txBody>
      </p:sp>
      <p:sp>
        <p:nvSpPr>
          <p:cNvPr id="6" name="Text Box 5"/>
          <p:cNvSpPr txBox="1"/>
          <p:nvPr/>
        </p:nvSpPr>
        <p:spPr>
          <a:xfrm>
            <a:off x="1062990" y="2131695"/>
            <a:ext cx="434403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Tujuan sebuah</a:t>
            </a:r>
            <a:r>
              <a:rPr lang="en-US" i="1"/>
              <a:t> brand</a:t>
            </a:r>
            <a:r>
              <a:rPr lang="en-US"/>
              <a:t> sangat terkait dengan alasan mengapa brand tersebut ada dan fungsi apa yang dimilikinya.</a:t>
            </a: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1062990" y="3494405"/>
            <a:ext cx="549084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Untuk mengetahui tujuan </a:t>
            </a:r>
            <a:r>
              <a:rPr lang="en-US" i="1"/>
              <a:t>brand</a:t>
            </a:r>
            <a:r>
              <a:rPr lang="en-US"/>
              <a:t>, pertimbangkan dua hal berikut ini</a:t>
            </a:r>
            <a:r>
              <a:rPr lang="en-GB" altLang="en-US"/>
              <a:t> :</a:t>
            </a:r>
            <a:endParaRPr lang="en-US"/>
          </a:p>
          <a:p>
            <a:endParaRPr lang="en-US"/>
          </a:p>
          <a:p>
            <a:r>
              <a:rPr lang="en-US"/>
              <a:t>Tujuan fungsional: Berkaitan dengan  alasan komersial, seperti brand hadir untuk mendapatkan uang.</a:t>
            </a:r>
            <a:endParaRPr lang="en-US"/>
          </a:p>
          <a:p>
            <a:endParaRPr lang="en-US"/>
          </a:p>
          <a:p>
            <a:r>
              <a:rPr lang="en-US"/>
              <a:t>Tujuan intensional: Berkaitan dengan dampak positif </a:t>
            </a:r>
            <a:r>
              <a:rPr lang="en-GB" altLang="en-US"/>
              <a:t>terhadap </a:t>
            </a:r>
            <a:r>
              <a:rPr lang="en-GB" altLang="en-US" i="1"/>
              <a:t>audience</a:t>
            </a:r>
            <a:r>
              <a:rPr lang="en-GB" altLang="en-US"/>
              <a:t>.</a:t>
            </a:r>
            <a:endParaRPr lang="en-GB" altLang="en-US"/>
          </a:p>
        </p:txBody>
      </p:sp>
      <p:pic>
        <p:nvPicPr>
          <p:cNvPr id="8194" name="Picture 2" descr="Graphic Designer job description | Totaljobs"/>
          <p:cNvPicPr>
            <a:picLocks noChangeAspect="1" noChangeArrowheads="1"/>
          </p:cNvPicPr>
          <p:nvPr>
            <p:ph idx="1"/>
          </p:nvPr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28870" y="1252855"/>
            <a:ext cx="7735570" cy="435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1024255" y="474980"/>
            <a:ext cx="5165090" cy="2953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GB" altLang="en-US" sz="2400" b="1"/>
              <a:t>2. </a:t>
            </a:r>
            <a:r>
              <a:rPr lang="en-US" sz="2400" b="1"/>
              <a:t>Konsistensi</a:t>
            </a:r>
            <a:endParaRPr lang="en-US" sz="2400" b="1"/>
          </a:p>
          <a:p>
            <a:endParaRPr lang="en-US"/>
          </a:p>
          <a:p>
            <a:r>
              <a:rPr lang="en-US"/>
              <a:t>Konsistensi membantu</a:t>
            </a:r>
            <a:r>
              <a:rPr lang="en-GB" altLang="en-US"/>
              <a:t> dalam</a:t>
            </a:r>
            <a:r>
              <a:rPr lang="en-US"/>
              <a:t> membuat </a:t>
            </a:r>
            <a:r>
              <a:rPr lang="en-US" i="1"/>
              <a:t>strategi branding</a:t>
            </a:r>
            <a:r>
              <a:rPr lang="en-US"/>
              <a:t> yang </a:t>
            </a:r>
            <a:r>
              <a:rPr lang="en-GB" altLang="en-US"/>
              <a:t>efektif.</a:t>
            </a:r>
            <a:endParaRPr lang="en-US"/>
          </a:p>
          <a:p>
            <a:endParaRPr lang="en-US"/>
          </a:p>
          <a:p>
            <a:r>
              <a:rPr lang="en-GB" altLang="en-US"/>
              <a:t>seperti </a:t>
            </a:r>
            <a:r>
              <a:rPr lang="en-US"/>
              <a:t>penyampaian pesan </a:t>
            </a:r>
            <a:r>
              <a:rPr lang="en-GB" altLang="en-US"/>
              <a:t>yang</a:t>
            </a:r>
            <a:r>
              <a:rPr lang="en-US"/>
              <a:t> berfokus pada topik-topik yang relevan </a:t>
            </a:r>
            <a:r>
              <a:rPr lang="en-GB" altLang="en-US"/>
              <a:t>bagi </a:t>
            </a:r>
            <a:r>
              <a:rPr lang="en-GB" altLang="en-US" i="1"/>
              <a:t>brand</a:t>
            </a:r>
            <a:r>
              <a:rPr lang="en-GB" altLang="en-US"/>
              <a:t> tersebut.</a:t>
            </a:r>
            <a:endParaRPr lang="en-GB" altLang="en-US"/>
          </a:p>
          <a:p>
            <a:endParaRPr lang="en-US"/>
          </a:p>
          <a:p>
            <a:r>
              <a:rPr lang="en-GB" altLang="en-US"/>
              <a:t>dampak dari konsistensi akan meningkatkan </a:t>
            </a:r>
            <a:r>
              <a:rPr lang="en-US"/>
              <a:t> </a:t>
            </a:r>
            <a:r>
              <a:rPr lang="en-US" i="1"/>
              <a:t>brand loyalty.</a:t>
            </a:r>
            <a:endParaRPr lang="en-US" i="1"/>
          </a:p>
        </p:txBody>
      </p:sp>
      <p:pic>
        <p:nvPicPr>
          <p:cNvPr id="10242" name="Picture 2" descr="THE CRITICAL IMPORTANCE OF GRAPHIC DESIGN IN BUSINESS | NASSCOM Community |  The Official Community of Indian IT Industry"/>
          <p:cNvPicPr>
            <a:picLocks noChangeAspect="1" noChangeArrowheads="1"/>
          </p:cNvPicPr>
          <p:nvPr>
            <p:ph idx="1"/>
          </p:nvPr>
        </p:nvPicPr>
        <p:blipFill>
          <a:blip r:embed="rId1">
            <a:clrChange>
              <a:clrFrom>
                <a:srgbClr val="46DAC7"/>
              </a:clrFrom>
              <a:clrTo>
                <a:srgbClr val="46DA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1818005"/>
            <a:ext cx="8063230" cy="503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555625" y="370205"/>
            <a:ext cx="635762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GB" altLang="en-US" sz="2400" b="1"/>
              <a:t>3. </a:t>
            </a:r>
            <a:r>
              <a:rPr lang="en-US" sz="2400" b="1"/>
              <a:t>Emosi</a:t>
            </a:r>
            <a:endParaRPr lang="en-US" sz="2400" b="1"/>
          </a:p>
          <a:p>
            <a:endParaRPr lang="en-US" sz="2400" b="1"/>
          </a:p>
          <a:p>
            <a:r>
              <a:rPr lang="en-GB" altLang="en-US"/>
              <a:t>K</a:t>
            </a:r>
            <a:r>
              <a:rPr lang="en-US"/>
              <a:t>onsumen tidak selalu melakukan pembelian berdasarkan pemikiran rasional bahkan cenderung berdasarkan perasaan mereka.</a:t>
            </a:r>
            <a:endParaRPr lang="en-US"/>
          </a:p>
          <a:p>
            <a:endParaRPr lang="en-US"/>
          </a:p>
          <a:p>
            <a:r>
              <a:rPr lang="en-US"/>
              <a:t>Melibatkan emosi dalam strategi akan membantu brand</a:t>
            </a:r>
            <a:r>
              <a:rPr lang="en-GB" altLang="en-US"/>
              <a:t> </a:t>
            </a:r>
            <a:r>
              <a:rPr lang="en-US"/>
              <a:t>terhubung dengan </a:t>
            </a:r>
            <a:r>
              <a:rPr lang="en-US" i="1"/>
              <a:t>audiens.</a:t>
            </a:r>
            <a:endParaRPr lang="en-US" i="1"/>
          </a:p>
          <a:p>
            <a:endParaRPr lang="en-US"/>
          </a:p>
          <a:p>
            <a:endParaRPr lang="en-US"/>
          </a:p>
        </p:txBody>
      </p:sp>
      <p:pic>
        <p:nvPicPr>
          <p:cNvPr id="104" name="Content Placeholder 103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64275" y="1206500"/>
            <a:ext cx="5708015" cy="55289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646430" y="546100"/>
            <a:ext cx="573913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GB" altLang="en-US" sz="2400" b="1"/>
              <a:t>4. </a:t>
            </a:r>
            <a:r>
              <a:rPr lang="en-US" sz="2400" b="1" i="1"/>
              <a:t>Competitive </a:t>
            </a:r>
            <a:r>
              <a:rPr lang="en-GB" altLang="en-US" sz="2400" b="1" i="1"/>
              <a:t>A</a:t>
            </a:r>
            <a:r>
              <a:rPr lang="en-US" sz="2400" b="1" i="1"/>
              <a:t>wareness</a:t>
            </a:r>
            <a:endParaRPr lang="en-US" sz="2400" b="1" i="1"/>
          </a:p>
          <a:p>
            <a:endParaRPr lang="en-US" sz="2400" b="1"/>
          </a:p>
          <a:p>
            <a:r>
              <a:rPr lang="en-US"/>
              <a:t>Memonitor kompetitor juga adalah salah satu elemen penting dalam </a:t>
            </a:r>
            <a:r>
              <a:rPr lang="en-US" i="1"/>
              <a:t>brand strategy.</a:t>
            </a:r>
            <a:endParaRPr lang="en-US" i="1"/>
          </a:p>
          <a:p>
            <a:endParaRPr lang="en-US"/>
          </a:p>
          <a:p>
            <a:r>
              <a:rPr lang="en-GB" altLang="en-US"/>
              <a:t>Caranya : </a:t>
            </a:r>
            <a:r>
              <a:rPr lang="en-US"/>
              <a:t>berinteraksi dengan konsumen kompetitor</a:t>
            </a:r>
            <a:r>
              <a:rPr lang="en-GB" altLang="en-US"/>
              <a:t>, </a:t>
            </a:r>
            <a:endParaRPr lang="en-US"/>
          </a:p>
          <a:p>
            <a:r>
              <a:rPr lang="en-GB" altLang="en-US"/>
              <a:t>j</a:t>
            </a:r>
            <a:r>
              <a:rPr lang="en-US"/>
              <a:t>ika ada post yang meminta user untuk memilih brand A , </a:t>
            </a:r>
            <a:r>
              <a:rPr lang="en-GB" altLang="en-US"/>
              <a:t>kita </a:t>
            </a:r>
            <a:r>
              <a:rPr lang="en-US"/>
              <a:t>dapat langsung memberi komentar sebagai user lainnya dan menjawab “tentu memilih brand Z, karena </a:t>
            </a:r>
            <a:r>
              <a:rPr lang="en-GB" altLang="en-US"/>
              <a:t>bla..bla</a:t>
            </a:r>
            <a:r>
              <a:rPr lang="en-US"/>
              <a:t>”.</a:t>
            </a:r>
            <a:endParaRPr lang="en-US"/>
          </a:p>
        </p:txBody>
      </p:sp>
      <p:pic>
        <p:nvPicPr>
          <p:cNvPr id="105" name="Content Placeholder 104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992495" y="1511300"/>
            <a:ext cx="6199505" cy="5346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692150" y="586740"/>
            <a:ext cx="53752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/>
              <a:t>Cara Melakukan Strategi Branding</a:t>
            </a:r>
            <a:endParaRPr lang="en-US" sz="2800" b="1"/>
          </a:p>
        </p:txBody>
      </p:sp>
      <p:pic>
        <p:nvPicPr>
          <p:cNvPr id="101" name="Content Placeholder 100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951220" y="1533525"/>
            <a:ext cx="6123305" cy="4578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812165" y="1461770"/>
            <a:ext cx="38220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/>
              <a:t>Menggunakan logo yang sesuai</a:t>
            </a:r>
            <a:endParaRPr lang="en-US" sz="2000"/>
          </a:p>
        </p:txBody>
      </p:sp>
      <p:sp>
        <p:nvSpPr>
          <p:cNvPr id="7" name="Text Box 6"/>
          <p:cNvSpPr txBox="1"/>
          <p:nvPr/>
        </p:nvSpPr>
        <p:spPr>
          <a:xfrm>
            <a:off x="812165" y="2183130"/>
            <a:ext cx="498348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Logo yang sesuai dapat ditempatkan pada setiap marketing </a:t>
            </a:r>
            <a:r>
              <a:rPr lang="en-GB" altLang="en-US" i="1"/>
              <a:t>tools. </a:t>
            </a:r>
            <a:r>
              <a:rPr lang="en-US"/>
              <a:t>Misalnya, dalam kemasan produk, ataupun pada foto profil yang dipasang di akun bisnis media sosial.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782320" y="619760"/>
            <a:ext cx="2540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/>
              <a:t>Memiliki pesan </a:t>
            </a:r>
            <a:r>
              <a:rPr lang="en-US" sz="2000" i="1"/>
              <a:t>brand</a:t>
            </a:r>
            <a:endParaRPr lang="en-US" sz="2000" i="1"/>
          </a:p>
        </p:txBody>
      </p:sp>
      <p:sp>
        <p:nvSpPr>
          <p:cNvPr id="5" name="Text Box 4"/>
          <p:cNvSpPr txBox="1"/>
          <p:nvPr/>
        </p:nvSpPr>
        <p:spPr>
          <a:xfrm>
            <a:off x="782320" y="1371600"/>
            <a:ext cx="573849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Misalnya, pada produk Teh Botol Sosro, </a:t>
            </a:r>
            <a:r>
              <a:rPr lang="en-GB" altLang="en-US"/>
              <a:t>dengan</a:t>
            </a:r>
            <a:r>
              <a:rPr lang="en-US"/>
              <a:t> </a:t>
            </a:r>
            <a:r>
              <a:rPr lang="en-US" i="1"/>
              <a:t>tagline</a:t>
            </a:r>
            <a:r>
              <a:rPr lang="en-US"/>
              <a:t> “Apa pun makanannya, minumnya Teh Botol Sosro”.</a:t>
            </a:r>
            <a:endParaRPr lang="en-US"/>
          </a:p>
          <a:p>
            <a:endParaRPr lang="en-US"/>
          </a:p>
          <a:p>
            <a:r>
              <a:rPr lang="en-US"/>
              <a:t>Artinya, Sosro ingin mendorong konsumen untuk percaya bahwa hidangan apapun jenisnya, pasangan untuk melepas dahaga adalah Teh Botol Sosro.</a:t>
            </a:r>
            <a:endParaRPr lang="en-US"/>
          </a:p>
        </p:txBody>
      </p:sp>
      <p:pic>
        <p:nvPicPr>
          <p:cNvPr id="106" name="Content Placeholder 105"/>
          <p:cNvPicPr/>
          <p:nvPr>
            <p:ph idx="1"/>
          </p:nvPr>
        </p:nvPicPr>
        <p:blipFill>
          <a:blip r:embed="rId1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4190" y="1645920"/>
            <a:ext cx="6607810" cy="52120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2432</Words>
  <Application>WPS Presentation</Application>
  <PresentationFormat>Widescreen</PresentationFormat>
  <Paragraphs>65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  Branding</dc:title>
  <dc:creator/>
  <cp:lastModifiedBy>DELL</cp:lastModifiedBy>
  <cp:revision>2</cp:revision>
  <dcterms:created xsi:type="dcterms:W3CDTF">2023-03-19T10:18:28Z</dcterms:created>
  <dcterms:modified xsi:type="dcterms:W3CDTF">2023-03-19T11:03:24Z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BA45226F14A543C780C60D14B5A0D594</vt:lpwstr>
  </property>
  <property fmtid="{D5CDD505-2E9C-101B-9397-08002B2CF9AE}" pid="3" name="KSOProductBuildVer">
    <vt:lpwstr>1033-11.2.0.11486</vt:lpwstr>
  </property>
</Properties>
</file>