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63" d="100"/>
          <a:sy n="63" d="100"/>
        </p:scale>
        <p:origin x="93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975F4A-1A24-42A5-B869-8D35556CECC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B84F476-D72B-40BC-9D68-54F923EFEC5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371E50C-B219-45F1-A9A5-E330DAD666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09F1F8-9711-4FEB-B84D-2B50F7732EB7}" type="datetimeFigureOut">
              <a:rPr lang="en-US" smtClean="0"/>
              <a:t>3/26/2026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0B3DB2F-E600-40FB-BD58-C9B12F7DED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965AC6-B98E-4728-9539-46126C1CCC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096C7-2B73-4552-8170-EED323F5E5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60082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2C83DD-3708-4FDA-BA28-97D8A23A8A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1BF2E08-5663-4DAE-90BC-664019ED444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475F08F-6490-4DD7-B213-435487FE08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09F1F8-9711-4FEB-B84D-2B50F7732EB7}" type="datetimeFigureOut">
              <a:rPr lang="en-US" smtClean="0"/>
              <a:t>3/26/2026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39CB152-768E-455C-8642-4C00943E4C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5177B5-10D4-4E29-BAAB-B6B703BFD0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096C7-2B73-4552-8170-EED323F5E5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25626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4E96892-6F3F-4003-B45D-04444EDF8FB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ACDAFEC-A2F0-40E6-BBD7-001D9B5C667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14FA13-9BF9-49F7-84C8-1FB2FCD0ED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09F1F8-9711-4FEB-B84D-2B50F7732EB7}" type="datetimeFigureOut">
              <a:rPr lang="en-US" smtClean="0"/>
              <a:t>3/26/2026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82F2EFA-60A5-4035-8AD7-DF00C0BE73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9BD2BB-E0D1-4FD2-AAA7-BDC3E23438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096C7-2B73-4552-8170-EED323F5E5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06919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336034-5BDC-447B-BCA6-A573003869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5BEB59-EF59-490B-A573-CA464CA8D15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7523D7-D6A5-4791-9203-7F9011AA26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09F1F8-9711-4FEB-B84D-2B50F7732EB7}" type="datetimeFigureOut">
              <a:rPr lang="en-US" smtClean="0"/>
              <a:t>3/26/2026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141430F-F644-4C78-A695-D208733123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68781FE-E42E-4F9B-B271-3F99F45EB9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096C7-2B73-4552-8170-EED323F5E5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76404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11CD90-51E3-4DF2-B799-8C4140DD63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790E936-1C73-4C44-A230-397C4981CDF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EB5B89A-D320-4777-A224-13C0D7D91D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09F1F8-9711-4FEB-B84D-2B50F7732EB7}" type="datetimeFigureOut">
              <a:rPr lang="en-US" smtClean="0"/>
              <a:t>3/26/2026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899A28-B616-4FDD-86D4-BD57863C1B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26EB796-B8D2-484B-BA6F-D7A5829DD1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096C7-2B73-4552-8170-EED323F5E5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19252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CF0462-C765-432E-8596-AECF0E5DAA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6F6F50-9374-4642-86E4-5B50FF40967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ADA4A42-F7FD-4E2C-B29A-73791633B81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E89642C-2545-49B8-9F0D-C07D221DA4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09F1F8-9711-4FEB-B84D-2B50F7732EB7}" type="datetimeFigureOut">
              <a:rPr lang="en-US" smtClean="0"/>
              <a:t>3/26/2026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EB0DA8C-3C3A-4042-83A4-284C4385D3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BD751DD-2F86-4D30-8021-3189B29D92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096C7-2B73-4552-8170-EED323F5E5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54866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F9C9A5-70AA-402F-AA54-551E08F8AA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30A34C6-AC13-4390-9FA7-C184A74D3B2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E6E830E-3E22-43E2-ADDE-9ABD0E38549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D347444-DCAE-412D-A75B-F494451E7CF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8261DC0-C980-4C74-B58A-2C9906586A4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6FBCBC9-D744-4A74-A24B-F8827A6CD7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09F1F8-9711-4FEB-B84D-2B50F7732EB7}" type="datetimeFigureOut">
              <a:rPr lang="en-US" smtClean="0"/>
              <a:t>3/26/2026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4975A44-8378-4DD0-AA85-96F65528B5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DCFF3C3-365E-44F6-9ED1-CD2195E66D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096C7-2B73-4552-8170-EED323F5E5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42392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1474BE-0207-4C9B-86E8-CDEDFD745F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D581266-9AFB-4E6F-9E3A-B5CC64BE6F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09F1F8-9711-4FEB-B84D-2B50F7732EB7}" type="datetimeFigureOut">
              <a:rPr lang="en-US" smtClean="0"/>
              <a:t>3/26/2026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023C0F2-968D-4414-BCF4-592AE0E965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4BC2905-5A96-4680-B07A-2A7B65F3F8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096C7-2B73-4552-8170-EED323F5E5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24683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C19FECA-0EC3-4DA8-A704-55544FBA26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09F1F8-9711-4FEB-B84D-2B50F7732EB7}" type="datetimeFigureOut">
              <a:rPr lang="en-US" smtClean="0"/>
              <a:t>3/26/2026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2E5613D-2F0A-420D-AB13-FAA45F9EEC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1C3AA8D-42DF-4A68-8FCC-9AC5A3C6FC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096C7-2B73-4552-8170-EED323F5E5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22402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7680C1-7EE5-48C6-9D16-51C9F0E6D4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AF0917-184D-4493-AE8B-9A92D57338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894CFC3-C32C-4DF2-88E7-918C00D2E1E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EA63593-62E4-44A4-BDF1-0901BED14F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09F1F8-9711-4FEB-B84D-2B50F7732EB7}" type="datetimeFigureOut">
              <a:rPr lang="en-US" smtClean="0"/>
              <a:t>3/26/2026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09E46C1-8955-4F9A-9888-C8EBD2E504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DEB9984-426D-47C6-A935-25009C3893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096C7-2B73-4552-8170-EED323F5E5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84391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FE426E-B400-4790-8AD8-F1DC4EF87F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A18DF08-2856-47D9-A50B-808D0FAF06E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E0DE163-8A4E-491B-B296-3C27EA26100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6091C41-1F20-407F-AA98-6041ADD25D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09F1F8-9711-4FEB-B84D-2B50F7732EB7}" type="datetimeFigureOut">
              <a:rPr lang="en-US" smtClean="0"/>
              <a:t>3/26/2026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71CA7C3-13BD-4E8C-8C9B-ED12C37B13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93E1385-2595-4578-9418-CFB92F08F0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096C7-2B73-4552-8170-EED323F5E5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12087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F13AB9B-3DA8-43CF-9917-14A7A464EA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328F013-1A10-45F1-A2D6-BFECDDCAF2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C6ADA52-0086-4367-A2DA-79420609B20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09F1F8-9711-4FEB-B84D-2B50F7732EB7}" type="datetimeFigureOut">
              <a:rPr lang="en-US" smtClean="0"/>
              <a:t>3/26/2026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49A557F-7127-49F4-B41D-71F8B9E60CA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02B47B0-6EC3-4147-A849-30E6F04FCAA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6096C7-2B73-4552-8170-EED323F5E5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62650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F02F0A-A010-47C9-84C3-259644344C0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b="1" dirty="0"/>
              <a:t>Penggunaan Mendeley untuk Sitasi Tulisan Ilmiah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900817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81CEB238-CC33-47C0-A424-28662019174E}"/>
              </a:ext>
            </a:extLst>
          </p:cNvPr>
          <p:cNvSpPr txBox="1"/>
          <p:nvPr/>
        </p:nvSpPr>
        <p:spPr>
          <a:xfrm>
            <a:off x="3048000" y="2905780"/>
            <a:ext cx="60960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800" b="1" dirty="0"/>
              <a:t>APA ITU SITASI/KUTIPAN ?</a:t>
            </a:r>
          </a:p>
        </p:txBody>
      </p:sp>
    </p:spTree>
    <p:extLst>
      <p:ext uri="{BB962C8B-B14F-4D97-AF65-F5344CB8AC3E}">
        <p14:creationId xmlns:p14="http://schemas.microsoft.com/office/powerpoint/2010/main" val="26556352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AAE7DA6A-FD5B-4B8B-BB71-C4E9D566D863}"/>
              </a:ext>
            </a:extLst>
          </p:cNvPr>
          <p:cNvSpPr txBox="1"/>
          <p:nvPr/>
        </p:nvSpPr>
        <p:spPr>
          <a:xfrm>
            <a:off x="1158240" y="1626215"/>
            <a:ext cx="4937760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sz="2000" dirty="0" err="1"/>
              <a:t>Sitasi</a:t>
            </a:r>
            <a:r>
              <a:rPr lang="en-US" sz="2000" dirty="0"/>
              <a:t> </a:t>
            </a:r>
            <a:r>
              <a:rPr lang="en-US" sz="2000" dirty="0" err="1"/>
              <a:t>merupakan</a:t>
            </a:r>
            <a:r>
              <a:rPr lang="en-US" sz="2000" dirty="0"/>
              <a:t> </a:t>
            </a:r>
            <a:r>
              <a:rPr lang="en-US" sz="2000" dirty="0" err="1"/>
              <a:t>praktik</a:t>
            </a:r>
            <a:r>
              <a:rPr lang="en-US" sz="2000" dirty="0"/>
              <a:t> </a:t>
            </a:r>
            <a:r>
              <a:rPr lang="en-US" sz="2000" dirty="0" err="1"/>
              <a:t>memberikan</a:t>
            </a:r>
            <a:r>
              <a:rPr lang="en-US" sz="2000" dirty="0"/>
              <a:t> </a:t>
            </a:r>
            <a:r>
              <a:rPr lang="en-US" sz="2000" dirty="0" err="1"/>
              <a:t>kredit</a:t>
            </a:r>
            <a:r>
              <a:rPr lang="en-US" sz="2000" dirty="0"/>
              <a:t> </a:t>
            </a:r>
            <a:r>
              <a:rPr lang="en-US" sz="2000" dirty="0" err="1"/>
              <a:t>kepada</a:t>
            </a:r>
            <a:r>
              <a:rPr lang="en-US" sz="2000" dirty="0"/>
              <a:t> </a:t>
            </a:r>
            <a:r>
              <a:rPr lang="en-US" sz="2000" dirty="0" err="1"/>
              <a:t>sumber</a:t>
            </a:r>
            <a:r>
              <a:rPr lang="en-US" sz="2000" dirty="0"/>
              <a:t> </a:t>
            </a:r>
            <a:r>
              <a:rPr lang="en-US" sz="2000" dirty="0" err="1"/>
              <a:t>informasi</a:t>
            </a:r>
            <a:r>
              <a:rPr lang="en-US" sz="2000" dirty="0"/>
              <a:t> yang </a:t>
            </a:r>
            <a:r>
              <a:rPr lang="en-US" sz="2000" dirty="0" err="1"/>
              <a:t>digunakan</a:t>
            </a:r>
            <a:r>
              <a:rPr lang="en-US" sz="2000" dirty="0"/>
              <a:t> </a:t>
            </a:r>
            <a:r>
              <a:rPr lang="en-US" sz="2000" dirty="0" err="1"/>
              <a:t>dalam</a:t>
            </a:r>
            <a:r>
              <a:rPr lang="en-US" sz="2000" dirty="0"/>
              <a:t> </a:t>
            </a:r>
            <a:r>
              <a:rPr lang="en-US" sz="2000" dirty="0" err="1"/>
              <a:t>penulisan</a:t>
            </a:r>
            <a:r>
              <a:rPr lang="en-US" sz="2000" dirty="0"/>
              <a:t> </a:t>
            </a:r>
            <a:r>
              <a:rPr lang="en-US" sz="2000" dirty="0" err="1"/>
              <a:t>ilmiah</a:t>
            </a:r>
            <a:r>
              <a:rPr lang="en-US" sz="2000" dirty="0"/>
              <a:t> </a:t>
            </a:r>
            <a:r>
              <a:rPr lang="en-US" sz="2000" dirty="0" err="1"/>
              <a:t>untuk</a:t>
            </a:r>
            <a:r>
              <a:rPr lang="en-US" sz="2000" dirty="0"/>
              <a:t> </a:t>
            </a:r>
            <a:r>
              <a:rPr lang="en-US" sz="2000" dirty="0" err="1"/>
              <a:t>menjaga</a:t>
            </a:r>
            <a:r>
              <a:rPr lang="en-US" sz="2000" dirty="0"/>
              <a:t> </a:t>
            </a:r>
            <a:r>
              <a:rPr lang="en-US" sz="2000" dirty="0" err="1"/>
              <a:t>integritas</a:t>
            </a:r>
            <a:r>
              <a:rPr lang="en-US" sz="2000" dirty="0"/>
              <a:t> </a:t>
            </a:r>
            <a:r>
              <a:rPr lang="en-US" sz="2000" dirty="0" err="1"/>
              <a:t>akademik</a:t>
            </a:r>
            <a:r>
              <a:rPr lang="en-US" sz="2000" dirty="0"/>
              <a:t> (Creswell, 2020).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36DF08E-E5C7-412C-A723-8C80C37D45D8}"/>
              </a:ext>
            </a:extLst>
          </p:cNvPr>
          <p:cNvSpPr txBox="1"/>
          <p:nvPr/>
        </p:nvSpPr>
        <p:spPr>
          <a:xfrm>
            <a:off x="1158240" y="3698855"/>
            <a:ext cx="4937760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b="1" dirty="0" err="1"/>
              <a:t>Maka</a:t>
            </a:r>
            <a:r>
              <a:rPr lang="en-US" b="1" dirty="0"/>
              <a:t> </a:t>
            </a:r>
            <a:r>
              <a:rPr lang="en-US" b="1" dirty="0" err="1"/>
              <a:t>dapat</a:t>
            </a:r>
            <a:r>
              <a:rPr lang="en-US" b="1" dirty="0"/>
              <a:t> </a:t>
            </a:r>
            <a:r>
              <a:rPr lang="en-US" b="1" dirty="0" err="1"/>
              <a:t>disimpulkan</a:t>
            </a:r>
            <a:r>
              <a:rPr lang="en-US" b="1" dirty="0"/>
              <a:t> </a:t>
            </a:r>
            <a:r>
              <a:rPr lang="en-US" b="1" dirty="0" err="1"/>
              <a:t>bahwa</a:t>
            </a:r>
            <a:r>
              <a:rPr lang="en-US" b="1" dirty="0"/>
              <a:t> </a:t>
            </a:r>
            <a:r>
              <a:rPr lang="en-US" b="1" dirty="0" err="1"/>
              <a:t>sitasi</a:t>
            </a:r>
            <a:r>
              <a:rPr lang="en-US" b="1" dirty="0"/>
              <a:t> </a:t>
            </a:r>
            <a:r>
              <a:rPr lang="en-US" b="1" dirty="0" err="1"/>
              <a:t>adalah</a:t>
            </a:r>
            <a:r>
              <a:rPr lang="en-US" dirty="0"/>
              <a:t> </a:t>
            </a:r>
            <a:r>
              <a:rPr lang="en-US" dirty="0" err="1"/>
              <a:t>cara</a:t>
            </a:r>
            <a:r>
              <a:rPr lang="en-US" dirty="0"/>
              <a:t> </a:t>
            </a:r>
            <a:r>
              <a:rPr lang="en-US" dirty="0" err="1"/>
              <a:t>mencantumkan</a:t>
            </a:r>
            <a:r>
              <a:rPr lang="en-US" dirty="0"/>
              <a:t> </a:t>
            </a:r>
            <a:r>
              <a:rPr lang="en-US" dirty="0" err="1"/>
              <a:t>sumber</a:t>
            </a:r>
            <a:r>
              <a:rPr lang="en-US" dirty="0"/>
              <a:t> </a:t>
            </a:r>
            <a:r>
              <a:rPr lang="en-US" dirty="0" err="1"/>
              <a:t>referensi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karya</a:t>
            </a:r>
            <a:r>
              <a:rPr lang="en-US" dirty="0"/>
              <a:t> </a:t>
            </a:r>
            <a:r>
              <a:rPr lang="en-US" dirty="0" err="1"/>
              <a:t>ilmiah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bentuk</a:t>
            </a:r>
            <a:r>
              <a:rPr lang="en-US" dirty="0"/>
              <a:t> </a:t>
            </a:r>
            <a:r>
              <a:rPr lang="en-US" dirty="0" err="1"/>
              <a:t>pengakuan</a:t>
            </a:r>
            <a:r>
              <a:rPr lang="en-US" dirty="0"/>
              <a:t> </a:t>
            </a:r>
            <a:r>
              <a:rPr lang="en-US" dirty="0" err="1"/>
              <a:t>terhadap</a:t>
            </a:r>
            <a:r>
              <a:rPr lang="en-US" dirty="0"/>
              <a:t> </a:t>
            </a:r>
            <a:r>
              <a:rPr lang="en-US" dirty="0" err="1"/>
              <a:t>penggunaan</a:t>
            </a:r>
            <a:r>
              <a:rPr lang="en-US" dirty="0"/>
              <a:t> ide, data,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temuan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penulis</a:t>
            </a:r>
            <a:r>
              <a:rPr lang="en-US" dirty="0"/>
              <a:t> lain.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EFDF8216-F20D-4791-8F60-7D5BDFB7328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42602" y="0"/>
            <a:ext cx="4849398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93685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48E90827-BBA6-46E4-9853-82AD8A20083A}"/>
              </a:ext>
            </a:extLst>
          </p:cNvPr>
          <p:cNvSpPr txBox="1"/>
          <p:nvPr/>
        </p:nvSpPr>
        <p:spPr>
          <a:xfrm>
            <a:off x="1661160" y="1716316"/>
            <a:ext cx="3200400" cy="25853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sz="2400" b="1" dirty="0" err="1"/>
              <a:t>Tujuan</a:t>
            </a:r>
            <a:r>
              <a:rPr lang="en-US" sz="2400" b="1" dirty="0"/>
              <a:t> </a:t>
            </a:r>
            <a:r>
              <a:rPr lang="en-US" sz="2400" b="1" dirty="0" err="1"/>
              <a:t>Sitasi</a:t>
            </a:r>
            <a:r>
              <a:rPr lang="en-US" sz="2400" b="1" dirty="0"/>
              <a:t>/</a:t>
            </a:r>
            <a:r>
              <a:rPr lang="en-US" sz="2400" b="1" dirty="0" err="1"/>
              <a:t>Kutipan</a:t>
            </a:r>
            <a:r>
              <a:rPr lang="en-US" sz="2400" b="1" dirty="0"/>
              <a:t> :</a:t>
            </a:r>
          </a:p>
          <a:p>
            <a:pPr algn="just"/>
            <a:endParaRPr lang="en-US" dirty="0"/>
          </a:p>
          <a:p>
            <a:pPr algn="just"/>
            <a:r>
              <a:rPr lang="en-US" sz="2000" dirty="0" err="1"/>
              <a:t>Menghindari</a:t>
            </a:r>
            <a:r>
              <a:rPr lang="en-US" sz="2000" dirty="0"/>
              <a:t> </a:t>
            </a:r>
            <a:r>
              <a:rPr lang="en-US" sz="2000" dirty="0" err="1"/>
              <a:t>plagiarisme</a:t>
            </a:r>
            <a:r>
              <a:rPr lang="en-US" sz="2000" dirty="0"/>
              <a:t> </a:t>
            </a:r>
          </a:p>
          <a:p>
            <a:pPr algn="just"/>
            <a:endParaRPr lang="en-US" sz="2000" dirty="0"/>
          </a:p>
          <a:p>
            <a:pPr algn="just"/>
            <a:r>
              <a:rPr lang="en-US" sz="2000" dirty="0" err="1"/>
              <a:t>Menguatkan</a:t>
            </a:r>
            <a:r>
              <a:rPr lang="en-US" sz="2000" dirty="0"/>
              <a:t> </a:t>
            </a:r>
            <a:r>
              <a:rPr lang="en-US" sz="2000" dirty="0" err="1"/>
              <a:t>argumen</a:t>
            </a:r>
            <a:r>
              <a:rPr lang="en-US" sz="2000" dirty="0"/>
              <a:t> </a:t>
            </a:r>
          </a:p>
          <a:p>
            <a:pPr algn="just"/>
            <a:endParaRPr lang="en-US" sz="2000" dirty="0"/>
          </a:p>
          <a:p>
            <a:pPr algn="just"/>
            <a:r>
              <a:rPr lang="en-US" sz="2000" dirty="0" err="1"/>
              <a:t>Memberikan</a:t>
            </a:r>
            <a:r>
              <a:rPr lang="en-US" sz="2000" dirty="0"/>
              <a:t> </a:t>
            </a:r>
            <a:r>
              <a:rPr lang="en-US" sz="2000" dirty="0" err="1"/>
              <a:t>kredit</a:t>
            </a:r>
            <a:r>
              <a:rPr lang="en-US" sz="2000" dirty="0"/>
              <a:t> </a:t>
            </a:r>
            <a:r>
              <a:rPr lang="en-US" sz="2000" dirty="0" err="1"/>
              <a:t>kepada</a:t>
            </a:r>
            <a:r>
              <a:rPr lang="en-US" sz="2000" dirty="0"/>
              <a:t> </a:t>
            </a:r>
            <a:r>
              <a:rPr lang="en-US" sz="2000" dirty="0" err="1"/>
              <a:t>penulis</a:t>
            </a:r>
            <a:r>
              <a:rPr lang="en-US" sz="2000" dirty="0"/>
              <a:t> </a:t>
            </a:r>
            <a:r>
              <a:rPr lang="en-US" sz="2000" dirty="0" err="1"/>
              <a:t>asli</a:t>
            </a:r>
            <a:endParaRPr lang="en-US" sz="2000" dirty="0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F4992444-CB8F-4736-89E7-106FC821A08A}"/>
              </a:ext>
            </a:extLst>
          </p:cNvPr>
          <p:cNvSpPr/>
          <p:nvPr/>
        </p:nvSpPr>
        <p:spPr>
          <a:xfrm>
            <a:off x="1432560" y="2468880"/>
            <a:ext cx="228600" cy="228600"/>
          </a:xfrm>
          <a:prstGeom prst="ellipse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DD3E4D93-C73C-420A-9458-231DA714B1A9}"/>
              </a:ext>
            </a:extLst>
          </p:cNvPr>
          <p:cNvSpPr/>
          <p:nvPr/>
        </p:nvSpPr>
        <p:spPr>
          <a:xfrm>
            <a:off x="1432560" y="3080459"/>
            <a:ext cx="228600" cy="228600"/>
          </a:xfrm>
          <a:prstGeom prst="ellipse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DFD58B83-EABB-496F-BCAC-B34E1E45EB48}"/>
              </a:ext>
            </a:extLst>
          </p:cNvPr>
          <p:cNvSpPr/>
          <p:nvPr/>
        </p:nvSpPr>
        <p:spPr>
          <a:xfrm>
            <a:off x="1432560" y="3889170"/>
            <a:ext cx="228600" cy="228600"/>
          </a:xfrm>
          <a:prstGeom prst="ellipse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BD0B7295-3476-4DF9-87D5-75CFF23EAD7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17081" y="-1"/>
            <a:ext cx="5074920" cy="90534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59687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B697A0B2-E540-4D50-8E7B-2532DB6ED2D5}"/>
              </a:ext>
            </a:extLst>
          </p:cNvPr>
          <p:cNvSpPr txBox="1"/>
          <p:nvPr/>
        </p:nvSpPr>
        <p:spPr>
          <a:xfrm>
            <a:off x="1051560" y="836414"/>
            <a:ext cx="60960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b="1" dirty="0" err="1"/>
              <a:t>Permasalahan</a:t>
            </a:r>
            <a:r>
              <a:rPr lang="en-US" sz="2400" b="1" dirty="0"/>
              <a:t> </a:t>
            </a:r>
            <a:r>
              <a:rPr lang="en-US" sz="2400" b="1" dirty="0" err="1"/>
              <a:t>Sitasi</a:t>
            </a:r>
            <a:r>
              <a:rPr lang="en-US" sz="2400" b="1" dirty="0"/>
              <a:t> Manual</a:t>
            </a: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47ED80C5-A61F-4635-8F1F-88E96A6FBCC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25880" y="1298079"/>
            <a:ext cx="6705600" cy="25545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Rentan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salah format (APA, MLA,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dll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)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en-US" alt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Sulit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mengelola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banyak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referensi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en-US" alt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Memakan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waktu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lama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en-US" alt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lang="en-US" altLang="en-US" sz="2000" dirty="0" err="1">
                <a:latin typeface="Arial" panose="020B0604020202020204" pitchFamily="34" charset="0"/>
              </a:rPr>
              <a:t>T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idak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konsisten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8A094B88-9F6A-4CAB-AF28-C30A42B20639}"/>
              </a:ext>
            </a:extLst>
          </p:cNvPr>
          <p:cNvSpPr/>
          <p:nvPr/>
        </p:nvSpPr>
        <p:spPr>
          <a:xfrm>
            <a:off x="1104900" y="1737360"/>
            <a:ext cx="167640" cy="167640"/>
          </a:xfrm>
          <a:prstGeom prst="ellipse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F6457A5B-9773-4AE8-B321-72014CD04B01}"/>
              </a:ext>
            </a:extLst>
          </p:cNvPr>
          <p:cNvSpPr/>
          <p:nvPr/>
        </p:nvSpPr>
        <p:spPr>
          <a:xfrm>
            <a:off x="1104900" y="2407711"/>
            <a:ext cx="167640" cy="167640"/>
          </a:xfrm>
          <a:prstGeom prst="ellipse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1D851F2E-704D-46F1-B13F-2B13E3AEA9DB}"/>
              </a:ext>
            </a:extLst>
          </p:cNvPr>
          <p:cNvSpPr/>
          <p:nvPr/>
        </p:nvSpPr>
        <p:spPr>
          <a:xfrm>
            <a:off x="1104900" y="2986622"/>
            <a:ext cx="167640" cy="167640"/>
          </a:xfrm>
          <a:prstGeom prst="ellipse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39F725C5-EFCE-4F55-A9D3-1333546D10E1}"/>
              </a:ext>
            </a:extLst>
          </p:cNvPr>
          <p:cNvSpPr/>
          <p:nvPr/>
        </p:nvSpPr>
        <p:spPr>
          <a:xfrm>
            <a:off x="1089660" y="3593858"/>
            <a:ext cx="167640" cy="167640"/>
          </a:xfrm>
          <a:prstGeom prst="ellipse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1973220F-F1F3-4FD0-AA30-38EC91C2A01E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376" t="8596" r="2773" b="7319"/>
          <a:stretch/>
        </p:blipFill>
        <p:spPr>
          <a:xfrm>
            <a:off x="6274691" y="0"/>
            <a:ext cx="5917309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18964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ACA2A236-6498-466D-808B-D0D06121C392}"/>
              </a:ext>
            </a:extLst>
          </p:cNvPr>
          <p:cNvSpPr txBox="1"/>
          <p:nvPr/>
        </p:nvSpPr>
        <p:spPr>
          <a:xfrm>
            <a:off x="5181600" y="897374"/>
            <a:ext cx="60960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b="1" dirty="0" err="1"/>
              <a:t>Apa</a:t>
            </a:r>
            <a:r>
              <a:rPr lang="en-US" sz="2400" b="1" dirty="0"/>
              <a:t> </a:t>
            </a:r>
            <a:r>
              <a:rPr lang="en-US" sz="2400" b="1" dirty="0" err="1"/>
              <a:t>itu</a:t>
            </a:r>
            <a:r>
              <a:rPr lang="en-US" sz="2400" b="1" dirty="0"/>
              <a:t> Mendeley ?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52C1734-F7FA-44DB-B494-3A5103FBC82F}"/>
              </a:ext>
            </a:extLst>
          </p:cNvPr>
          <p:cNvSpPr txBox="1"/>
          <p:nvPr/>
        </p:nvSpPr>
        <p:spPr>
          <a:xfrm>
            <a:off x="5181600" y="1877259"/>
            <a:ext cx="6096000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dirty="0"/>
              <a:t>Mendeley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aplikasi</a:t>
            </a:r>
            <a:r>
              <a:rPr lang="en-US" dirty="0"/>
              <a:t> </a:t>
            </a:r>
            <a:r>
              <a:rPr lang="en-US" dirty="0" err="1"/>
              <a:t>manajemen</a:t>
            </a:r>
            <a:r>
              <a:rPr lang="en-US" dirty="0"/>
              <a:t> </a:t>
            </a:r>
            <a:r>
              <a:rPr lang="en-US" dirty="0" err="1"/>
              <a:t>referensi</a:t>
            </a:r>
            <a:r>
              <a:rPr lang="en-US" dirty="0"/>
              <a:t> yang </a:t>
            </a:r>
            <a:r>
              <a:rPr lang="en-US" dirty="0" err="1"/>
              <a:t>digunakan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menyimpan</a:t>
            </a:r>
            <a:r>
              <a:rPr lang="en-US" dirty="0"/>
              <a:t> dan </a:t>
            </a:r>
            <a:r>
              <a:rPr lang="en-US" dirty="0" err="1"/>
              <a:t>mengelola</a:t>
            </a:r>
            <a:r>
              <a:rPr lang="en-US" dirty="0"/>
              <a:t> </a:t>
            </a:r>
            <a:r>
              <a:rPr lang="en-US" dirty="0" err="1"/>
              <a:t>sumber</a:t>
            </a:r>
            <a:r>
              <a:rPr lang="en-US" dirty="0"/>
              <a:t> </a:t>
            </a:r>
            <a:r>
              <a:rPr lang="en-US" dirty="0" err="1"/>
              <a:t>pustaka</a:t>
            </a:r>
            <a:r>
              <a:rPr lang="en-US" dirty="0"/>
              <a:t>, </a:t>
            </a:r>
            <a:r>
              <a:rPr lang="en-US" dirty="0" err="1"/>
              <a:t>serta</a:t>
            </a:r>
            <a:r>
              <a:rPr lang="en-US" dirty="0"/>
              <a:t> </a:t>
            </a:r>
            <a:r>
              <a:rPr lang="en-US" dirty="0" err="1"/>
              <a:t>mempermudah</a:t>
            </a:r>
            <a:r>
              <a:rPr lang="en-US" dirty="0"/>
              <a:t> </a:t>
            </a:r>
            <a:r>
              <a:rPr lang="en-US" dirty="0" err="1"/>
              <a:t>sitasi</a:t>
            </a:r>
            <a:r>
              <a:rPr lang="en-US" dirty="0"/>
              <a:t> dan </a:t>
            </a:r>
            <a:r>
              <a:rPr lang="en-US" dirty="0" err="1"/>
              <a:t>pembuatan</a:t>
            </a:r>
            <a:r>
              <a:rPr lang="en-US" dirty="0"/>
              <a:t> daftar </a:t>
            </a:r>
            <a:r>
              <a:rPr lang="en-US" dirty="0" err="1"/>
              <a:t>pustaka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otomatis</a:t>
            </a:r>
            <a:r>
              <a:rPr lang="en-US" dirty="0"/>
              <a:t> </a:t>
            </a:r>
            <a:r>
              <a:rPr lang="en-US" dirty="0" err="1"/>
              <a:t>sehingga</a:t>
            </a:r>
            <a:r>
              <a:rPr lang="en-US" dirty="0"/>
              <a:t> </a:t>
            </a:r>
            <a:r>
              <a:rPr lang="en-US" dirty="0" err="1"/>
              <a:t>meningkatkan</a:t>
            </a:r>
            <a:r>
              <a:rPr lang="en-US" dirty="0"/>
              <a:t> </a:t>
            </a:r>
            <a:r>
              <a:rPr lang="en-US" dirty="0" err="1"/>
              <a:t>efisiensi</a:t>
            </a:r>
            <a:r>
              <a:rPr lang="en-US" dirty="0"/>
              <a:t> </a:t>
            </a:r>
            <a:r>
              <a:rPr lang="en-US" dirty="0" err="1"/>
              <a:t>penulisan</a:t>
            </a:r>
            <a:r>
              <a:rPr lang="en-US" dirty="0"/>
              <a:t> </a:t>
            </a:r>
            <a:r>
              <a:rPr lang="en-US" dirty="0" err="1"/>
              <a:t>karya</a:t>
            </a:r>
            <a:r>
              <a:rPr lang="en-US" dirty="0"/>
              <a:t> </a:t>
            </a:r>
            <a:r>
              <a:rPr lang="en-US" dirty="0" err="1"/>
              <a:t>ilmiah</a:t>
            </a:r>
            <a:r>
              <a:rPr lang="en-US" dirty="0"/>
              <a:t>.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8A84F379-7E38-4C5B-A1A6-6F354DD40B2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4567535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38576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6FA85557-124D-4B41-A7D0-2CF87D99A525}"/>
              </a:ext>
            </a:extLst>
          </p:cNvPr>
          <p:cNvSpPr txBox="1"/>
          <p:nvPr/>
        </p:nvSpPr>
        <p:spPr>
          <a:xfrm>
            <a:off x="647700" y="1080254"/>
            <a:ext cx="60960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b="1" dirty="0"/>
              <a:t>Fitur Utama Mendeley</a:t>
            </a: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3979C893-4CFC-4E6E-A799-10A69CB115A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51560" y="1541919"/>
            <a:ext cx="4617720" cy="23083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Reference Manager (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manajemen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referensi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PDF Reader (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baca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&amp;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anotasi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jurnal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)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Citation Plugin (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integrasi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Word)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Cloud Sync (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sinkronisasi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data) </a:t>
            </a: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5CA2D12F-5A1F-41DB-8B11-9E2694CCA8F5}"/>
              </a:ext>
            </a:extLst>
          </p:cNvPr>
          <p:cNvSpPr/>
          <p:nvPr/>
        </p:nvSpPr>
        <p:spPr>
          <a:xfrm>
            <a:off x="670560" y="1905000"/>
            <a:ext cx="213360" cy="198120"/>
          </a:xfrm>
          <a:prstGeom prst="ellipse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F8C14603-412B-41AB-B78A-EC0DA4A8AA5F}"/>
              </a:ext>
            </a:extLst>
          </p:cNvPr>
          <p:cNvSpPr/>
          <p:nvPr/>
        </p:nvSpPr>
        <p:spPr>
          <a:xfrm>
            <a:off x="647700" y="2466201"/>
            <a:ext cx="213360" cy="198120"/>
          </a:xfrm>
          <a:prstGeom prst="ellipse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79F41EC5-7729-4BAF-AC1B-38B068F14237}"/>
              </a:ext>
            </a:extLst>
          </p:cNvPr>
          <p:cNvSpPr/>
          <p:nvPr/>
        </p:nvSpPr>
        <p:spPr>
          <a:xfrm>
            <a:off x="670560" y="3027402"/>
            <a:ext cx="213360" cy="198120"/>
          </a:xfrm>
          <a:prstGeom prst="ellipse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516898FD-4331-4F34-83AE-9B98234AF85D}"/>
              </a:ext>
            </a:extLst>
          </p:cNvPr>
          <p:cNvSpPr/>
          <p:nvPr/>
        </p:nvSpPr>
        <p:spPr>
          <a:xfrm>
            <a:off x="670560" y="3588603"/>
            <a:ext cx="213360" cy="198120"/>
          </a:xfrm>
          <a:prstGeom prst="ellipse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A44AFC3C-85E0-4387-A0B5-8B85F97D275F}"/>
              </a:ext>
            </a:extLst>
          </p:cNvPr>
          <p:cNvCxnSpPr>
            <a:cxnSpLocks/>
          </p:cNvCxnSpPr>
          <p:nvPr/>
        </p:nvCxnSpPr>
        <p:spPr>
          <a:xfrm>
            <a:off x="5899785" y="487680"/>
            <a:ext cx="19050" cy="588264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7" name="TextBox 16">
            <a:extLst>
              <a:ext uri="{FF2B5EF4-FFF2-40B4-BE49-F238E27FC236}">
                <a16:creationId xmlns:a16="http://schemas.microsoft.com/office/drawing/2014/main" id="{EF9C9AFB-F498-46DA-ACA5-3B05291E9117}"/>
              </a:ext>
            </a:extLst>
          </p:cNvPr>
          <p:cNvSpPr txBox="1"/>
          <p:nvPr/>
        </p:nvSpPr>
        <p:spPr>
          <a:xfrm>
            <a:off x="6541770" y="1094154"/>
            <a:ext cx="351282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b="1" dirty="0"/>
              <a:t>Cara Install Mendeley</a:t>
            </a:r>
          </a:p>
        </p:txBody>
      </p:sp>
      <p:sp>
        <p:nvSpPr>
          <p:cNvPr id="18" name="Rectangle 2">
            <a:extLst>
              <a:ext uri="{FF2B5EF4-FFF2-40B4-BE49-F238E27FC236}">
                <a16:creationId xmlns:a16="http://schemas.microsoft.com/office/drawing/2014/main" id="{0C006CBA-1573-4E5D-945F-D68FCF75136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34200" y="1541919"/>
            <a:ext cx="4343400" cy="25545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Download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dari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website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en-US" alt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Install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aplikasi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en-US" alt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Buat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akun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/ login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en-US" alt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lang="en-US" altLang="en-US" sz="2000" dirty="0">
                <a:latin typeface="Arial" panose="020B0604020202020204" pitchFamily="34" charset="0"/>
              </a:rPr>
              <a:t>I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nstall plugin Word (Mendeley Cite) </a:t>
            </a:r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E3C0F80B-A422-4879-8529-4D10DF339BBC}"/>
              </a:ext>
            </a:extLst>
          </p:cNvPr>
          <p:cNvSpPr/>
          <p:nvPr/>
        </p:nvSpPr>
        <p:spPr>
          <a:xfrm>
            <a:off x="6625590" y="1987480"/>
            <a:ext cx="213360" cy="198120"/>
          </a:xfrm>
          <a:prstGeom prst="ellipse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2871AD3F-EC59-427A-B73C-A9D0AE1A09DF}"/>
              </a:ext>
            </a:extLst>
          </p:cNvPr>
          <p:cNvSpPr/>
          <p:nvPr/>
        </p:nvSpPr>
        <p:spPr>
          <a:xfrm>
            <a:off x="6637020" y="2565261"/>
            <a:ext cx="213360" cy="198120"/>
          </a:xfrm>
          <a:prstGeom prst="ellipse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68D172E9-7E00-4CC3-AB64-B6C31C2F25A9}"/>
              </a:ext>
            </a:extLst>
          </p:cNvPr>
          <p:cNvSpPr/>
          <p:nvPr/>
        </p:nvSpPr>
        <p:spPr>
          <a:xfrm>
            <a:off x="6667500" y="3230880"/>
            <a:ext cx="213360" cy="198120"/>
          </a:xfrm>
          <a:prstGeom prst="ellipse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9B609561-AD28-4064-8D32-FAEA6CE744E0}"/>
              </a:ext>
            </a:extLst>
          </p:cNvPr>
          <p:cNvSpPr/>
          <p:nvPr/>
        </p:nvSpPr>
        <p:spPr>
          <a:xfrm>
            <a:off x="6667500" y="3797439"/>
            <a:ext cx="213360" cy="198120"/>
          </a:xfrm>
          <a:prstGeom prst="ellipse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20218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5BAC9C33-F6CA-4FE3-8140-12AC9464D691}"/>
              </a:ext>
            </a:extLst>
          </p:cNvPr>
          <p:cNvSpPr txBox="1"/>
          <p:nvPr/>
        </p:nvSpPr>
        <p:spPr>
          <a:xfrm>
            <a:off x="6355080" y="1402974"/>
            <a:ext cx="60960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b="1" dirty="0" err="1"/>
              <a:t>Mengelola</a:t>
            </a:r>
            <a:r>
              <a:rPr lang="en-US" sz="2400" b="1" dirty="0"/>
              <a:t> </a:t>
            </a:r>
            <a:r>
              <a:rPr lang="en-US" sz="2400" b="1" dirty="0" err="1"/>
              <a:t>Referensi</a:t>
            </a:r>
            <a:endParaRPr lang="en-US" sz="24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57A78C5-FB21-4C3F-B531-C31E9A56B3BC}"/>
              </a:ext>
            </a:extLst>
          </p:cNvPr>
          <p:cNvSpPr txBox="1"/>
          <p:nvPr/>
        </p:nvSpPr>
        <p:spPr>
          <a:xfrm>
            <a:off x="1249680" y="2044151"/>
            <a:ext cx="6096000" cy="22467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000" dirty="0"/>
              <a:t>Import file PDF </a:t>
            </a:r>
          </a:p>
          <a:p>
            <a:endParaRPr lang="en-US" sz="2000" dirty="0"/>
          </a:p>
          <a:p>
            <a:r>
              <a:rPr lang="en-US" sz="2000" dirty="0"/>
              <a:t>Add Entry Manually </a:t>
            </a:r>
          </a:p>
          <a:p>
            <a:endParaRPr lang="en-US" sz="2000" dirty="0"/>
          </a:p>
          <a:p>
            <a:r>
              <a:rPr lang="en-US" sz="2000" dirty="0"/>
              <a:t>Drag &amp; Drop file </a:t>
            </a:r>
          </a:p>
          <a:p>
            <a:endParaRPr lang="en-US" sz="2000" dirty="0"/>
          </a:p>
          <a:p>
            <a:r>
              <a:rPr lang="en-US" sz="2000" dirty="0"/>
              <a:t>Import </a:t>
            </a:r>
            <a:r>
              <a:rPr lang="en-US" sz="2000" dirty="0" err="1"/>
              <a:t>dari</a:t>
            </a:r>
            <a:r>
              <a:rPr lang="en-US" sz="2000" dirty="0"/>
              <a:t> database/</a:t>
            </a:r>
            <a:r>
              <a:rPr lang="en-US" sz="2000" dirty="0" err="1"/>
              <a:t>jurnal</a:t>
            </a:r>
            <a:endParaRPr lang="en-US" sz="2000" dirty="0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E5F3037B-825B-47AF-825A-CB83C9FED3F0}"/>
              </a:ext>
            </a:extLst>
          </p:cNvPr>
          <p:cNvSpPr/>
          <p:nvPr/>
        </p:nvSpPr>
        <p:spPr>
          <a:xfrm>
            <a:off x="807720" y="2133600"/>
            <a:ext cx="274320" cy="228600"/>
          </a:xfrm>
          <a:prstGeom prst="ellipse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03E6A2A7-B2CD-4386-8D84-A59F771E409F}"/>
              </a:ext>
            </a:extLst>
          </p:cNvPr>
          <p:cNvSpPr/>
          <p:nvPr/>
        </p:nvSpPr>
        <p:spPr>
          <a:xfrm>
            <a:off x="807720" y="2748408"/>
            <a:ext cx="274320" cy="228600"/>
          </a:xfrm>
          <a:prstGeom prst="ellipse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40A40D07-1668-41C3-A55D-BA1EFE68190F}"/>
              </a:ext>
            </a:extLst>
          </p:cNvPr>
          <p:cNvSpPr/>
          <p:nvPr/>
        </p:nvSpPr>
        <p:spPr>
          <a:xfrm>
            <a:off x="807720" y="3363216"/>
            <a:ext cx="274320" cy="228600"/>
          </a:xfrm>
          <a:prstGeom prst="ellipse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645F231D-B56A-432E-93DE-43F18DAA8F03}"/>
              </a:ext>
            </a:extLst>
          </p:cNvPr>
          <p:cNvSpPr/>
          <p:nvPr/>
        </p:nvSpPr>
        <p:spPr>
          <a:xfrm>
            <a:off x="807720" y="3978024"/>
            <a:ext cx="274320" cy="228600"/>
          </a:xfrm>
          <a:prstGeom prst="ellipse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B04A728F-6EF9-43E4-A54A-1DC80F31ADBE}"/>
              </a:ext>
            </a:extLst>
          </p:cNvPr>
          <p:cNvCxnSpPr>
            <a:cxnSpLocks/>
          </p:cNvCxnSpPr>
          <p:nvPr/>
        </p:nvCxnSpPr>
        <p:spPr>
          <a:xfrm>
            <a:off x="5707381" y="487680"/>
            <a:ext cx="19050" cy="588264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5" name="TextBox 14">
            <a:extLst>
              <a:ext uri="{FF2B5EF4-FFF2-40B4-BE49-F238E27FC236}">
                <a16:creationId xmlns:a16="http://schemas.microsoft.com/office/drawing/2014/main" id="{01EC4979-FC61-4F0F-89F0-E8BA283CE250}"/>
              </a:ext>
            </a:extLst>
          </p:cNvPr>
          <p:cNvSpPr txBox="1"/>
          <p:nvPr/>
        </p:nvSpPr>
        <p:spPr>
          <a:xfrm>
            <a:off x="746760" y="1390471"/>
            <a:ext cx="60960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b="1" dirty="0"/>
              <a:t>Cara </a:t>
            </a:r>
            <a:r>
              <a:rPr lang="en-US" sz="2400" b="1" dirty="0" err="1"/>
              <a:t>Menambah</a:t>
            </a:r>
            <a:r>
              <a:rPr lang="en-US" sz="2400" b="1" dirty="0"/>
              <a:t> </a:t>
            </a:r>
            <a:r>
              <a:rPr lang="en-US" sz="2400" b="1" dirty="0" err="1"/>
              <a:t>Referensi</a:t>
            </a:r>
            <a:r>
              <a:rPr lang="en-US" sz="2400" b="1" dirty="0"/>
              <a:t>:</a:t>
            </a:r>
            <a:endParaRPr lang="en-US" sz="2400" dirty="0"/>
          </a:p>
        </p:txBody>
      </p:sp>
      <p:sp>
        <p:nvSpPr>
          <p:cNvPr id="16" name="Rectangle 1">
            <a:extLst>
              <a:ext uri="{FF2B5EF4-FFF2-40B4-BE49-F238E27FC236}">
                <a16:creationId xmlns:a16="http://schemas.microsoft.com/office/drawing/2014/main" id="{1F90A68A-6A3E-4625-9407-8D7653804DE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42760" y="1811089"/>
            <a:ext cx="4389120" cy="25545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Membuat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folder/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koleksi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en-US" alt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Memberi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tag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en-US" alt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Edit metadata (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judul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penulis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tahun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Menyimpan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catatan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9AD7495F-21F8-4717-9147-938C52660013}"/>
              </a:ext>
            </a:extLst>
          </p:cNvPr>
          <p:cNvSpPr/>
          <p:nvPr/>
        </p:nvSpPr>
        <p:spPr>
          <a:xfrm>
            <a:off x="6484620" y="2247900"/>
            <a:ext cx="274320" cy="228600"/>
          </a:xfrm>
          <a:prstGeom prst="ellipse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D5DCEA54-5148-43AA-A08C-7B250DC6E942}"/>
              </a:ext>
            </a:extLst>
          </p:cNvPr>
          <p:cNvSpPr/>
          <p:nvPr/>
        </p:nvSpPr>
        <p:spPr>
          <a:xfrm>
            <a:off x="6484620" y="2859761"/>
            <a:ext cx="274320" cy="228600"/>
          </a:xfrm>
          <a:prstGeom prst="ellipse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7728DE0A-2953-44F1-A64B-A8377972C551}"/>
              </a:ext>
            </a:extLst>
          </p:cNvPr>
          <p:cNvSpPr/>
          <p:nvPr/>
        </p:nvSpPr>
        <p:spPr>
          <a:xfrm>
            <a:off x="6484620" y="3461040"/>
            <a:ext cx="274320" cy="228600"/>
          </a:xfrm>
          <a:prstGeom prst="ellipse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869EAB2B-AB29-4033-B83A-6D7144FB3DD9}"/>
              </a:ext>
            </a:extLst>
          </p:cNvPr>
          <p:cNvSpPr/>
          <p:nvPr/>
        </p:nvSpPr>
        <p:spPr>
          <a:xfrm>
            <a:off x="6484620" y="4118018"/>
            <a:ext cx="274320" cy="228600"/>
          </a:xfrm>
          <a:prstGeom prst="ellipse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307053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53504A92-A2F9-4B33-BAF8-FFCF19636D6D}"/>
              </a:ext>
            </a:extLst>
          </p:cNvPr>
          <p:cNvSpPr txBox="1"/>
          <p:nvPr/>
        </p:nvSpPr>
        <p:spPr>
          <a:xfrm>
            <a:off x="883920" y="638294"/>
            <a:ext cx="60960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b="1" dirty="0" err="1"/>
              <a:t>Sitasi</a:t>
            </a:r>
            <a:r>
              <a:rPr lang="en-US" sz="2400" b="1" dirty="0"/>
              <a:t> di Microsoft Word</a:t>
            </a: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46C56C21-89BB-411E-994E-BC00A59FFC5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34440" y="1112433"/>
            <a:ext cx="4495800" cy="31700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Buka Word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en-US" alt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Klik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tab </a:t>
            </a: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Mendeley Cite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Pilih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“Insert Citation”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Cari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referensi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en-US" alt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Klik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“Insert” </a:t>
            </a: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EA8FE6BC-AAC5-47EF-96E5-58E9E0DC370F}"/>
              </a:ext>
            </a:extLst>
          </p:cNvPr>
          <p:cNvSpPr/>
          <p:nvPr/>
        </p:nvSpPr>
        <p:spPr>
          <a:xfrm>
            <a:off x="883920" y="1524000"/>
            <a:ext cx="274320" cy="228600"/>
          </a:xfrm>
          <a:prstGeom prst="ellipse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F8B5BCBB-6005-4062-8B52-55988A84CA49}"/>
              </a:ext>
            </a:extLst>
          </p:cNvPr>
          <p:cNvSpPr/>
          <p:nvPr/>
        </p:nvSpPr>
        <p:spPr>
          <a:xfrm>
            <a:off x="883920" y="2176641"/>
            <a:ext cx="274320" cy="228600"/>
          </a:xfrm>
          <a:prstGeom prst="ellipse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36FBDB4C-95EF-44FF-8745-D877D3E49ED3}"/>
              </a:ext>
            </a:extLst>
          </p:cNvPr>
          <p:cNvSpPr/>
          <p:nvPr/>
        </p:nvSpPr>
        <p:spPr>
          <a:xfrm>
            <a:off x="883920" y="2714982"/>
            <a:ext cx="274320" cy="228600"/>
          </a:xfrm>
          <a:prstGeom prst="ellipse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056C9F12-596F-406C-84E2-E44157629F85}"/>
              </a:ext>
            </a:extLst>
          </p:cNvPr>
          <p:cNvSpPr/>
          <p:nvPr/>
        </p:nvSpPr>
        <p:spPr>
          <a:xfrm>
            <a:off x="883920" y="3314700"/>
            <a:ext cx="274320" cy="228600"/>
          </a:xfrm>
          <a:prstGeom prst="ellipse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8B161308-765B-4B9A-B641-3EAB6828C45B}"/>
              </a:ext>
            </a:extLst>
          </p:cNvPr>
          <p:cNvSpPr/>
          <p:nvPr/>
        </p:nvSpPr>
        <p:spPr>
          <a:xfrm>
            <a:off x="868680" y="3977106"/>
            <a:ext cx="274320" cy="228600"/>
          </a:xfrm>
          <a:prstGeom prst="ellipse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14350D78-6ED9-4C9C-8BC6-15FAB15BFA54}"/>
              </a:ext>
            </a:extLst>
          </p:cNvPr>
          <p:cNvCxnSpPr>
            <a:cxnSpLocks/>
          </p:cNvCxnSpPr>
          <p:nvPr/>
        </p:nvCxnSpPr>
        <p:spPr>
          <a:xfrm>
            <a:off x="5707381" y="487680"/>
            <a:ext cx="19050" cy="588264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5" name="TextBox 14">
            <a:extLst>
              <a:ext uri="{FF2B5EF4-FFF2-40B4-BE49-F238E27FC236}">
                <a16:creationId xmlns:a16="http://schemas.microsoft.com/office/drawing/2014/main" id="{A9AD12B9-2628-42A0-AF21-16B9655E8F88}"/>
              </a:ext>
            </a:extLst>
          </p:cNvPr>
          <p:cNvSpPr txBox="1"/>
          <p:nvPr/>
        </p:nvSpPr>
        <p:spPr>
          <a:xfrm>
            <a:off x="6465571" y="619482"/>
            <a:ext cx="60960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b="1" dirty="0" err="1"/>
              <a:t>Membuat</a:t>
            </a:r>
            <a:r>
              <a:rPr lang="en-US" sz="2400" b="1" dirty="0"/>
              <a:t> Daftar Pustaka</a:t>
            </a:r>
          </a:p>
        </p:txBody>
      </p:sp>
      <p:sp>
        <p:nvSpPr>
          <p:cNvPr id="16" name="Rectangle 2">
            <a:extLst>
              <a:ext uri="{FF2B5EF4-FFF2-40B4-BE49-F238E27FC236}">
                <a16:creationId xmlns:a16="http://schemas.microsoft.com/office/drawing/2014/main" id="{32FE3A6A-D8CE-45C3-ACDE-83FE17D8FF0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97040" y="1112433"/>
            <a:ext cx="4267200" cy="22467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Klik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Insert Bibliography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en-US" alt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Daftar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pustaka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akan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otomatis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muncul</a:t>
            </a:r>
            <a:endParaRPr kumimoji="0" lang="en-US" alt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Bisa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diperbarui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secara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otomatis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DD435F75-008B-4F8E-88AA-311E49D4830C}"/>
              </a:ext>
            </a:extLst>
          </p:cNvPr>
          <p:cNvSpPr/>
          <p:nvPr/>
        </p:nvSpPr>
        <p:spPr>
          <a:xfrm>
            <a:off x="6431285" y="1564570"/>
            <a:ext cx="274320" cy="228600"/>
          </a:xfrm>
          <a:prstGeom prst="ellipse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658CC2EA-7C0B-4E22-95FA-65B3E402F682}"/>
              </a:ext>
            </a:extLst>
          </p:cNvPr>
          <p:cNvSpPr/>
          <p:nvPr/>
        </p:nvSpPr>
        <p:spPr>
          <a:xfrm>
            <a:off x="6431285" y="2176641"/>
            <a:ext cx="274320" cy="228600"/>
          </a:xfrm>
          <a:prstGeom prst="ellipse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95E1AB78-7B5A-4527-8090-22EB339C45B0}"/>
              </a:ext>
            </a:extLst>
          </p:cNvPr>
          <p:cNvSpPr/>
          <p:nvPr/>
        </p:nvSpPr>
        <p:spPr>
          <a:xfrm>
            <a:off x="6446524" y="3086100"/>
            <a:ext cx="274320" cy="228600"/>
          </a:xfrm>
          <a:prstGeom prst="ellipse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94567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43</TotalTime>
  <Words>259</Words>
  <Application>Microsoft Office PowerPoint</Application>
  <PresentationFormat>Widescreen</PresentationFormat>
  <Paragraphs>75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 Theme</vt:lpstr>
      <vt:lpstr>Penggunaan Mendeley untuk Sitasi Tulisan Ilmiah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Penggunaan Mendeley untuk Sitasi Tulisan Ilmiah</dc:title>
  <dc:creator>Ade M</dc:creator>
  <cp:lastModifiedBy>Ade M</cp:lastModifiedBy>
  <cp:revision>4</cp:revision>
  <dcterms:created xsi:type="dcterms:W3CDTF">2026-03-26T12:03:22Z</dcterms:created>
  <dcterms:modified xsi:type="dcterms:W3CDTF">2026-03-26T12:46:44Z</dcterms:modified>
</cp:coreProperties>
</file>