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57" r:id="rId4"/>
    <p:sldId id="258" r:id="rId5"/>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p:notesSz cx="6741795" cy="98933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Rectangle 1"/>
          <p:cNvSpPr/>
          <p:nvPr/>
        </p:nvSpPr>
        <p:spPr>
          <a:xfrm>
            <a:off x="0" y="0"/>
            <a:ext cx="6742800" cy="9892800"/>
          </a:xfrm>
          <a:prstGeom prst="rect">
            <a:avLst/>
          </a:prstGeom>
          <a:solidFill>
            <a:srgbClr val="FFFFFF"/>
          </a:solidFill>
          <a:ln w="0">
            <a:noFill/>
          </a:ln>
        </p:spPr>
      </p:sp>
      <p:sp>
        <p:nvSpPr>
          <p:cNvPr id="42" name="PlaceHolder 2"/>
          <p:cNvSpPr>
            <a:spLocks noGrp="1"/>
          </p:cNvSpPr>
          <p:nvPr>
            <p:ph type="hdr"/>
          </p:nvPr>
        </p:nvSpPr>
        <p:spPr>
          <a:xfrm>
            <a:off x="0" y="0"/>
            <a:ext cx="2922480" cy="495360"/>
          </a:xfrm>
          <a:prstGeom prst="rect">
            <a:avLst/>
          </a:prstGeom>
        </p:spPr>
        <p:txBody>
          <a:bodyPr lIns="90000" tIns="46800" rIns="90000" bIns="46800">
            <a:noAutofit/>
          </a:bodyPr>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1200" b="0" strike="noStrike" spc="-1">
                <a:solidFill>
                  <a:srgbClr val="000000"/>
                </a:solidFill>
                <a:latin typeface="Arial" panose="020B0604020202020204"/>
              </a:rPr>
              <a:t>&lt;header&gt;</a:t>
            </a:r>
            <a:endParaRPr lang="en-US" sz="1200" b="0" strike="noStrike" spc="-1">
              <a:solidFill>
                <a:srgbClr val="000000"/>
              </a:solidFill>
              <a:latin typeface="Arial" panose="020B0604020202020204"/>
            </a:endParaRPr>
          </a:p>
        </p:txBody>
      </p:sp>
      <p:sp>
        <p:nvSpPr>
          <p:cNvPr id="43" name="PlaceHolder 3"/>
          <p:cNvSpPr>
            <a:spLocks noGrp="1"/>
          </p:cNvSpPr>
          <p:nvPr>
            <p:ph type="dt"/>
          </p:nvPr>
        </p:nvSpPr>
        <p:spPr>
          <a:xfrm>
            <a:off x="3819600" y="0"/>
            <a:ext cx="2922480" cy="495360"/>
          </a:xfrm>
          <a:prstGeom prst="rect">
            <a:avLst/>
          </a:prstGeom>
        </p:spPr>
        <p:txBody>
          <a:bodyPr lIns="90000" tIns="46800" rIns="90000" bIns="46800">
            <a:noAutofit/>
          </a:bodyPr>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1200" b="0" strike="noStrike" spc="-1">
                <a:solidFill>
                  <a:srgbClr val="000000"/>
                </a:solidFill>
                <a:latin typeface="Arial" panose="020B0604020202020204"/>
              </a:rPr>
              <a:t>&lt;date/time&gt;</a:t>
            </a:r>
            <a:endParaRPr lang="en-US" sz="1200" b="0" strike="noStrike" spc="-1">
              <a:solidFill>
                <a:srgbClr val="000000"/>
              </a:solidFill>
              <a:latin typeface="Arial" panose="020B0604020202020204"/>
            </a:endParaRPr>
          </a:p>
        </p:txBody>
      </p:sp>
      <p:sp>
        <p:nvSpPr>
          <p:cNvPr id="44" name="PlaceHolder 4"/>
          <p:cNvSpPr>
            <a:spLocks noGrp="1"/>
          </p:cNvSpPr>
          <p:nvPr>
            <p:ph type="sldImg"/>
          </p:nvPr>
        </p:nvSpPr>
        <p:spPr>
          <a:xfrm>
            <a:off x="898200" y="741240"/>
            <a:ext cx="4946760" cy="371016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Click to move the slide</a:t>
            </a:r>
            <a:endParaRPr lang="en-US" sz="4400" b="0" strike="noStrike" spc="-1">
              <a:solidFill>
                <a:srgbClr val="000000"/>
              </a:solidFill>
              <a:latin typeface="Arial" panose="020B0604020202020204"/>
            </a:endParaRPr>
          </a:p>
        </p:txBody>
      </p:sp>
      <p:sp>
        <p:nvSpPr>
          <p:cNvPr id="45" name="PlaceHolder 5"/>
          <p:cNvSpPr>
            <a:spLocks noGrp="1"/>
          </p:cNvSpPr>
          <p:nvPr>
            <p:ph type="body"/>
          </p:nvPr>
        </p:nvSpPr>
        <p:spPr>
          <a:xfrm>
            <a:off x="674640" y="4698720"/>
            <a:ext cx="5394240" cy="4452840"/>
          </a:xfrm>
          <a:prstGeom prst="rect">
            <a:avLst/>
          </a:prstGeom>
        </p:spPr>
        <p:txBody>
          <a:bodyPr lIns="90000" tIns="46800" rIns="90000" bIns="46800">
            <a:noAutofit/>
          </a:bodyPr>
          <a:p>
            <a:r>
              <a:rPr lang="en-US" sz="1200" b="0" strike="noStrike" spc="-1">
                <a:solidFill>
                  <a:srgbClr val="000000"/>
                </a:solidFill>
                <a:latin typeface="Arial" panose="020B0604020202020204"/>
              </a:rPr>
              <a:t>Click to edit the notes format</a:t>
            </a:r>
            <a:endParaRPr lang="en-US" sz="1200" b="0" strike="noStrike" spc="-1">
              <a:solidFill>
                <a:srgbClr val="000000"/>
              </a:solidFill>
              <a:latin typeface="Arial" panose="020B0604020202020204"/>
            </a:endParaRPr>
          </a:p>
        </p:txBody>
      </p:sp>
      <p:sp>
        <p:nvSpPr>
          <p:cNvPr id="46" name="PlaceHolder 6"/>
          <p:cNvSpPr>
            <a:spLocks noGrp="1"/>
          </p:cNvSpPr>
          <p:nvPr>
            <p:ph type="ftr"/>
          </p:nvPr>
        </p:nvSpPr>
        <p:spPr>
          <a:xfrm>
            <a:off x="0" y="9396360"/>
            <a:ext cx="2922480" cy="495360"/>
          </a:xfrm>
          <a:prstGeom prst="rect">
            <a:avLst/>
          </a:prstGeom>
        </p:spPr>
        <p:txBody>
          <a:bodyPr lIns="90000" tIns="46800" rIns="90000" bIns="46800" anchor="b">
            <a:noAutofit/>
          </a:bodyPr>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1200" b="0" strike="noStrike" spc="-1">
                <a:solidFill>
                  <a:srgbClr val="000000"/>
                </a:solidFill>
                <a:latin typeface="Arial" panose="020B0604020202020204"/>
              </a:rPr>
              <a:t>&lt;footer&gt;</a:t>
            </a:r>
            <a:endParaRPr lang="en-US" sz="1200" b="0" strike="noStrike" spc="-1">
              <a:solidFill>
                <a:srgbClr val="000000"/>
              </a:solidFill>
              <a:latin typeface="Arial" panose="020B0604020202020204"/>
            </a:endParaRPr>
          </a:p>
        </p:txBody>
      </p:sp>
      <p:sp>
        <p:nvSpPr>
          <p:cNvPr id="47" name="PlaceHolder 7"/>
          <p:cNvSpPr>
            <a:spLocks noGrp="1"/>
          </p:cNvSpPr>
          <p:nvPr>
            <p:ph type="sldNum"/>
          </p:nvPr>
        </p:nvSpPr>
        <p:spPr>
          <a:xfrm>
            <a:off x="3819600" y="9396360"/>
            <a:ext cx="2922480" cy="495360"/>
          </a:xfrm>
          <a:prstGeom prst="rect">
            <a:avLst/>
          </a:prstGeom>
        </p:spPr>
        <p:txBody>
          <a:bodyPr lIns="90000" tIns="46800" rIns="90000" bIns="46800" anchor="b">
            <a:noAutofit/>
          </a:bodyPr>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1B4E80E-30B5-4F4A-AAFD-7EE308230979}" type="slidenum">
              <a:rPr lang="en-AU" sz="1200" b="0" strike="noStrike" spc="-1">
                <a:solidFill>
                  <a:srgbClr val="000000"/>
                </a:solidFill>
                <a:latin typeface="Arial" panose="020B0604020202020204"/>
              </a:rPr>
            </a:fld>
            <a:endParaRPr lang="en-US" sz="1200" b="0" strike="noStrike" spc="-1">
              <a:solidFill>
                <a:srgbClr val="000000"/>
              </a:solidFill>
              <a:latin typeface="Arial" panose="020B0604020202020204"/>
            </a:endParaRPr>
          </a:p>
        </p:txBody>
      </p:sp>
    </p:spTree>
  </p:cSld>
  <p:clrMap bg1="lt1" tx1="dk1" bg2="lt2" tx2="dk2" accent1="accent1" accent2="accent2" accent3="accent3" accent4="accent4" accent5="accent5" accent6="accent6" hlink="hlink" folHlink="folHlink"/>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PlaceHolder 1"/>
          <p:cNvSpPr>
            <a:spLocks noGrp="1"/>
          </p:cNvSpPr>
          <p:nvPr>
            <p:ph type="sldImg"/>
          </p:nvPr>
        </p:nvSpPr>
        <p:spPr>
          <a:xfrm>
            <a:off x="898560" y="741240"/>
            <a:ext cx="4946760" cy="3710160"/>
          </a:xfrm>
          <a:prstGeom prst="rect">
            <a:avLst/>
          </a:prstGeom>
        </p:spPr>
      </p:sp>
      <p:sp>
        <p:nvSpPr>
          <p:cNvPr id="87"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Secara tradisional, keamanan informasi disediakan melalui mekanisme fisik (misalnya, lemari arsip kokoh dengan kunci) dan administratif (misalnya, prosedur penyaringan personel selama proses perekrutan).</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Meningkatnya penggunaan komputer menunjukkan perlunya alat otomatis untuk melindungi file dan informasi lain yang tersimpan di dalamnya.</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Hal ini terutama berlaku untuk sistem bersama, seperti sistem berbagi waktu, dan terlebih lagi untuk sistem yang dapat</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diakses melalui jaringan telepon umum, jaringan data, atau internet.</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898560" y="741240"/>
            <a:ext cx="4946760" cy="3710160"/>
          </a:xfrm>
          <a:prstGeom prst="rect">
            <a:avLst/>
          </a:prstGeom>
        </p:spPr>
      </p:sp>
      <p:sp>
        <p:nvSpPr>
          <p:cNvPr id="89"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Lihat Tabel 1.2 untuk contoh serangan keamanan, dan Tabel 1.3 untuk definisi ancaman dan serangan.</a:t>
            </a:r>
            <a:endParaRPr lang="en-US" sz="1200" b="0" strike="noStrike" spc="-1">
              <a:solidFill>
                <a:srgbClr val="000000"/>
              </a:solidFill>
              <a:latin typeface="Arial" panose="020B0604020202020204"/>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PlaceHolder 1"/>
          <p:cNvSpPr>
            <a:spLocks noGrp="1"/>
          </p:cNvSpPr>
          <p:nvPr>
            <p:ph type="sldImg"/>
          </p:nvPr>
        </p:nvSpPr>
        <p:spPr>
          <a:xfrm>
            <a:off x="898560" y="741240"/>
            <a:ext cx="4946760" cy="3710160"/>
          </a:xfrm>
          <a:prstGeom prst="rect">
            <a:avLst/>
          </a:prstGeom>
        </p:spPr>
      </p:sp>
      <p:sp>
        <p:nvSpPr>
          <p:cNvPr id="91"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Lihat Tabel 1.4 untuk detail dari 5 kategori Layanan Keamanan dan 14 layanan spesifik.</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type="sldImg"/>
          </p:nvPr>
        </p:nvSpPr>
        <p:spPr>
          <a:xfrm>
            <a:off x="898560" y="741240"/>
            <a:ext cx="4946760" cy="3710160"/>
          </a:xfrm>
          <a:prstGeom prst="rect">
            <a:avLst/>
          </a:prstGeom>
        </p:spPr>
      </p:sp>
      <p:sp>
        <p:nvSpPr>
          <p:cNvPr id="93"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Lihat Tabel 1.5 untuk detail mekanisme ini, dan Tabel 1.6 untuk hubungan antara layanan dan mekanisme.</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a:t>
            </a:r>
            <a:r>
              <a:rPr lang="en-AU" sz="1200" b="0" strike="noStrike" spc="-1">
                <a:solidFill>
                  <a:srgbClr val="000000"/>
                </a:solidFill>
                <a:latin typeface="Arial" panose="020B0604020202020204"/>
              </a:rPr>
              <a:t>“Mekanisme keamanan spesifik” bersifat spesifik pada lapisan protokol, sedangkan “mekanisme keamanan menyeluruh” tidak.</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Kita akan membahas beberapa mekanisme ini secara lebih rinci nanti.</a:t>
            </a: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strike="noStrike" spc="-1">
              <a:solidFill>
                <a:srgbClr val="000000"/>
              </a:solidFill>
              <a:latin typeface="Arial" panose="020B0604020202020204"/>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p:cNvSpPr>
          <p:nvPr>
            <p:ph type="sldImg"/>
          </p:nvPr>
        </p:nvSpPr>
        <p:spPr>
          <a:xfrm>
            <a:off x="898560" y="741240"/>
            <a:ext cx="4946760" cy="3710160"/>
          </a:xfrm>
          <a:prstGeom prst="rect">
            <a:avLst/>
          </a:prstGeom>
        </p:spPr>
      </p:sp>
      <p:sp>
        <p:nvSpPr>
          <p:cNvPr id="95"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strike="noStrike" spc="-1">
                <a:solidFill>
                  <a:srgbClr val="000000"/>
                </a:solidFill>
                <a:latin typeface="Arial" panose="020B0604020202020204"/>
              </a:rPr>
              <a:t>Dalam mempertimbangkan peran enkripsi, ada baiknya menggunakan dua model berikut. Model pertama menggambarkan informasi yang mengalir melalui saluran komunikasi yang tidak aman, dengan adanya kemungkinan lawan. Oleh karena itu, pendekatan yang tepat sangat penting.</a:t>
            </a:r>
            <a:r>
              <a:rPr lang="en-US" sz="1200" b="1" strike="noStrike" spc="-1">
                <a:solidFill>
                  <a:srgbClr val="000000"/>
                </a:solidFill>
                <a:latin typeface="Arial" panose="020B0604020202020204"/>
              </a:rPr>
              <a:t>transformasi keamanan (algoritma enkripsi)</a:t>
            </a:r>
            <a:r>
              <a:rPr lang="en-US" sz="1200" b="0" strike="noStrike" spc="-1">
                <a:solidFill>
                  <a:srgbClr val="000000"/>
                </a:solidFill>
                <a:latin typeface="Arial" panose="020B0604020202020204"/>
              </a:rPr>
              <a:t>dapat digunakan, dengan yang sesuai</a:t>
            </a:r>
            <a:r>
              <a:rPr lang="en-US" sz="1200" b="1" strike="noStrike" spc="-1">
                <a:solidFill>
                  <a:srgbClr val="000000"/>
                </a:solidFill>
                <a:latin typeface="Arial" panose="020B0604020202020204"/>
              </a:rPr>
              <a:t>kunci</a:t>
            </a:r>
            <a:r>
              <a:rPr lang="en-US" sz="1200" b="0" strike="noStrike" spc="-1">
                <a:solidFill>
                  <a:srgbClr val="000000"/>
                </a:solidFill>
                <a:latin typeface="Arial" panose="020B0604020202020204"/>
              </a:rPr>
              <a:t>, mungkin dinegosiasikan dengan menggunakan kehadiran</a:t>
            </a:r>
            <a:r>
              <a:rPr lang="en-US" sz="1200" b="1" strike="noStrike" spc="-1">
                <a:solidFill>
                  <a:srgbClr val="000000"/>
                </a:solidFill>
                <a:latin typeface="Arial" panose="020B0604020202020204"/>
              </a:rPr>
              <a:t>pihak ketiga tepercaya</a:t>
            </a:r>
            <a:r>
              <a:rPr lang="en-US" sz="1200" b="0" strike="noStrike" spc="-1">
                <a:solidFill>
                  <a:srgbClr val="000000"/>
                </a:solidFill>
                <a:latin typeface="Arial" panose="020B0604020202020204"/>
              </a:rPr>
              <a:t>.</a:t>
            </a:r>
            <a:endParaRPr lang="en-US" sz="1200" b="0" strike="noStrike" spc="-1">
              <a:solidFill>
                <a:srgbClr val="000000"/>
              </a:solidFill>
              <a:latin typeface="Arial" panose="020B0604020202020204"/>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sldImg"/>
          </p:nvPr>
        </p:nvSpPr>
        <p:spPr>
          <a:xfrm>
            <a:off x="898560" y="741240"/>
            <a:ext cx="4946760" cy="3710160"/>
          </a:xfrm>
          <a:prstGeom prst="rect">
            <a:avLst/>
          </a:prstGeom>
        </p:spPr>
      </p:sp>
      <p:sp>
        <p:nvSpPr>
          <p:cNvPr id="97" name="PlaceHolder 2"/>
          <p:cNvSpPr>
            <a:spLocks noGrp="1"/>
          </p:cNvSpPr>
          <p:nvPr>
            <p:ph type="body"/>
          </p:nvPr>
        </p:nvSpPr>
        <p:spPr>
          <a:xfrm>
            <a:off x="674640" y="4698720"/>
            <a:ext cx="5394240" cy="4452840"/>
          </a:xfrm>
          <a:prstGeom prst="rect">
            <a:avLst/>
          </a:prstGeom>
        </p:spPr>
        <p:txBody>
          <a:bodyPr lIns="90000" tIns="46800" rIns="90000" bIns="46800">
            <a:noAutofit/>
          </a:bodyPr>
          <a:p>
            <a:pPr algn="l" rtl="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1200" b="0" strike="noStrike" spc="-1">
                <a:solidFill>
                  <a:srgbClr val="000000"/>
                </a:solidFill>
                <a:latin typeface="Arial" panose="020B0604020202020204"/>
              </a:rPr>
              <a:t>Model kedua berkaitan dengan akses terkontrol ke informasi atau sumber daya pada sistem komputer, dengan adanya kemungkinan lawan. Di sini, diperlukan kontrol yang tepat pada akses dan di dalam sistem, untuk memberikan keamanan yang memadai. Beberapa teknik kriptografi juga berguna di sini.</a:t>
            </a:r>
            <a:endParaRPr lang="en-US" sz="1200" b="0" strike="noStrike" spc="-1">
              <a:solidFill>
                <a:srgbClr val="000000"/>
              </a:solidFill>
              <a:latin typeface="Arial" panose="020B060402020202020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27" name="PlaceHolder 2"/>
          <p:cNvSpPr>
            <a:spLocks noGrp="1"/>
          </p:cNvSpPr>
          <p:nvPr>
            <p:ph type="body"/>
          </p:nvPr>
        </p:nvSpPr>
        <p:spPr>
          <a:xfrm>
            <a:off x="457200" y="1600200"/>
            <a:ext cx="822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28" name="PlaceHolder 3"/>
          <p:cNvSpPr>
            <a:spLocks noGrp="1"/>
          </p:cNvSpPr>
          <p:nvPr>
            <p:ph type="body"/>
          </p:nvPr>
        </p:nvSpPr>
        <p:spPr>
          <a:xfrm>
            <a:off x="457200" y="3964320"/>
            <a:ext cx="822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30" name="PlaceHolder 2"/>
          <p:cNvSpPr>
            <a:spLocks noGrp="1"/>
          </p:cNvSpPr>
          <p:nvPr>
            <p:ph type="body"/>
          </p:nvPr>
        </p:nvSpPr>
        <p:spPr>
          <a:xfrm>
            <a:off x="45720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1" name="PlaceHolder 3"/>
          <p:cNvSpPr>
            <a:spLocks noGrp="1"/>
          </p:cNvSpPr>
          <p:nvPr>
            <p:ph type="body"/>
          </p:nvPr>
        </p:nvSpPr>
        <p:spPr>
          <a:xfrm>
            <a:off x="467424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2" name="PlaceHolder 4"/>
          <p:cNvSpPr>
            <a:spLocks noGrp="1"/>
          </p:cNvSpPr>
          <p:nvPr>
            <p:ph type="body"/>
          </p:nvPr>
        </p:nvSpPr>
        <p:spPr>
          <a:xfrm>
            <a:off x="457200" y="396432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3" name="PlaceHolder 5"/>
          <p:cNvSpPr>
            <a:spLocks noGrp="1"/>
          </p:cNvSpPr>
          <p:nvPr>
            <p:ph type="body"/>
          </p:nvPr>
        </p:nvSpPr>
        <p:spPr>
          <a:xfrm>
            <a:off x="4674240" y="396432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35" name="PlaceHolder 2"/>
          <p:cNvSpPr>
            <a:spLocks noGrp="1"/>
          </p:cNvSpPr>
          <p:nvPr>
            <p:ph type="body"/>
          </p:nvPr>
        </p:nvSpPr>
        <p:spPr>
          <a:xfrm>
            <a:off x="457200" y="160020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6" name="PlaceHolder 3"/>
          <p:cNvSpPr>
            <a:spLocks noGrp="1"/>
          </p:cNvSpPr>
          <p:nvPr>
            <p:ph type="body"/>
          </p:nvPr>
        </p:nvSpPr>
        <p:spPr>
          <a:xfrm>
            <a:off x="3239640" y="160020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7" name="PlaceHolder 4"/>
          <p:cNvSpPr>
            <a:spLocks noGrp="1"/>
          </p:cNvSpPr>
          <p:nvPr>
            <p:ph type="body"/>
          </p:nvPr>
        </p:nvSpPr>
        <p:spPr>
          <a:xfrm>
            <a:off x="6022080" y="160020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8" name="PlaceHolder 5"/>
          <p:cNvSpPr>
            <a:spLocks noGrp="1"/>
          </p:cNvSpPr>
          <p:nvPr>
            <p:ph type="body"/>
          </p:nvPr>
        </p:nvSpPr>
        <p:spPr>
          <a:xfrm>
            <a:off x="457200" y="396432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39" name="PlaceHolder 6"/>
          <p:cNvSpPr>
            <a:spLocks noGrp="1"/>
          </p:cNvSpPr>
          <p:nvPr>
            <p:ph type="body"/>
          </p:nvPr>
        </p:nvSpPr>
        <p:spPr>
          <a:xfrm>
            <a:off x="3239640" y="396432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40" name="PlaceHolder 7"/>
          <p:cNvSpPr>
            <a:spLocks noGrp="1"/>
          </p:cNvSpPr>
          <p:nvPr>
            <p:ph type="body"/>
          </p:nvPr>
        </p:nvSpPr>
        <p:spPr>
          <a:xfrm>
            <a:off x="6022080" y="3964320"/>
            <a:ext cx="264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6" name="PlaceHolder 2"/>
          <p:cNvSpPr>
            <a:spLocks noGrp="1"/>
          </p:cNvSpPr>
          <p:nvPr>
            <p:ph type="subTitle"/>
          </p:nvPr>
        </p:nvSpPr>
        <p:spPr>
          <a:xfrm>
            <a:off x="457200" y="1600200"/>
            <a:ext cx="8229600" cy="4525920"/>
          </a:xfrm>
          <a:prstGeom prst="rect">
            <a:avLst/>
          </a:prstGeom>
        </p:spPr>
        <p:txBody>
          <a:bodyPr lIns="0" tIns="0" rIns="0" bIns="0" anchor="ctr">
            <a:noAutofit/>
          </a:bodyPr>
          <a:p>
            <a:pPr algn="ct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8" name="PlaceHolder 2"/>
          <p:cNvSpPr>
            <a:spLocks noGrp="1"/>
          </p:cNvSpPr>
          <p:nvPr>
            <p:ph type="body"/>
          </p:nvPr>
        </p:nvSpPr>
        <p:spPr>
          <a:xfrm>
            <a:off x="457200" y="1600200"/>
            <a:ext cx="8229600" cy="452592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10" name="PlaceHolder 2"/>
          <p:cNvSpPr>
            <a:spLocks noGrp="1"/>
          </p:cNvSpPr>
          <p:nvPr>
            <p:ph type="body"/>
          </p:nvPr>
        </p:nvSpPr>
        <p:spPr>
          <a:xfrm>
            <a:off x="457200" y="1600200"/>
            <a:ext cx="4015800" cy="452592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11" name="PlaceHolder 3"/>
          <p:cNvSpPr>
            <a:spLocks noGrp="1"/>
          </p:cNvSpPr>
          <p:nvPr>
            <p:ph type="body"/>
          </p:nvPr>
        </p:nvSpPr>
        <p:spPr>
          <a:xfrm>
            <a:off x="4674240" y="1600200"/>
            <a:ext cx="4015800" cy="452592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320"/>
            <a:ext cx="8229600" cy="5299560"/>
          </a:xfrm>
          <a:prstGeom prst="rect">
            <a:avLst/>
          </a:prstGeom>
        </p:spPr>
        <p:txBody>
          <a:bodyPr lIns="0" tIns="0" rIns="0" bIns="0" anchor="ctr">
            <a:noAutofit/>
          </a:bodyPr>
          <a:p>
            <a:pPr algn="ct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15" name="PlaceHolder 2"/>
          <p:cNvSpPr>
            <a:spLocks noGrp="1"/>
          </p:cNvSpPr>
          <p:nvPr>
            <p:ph type="body"/>
          </p:nvPr>
        </p:nvSpPr>
        <p:spPr>
          <a:xfrm>
            <a:off x="45720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16" name="PlaceHolder 3"/>
          <p:cNvSpPr>
            <a:spLocks noGrp="1"/>
          </p:cNvSpPr>
          <p:nvPr>
            <p:ph type="body"/>
          </p:nvPr>
        </p:nvSpPr>
        <p:spPr>
          <a:xfrm>
            <a:off x="4674240" y="1600200"/>
            <a:ext cx="4015800" cy="452592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17" name="PlaceHolder 4"/>
          <p:cNvSpPr>
            <a:spLocks noGrp="1"/>
          </p:cNvSpPr>
          <p:nvPr>
            <p:ph type="body"/>
          </p:nvPr>
        </p:nvSpPr>
        <p:spPr>
          <a:xfrm>
            <a:off x="457200" y="396432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19" name="PlaceHolder 2"/>
          <p:cNvSpPr>
            <a:spLocks noGrp="1"/>
          </p:cNvSpPr>
          <p:nvPr>
            <p:ph type="body"/>
          </p:nvPr>
        </p:nvSpPr>
        <p:spPr>
          <a:xfrm>
            <a:off x="457200" y="1600200"/>
            <a:ext cx="4015800" cy="452592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20" name="PlaceHolder 3"/>
          <p:cNvSpPr>
            <a:spLocks noGrp="1"/>
          </p:cNvSpPr>
          <p:nvPr>
            <p:ph type="body"/>
          </p:nvPr>
        </p:nvSpPr>
        <p:spPr>
          <a:xfrm>
            <a:off x="467424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21" name="PlaceHolder 4"/>
          <p:cNvSpPr>
            <a:spLocks noGrp="1"/>
          </p:cNvSpPr>
          <p:nvPr>
            <p:ph type="body"/>
          </p:nvPr>
        </p:nvSpPr>
        <p:spPr>
          <a:xfrm>
            <a:off x="4674240" y="396432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Arial" panose="020B0604020202020204"/>
            </a:endParaRPr>
          </a:p>
        </p:txBody>
      </p:sp>
      <p:sp>
        <p:nvSpPr>
          <p:cNvPr id="23" name="PlaceHolder 2"/>
          <p:cNvSpPr>
            <a:spLocks noGrp="1"/>
          </p:cNvSpPr>
          <p:nvPr>
            <p:ph type="body"/>
          </p:nvPr>
        </p:nvSpPr>
        <p:spPr>
          <a:xfrm>
            <a:off x="45720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24" name="PlaceHolder 3"/>
          <p:cNvSpPr>
            <a:spLocks noGrp="1"/>
          </p:cNvSpPr>
          <p:nvPr>
            <p:ph type="body"/>
          </p:nvPr>
        </p:nvSpPr>
        <p:spPr>
          <a:xfrm>
            <a:off x="4674240" y="1600200"/>
            <a:ext cx="40158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
        <p:nvSpPr>
          <p:cNvPr id="25" name="PlaceHolder 4"/>
          <p:cNvSpPr>
            <a:spLocks noGrp="1"/>
          </p:cNvSpPr>
          <p:nvPr>
            <p:ph type="body"/>
          </p:nvPr>
        </p:nvSpPr>
        <p:spPr>
          <a:xfrm>
            <a:off x="457200" y="3964320"/>
            <a:ext cx="8229600" cy="2158560"/>
          </a:xfrm>
          <a:prstGeom prst="rect">
            <a:avLst/>
          </a:prstGeom>
        </p:spPr>
        <p:txBody>
          <a:bodyPr lIns="90000" tIns="46800" rIns="90000" bIns="46800">
            <a:normAutofit/>
          </a:bodyPr>
          <a:p>
            <a:endParaRPr lang="en-US" sz="3200" b="0" strike="noStrike" spc="-1">
              <a:solidFill>
                <a:srgbClr val="000000"/>
              </a:solidFill>
              <a:latin typeface="Arial" panose="020B0604020202020204"/>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320"/>
            <a:ext cx="8229600" cy="1143000"/>
          </a:xfrm>
          <a:prstGeom prst="rect">
            <a:avLst/>
          </a:prstGeom>
        </p:spPr>
        <p:txBody>
          <a:bodyPr lIns="90000" tIns="46800" rIns="90000" bIns="46800" anchor="ctr">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Click to edit the title text format</a:t>
            </a:r>
            <a:endParaRPr lang="en-US" sz="4400" b="0" strike="noStrike" spc="-1">
              <a:solidFill>
                <a:srgbClr val="000000"/>
              </a:solidFill>
              <a:latin typeface="Arial" panose="020B0604020202020204"/>
            </a:endParaRPr>
          </a:p>
        </p:txBody>
      </p:sp>
      <p:sp>
        <p:nvSpPr>
          <p:cNvPr id="2" name="PlaceHolder 2"/>
          <p:cNvSpPr>
            <a:spLocks noGrp="1"/>
          </p:cNvSpPr>
          <p:nvPr>
            <p:ph type="body"/>
          </p:nvPr>
        </p:nvSpPr>
        <p:spPr>
          <a:xfrm>
            <a:off x="457200" y="1600200"/>
            <a:ext cx="8229600" cy="4525920"/>
          </a:xfrm>
          <a:prstGeom prst="rect">
            <a:avLst/>
          </a:prstGeom>
        </p:spPr>
        <p:txBody>
          <a:bodyPr lIns="90000" tIns="46800" rIns="90000" bIns="46800">
            <a:normAutofit/>
          </a:bodyPr>
          <a:p>
            <a:pPr marL="342900" indent="-3429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Click to edit the outline text format</a:t>
            </a:r>
            <a:endParaRPr lang="en-US" sz="3200" b="0" strike="noStrike" spc="-1">
              <a:solidFill>
                <a:srgbClr val="000000"/>
              </a:solidFill>
              <a:latin typeface="Arial" panose="020B0604020202020204"/>
            </a:endParaRPr>
          </a:p>
          <a:p>
            <a:pPr marL="742950" lvl="1" indent="-28575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Second Outline Level</a:t>
            </a:r>
            <a:endParaRPr lang="en-US" sz="3200" b="0" strike="noStrike" spc="-1">
              <a:solidFill>
                <a:srgbClr val="000000"/>
              </a:solidFill>
              <a:latin typeface="Arial" panose="020B0604020202020204"/>
            </a:endParaRPr>
          </a:p>
          <a:p>
            <a:pPr marL="1143000" lvl="2" indent="-2286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Third Outline Level</a:t>
            </a:r>
            <a:endParaRPr lang="en-US" sz="3200" b="0" strike="noStrike" spc="-1">
              <a:solidFill>
                <a:srgbClr val="000000"/>
              </a:solidFill>
              <a:latin typeface="Arial" panose="020B0604020202020204"/>
            </a:endParaRPr>
          </a:p>
          <a:p>
            <a:pPr marL="1600200" lvl="3" indent="-2286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Fourth Outline Level</a:t>
            </a:r>
            <a:endParaRPr lang="en-US" sz="3200" b="0" strike="noStrike" spc="-1">
              <a:solidFill>
                <a:srgbClr val="000000"/>
              </a:solidFill>
              <a:latin typeface="Arial" panose="020B0604020202020204"/>
            </a:endParaRPr>
          </a:p>
          <a:p>
            <a:pPr marL="2057400" lvl="4" indent="-2286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Fifth Outline Level</a:t>
            </a:r>
            <a:endParaRPr lang="en-US" sz="3200" b="0" strike="noStrike" spc="-1">
              <a:solidFill>
                <a:srgbClr val="000000"/>
              </a:solidFill>
              <a:latin typeface="Arial" panose="020B0604020202020204"/>
            </a:endParaRPr>
          </a:p>
          <a:p>
            <a:pPr marL="2057400" lvl="5" indent="-2286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Sixth Outline Level</a:t>
            </a:r>
            <a:endParaRPr lang="en-US" sz="3200" b="0" strike="noStrike" spc="-1">
              <a:solidFill>
                <a:srgbClr val="000000"/>
              </a:solidFill>
              <a:latin typeface="Arial" panose="020B0604020202020204"/>
            </a:endParaRPr>
          </a:p>
          <a:p>
            <a:pPr marL="2057400" lvl="6" indent="-22860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Seventh Outline Level</a:t>
            </a:r>
            <a:endParaRPr lang="en-US" sz="3200" b="0" strike="noStrike" spc="-1">
              <a:solidFill>
                <a:srgbClr val="000000"/>
              </a:solidFill>
              <a:latin typeface="Arial" panose="020B0604020202020204"/>
            </a:endParaRPr>
          </a:p>
        </p:txBody>
      </p:sp>
      <p:sp>
        <p:nvSpPr>
          <p:cNvPr id="3" name="PlaceHolder 3"/>
          <p:cNvSpPr>
            <a:spLocks noGrp="1"/>
          </p:cNvSpPr>
          <p:nvPr>
            <p:ph type="dt"/>
          </p:nvPr>
        </p:nvSpPr>
        <p:spPr>
          <a:xfrm>
            <a:off x="456840" y="6244920"/>
            <a:ext cx="2133720" cy="476280"/>
          </a:xfrm>
          <a:prstGeom prst="rect">
            <a:avLst/>
          </a:prstGeom>
        </p:spPr>
        <p:txBody>
          <a:bodyPr lIns="90000" tIns="46800" rIns="90000" bIns="46800">
            <a:noAutofit/>
          </a:bodyPr>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Arial" panose="020B0604020202020204"/>
              </a:rPr>
              <a:t>&lt;date/time&gt;</a:t>
            </a:r>
            <a:endParaRPr lang="en-US" sz="1400" b="0" strike="noStrike" spc="-1">
              <a:solidFill>
                <a:srgbClr val="000000"/>
              </a:solidFill>
              <a:latin typeface="Arial" panose="020B0604020202020204"/>
            </a:endParaRPr>
          </a:p>
        </p:txBody>
      </p:sp>
      <p:sp>
        <p:nvSpPr>
          <p:cNvPr id="4" name="PlaceHolder 4"/>
          <p:cNvSpPr>
            <a:spLocks noGrp="1"/>
          </p:cNvSpPr>
          <p:nvPr>
            <p:ph type="ftr"/>
          </p:nvPr>
        </p:nvSpPr>
        <p:spPr>
          <a:xfrm>
            <a:off x="3124080" y="6244920"/>
            <a:ext cx="2895840" cy="476280"/>
          </a:xfrm>
          <a:prstGeom prst="rect">
            <a:avLst/>
          </a:prstGeom>
        </p:spPr>
        <p:txBody>
          <a:bodyPr lIns="90000" tIns="46800" rIns="90000" bIns="46800">
            <a:noAutofit/>
          </a:bodyPr>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000000"/>
                </a:solidFill>
                <a:latin typeface="Arial" panose="020B0604020202020204"/>
              </a:rPr>
              <a:t>&lt;footer&gt;</a:t>
            </a:r>
            <a:endParaRPr lang="en-US" sz="1400" b="0" strike="noStrike" spc="-1">
              <a:solidFill>
                <a:srgbClr val="000000"/>
              </a:solidFill>
              <a:latin typeface="Arial" panose="020B0604020202020204"/>
            </a:endParaRPr>
          </a:p>
        </p:txBody>
      </p:sp>
      <p:sp>
        <p:nvSpPr>
          <p:cNvPr id="5" name="PlaceHolder 5"/>
          <p:cNvSpPr>
            <a:spLocks noGrp="1"/>
          </p:cNvSpPr>
          <p:nvPr>
            <p:ph type="sldNum"/>
          </p:nvPr>
        </p:nvSpPr>
        <p:spPr>
          <a:xfrm>
            <a:off x="6552720" y="6244920"/>
            <a:ext cx="2133720" cy="476280"/>
          </a:xfrm>
          <a:prstGeom prst="rect">
            <a:avLst/>
          </a:prstGeom>
        </p:spPr>
        <p:txBody>
          <a:bodyPr lIns="90000" tIns="46800" rIns="90000" bIns="46800">
            <a:noAutofit/>
          </a:bodyPr>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89A9E4E-9384-4238-B8C3-15F13E30081B}" type="slidenum">
              <a:rPr lang="en-US" sz="1400" b="0" strike="noStrike" spc="-1">
                <a:solidFill>
                  <a:srgbClr val="000000"/>
                </a:solidFill>
                <a:latin typeface="Arial" panose="020B0604020202020204"/>
              </a:rPr>
            </a:fld>
            <a:endParaRPr lang="en-US" sz="1400" b="0" strike="noStrike" spc="-1">
              <a:solidFill>
                <a:srgbClr val="000000"/>
              </a:solidFill>
              <a:latin typeface="Arial" panose="020B0604020202020204"/>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hyperlink" Target="https://www.onlinedoctranslator.com/id/?utm_source=onlinedoctranslator&amp;utm_medium=ppt&amp;utm_campaign=attribution"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 name="TextShape 1"/>
          <p:cNvSpPr txBox="1"/>
          <p:nvPr/>
        </p:nvSpPr>
        <p:spPr>
          <a:xfrm>
            <a:off x="755640" y="549000"/>
            <a:ext cx="7772400" cy="146988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Kriptografi dan Keamanan Jaringan</a:t>
            </a:r>
            <a:endParaRPr lang="en-US" sz="4400" b="0" strike="noStrike" spc="-1">
              <a:solidFill>
                <a:srgbClr val="000000"/>
              </a:solidFill>
              <a:latin typeface="Arial" panose="020B0604020202020204"/>
            </a:endParaRPr>
          </a:p>
        </p:txBody>
      </p:sp>
      <p:sp>
        <p:nvSpPr>
          <p:cNvPr id="49" name="TextShape 2"/>
          <p:cNvSpPr txBox="1"/>
          <p:nvPr/>
        </p:nvSpPr>
        <p:spPr>
          <a:xfrm>
            <a:off x="1371600" y="2204640"/>
            <a:ext cx="6400800" cy="4319640"/>
          </a:xfrm>
          <a:prstGeom prst="rect">
            <a:avLst/>
          </a:prstGeom>
          <a:noFill/>
          <a:ln w="0">
            <a:noFill/>
          </a:ln>
        </p:spPr>
        <p:txBody>
          <a:bodyPr lIns="90000" tIns="46800" rIns="90000" bIns="46800">
            <a:noAutofit/>
          </a:bodyPr>
          <a:p>
            <a:pPr algn="ctr"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Edisi Ketiga</a:t>
            </a:r>
            <a:endParaRPr lang="en-US" sz="3200" b="0" strike="noStrike" spc="-1">
              <a:solidFill>
                <a:srgbClr val="000000"/>
              </a:solidFill>
              <a:latin typeface="Arial" panose="020B0604020202020204"/>
            </a:endParaRPr>
          </a:p>
          <a:p>
            <a:pPr algn="ctr"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oleh William Stallings</a:t>
            </a:r>
            <a:endParaRPr lang="en-US" sz="3200" b="0" strike="noStrike" spc="-1">
              <a:solidFill>
                <a:srgbClr val="000000"/>
              </a:solidFill>
              <a:latin typeface="Arial" panose="020B0604020202020204"/>
            </a:endParaRPr>
          </a:p>
          <a:p>
            <a:pPr algn="ctr"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algn="ctr"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Slide presentasi oleh Lawrie Brown</a:t>
            </a:r>
            <a:endParaRPr lang="en-US" sz="3200" b="0" strike="noStrike" spc="-1">
              <a:solidFill>
                <a:srgbClr val="000000"/>
              </a:solidFill>
              <a:latin typeface="Arial" panose="020B0604020202020204"/>
            </a:endParaRPr>
          </a:p>
        </p:txBody>
      </p:sp>
      <p:sp>
        <p:nvSpPr>
          <p:cNvPr id="100010001" name="ODT_ATTR_LBL_SHAPE"/>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Diterjemahkan dari bahasa Inggris ke bahasa Indonesia - </a:t>
            </a:r>
            <a:r>
              <a:rPr lang="en-US" sz="1000" u="sng" dirty="0">
                <a:solidFill>
                  <a:srgbClr val="0F2B46"/>
                </a:solidFill>
                <a:effectLst/>
                <a:latin typeface="Roboto" panose="02000000000000000000" pitchFamily="2" charset="0"/>
                <a:hlinkClick r:id="rId1" tooltip="Doc Translator - www.onlinedoctranslator.com"/>
              </a:rPr>
              <a:t>www.onlinedoctranslator.com</a:t>
            </a:r>
            <a:endParaRPr lang="en-US" sz="1000" dirty="0"/>
          </a:p>
        </p:txBody>
      </p:sp>
      <p:pic>
        <p:nvPicPr>
          <p:cNvPr id="1000100002" name="ODT_ATTR_LBL_LOGO"/>
          <p:cNvPicPr/>
          <p:nvPr/>
        </p:nvPicPr>
        <p:blipFill>
          <a:blip r:embed="rId2"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Arsitektur Keamanan OSI</a:t>
            </a:r>
            <a:endParaRPr lang="en-US" sz="4400" b="0" strike="noStrike" spc="-1">
              <a:solidFill>
                <a:srgbClr val="000000"/>
              </a:solidFill>
              <a:latin typeface="Arial" panose="020B0604020202020204"/>
            </a:endParaRPr>
          </a:p>
        </p:txBody>
      </p:sp>
      <p:sp>
        <p:nvSpPr>
          <p:cNvPr id="67"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Arsitektur Keamanan ITU-T X.800 untuk OSI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mendefinisikan cara sistematis untuk menentukan dan menyediakan persyaratan keamanan.</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Bagi kami, ini memberikan gambaran umum yang berguna, meskipun abstrak, tentang konsep-konsep yang akan kami pelajari.</a:t>
            </a: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Layanan Keamanan</a:t>
            </a:r>
            <a:endParaRPr lang="en-US" sz="4400" b="0" strike="noStrike" spc="-1">
              <a:solidFill>
                <a:srgbClr val="000000"/>
              </a:solidFill>
              <a:latin typeface="Arial" panose="020B0604020202020204"/>
            </a:endParaRPr>
          </a:p>
        </p:txBody>
      </p:sp>
      <p:sp>
        <p:nvSpPr>
          <p:cNvPr id="69"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X.800 mendefinisikannya sebagai: layanan yang disediakan oleh lapisan protokol dari sistem terbuka yang saling berkomunikasi, yang memastikan keamanan yang memadai dari sistem atau transfer data.</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RFC 2828 mendefinisikannya sebagai: layanan pemrosesan atau komunikasi yang disediakan oleh suatu sistem untuk memberikan jenis perlindungan tertentu terhadap sumber daya sistem.</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X.800 mendefinisikannya dalam 5 kategori utama.</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Layanan Keamanan (X.800)</a:t>
            </a:r>
            <a:endParaRPr lang="en-US" sz="4400" b="0" strike="noStrike" spc="-1">
              <a:solidFill>
                <a:srgbClr val="000000"/>
              </a:solidFill>
              <a:latin typeface="Arial" panose="020B0604020202020204"/>
            </a:endParaRPr>
          </a:p>
        </p:txBody>
      </p:sp>
      <p:sp>
        <p:nvSpPr>
          <p:cNvPr id="71"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Autentikasi</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jaminan bahwa entitas yang berkomunikasi adalah entitas yang diklaim.</a:t>
            </a: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Kontrol Akses</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pencegahan penggunaan sumber daya tanpa izin</a:t>
            </a: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Kerahasiaan Data</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perlindungan data dari pengungkapan tanpa izin</a:t>
            </a: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Integritas Data</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jaminan bahwa data yang diterima sesuai dengan yang dikirim oleh entitas yang berwenang.</a:t>
            </a: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Non-Repudiasi</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perlindungan terhadap penolakan oleh salah satu pihak dalam suatu komunikasi</a:t>
            </a: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a:p>
            <a:pPr marL="342900" indent="-34290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Mekanisme Keamanan (X.800)</a:t>
            </a:r>
            <a:endParaRPr lang="en-US" sz="4400" b="0" strike="noStrike" spc="-1">
              <a:solidFill>
                <a:srgbClr val="000000"/>
              </a:solidFill>
              <a:latin typeface="Arial" panose="020B0604020202020204"/>
            </a:endParaRPr>
          </a:p>
        </p:txBody>
      </p:sp>
      <p:sp>
        <p:nvSpPr>
          <p:cNvPr id="73"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mekanisme keamanan spesifik:</a:t>
            </a:r>
            <a:endParaRPr lang="en-US" sz="32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enkripsi, tanda tangan digital, kontrol akses, integritas data, pertukaran otentikasi, pengisian lalu lintas, kontrol perutean, notarisasi</a:t>
            </a:r>
            <a:endParaRPr lang="en-US" sz="28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mekanisme keamanan yang menyeluruh:</a:t>
            </a:r>
            <a:endParaRPr lang="en-US" sz="32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Fungsi tepercaya, label keamanan, deteksi peristiwa, jejak audit keamanan, pemulihan keamanan</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Klasifikasikan Serangan Keamanan sebagai</a:t>
            </a:r>
            <a:endParaRPr lang="en-US" sz="4400" b="0" strike="noStrike" spc="-1">
              <a:solidFill>
                <a:srgbClr val="000000"/>
              </a:solidFill>
              <a:latin typeface="Arial" panose="020B0604020202020204"/>
            </a:endParaRPr>
          </a:p>
        </p:txBody>
      </p:sp>
      <p:sp>
        <p:nvSpPr>
          <p:cNvPr id="75"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serangan pasif</a:t>
            </a:r>
            <a:r>
              <a:rPr lang="en-US" sz="2800" b="0" strike="noStrike" spc="-1">
                <a:solidFill>
                  <a:srgbClr val="000000"/>
                </a:solidFill>
                <a:latin typeface="Arial" panose="020B0604020202020204"/>
              </a:rPr>
              <a:t>-</a:t>
            </a:r>
            <a:r>
              <a:rPr lang="en-AU" sz="2800" b="0" strike="noStrike" spc="-1">
                <a:solidFill>
                  <a:srgbClr val="000000"/>
                </a:solidFill>
                <a:latin typeface="Arial" panose="020B0604020202020204"/>
              </a:rPr>
              <a:t>penyadapan atau pemantauan transmisi ke:</a:t>
            </a:r>
            <a:endParaRPr lang="en-US" sz="28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memperoleh isi pesan, atau</a:t>
            </a:r>
            <a:endParaRPr lang="en-US" sz="24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memantau arus lalu lintas</a:t>
            </a:r>
            <a:endParaRPr lang="en-US" sz="2400" b="0" strike="noStrike" spc="-1">
              <a:solidFill>
                <a:srgbClr val="000000"/>
              </a:solidFill>
              <a:latin typeface="Arial" panose="020B0604020202020204"/>
            </a:endParaRPr>
          </a:p>
          <a:p>
            <a:pPr marL="342900" indent="-34290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2800" b="1" strike="noStrike" spc="-1">
                <a:solidFill>
                  <a:srgbClr val="000000"/>
                </a:solidFill>
                <a:latin typeface="Arial" panose="020B0604020202020204"/>
              </a:rPr>
              <a:t>serangan aktif</a:t>
            </a:r>
            <a:r>
              <a:rPr lang="en-AU" sz="2800" b="0" strike="noStrike" spc="-1">
                <a:solidFill>
                  <a:srgbClr val="000000"/>
                </a:solidFill>
                <a:latin typeface="Arial" panose="020B0604020202020204"/>
              </a:rPr>
              <a:t>– modifikasi aliran data menjadi:</a:t>
            </a:r>
            <a:endParaRPr lang="en-US" sz="28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penyamaran satu entitas sebagai entitas lain</a:t>
            </a:r>
            <a:endParaRPr lang="en-US" sz="24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putar ulang pesan sebelumnya</a:t>
            </a:r>
            <a:endParaRPr lang="en-US" sz="24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memodifikasi pesan yang sedang dikirim</a:t>
            </a:r>
            <a:endParaRPr lang="en-US" sz="2400" b="0" strike="noStrike" spc="-1">
              <a:solidFill>
                <a:srgbClr val="000000"/>
              </a:solidFill>
              <a:latin typeface="Arial" panose="020B0604020202020204"/>
            </a:endParaRPr>
          </a:p>
          <a:p>
            <a:pPr marL="742950" lvl="1" indent="-285750" algn="l" rtl="0">
              <a:spcBef>
                <a:spcPts val="6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penolakan layanan</a:t>
            </a:r>
            <a:endParaRPr lang="en-US" sz="2400" b="0" strike="noStrike" spc="-1">
              <a:solidFill>
                <a:srgbClr val="000000"/>
              </a:solidFill>
              <a:latin typeface="Arial" panose="020B0604020202020204"/>
            </a:endParaRPr>
          </a:p>
          <a:p>
            <a:pPr marL="342900" indent="-34290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Arial" panose="020B0604020202020204"/>
            </a:endParaRPr>
          </a:p>
          <a:p>
            <a:pPr marL="342900" indent="-34290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Arial" panose="020B0604020202020204"/>
            </a:endParaRPr>
          </a:p>
          <a:p>
            <a:pPr marL="342900" indent="-34290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Model untuk Keamanan Jaringan</a:t>
            </a:r>
            <a:endParaRPr lang="en-US" sz="4400" b="0" strike="noStrike" spc="-1">
              <a:solidFill>
                <a:srgbClr val="000000"/>
              </a:solidFill>
              <a:latin typeface="Arial" panose="020B0604020202020204"/>
            </a:endParaRPr>
          </a:p>
        </p:txBody>
      </p:sp>
      <p:pic>
        <p:nvPicPr>
          <p:cNvPr id="77" name="Picture 76"/>
          <p:cNvPicPr/>
          <p:nvPr/>
        </p:nvPicPr>
        <p:blipFill>
          <a:blip r:embed="rId1"/>
          <a:stretch>
            <a:fillRect/>
          </a:stretch>
        </p:blipFill>
        <p:spPr>
          <a:xfrm>
            <a:off x="457200" y="1600200"/>
            <a:ext cx="8229600" cy="4525920"/>
          </a:xfrm>
          <a:prstGeom prst="rect">
            <a:avLst/>
          </a:prstGeom>
          <a:ln w="0">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Model untuk Keamanan Jaringan</a:t>
            </a:r>
            <a:endParaRPr lang="en-US" sz="4400" b="0" strike="noStrike" spc="-1">
              <a:solidFill>
                <a:srgbClr val="000000"/>
              </a:solidFill>
              <a:latin typeface="Arial" panose="020B0604020202020204"/>
            </a:endParaRPr>
          </a:p>
        </p:txBody>
      </p:sp>
      <p:sp>
        <p:nvSpPr>
          <p:cNvPr id="79"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Menggunakan model ini mengharuskan kita untuk:</a:t>
            </a:r>
            <a:endParaRPr lang="en-US" sz="32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Merancang algoritma yang sesuai untuk transformasi keamanan.</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menghasilkan informasi rahasia (kunci) yang digunakan oleh algoritma</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mengembangkan metode untuk mendistribusikan dan membagikan informasi rahasia</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Menentukan protokol yang memungkinkan para prinsipal untuk menggunakan transformasi dan informasi rahasia untuk layanan keamanan.</a:t>
            </a:r>
            <a:endParaRPr lang="en-US" sz="28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panose="020B0604020202020204"/>
              </a:rPr>
              <a:t>Model untuk Keamanan Akses Jaringan</a:t>
            </a:r>
            <a:endParaRPr lang="en-US" sz="4000" b="0" strike="noStrike" spc="-1">
              <a:solidFill>
                <a:srgbClr val="000000"/>
              </a:solidFill>
              <a:latin typeface="Arial" panose="020B0604020202020204"/>
            </a:endParaRPr>
          </a:p>
        </p:txBody>
      </p:sp>
      <p:pic>
        <p:nvPicPr>
          <p:cNvPr id="81" name="Picture 80"/>
          <p:cNvPicPr/>
          <p:nvPr/>
        </p:nvPicPr>
        <p:blipFill>
          <a:blip r:embed="rId1"/>
          <a:stretch>
            <a:fillRect/>
          </a:stretch>
        </p:blipFill>
        <p:spPr>
          <a:xfrm>
            <a:off x="468360" y="1844640"/>
            <a:ext cx="8229600" cy="4525920"/>
          </a:xfrm>
          <a:prstGeom prst="rect">
            <a:avLst/>
          </a:prstGeom>
          <a:ln w="0">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Arial" panose="020B0604020202020204"/>
              </a:rPr>
              <a:t>Model untuk Keamanan Akses Jaringan</a:t>
            </a:r>
            <a:endParaRPr lang="en-US" sz="4000" b="0" strike="noStrike" spc="-1">
              <a:solidFill>
                <a:srgbClr val="000000"/>
              </a:solidFill>
              <a:latin typeface="Arial" panose="020B0604020202020204"/>
            </a:endParaRPr>
          </a:p>
        </p:txBody>
      </p:sp>
      <p:sp>
        <p:nvSpPr>
          <p:cNvPr id="83"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Menggunakan model ini mengharuskan kita untuk:</a:t>
            </a:r>
            <a:endParaRPr lang="en-US" sz="32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Pilih fungsi penjaga gerbang yang sesuai untuk mengidentifikasi pengguna.</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Menerapkan kontrol keamanan untuk memastikan hanya pengguna yang berwenang yang dapat mengakses informasi atau sumber daya yang telah ditentukan.</a:t>
            </a:r>
            <a:endParaRPr lang="en-US" sz="28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Sistem komputer tepercaya dapat digunakan untuk mengimplementasikan model ini.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Ringkasan</a:t>
            </a:r>
            <a:endParaRPr lang="en-US" sz="4400" b="0" strike="noStrike" spc="-1">
              <a:solidFill>
                <a:srgbClr val="000000"/>
              </a:solidFill>
              <a:latin typeface="Arial" panose="020B0604020202020204"/>
            </a:endParaRPr>
          </a:p>
        </p:txBody>
      </p:sp>
      <p:sp>
        <p:nvSpPr>
          <p:cNvPr id="85"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telah mempertimbangkan:</a:t>
            </a:r>
            <a:endParaRPr lang="en-US" sz="32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definisi keamanan komputer, jaringan, internet</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layanan keamanan, mekanisme, serangan</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Standar X.800</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model untuk keamanan jaringan (akses)</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Bab 1 PENDAHULUAN</a:t>
            </a:r>
            <a:endParaRPr lang="en-US" sz="4400" b="0" strike="noStrike" spc="-1">
              <a:solidFill>
                <a:srgbClr val="000000"/>
              </a:solidFill>
              <a:latin typeface="Arial" panose="020B0604020202020204"/>
            </a:endParaRPr>
          </a:p>
        </p:txBody>
      </p:sp>
      <p:sp>
        <p:nvSpPr>
          <p:cNvPr id="51" name="TextShape 2"/>
          <p:cNvSpPr txBox="1"/>
          <p:nvPr/>
        </p:nvSpPr>
        <p:spPr>
          <a:xfrm>
            <a:off x="539640" y="2133360"/>
            <a:ext cx="8229600" cy="3989160"/>
          </a:xfrm>
          <a:prstGeom prst="rect">
            <a:avLst/>
          </a:prstGeom>
          <a:noFill/>
          <a:ln w="0">
            <a:noFill/>
          </a:ln>
        </p:spPr>
        <p:txBody>
          <a:bodyPr lIns="90000" tIns="46800" rIns="90000" bIns="46800">
            <a:normAutofit/>
          </a:bodyPr>
          <a:p>
            <a:pPr marL="342900" indent="-342900" algn="l"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i="1" strike="noStrike" spc="-1">
                <a:solidFill>
                  <a:srgbClr val="000000"/>
                </a:solidFill>
                <a:latin typeface="Arial" panose="020B0604020202020204"/>
              </a:rPr>
              <a:t>Seni berperang mengajarkan kita untuk tidak bergantung pada kemungkinan musuh tidak datang, tetapi pada kesiapan kita sendiri untuk menerimanya; bukan pada kemungkinan dia tidak menyerang, melainkan pada kenyataan bahwa kita telah membuat posisi kita tak tertembus.</a:t>
            </a:r>
            <a:endParaRPr lang="en-US" sz="3200" b="0" strike="noStrike" spc="-1">
              <a:solidFill>
                <a:srgbClr val="000000"/>
              </a:solidFill>
              <a:latin typeface="Arial" panose="020B0604020202020204"/>
            </a:endParaRPr>
          </a:p>
          <a:p>
            <a:pPr marL="342900" indent="-342900" algn="l" rtl="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000000"/>
                </a:solidFill>
                <a:latin typeface="Arial" panose="020B0604020202020204"/>
              </a:rPr>
              <a:t>	</a:t>
            </a:r>
            <a:r>
              <a:rPr lang="en-US" sz="3200" b="1" strike="noStrike" spc="-1">
                <a:solidFill>
                  <a:srgbClr val="000000"/>
                </a:solidFill>
                <a:latin typeface="Arial" panose="020B0604020202020204"/>
              </a:rPr>
              <a:t>—</a:t>
            </a:r>
            <a:r>
              <a:rPr lang="en-US" sz="3200" b="1" i="1" strike="noStrike" spc="-1">
                <a:solidFill>
                  <a:srgbClr val="000000"/>
                </a:solidFill>
                <a:latin typeface="Arial" panose="020B0604020202020204"/>
              </a:rPr>
              <a:t>Seni Perang,</a:t>
            </a:r>
            <a:r>
              <a:rPr lang="en-US" sz="3200" b="1" strike="noStrike" spc="-1">
                <a:solidFill>
                  <a:srgbClr val="000000"/>
                </a:solidFill>
                <a:latin typeface="Arial" panose="020B0604020202020204"/>
              </a:rPr>
              <a:t>Sun Tzu</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Latar belakang</a:t>
            </a:r>
            <a:endParaRPr lang="en-US" sz="4400" b="0" strike="noStrike" spc="-1">
              <a:solidFill>
                <a:srgbClr val="000000"/>
              </a:solidFill>
              <a:latin typeface="Arial" panose="020B0604020202020204"/>
            </a:endParaRPr>
          </a:p>
        </p:txBody>
      </p:sp>
      <p:sp>
        <p:nvSpPr>
          <p:cNvPr id="53"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Persyaratan keamanan informasi telah berubah dalam beberapa waktu terakhir.</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secara tradisional disediakan oleh mekanisme fisik dan administratif.</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penggunaan komputer memerlukan</a:t>
            </a:r>
            <a:r>
              <a:rPr lang="en-AU" sz="3200" b="0" strike="noStrike" spc="-1">
                <a:solidFill>
                  <a:srgbClr val="000000"/>
                </a:solidFill>
                <a:latin typeface="Arial" panose="020B0604020202020204"/>
              </a:rPr>
              <a:t>alat otomatis untuk melindungi file dan informasi tersimpan lainnya</a:t>
            </a: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Penggunaan jaringan dan saluran komunikasi memerlukan langkah-langkah untuk melindungi data selama transmisi.</a:t>
            </a:r>
            <a:endParaRPr lang="en-US" sz="3200" b="0" strike="noStrike" spc="-1">
              <a:solidFill>
                <a:srgbClr val="000000"/>
              </a:solidFill>
              <a:latin typeface="Arial" panose="020B0604020202020204"/>
            </a:endParaRPr>
          </a:p>
          <a:p>
            <a:pPr marL="342900" indent="-342900" algn="l" rtl="0">
              <a:lnSpc>
                <a:spcPct val="90000"/>
              </a:lnSpc>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Definisi</a:t>
            </a:r>
            <a:endParaRPr lang="en-US" sz="4400" b="0" strike="noStrike" spc="-1">
              <a:solidFill>
                <a:srgbClr val="000000"/>
              </a:solidFill>
              <a:latin typeface="Arial" panose="020B0604020202020204"/>
            </a:endParaRPr>
          </a:p>
        </p:txBody>
      </p:sp>
      <p:sp>
        <p:nvSpPr>
          <p:cNvPr id="55" name="TextShape 2"/>
          <p:cNvSpPr txBox="1"/>
          <p:nvPr/>
        </p:nvSpPr>
        <p:spPr>
          <a:xfrm>
            <a:off x="539750" y="1196975"/>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000000"/>
                </a:solidFill>
                <a:latin typeface="Arial" panose="020B0604020202020204"/>
              </a:rPr>
              <a:t>Keamanan Komputer</a:t>
            </a:r>
            <a:r>
              <a:rPr lang="en-US" sz="3200" b="0" strike="noStrike" spc="-1">
                <a:solidFill>
                  <a:srgbClr val="000000"/>
                </a:solidFill>
                <a:latin typeface="Arial" panose="020B0604020202020204"/>
              </a:rPr>
              <a:t>-</a:t>
            </a:r>
            <a:r>
              <a:rPr lang="en-AU" sz="3200" b="0" strike="noStrike" spc="-1">
                <a:solidFill>
                  <a:srgbClr val="000000"/>
                </a:solidFill>
                <a:latin typeface="Arial" panose="020B0604020202020204"/>
              </a:rPr>
              <a:t>nama umum untuk kumpulan alat yang dirancang untuk melindungi data dan menggagalkan upaya peretas</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000000"/>
                </a:solidFill>
                <a:latin typeface="Arial" panose="020B0604020202020204"/>
              </a:rPr>
              <a:t>Keamanan Jaringan</a:t>
            </a:r>
            <a:r>
              <a:rPr lang="en-US" sz="3200" b="0" strike="noStrike" spc="-1">
                <a:solidFill>
                  <a:srgbClr val="000000"/>
                </a:solidFill>
                <a:latin typeface="Arial" panose="020B0604020202020204"/>
              </a:rPr>
              <a:t>-</a:t>
            </a:r>
            <a:r>
              <a:rPr lang="en-AU" sz="3200" b="0" strike="noStrike" spc="-1">
                <a:solidFill>
                  <a:srgbClr val="000000"/>
                </a:solidFill>
                <a:latin typeface="Arial" panose="020B0604020202020204"/>
              </a:rPr>
              <a:t>langkah-langkah untuk melindungi data selama transmisinya</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000000"/>
                </a:solidFill>
                <a:latin typeface="Arial" panose="020B0604020202020204"/>
              </a:rPr>
              <a:t>Keamanan Internet</a:t>
            </a:r>
            <a:r>
              <a:rPr lang="en-US" sz="3200" b="0" strike="noStrike" spc="-1">
                <a:solidFill>
                  <a:srgbClr val="000000"/>
                </a:solidFill>
                <a:latin typeface="Arial" panose="020B0604020202020204"/>
              </a:rPr>
              <a:t>-</a:t>
            </a:r>
            <a:r>
              <a:rPr lang="en-AU" sz="3200" b="0" strike="noStrike" spc="-1">
                <a:solidFill>
                  <a:srgbClr val="000000"/>
                </a:solidFill>
                <a:latin typeface="Arial" panose="020B0604020202020204"/>
              </a:rPr>
              <a:t>langkah-langkah untuk melindungi data selama transmisinya melalui kumpulan jaringan yang saling terhubung</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Tujuan Kursus</a:t>
            </a:r>
            <a:endParaRPr lang="en-US" sz="4400" b="0" strike="noStrike" spc="-1">
              <a:solidFill>
                <a:srgbClr val="000000"/>
              </a:solidFill>
              <a:latin typeface="Arial" panose="020B0604020202020204"/>
            </a:endParaRPr>
          </a:p>
        </p:txBody>
      </p:sp>
      <p:sp>
        <p:nvSpPr>
          <p:cNvPr id="57"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fokus kami adalah pada</a:t>
            </a:r>
            <a:r>
              <a:rPr lang="en-US" sz="3200" b="1" strike="noStrike" spc="-1">
                <a:solidFill>
                  <a:srgbClr val="000000"/>
                </a:solidFill>
                <a:latin typeface="Arial" panose="020B0604020202020204"/>
              </a:rPr>
              <a:t>Keamanan Internet</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terdiri dari langkah-langkah untuk mencegah, menghalau, mendeteksi, dan memperbaiki pelanggaran keamanan yang melibatkan transmisi informasi.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Layanan, Mekanisme, Serangan</a:t>
            </a:r>
            <a:endParaRPr lang="en-US" sz="4400" b="0" strike="noStrike" spc="-1">
              <a:solidFill>
                <a:srgbClr val="000000"/>
              </a:solidFill>
              <a:latin typeface="Arial" panose="020B0604020202020204"/>
            </a:endParaRPr>
          </a:p>
        </p:txBody>
      </p:sp>
      <p:sp>
        <p:nvSpPr>
          <p:cNvPr id="59"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membutuhkan cara sistematis untuk mendefinisikan persyaratan.</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Pertimbangkan tiga aspek keamanan informasi:</a:t>
            </a:r>
            <a:endParaRPr lang="en-US" sz="32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serangan keamanan</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mekanisme keamanan</a:t>
            </a:r>
            <a:endParaRPr lang="en-US" sz="2800" b="0" strike="noStrike" spc="-1">
              <a:solidFill>
                <a:srgbClr val="000000"/>
              </a:solidFill>
              <a:latin typeface="Arial" panose="020B0604020202020204"/>
            </a:endParaRPr>
          </a:p>
          <a:p>
            <a:pPr marL="742950" lvl="1" indent="-285750" algn="l" rtl="0">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000000"/>
                </a:solidFill>
                <a:latin typeface="Arial" panose="020B0604020202020204"/>
              </a:rPr>
              <a:t>layanan keamanan</a:t>
            </a:r>
            <a:endParaRPr lang="en-US" sz="28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pertimbangkan dalam urutan terbalik</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Layanan Keamanan</a:t>
            </a:r>
            <a:endParaRPr lang="en-US" sz="4400" b="0" strike="noStrike" spc="-1">
              <a:solidFill>
                <a:srgbClr val="000000"/>
              </a:solidFill>
              <a:latin typeface="Arial" panose="020B0604020202020204"/>
            </a:endParaRPr>
          </a:p>
        </p:txBody>
      </p:sp>
      <p:sp>
        <p:nvSpPr>
          <p:cNvPr id="61" name="TextShape 2"/>
          <p:cNvSpPr txBox="1"/>
          <p:nvPr/>
        </p:nvSpPr>
        <p:spPr>
          <a:xfrm>
            <a:off x="457200" y="1600200"/>
            <a:ext cx="8229600" cy="4525920"/>
          </a:xfrm>
          <a:prstGeom prst="rect">
            <a:avLst/>
          </a:prstGeom>
          <a:noFill/>
          <a:ln w="0">
            <a:noFill/>
          </a:ln>
        </p:spPr>
        <p:txBody>
          <a:bodyPr lIns="90000" tIns="46800" rIns="90000" bIns="46800">
            <a:normAutofit/>
          </a:bodyPr>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adalah sesuatu yang meningkatkan keamanan sistem pengolahan data dan transfer informasi suatu organisasi.</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dimaksudkan untuk menangkal serangan keamanan</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menggunakan satu atau lebih mekanisme keamanan untuk menyediakan layanan</a:t>
            </a:r>
            <a:endParaRPr lang="en-US" sz="2800" b="0" strike="noStrike" spc="-1">
              <a:solidFill>
                <a:srgbClr val="000000"/>
              </a:solidFill>
              <a:latin typeface="Arial" panose="020B0604020202020204"/>
            </a:endParaRPr>
          </a:p>
          <a:p>
            <a:pPr marL="742950" lvl="1" indent="-285750" algn="l" rtl="0">
              <a:lnSpc>
                <a:spcPct val="90000"/>
              </a:lnSpc>
              <a:spcBef>
                <a:spcPts val="695"/>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Arial" panose="020B0604020202020204"/>
              </a:rPr>
              <a:t>mereplikasi fungsi yang biasanya terkait dengan dokumen fisik</a:t>
            </a:r>
            <a:endParaRPr lang="en-US" sz="2800" b="0" strike="noStrike" spc="-1">
              <a:solidFill>
                <a:srgbClr val="000000"/>
              </a:solidFill>
              <a:latin typeface="Arial" panose="020B0604020202020204"/>
            </a:endParaRPr>
          </a:p>
          <a:p>
            <a:pPr marL="1143000" lvl="2" indent="-228600" algn="l" rtl="0">
              <a:lnSpc>
                <a:spcPct val="90000"/>
              </a:lnSpc>
              <a:spcBef>
                <a:spcPts val="600"/>
              </a:spcBef>
              <a:buClr>
                <a:srgbClr val="000000"/>
              </a:buClr>
              <a:buFont typeface="Arial" panose="020B0604020202020204"/>
              <a:buChar char="•"/>
              <a:tabLst>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Arial" panose="020B0604020202020204"/>
              </a:rPr>
              <a:t>misalnya, memiliki tanda tangan, tanggal; memerlukan perlindungan dari pengungkapan, pengubahan, atau penghancuran; harus disahkan oleh notaris atau disaksikan; harus direkam atau dilisensikan.</a:t>
            </a:r>
            <a:endParaRPr lang="en-US" sz="2400" b="0" strike="noStrike" spc="-1">
              <a:solidFill>
                <a:srgbClr val="000000"/>
              </a:solidFill>
              <a:latin typeface="Arial" panose="020B0604020202020204"/>
            </a:endParaRPr>
          </a:p>
          <a:p>
            <a:pPr marL="1143000" lvl="2" indent="-228600" algn="l" rtl="0">
              <a:lnSpc>
                <a:spcPct val="90000"/>
              </a:lnSpc>
              <a:spcBef>
                <a:spcPts val="600"/>
              </a:spcBef>
              <a:buClr>
                <a:srgbClr val="000000"/>
              </a:buClr>
              <a:buFont typeface="Arial" panose="020B0604020202020204"/>
              <a:buChar char="•"/>
              <a:tabLst>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Arial" panose="020B0604020202020204"/>
            </a:endParaRPr>
          </a:p>
          <a:p>
            <a:pPr marL="342900" indent="-342900" algn="l" rtl="0">
              <a:lnSpc>
                <a:spcPct val="90000"/>
              </a:lnSpc>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Mekanisme Keamanan</a:t>
            </a:r>
            <a:endParaRPr lang="en-US" sz="4400" b="0" strike="noStrike" spc="-1">
              <a:solidFill>
                <a:srgbClr val="000000"/>
              </a:solidFill>
              <a:latin typeface="Arial" panose="020B0604020202020204"/>
            </a:endParaRPr>
          </a:p>
        </p:txBody>
      </p:sp>
      <p:sp>
        <p:nvSpPr>
          <p:cNvPr id="63"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suatu mekanisme yang dirancang untuk mendeteksi, mencegah, atau memulihkan diri dari serangan keamanan</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tidak ada satu mekanisme pun yang dapat mendukung semua fungsi yang dibutuhkan.</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Namun</a:t>
            </a:r>
            <a:r>
              <a:rPr lang="en-AU" sz="3200" b="0" strike="noStrike" spc="-1">
                <a:solidFill>
                  <a:srgbClr val="000000"/>
                </a:solidFill>
                <a:latin typeface="Arial" panose="020B0604020202020204"/>
              </a:rPr>
              <a:t>Satu elemen khusus mendasari banyak mekanisme keamanan yang digunakan:</a:t>
            </a:r>
            <a:r>
              <a:rPr lang="en-AU" sz="3200" b="1" strike="noStrike" spc="-1">
                <a:solidFill>
                  <a:srgbClr val="000000"/>
                </a:solidFill>
                <a:latin typeface="Arial" panose="020B0604020202020204"/>
              </a:rPr>
              <a:t>teknik kriptografi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oleh karena itu fokus kami pada area ini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 name="TextShape 1"/>
          <p:cNvSpPr txBox="1"/>
          <p:nvPr/>
        </p:nvSpPr>
        <p:spPr>
          <a:xfrm>
            <a:off x="457200" y="274320"/>
            <a:ext cx="8229600" cy="1143000"/>
          </a:xfrm>
          <a:prstGeom prst="rect">
            <a:avLst/>
          </a:prstGeom>
          <a:noFill/>
          <a:ln w="0">
            <a:noFill/>
          </a:ln>
        </p:spPr>
        <p:txBody>
          <a:bodyPr lIns="90000" tIns="46800" rIns="90000" bIns="46800" anchor="ctr">
            <a:noAutofit/>
          </a:bodyPr>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Arial" panose="020B0604020202020204"/>
              </a:rPr>
              <a:t>Serangan Keamanan</a:t>
            </a:r>
            <a:endParaRPr lang="en-US" sz="4400" b="0" strike="noStrike" spc="-1">
              <a:solidFill>
                <a:srgbClr val="000000"/>
              </a:solidFill>
              <a:latin typeface="Arial" panose="020B0604020202020204"/>
            </a:endParaRPr>
          </a:p>
        </p:txBody>
      </p:sp>
      <p:sp>
        <p:nvSpPr>
          <p:cNvPr id="65" name="TextShape 2"/>
          <p:cNvSpPr txBox="1"/>
          <p:nvPr/>
        </p:nvSpPr>
        <p:spPr>
          <a:xfrm>
            <a:off x="457200" y="1600200"/>
            <a:ext cx="8229600" cy="4525920"/>
          </a:xfrm>
          <a:prstGeom prst="rect">
            <a:avLst/>
          </a:prstGeom>
          <a:noFill/>
          <a:ln w="0">
            <a:noFill/>
          </a:ln>
        </p:spPr>
        <p:txBody>
          <a:bodyPr lIns="90000" tIns="46800" rIns="90000" bIns="46800">
            <a:normAutofit/>
          </a:bodyPr>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segala tindakan yang membahayakan keamanan informasi yang dimiliki oleh suatu organisasi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AU" sz="3200" b="0" strike="noStrike" spc="-1">
                <a:solidFill>
                  <a:srgbClr val="000000"/>
                </a:solidFill>
                <a:latin typeface="Arial" panose="020B0604020202020204"/>
              </a:rPr>
              <a:t>Keamanan informasi adalah tentang bagaimana mencegah serangan, atau jika gagal, mendeteksi serangan pada sistem berbasis informasi.</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memiliki berbagai macam serangan</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dapat memfokuskan pada jenis serangan umum.</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Arial" panose="020B0604020202020204"/>
              </a:rPr>
              <a:t>catatan: sering</a:t>
            </a:r>
            <a:r>
              <a:rPr lang="en-US" sz="3200" b="0" i="1" strike="noStrike" spc="-1">
                <a:solidFill>
                  <a:srgbClr val="000000"/>
                </a:solidFill>
                <a:latin typeface="Arial" panose="020B0604020202020204"/>
              </a:rPr>
              <a:t>ancaman</a:t>
            </a:r>
            <a:r>
              <a:rPr lang="en-US" sz="3200" b="0" strike="noStrike" spc="-1">
                <a:solidFill>
                  <a:srgbClr val="000000"/>
                </a:solidFill>
                <a:latin typeface="Arial" panose="020B0604020202020204"/>
              </a:rPr>
              <a:t>&amp;</a:t>
            </a:r>
            <a:r>
              <a:rPr lang="en-US" sz="3200" b="0" i="1" strike="noStrike" spc="-1">
                <a:solidFill>
                  <a:srgbClr val="000000"/>
                </a:solidFill>
                <a:latin typeface="Arial" panose="020B0604020202020204"/>
              </a:rPr>
              <a:t>menyerang</a:t>
            </a:r>
            <a:r>
              <a:rPr lang="en-US" sz="3200" b="0" strike="noStrike" spc="-1">
                <a:solidFill>
                  <a:srgbClr val="000000"/>
                </a:solidFill>
                <a:latin typeface="Arial" panose="020B0604020202020204"/>
              </a:rPr>
              <a:t>artinya sama</a:t>
            </a: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a:p>
            <a:pPr marL="342900" indent="-342900" algn="l" rtl="0">
              <a:spcBef>
                <a:spcPts val="800"/>
              </a:spcBef>
              <a:buClr>
                <a:srgbClr val="000000"/>
              </a:buClr>
              <a:buFont typeface="Arial" panose="020B0604020202020204"/>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5540</Words>
  <Application>WPS Presentation</Application>
  <PresentationFormat/>
  <Paragraphs>157</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Arial</vt:lpstr>
      <vt:lpstr>Roboto</vt:lpstr>
      <vt:lpstr>Times New Roman</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Cryptography and Network Security 3/e</dc:title>
  <dc:creator>Dr Lawrie Brown</dc:creator>
  <dc:subject>Lecture Overheads</dc:subject>
  <cp:lastModifiedBy>Yuni Arkhi</cp:lastModifiedBy>
  <cp:revision>8</cp:revision>
  <dcterms:created xsi:type="dcterms:W3CDTF">2002-03-28T02:06:00Z</dcterms:created>
  <dcterms:modified xsi:type="dcterms:W3CDTF">2026-03-05T01:40:51Z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A070A358CA8F4691A51473ABA493D5B1_13</vt:lpwstr>
  </property>
  <property fmtid="{D5CDD505-2E9C-101B-9397-08002B2CF9AE}" pid="3" name="KSOProductBuildVer">
    <vt:lpwstr>1033-12.1.0.25242</vt:lpwstr>
  </property>
</Properties>
</file>