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61" r:id="rId2"/>
    <p:sldId id="290" r:id="rId3"/>
    <p:sldId id="291" r:id="rId4"/>
    <p:sldId id="292" r:id="rId5"/>
    <p:sldId id="293" r:id="rId6"/>
    <p:sldId id="294" r:id="rId7"/>
    <p:sldId id="295" r:id="rId8"/>
    <p:sldId id="298" r:id="rId9"/>
    <p:sldId id="299" r:id="rId10"/>
    <p:sldId id="300" r:id="rId11"/>
    <p:sldId id="301" r:id="rId12"/>
    <p:sldId id="302" r:id="rId13"/>
    <p:sldId id="303" r:id="rId14"/>
    <p:sldId id="296" r:id="rId15"/>
    <p:sldId id="305" r:id="rId16"/>
    <p:sldId id="297" r:id="rId17"/>
    <p:sldId id="289" r:id="rId18"/>
    <p:sldId id="306" r:id="rId19"/>
    <p:sldId id="28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4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383BC8-6653-4282-A9F3-9FED284E77ED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7C40270-BFF7-4AA1-A134-A320D41AB327}">
      <dgm:prSet phldrT="[Text]"/>
      <dgm:spPr/>
      <dgm:t>
        <a:bodyPr/>
        <a:lstStyle/>
        <a:p>
          <a:r>
            <a:rPr lang="id-ID" b="1" dirty="0" smtClean="0"/>
            <a:t>Data (Fakta Mentah)</a:t>
          </a:r>
        </a:p>
        <a:p>
          <a:r>
            <a:rPr lang="id-ID" dirty="0" smtClean="0"/>
            <a:t>Contoh : 100, 200. 150</a:t>
          </a:r>
          <a:endParaRPr lang="en-US" dirty="0"/>
        </a:p>
      </dgm:t>
    </dgm:pt>
    <dgm:pt modelId="{B18DBEF0-A4CA-41B6-865C-41948CDC0693}" type="parTrans" cxnId="{6EEFDDCA-BB8B-4FFB-9DFE-AF9E5023200F}">
      <dgm:prSet/>
      <dgm:spPr/>
      <dgm:t>
        <a:bodyPr/>
        <a:lstStyle/>
        <a:p>
          <a:endParaRPr lang="en-US"/>
        </a:p>
      </dgm:t>
    </dgm:pt>
    <dgm:pt modelId="{0264485F-FF6C-4AB2-B2A9-4C287AF42ACB}" type="sibTrans" cxnId="{6EEFDDCA-BB8B-4FFB-9DFE-AF9E5023200F}">
      <dgm:prSet/>
      <dgm:spPr/>
      <dgm:t>
        <a:bodyPr/>
        <a:lstStyle/>
        <a:p>
          <a:endParaRPr lang="en-US"/>
        </a:p>
      </dgm:t>
    </dgm:pt>
    <dgm:pt modelId="{BDE7B2BA-6F1D-4B5B-9E4E-0E1D3F795608}">
      <dgm:prSet phldrT="[Text]"/>
      <dgm:spPr/>
      <dgm:t>
        <a:bodyPr/>
        <a:lstStyle/>
        <a:p>
          <a:r>
            <a:rPr lang="id-ID" b="1" dirty="0" smtClean="0"/>
            <a:t>Informasi  (Data yang telah diolah)</a:t>
          </a:r>
        </a:p>
        <a:p>
          <a:r>
            <a:rPr lang="id-ID" dirty="0" smtClean="0"/>
            <a:t>Contoh : Penjualan meningkat 20%</a:t>
          </a:r>
          <a:endParaRPr lang="en-US" dirty="0"/>
        </a:p>
      </dgm:t>
    </dgm:pt>
    <dgm:pt modelId="{D8D45980-4963-4A2D-BB70-9397A866ABC8}" type="parTrans" cxnId="{9C70F549-955B-4C79-A08B-CE5E2253395C}">
      <dgm:prSet/>
      <dgm:spPr/>
      <dgm:t>
        <a:bodyPr/>
        <a:lstStyle/>
        <a:p>
          <a:endParaRPr lang="en-US"/>
        </a:p>
      </dgm:t>
    </dgm:pt>
    <dgm:pt modelId="{BF3B491E-CC19-45F0-B022-5DA9DFEEC1A0}" type="sibTrans" cxnId="{9C70F549-955B-4C79-A08B-CE5E2253395C}">
      <dgm:prSet/>
      <dgm:spPr/>
      <dgm:t>
        <a:bodyPr/>
        <a:lstStyle/>
        <a:p>
          <a:endParaRPr lang="en-US"/>
        </a:p>
      </dgm:t>
    </dgm:pt>
    <dgm:pt modelId="{C86EDB91-48D1-41BF-A7C9-6C82B1B8F7CD}">
      <dgm:prSet phldrT="[Text]"/>
      <dgm:spPr/>
      <dgm:t>
        <a:bodyPr/>
        <a:lstStyle/>
        <a:p>
          <a:r>
            <a:rPr lang="id-ID" b="1" dirty="0" smtClean="0"/>
            <a:t>Knowledge / Pengetahuan (Insight untuk keputusan)</a:t>
          </a:r>
        </a:p>
        <a:p>
          <a:r>
            <a:rPr lang="id-ID" dirty="0" smtClean="0"/>
            <a:t>Contoh : Produk A perlu ditingkatkan stocknya</a:t>
          </a:r>
          <a:endParaRPr lang="en-US" dirty="0"/>
        </a:p>
      </dgm:t>
    </dgm:pt>
    <dgm:pt modelId="{68B812E4-5926-4CD0-87AB-11336AA908E2}" type="parTrans" cxnId="{36B390BF-631D-4B18-AA5E-625E3F7D31CE}">
      <dgm:prSet/>
      <dgm:spPr/>
      <dgm:t>
        <a:bodyPr/>
        <a:lstStyle/>
        <a:p>
          <a:endParaRPr lang="en-US"/>
        </a:p>
      </dgm:t>
    </dgm:pt>
    <dgm:pt modelId="{32460727-2EED-43B5-8D8C-32A627323A9F}" type="sibTrans" cxnId="{36B390BF-631D-4B18-AA5E-625E3F7D31CE}">
      <dgm:prSet/>
      <dgm:spPr/>
      <dgm:t>
        <a:bodyPr/>
        <a:lstStyle/>
        <a:p>
          <a:endParaRPr lang="en-US"/>
        </a:p>
      </dgm:t>
    </dgm:pt>
    <dgm:pt modelId="{453DDB2E-EB10-447E-BFD2-6033D3C3B5AC}" type="pres">
      <dgm:prSet presAssocID="{B0383BC8-6653-4282-A9F3-9FED284E77ED}" presName="outerComposite" presStyleCnt="0">
        <dgm:presLayoutVars>
          <dgm:chMax val="5"/>
          <dgm:dir/>
          <dgm:resizeHandles val="exact"/>
        </dgm:presLayoutVars>
      </dgm:prSet>
      <dgm:spPr/>
    </dgm:pt>
    <dgm:pt modelId="{30DE9ADD-3CEE-4D1F-8346-09894C6F08BF}" type="pres">
      <dgm:prSet presAssocID="{B0383BC8-6653-4282-A9F3-9FED284E77ED}" presName="dummyMaxCanvas" presStyleCnt="0">
        <dgm:presLayoutVars/>
      </dgm:prSet>
      <dgm:spPr/>
    </dgm:pt>
    <dgm:pt modelId="{59F13371-6DCA-47CA-BF41-8CE52BC0202E}" type="pres">
      <dgm:prSet presAssocID="{B0383BC8-6653-4282-A9F3-9FED284E77ED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C80E1F-C0B8-4BDA-A007-E82F3A7BB6C9}" type="pres">
      <dgm:prSet presAssocID="{B0383BC8-6653-4282-A9F3-9FED284E77E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202B7F-1EE7-4FC1-99FE-21145C1A5938}" type="pres">
      <dgm:prSet presAssocID="{B0383BC8-6653-4282-A9F3-9FED284E77E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BDF1E7-CEA9-4DA2-BE95-531762BF17FD}" type="pres">
      <dgm:prSet presAssocID="{B0383BC8-6653-4282-A9F3-9FED284E77ED}" presName="ThreeConn_1-2" presStyleLbl="fgAccFollowNode1" presStyleIdx="0" presStyleCnt="2">
        <dgm:presLayoutVars>
          <dgm:bulletEnabled val="1"/>
        </dgm:presLayoutVars>
      </dgm:prSet>
      <dgm:spPr/>
    </dgm:pt>
    <dgm:pt modelId="{D09EA3DF-11FF-41AF-B023-F5962CD3D38F}" type="pres">
      <dgm:prSet presAssocID="{B0383BC8-6653-4282-A9F3-9FED284E77ED}" presName="ThreeConn_2-3" presStyleLbl="fgAccFollowNode1" presStyleIdx="1" presStyleCnt="2">
        <dgm:presLayoutVars>
          <dgm:bulletEnabled val="1"/>
        </dgm:presLayoutVars>
      </dgm:prSet>
      <dgm:spPr/>
    </dgm:pt>
    <dgm:pt modelId="{B606CCC9-82B4-4872-A2C8-B580610C9F44}" type="pres">
      <dgm:prSet presAssocID="{B0383BC8-6653-4282-A9F3-9FED284E77E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AD7FF-2C76-4F28-9615-20FAC24350EF}" type="pres">
      <dgm:prSet presAssocID="{B0383BC8-6653-4282-A9F3-9FED284E77E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22B7E1-3806-4EE4-B73F-710F80690F71}" type="pres">
      <dgm:prSet presAssocID="{B0383BC8-6653-4282-A9F3-9FED284E77E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11658E-FA46-456F-8972-E995F31106F8}" type="presOf" srcId="{B7C40270-BFF7-4AA1-A134-A320D41AB327}" destId="{59F13371-6DCA-47CA-BF41-8CE52BC0202E}" srcOrd="0" destOrd="0" presId="urn:microsoft.com/office/officeart/2005/8/layout/vProcess5"/>
    <dgm:cxn modelId="{11F52E1C-401C-49A2-B5DA-F3BEDD841CEB}" type="presOf" srcId="{C86EDB91-48D1-41BF-A7C9-6C82B1B8F7CD}" destId="{1822B7E1-3806-4EE4-B73F-710F80690F71}" srcOrd="1" destOrd="0" presId="urn:microsoft.com/office/officeart/2005/8/layout/vProcess5"/>
    <dgm:cxn modelId="{6EEFDDCA-BB8B-4FFB-9DFE-AF9E5023200F}" srcId="{B0383BC8-6653-4282-A9F3-9FED284E77ED}" destId="{B7C40270-BFF7-4AA1-A134-A320D41AB327}" srcOrd="0" destOrd="0" parTransId="{B18DBEF0-A4CA-41B6-865C-41948CDC0693}" sibTransId="{0264485F-FF6C-4AB2-B2A9-4C287AF42ACB}"/>
    <dgm:cxn modelId="{36B390BF-631D-4B18-AA5E-625E3F7D31CE}" srcId="{B0383BC8-6653-4282-A9F3-9FED284E77ED}" destId="{C86EDB91-48D1-41BF-A7C9-6C82B1B8F7CD}" srcOrd="2" destOrd="0" parTransId="{68B812E4-5926-4CD0-87AB-11336AA908E2}" sibTransId="{32460727-2EED-43B5-8D8C-32A627323A9F}"/>
    <dgm:cxn modelId="{998173BB-0266-46DF-86E9-E3EB849D5C19}" type="presOf" srcId="{BDE7B2BA-6F1D-4B5B-9E4E-0E1D3F795608}" destId="{69C80E1F-C0B8-4BDA-A007-E82F3A7BB6C9}" srcOrd="0" destOrd="0" presId="urn:microsoft.com/office/officeart/2005/8/layout/vProcess5"/>
    <dgm:cxn modelId="{4360B0B8-1FFA-426C-8AD2-4E04836A67AF}" type="presOf" srcId="{B0383BC8-6653-4282-A9F3-9FED284E77ED}" destId="{453DDB2E-EB10-447E-BFD2-6033D3C3B5AC}" srcOrd="0" destOrd="0" presId="urn:microsoft.com/office/officeart/2005/8/layout/vProcess5"/>
    <dgm:cxn modelId="{9C70F549-955B-4C79-A08B-CE5E2253395C}" srcId="{B0383BC8-6653-4282-A9F3-9FED284E77ED}" destId="{BDE7B2BA-6F1D-4B5B-9E4E-0E1D3F795608}" srcOrd="1" destOrd="0" parTransId="{D8D45980-4963-4A2D-BB70-9397A866ABC8}" sibTransId="{BF3B491E-CC19-45F0-B022-5DA9DFEEC1A0}"/>
    <dgm:cxn modelId="{B604F115-E901-458C-97D9-FD8CC3454946}" type="presOf" srcId="{C86EDB91-48D1-41BF-A7C9-6C82B1B8F7CD}" destId="{07202B7F-1EE7-4FC1-99FE-21145C1A5938}" srcOrd="0" destOrd="0" presId="urn:microsoft.com/office/officeart/2005/8/layout/vProcess5"/>
    <dgm:cxn modelId="{CA2DF570-D59B-4FE7-98C4-A2A7F9CA6450}" type="presOf" srcId="{0264485F-FF6C-4AB2-B2A9-4C287AF42ACB}" destId="{4DBDF1E7-CEA9-4DA2-BE95-531762BF17FD}" srcOrd="0" destOrd="0" presId="urn:microsoft.com/office/officeart/2005/8/layout/vProcess5"/>
    <dgm:cxn modelId="{4219B181-582A-4DCB-A407-F00EA2207F95}" type="presOf" srcId="{BDE7B2BA-6F1D-4B5B-9E4E-0E1D3F795608}" destId="{386AD7FF-2C76-4F28-9615-20FAC24350EF}" srcOrd="1" destOrd="0" presId="urn:microsoft.com/office/officeart/2005/8/layout/vProcess5"/>
    <dgm:cxn modelId="{6FB68E8A-B9E2-4066-AF70-C90E0032D748}" type="presOf" srcId="{B7C40270-BFF7-4AA1-A134-A320D41AB327}" destId="{B606CCC9-82B4-4872-A2C8-B580610C9F44}" srcOrd="1" destOrd="0" presId="urn:microsoft.com/office/officeart/2005/8/layout/vProcess5"/>
    <dgm:cxn modelId="{0A04C79F-E86D-4332-8C1B-95F36E74A30C}" type="presOf" srcId="{BF3B491E-CC19-45F0-B022-5DA9DFEEC1A0}" destId="{D09EA3DF-11FF-41AF-B023-F5962CD3D38F}" srcOrd="0" destOrd="0" presId="urn:microsoft.com/office/officeart/2005/8/layout/vProcess5"/>
    <dgm:cxn modelId="{D2E8CA14-43BC-4C83-BD8C-B4E23430D1D9}" type="presParOf" srcId="{453DDB2E-EB10-447E-BFD2-6033D3C3B5AC}" destId="{30DE9ADD-3CEE-4D1F-8346-09894C6F08BF}" srcOrd="0" destOrd="0" presId="urn:microsoft.com/office/officeart/2005/8/layout/vProcess5"/>
    <dgm:cxn modelId="{2054F193-5DD4-4833-BC7B-A4706E9AD16B}" type="presParOf" srcId="{453DDB2E-EB10-447E-BFD2-6033D3C3B5AC}" destId="{59F13371-6DCA-47CA-BF41-8CE52BC0202E}" srcOrd="1" destOrd="0" presId="urn:microsoft.com/office/officeart/2005/8/layout/vProcess5"/>
    <dgm:cxn modelId="{B7E64C96-B50C-4E9E-819D-4CCEAA695055}" type="presParOf" srcId="{453DDB2E-EB10-447E-BFD2-6033D3C3B5AC}" destId="{69C80E1F-C0B8-4BDA-A007-E82F3A7BB6C9}" srcOrd="2" destOrd="0" presId="urn:microsoft.com/office/officeart/2005/8/layout/vProcess5"/>
    <dgm:cxn modelId="{92D7F278-742B-43EA-807F-382216048740}" type="presParOf" srcId="{453DDB2E-EB10-447E-BFD2-6033D3C3B5AC}" destId="{07202B7F-1EE7-4FC1-99FE-21145C1A5938}" srcOrd="3" destOrd="0" presId="urn:microsoft.com/office/officeart/2005/8/layout/vProcess5"/>
    <dgm:cxn modelId="{4625A687-E6D0-40A5-A074-3F6ECBBDAE58}" type="presParOf" srcId="{453DDB2E-EB10-447E-BFD2-6033D3C3B5AC}" destId="{4DBDF1E7-CEA9-4DA2-BE95-531762BF17FD}" srcOrd="4" destOrd="0" presId="urn:microsoft.com/office/officeart/2005/8/layout/vProcess5"/>
    <dgm:cxn modelId="{7987F71C-D1F8-4967-A33A-D18AB7402058}" type="presParOf" srcId="{453DDB2E-EB10-447E-BFD2-6033D3C3B5AC}" destId="{D09EA3DF-11FF-41AF-B023-F5962CD3D38F}" srcOrd="5" destOrd="0" presId="urn:microsoft.com/office/officeart/2005/8/layout/vProcess5"/>
    <dgm:cxn modelId="{E8F46433-A6AD-480D-9BAE-F4B485E7D26C}" type="presParOf" srcId="{453DDB2E-EB10-447E-BFD2-6033D3C3B5AC}" destId="{B606CCC9-82B4-4872-A2C8-B580610C9F44}" srcOrd="6" destOrd="0" presId="urn:microsoft.com/office/officeart/2005/8/layout/vProcess5"/>
    <dgm:cxn modelId="{B5AEA365-7BD0-485E-A682-5866FDA81575}" type="presParOf" srcId="{453DDB2E-EB10-447E-BFD2-6033D3C3B5AC}" destId="{386AD7FF-2C76-4F28-9615-20FAC24350EF}" srcOrd="7" destOrd="0" presId="urn:microsoft.com/office/officeart/2005/8/layout/vProcess5"/>
    <dgm:cxn modelId="{4FC49E76-EF8B-4C45-BD90-65A496D950E3}" type="presParOf" srcId="{453DDB2E-EB10-447E-BFD2-6033D3C3B5AC}" destId="{1822B7E1-3806-4EE4-B73F-710F80690F7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F13371-6DCA-47CA-BF41-8CE52BC0202E}">
      <dsp:nvSpPr>
        <dsp:cNvPr id="0" name=""/>
        <dsp:cNvSpPr/>
      </dsp:nvSpPr>
      <dsp:spPr>
        <a:xfrm>
          <a:off x="0" y="0"/>
          <a:ext cx="8938260" cy="118207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Data (Fakta Mentah)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Contoh : 100, 200. 150</a:t>
          </a:r>
          <a:endParaRPr lang="en-US" sz="2000" kern="1200" dirty="0"/>
        </a:p>
      </dsp:txBody>
      <dsp:txXfrm>
        <a:off x="34622" y="34622"/>
        <a:ext cx="7662706" cy="1112832"/>
      </dsp:txXfrm>
    </dsp:sp>
    <dsp:sp modelId="{69C80E1F-C0B8-4BDA-A007-E82F3A7BB6C9}">
      <dsp:nvSpPr>
        <dsp:cNvPr id="0" name=""/>
        <dsp:cNvSpPr/>
      </dsp:nvSpPr>
      <dsp:spPr>
        <a:xfrm>
          <a:off x="788669" y="1379089"/>
          <a:ext cx="8938260" cy="1182076"/>
        </a:xfrm>
        <a:prstGeom prst="roundRect">
          <a:avLst>
            <a:gd name="adj" fmla="val 10000"/>
          </a:avLst>
        </a:prstGeom>
        <a:solidFill>
          <a:schemeClr val="accent3">
            <a:hueOff val="2058582"/>
            <a:satOff val="12356"/>
            <a:lumOff val="941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Informasi  (Data yang telah diolah)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Contoh : Penjualan meningkat 20%</a:t>
          </a:r>
          <a:endParaRPr lang="en-US" sz="2000" kern="1200" dirty="0"/>
        </a:p>
      </dsp:txBody>
      <dsp:txXfrm>
        <a:off x="823291" y="1413711"/>
        <a:ext cx="7311996" cy="1112832"/>
      </dsp:txXfrm>
    </dsp:sp>
    <dsp:sp modelId="{07202B7F-1EE7-4FC1-99FE-21145C1A5938}">
      <dsp:nvSpPr>
        <dsp:cNvPr id="0" name=""/>
        <dsp:cNvSpPr/>
      </dsp:nvSpPr>
      <dsp:spPr>
        <a:xfrm>
          <a:off x="1577339" y="2758178"/>
          <a:ext cx="8938260" cy="1182076"/>
        </a:xfrm>
        <a:prstGeom prst="roundRect">
          <a:avLst>
            <a:gd name="adj" fmla="val 10000"/>
          </a:avLst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/>
            <a:t>Knowledge / Pengetahuan (Insight untuk keputusan)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Contoh : Produk A perlu ditingkatkan stocknya</a:t>
          </a:r>
          <a:endParaRPr lang="en-US" sz="2000" kern="1200" dirty="0"/>
        </a:p>
      </dsp:txBody>
      <dsp:txXfrm>
        <a:off x="1611961" y="2792800"/>
        <a:ext cx="7311996" cy="1112832"/>
      </dsp:txXfrm>
    </dsp:sp>
    <dsp:sp modelId="{4DBDF1E7-CEA9-4DA2-BE95-531762BF17FD}">
      <dsp:nvSpPr>
        <dsp:cNvPr id="0" name=""/>
        <dsp:cNvSpPr/>
      </dsp:nvSpPr>
      <dsp:spPr>
        <a:xfrm>
          <a:off x="8169910" y="896408"/>
          <a:ext cx="768349" cy="76834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8342789" y="896408"/>
        <a:ext cx="422591" cy="578183"/>
      </dsp:txXfrm>
    </dsp:sp>
    <dsp:sp modelId="{D09EA3DF-11FF-41AF-B023-F5962CD3D38F}">
      <dsp:nvSpPr>
        <dsp:cNvPr id="0" name=""/>
        <dsp:cNvSpPr/>
      </dsp:nvSpPr>
      <dsp:spPr>
        <a:xfrm>
          <a:off x="8958580" y="2267616"/>
          <a:ext cx="768349" cy="768349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055155"/>
            <a:satOff val="44705"/>
            <a:lumOff val="5295"/>
            <a:alphaOff val="0"/>
          </a:schemeClr>
        </a:solidFill>
        <a:ln w="19050" cap="flat" cmpd="sng" algn="ctr">
          <a:solidFill>
            <a:schemeClr val="accent3">
              <a:tint val="40000"/>
              <a:alpha val="90000"/>
              <a:hueOff val="5055155"/>
              <a:satOff val="44705"/>
              <a:lumOff val="52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9131459" y="2267616"/>
        <a:ext cx="422591" cy="5781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8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257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1840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701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049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090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94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839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17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917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020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127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98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042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970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/>
          </a:bodyPr>
          <a:lstStyle/>
          <a:p>
            <a:r>
              <a:rPr lang="id-ID" sz="3200" i="1" dirty="0"/>
              <a:t>Visualisasi Data dan Informasi</a:t>
            </a:r>
            <a:r>
              <a:rPr lang="en-US" sz="3100" b="1" i="1" dirty="0"/>
              <a:t/>
            </a:r>
            <a:br>
              <a:rPr lang="en-US" sz="3100" b="1" i="1" dirty="0"/>
            </a:br>
            <a:r>
              <a:rPr lang="id-ID" sz="3100" b="1" i="1" dirty="0" smtClean="0"/>
              <a:t/>
            </a:r>
            <a:br>
              <a:rPr lang="id-ID" sz="3100" b="1" i="1" dirty="0" smtClean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 smtClean="0"/>
              <a:t>2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200" dirty="0"/>
              <a:t>Data Lifecycle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Data</a:t>
            </a: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4. </a:t>
            </a:r>
            <a:r>
              <a:rPr lang="id-ID" sz="3200" dirty="0"/>
              <a:t>Data Analysis (Analisis Data)</a:t>
            </a:r>
            <a:endParaRPr lang="id-ID" sz="3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Proses mengolah data menjadi insight</a:t>
            </a:r>
            <a:r>
              <a:rPr lang="it-IT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Tekhnik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Statistik </a:t>
            </a:r>
            <a:r>
              <a:rPr lang="id-ID" sz="2400" dirty="0" smtClean="0"/>
              <a:t>deskriptif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Machine </a:t>
            </a:r>
            <a:r>
              <a:rPr lang="id-ID" sz="2400" dirty="0" smtClean="0"/>
              <a:t>Learning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mining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Menentukan </a:t>
            </a:r>
            <a:r>
              <a:rPr lang="id-ID" sz="2400" dirty="0"/>
              <a:t>produk </a:t>
            </a:r>
            <a:r>
              <a:rPr lang="id-ID" sz="2400" dirty="0" smtClean="0"/>
              <a:t>terlaris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Prediksi </a:t>
            </a:r>
            <a:r>
              <a:rPr lang="id-ID" sz="2400" dirty="0" smtClean="0"/>
              <a:t>penjualan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Output: insight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2216471911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/>
              <a:t>5. Data Visualization</a:t>
            </a:r>
            <a:endParaRPr lang="id-ID" sz="3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Menyajikan data dalam bentuk visual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Tujuan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Mempermudah </a:t>
            </a:r>
            <a:r>
              <a:rPr lang="id-ID" sz="2400" dirty="0" smtClean="0"/>
              <a:t>pemahaman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Menyampaikan informasi dengan </a:t>
            </a:r>
            <a:r>
              <a:rPr lang="id-ID" sz="2400" dirty="0" smtClean="0"/>
              <a:t>cepat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Bar </a:t>
            </a:r>
            <a:r>
              <a:rPr lang="id-ID" sz="2400" dirty="0"/>
              <a:t>chart → </a:t>
            </a:r>
            <a:r>
              <a:rPr lang="id-ID" sz="2400" dirty="0" smtClean="0"/>
              <a:t>perbandingan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Line chart → </a:t>
            </a:r>
            <a:r>
              <a:rPr lang="id-ID" sz="2400" dirty="0" smtClean="0"/>
              <a:t>tren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Pie chart → </a:t>
            </a:r>
            <a:r>
              <a:rPr lang="id-ID" sz="2400" dirty="0" smtClean="0"/>
              <a:t>proporsi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Visualisasi = bahasa komunikasi data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718589404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6. </a:t>
            </a:r>
            <a:r>
              <a:rPr lang="id-ID" sz="3200" dirty="0"/>
              <a:t>Data Distribution</a:t>
            </a:r>
            <a:endParaRPr lang="id-ID" sz="3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Distribusi hasil analisis ke pengguna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Bentuk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Dashboard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Laporan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Sistem </a:t>
            </a:r>
            <a:r>
              <a:rPr lang="id-ID" sz="2400" dirty="0" smtClean="0"/>
              <a:t>informasi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Dashboard </a:t>
            </a:r>
            <a:r>
              <a:rPr lang="id-ID" sz="2400" dirty="0"/>
              <a:t>penjualan </a:t>
            </a:r>
            <a:r>
              <a:rPr lang="id-ID" sz="2400" dirty="0" smtClean="0"/>
              <a:t>real-time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Laporan bulanan perusahaan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370540026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/>
              <a:t>7. Data Archiving</a:t>
            </a:r>
            <a:endParaRPr lang="id-ID" sz="3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Penyimpanan data lama untuk kebutuhan masa depan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Tujuan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Backup 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Audit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Referensi </a:t>
            </a:r>
            <a:r>
              <a:rPr lang="id-ID" sz="2400" dirty="0" smtClean="0"/>
              <a:t>historis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 </a:t>
            </a:r>
            <a:r>
              <a:rPr lang="fi-FI" sz="2400" dirty="0"/>
              <a:t>Arsip transaksi 5 tahun terakhir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434508681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Visualisasi Interaktif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Pentingnya Interaktivitas</a:t>
            </a:r>
            <a:r>
              <a:rPr lang="id-ID" sz="24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Memberikan pengguna kemampuan untuk berinteraksi dengan data melalui fitur seperti zoom, filter, dan klik untuk melihat informasi lebih lanjut</a:t>
            </a:r>
            <a:r>
              <a:rPr lang="id-ID" sz="2400" dirty="0" smtClean="0"/>
              <a:t>.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id-ID" sz="2400" dirty="0"/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Memberikan pengguna kemampuan untuk berinteraksi dengan data melalui fitur seperti zoom, filter, dan klik untuk melihat informasi lebih lanjut.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592575551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Sumber Data</a:t>
            </a:r>
            <a:endParaRPr lang="id-ID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2343251"/>
            <a:ext cx="10515600" cy="383371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d-ID" dirty="0" smtClean="0"/>
              <a:t> Internal</a:t>
            </a:r>
          </a:p>
          <a:p>
            <a:pPr marL="0" indent="0">
              <a:buNone/>
            </a:pPr>
            <a:r>
              <a:rPr lang="id-ID" dirty="0"/>
              <a:t>	- Database </a:t>
            </a:r>
            <a:r>
              <a:rPr lang="id-ID" dirty="0" smtClean="0"/>
              <a:t>perusahaan</a:t>
            </a:r>
          </a:p>
          <a:p>
            <a:pPr marL="0" indent="0">
              <a:buNone/>
            </a:pPr>
            <a:r>
              <a:rPr lang="id-ID" dirty="0"/>
              <a:t>	- Sistem </a:t>
            </a:r>
            <a:r>
              <a:rPr lang="id-ID" dirty="0" smtClean="0"/>
              <a:t>ERP/CRM</a:t>
            </a:r>
          </a:p>
          <a:p>
            <a:pPr marL="0" indent="0">
              <a:buNone/>
            </a:pPr>
            <a:r>
              <a:rPr lang="id-ID" dirty="0"/>
              <a:t>	Contoh : transaksi penjualan</a:t>
            </a:r>
            <a:endParaRPr lang="id-ID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id-ID" dirty="0" smtClean="0"/>
              <a:t> Eksternal</a:t>
            </a:r>
          </a:p>
          <a:p>
            <a:pPr marL="0" indent="0">
              <a:buNone/>
            </a:pPr>
            <a:r>
              <a:rPr lang="id-ID" dirty="0"/>
              <a:t>	- </a:t>
            </a:r>
            <a:r>
              <a:rPr lang="id-ID" dirty="0" smtClean="0"/>
              <a:t>Internet</a:t>
            </a:r>
          </a:p>
          <a:p>
            <a:pPr marL="0" indent="0">
              <a:buNone/>
            </a:pPr>
            <a:r>
              <a:rPr lang="id-ID" dirty="0"/>
              <a:t>	- </a:t>
            </a:r>
            <a:r>
              <a:rPr lang="id-ID" dirty="0" smtClean="0"/>
              <a:t>API</a:t>
            </a:r>
          </a:p>
          <a:p>
            <a:pPr marL="0" indent="0">
              <a:buNone/>
            </a:pPr>
            <a:r>
              <a:rPr lang="id-ID" dirty="0"/>
              <a:t>	- Open </a:t>
            </a:r>
            <a:r>
              <a:rPr lang="id-ID" dirty="0" smtClean="0"/>
              <a:t>dataset</a:t>
            </a:r>
          </a:p>
          <a:p>
            <a:pPr marL="0" indent="0">
              <a:buNone/>
            </a:pPr>
            <a:r>
              <a:rPr lang="id-ID" dirty="0"/>
              <a:t>	Contoh : data cuaca</a:t>
            </a: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83326515"/>
      </p:ext>
    </p:extLst>
  </p:cSld>
  <p:clrMapOvr>
    <a:masterClrMapping/>
  </p:clrMapOvr>
  <p:transition spd="slow">
    <p:push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Peran Teknologi dalam Data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Teknologi memungkinkan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Penyimpanan data besar (Big Data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Analisis cepat (AI, ML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Visualisasi interaktif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524290023"/>
      </p:ext>
    </p:extLst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Tantangan Data Analytics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Beberapa tantangan utama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Data </a:t>
            </a:r>
            <a:r>
              <a:rPr lang="id-ID" sz="2400" dirty="0"/>
              <a:t>tidak </a:t>
            </a:r>
            <a:r>
              <a:rPr lang="id-ID" sz="2400" dirty="0" smtClean="0"/>
              <a:t>lengkap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Data tidak </a:t>
            </a:r>
            <a:r>
              <a:rPr lang="id-ID" sz="2400" dirty="0" smtClean="0"/>
              <a:t>konsisten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Volume data </a:t>
            </a:r>
            <a:r>
              <a:rPr lang="id-ID" sz="2400" dirty="0" smtClean="0"/>
              <a:t>besar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Keamanan dan </a:t>
            </a:r>
            <a:r>
              <a:rPr lang="id-ID" sz="2400" dirty="0" smtClean="0"/>
              <a:t>privasi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/>
            </a:r>
            <a:br>
              <a:rPr lang="id-ID" sz="2400" dirty="0"/>
            </a:br>
            <a:r>
              <a:rPr lang="id-ID" sz="2400" dirty="0" smtClean="0"/>
              <a:t>Contoh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Data pelanggan tidak memiliki alamat lengkap → analisis terganggu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9292934"/>
      </p:ext>
    </p:extLst>
  </p:cSld>
  <p:clrMapOvr>
    <a:masterClrMapping/>
  </p:clrMapOvr>
  <p:transition spd="slow"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Studi Kasus Sederhana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Sebuah toko ingin mengetahui produk terlaris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Solusi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Kumpulkan </a:t>
            </a:r>
            <a:r>
              <a:rPr lang="id-ID" sz="2400" dirty="0"/>
              <a:t>data </a:t>
            </a:r>
            <a:r>
              <a:rPr lang="id-ID" sz="2400" dirty="0" smtClean="0"/>
              <a:t>penjualan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Bersihkan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Analisis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Visualisasikan </a:t>
            </a:r>
            <a:r>
              <a:rPr lang="id-ID" sz="2400" dirty="0" smtClean="0"/>
              <a:t>hasil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Output : </a:t>
            </a:r>
            <a:r>
              <a:rPr lang="id-ID" sz="2400" dirty="0"/>
              <a:t>Grafik penjualan per produk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264688"/>
      </p:ext>
    </p:extLst>
  </p:cSld>
  <p:clrMapOvr>
    <a:masterClrMapping/>
  </p:clrMapOvr>
  <p:transition spd="slow"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Konsep Dasar Data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</a:t>
            </a:r>
            <a:r>
              <a:rPr lang="id-ID" sz="2400" b="1" dirty="0"/>
              <a:t>Data</a:t>
            </a:r>
            <a:r>
              <a:rPr lang="id-ID" sz="2400" dirty="0"/>
              <a:t> adalah kumpulan fakta mentah (raw facts) yang belum memiliki makna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Karakteristik </a:t>
            </a:r>
            <a:r>
              <a:rPr lang="id-ID" sz="2400" dirty="0"/>
              <a:t>Data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de-DE" sz="2400" dirty="0" smtClean="0"/>
              <a:t>Belum </a:t>
            </a:r>
            <a:r>
              <a:rPr lang="de-DE" sz="2400" dirty="0"/>
              <a:t>terstruktur atau belum </a:t>
            </a:r>
            <a:r>
              <a:rPr lang="de-DE" sz="2400" dirty="0" smtClean="0"/>
              <a:t>diolah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Berupa angka, teks, simbol, atau </a:t>
            </a:r>
            <a:r>
              <a:rPr lang="id-ID" sz="2400" dirty="0" smtClean="0"/>
              <a:t>gambar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Bersifat </a:t>
            </a:r>
            <a:r>
              <a:rPr lang="id-ID" sz="2400" dirty="0" smtClean="0"/>
              <a:t>objektif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120, 150, 180 (data penjualan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“Lampung”, “Jakarta” (data lokasi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01/01/2025 (data waktu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Data menjadi </a:t>
            </a:r>
            <a:r>
              <a:rPr lang="it-IT" sz="2400" b="1" dirty="0"/>
              <a:t>informasi</a:t>
            </a:r>
            <a:r>
              <a:rPr lang="it-IT" sz="2400" dirty="0"/>
              <a:t> setelah diproses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Data → Informasi → Knowledge</a:t>
            </a:r>
            <a:endParaRPr lang="id-ID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0840200"/>
              </p:ext>
            </p:extLst>
          </p:nvPr>
        </p:nvGraphicFramePr>
        <p:xfrm>
          <a:off x="838200" y="2457449"/>
          <a:ext cx="10515600" cy="3940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629337224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Pentingnya Data dalam Era Digital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Data menjadi aset penting dalam organisasi modern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Peran Data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Mendukung pengambilan </a:t>
            </a:r>
            <a:r>
              <a:rPr lang="id-ID" sz="2400" dirty="0" smtClean="0"/>
              <a:t>keputusan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Meningkatkan efisiensi </a:t>
            </a:r>
            <a:r>
              <a:rPr lang="id-ID" sz="2400" dirty="0" smtClean="0"/>
              <a:t>bisnis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Memprediksi tren masa </a:t>
            </a:r>
            <a:r>
              <a:rPr lang="id-ID" sz="2400" dirty="0" smtClean="0"/>
              <a:t>depan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Mendukung AI dan Machine </a:t>
            </a:r>
            <a:r>
              <a:rPr lang="id-ID" sz="2400" dirty="0" smtClean="0"/>
              <a:t>Learning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 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Netflix menggunakan data untuk rekomendasi </a:t>
            </a:r>
            <a:r>
              <a:rPr lang="id-ID" sz="2400" dirty="0" smtClean="0"/>
              <a:t>film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Tokopedia menggunakan data untuk rekomendasi produk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Pengertian Data Lifecycle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Data Lifecycle</a:t>
            </a:r>
            <a:r>
              <a:rPr lang="id-ID" sz="2400" dirty="0"/>
              <a:t> adalah siklus hidup data mulai dari dikumpulkan hingga diarsipkan atau dihapus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Tujuan Data Lifecycle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Mengelola </a:t>
            </a:r>
            <a:r>
              <a:rPr lang="id-ID" sz="2400" dirty="0"/>
              <a:t>data secara </a:t>
            </a:r>
            <a:r>
              <a:rPr lang="id-ID" sz="2400" dirty="0" smtClean="0"/>
              <a:t>sistematis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Menjaga kualitas dan konsistensi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Mendukung analisis dan </a:t>
            </a:r>
            <a:r>
              <a:rPr lang="id-ID" sz="2400" dirty="0" smtClean="0"/>
              <a:t>visualisasi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Data tidak langsung digunakan, tetapi melalui beberapa tahap</a:t>
            </a:r>
            <a:r>
              <a:rPr lang="id-ID" sz="2400" dirty="0"/>
              <a:t>	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684491619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Tahapan Data Lifecycle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Data Collection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Storage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Processing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Analysis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Visualization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Distribution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Archiving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Setiap tahap memiliki peran penting dalam menghasilkan informasi berkualitas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63875248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1. </a:t>
            </a:r>
            <a:r>
              <a:rPr lang="id-ID" sz="3200" dirty="0"/>
              <a:t>Data Collection (Pengumpulan Data)</a:t>
            </a:r>
            <a:endParaRPr lang="id-ID" sz="3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Proses mengumpulkan data dari berbagai sumber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Sumber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Survey / </a:t>
            </a:r>
            <a:r>
              <a:rPr lang="id-ID" sz="2400" dirty="0" smtClean="0"/>
              <a:t>kuesioner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Sensor </a:t>
            </a:r>
            <a:r>
              <a:rPr lang="id-ID" sz="2400" dirty="0" smtClean="0"/>
              <a:t>IoT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Sistem </a:t>
            </a:r>
            <a:r>
              <a:rPr lang="id-ID" sz="2400" dirty="0" smtClean="0"/>
              <a:t>transaksi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Media </a:t>
            </a:r>
            <a:r>
              <a:rPr lang="id-ID" sz="2400" dirty="0" smtClean="0"/>
              <a:t>sosial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Contoh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Data penjualan dari </a:t>
            </a:r>
            <a:r>
              <a:rPr lang="id-ID" sz="2400" dirty="0" smtClean="0"/>
              <a:t>kasir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Data suhu dari </a:t>
            </a:r>
            <a:r>
              <a:rPr lang="id-ID" sz="2400" dirty="0" smtClean="0"/>
              <a:t>sensor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Tantangan</a:t>
            </a:r>
            <a:r>
              <a:rPr lang="id-ID" sz="2400" dirty="0" smtClean="0"/>
              <a:t>: Data tidak lengkap dan data tidak valid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029194490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2. </a:t>
            </a:r>
            <a:r>
              <a:rPr lang="id-ID" sz="3200" dirty="0"/>
              <a:t>Data Storage (Penyimpanan Data)</a:t>
            </a:r>
            <a:endParaRPr lang="id-ID" sz="3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pt-BR" sz="2400" dirty="0"/>
              <a:t>Data disimpan dalam sistem tertentu</a:t>
            </a:r>
            <a:r>
              <a:rPr lang="pt-BR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Jenis Penyimpanan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Database (MySQL, PostgreSQL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Data </a:t>
            </a:r>
            <a:r>
              <a:rPr lang="id-ID" sz="2400" dirty="0" smtClean="0"/>
              <a:t>Warehouse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sz="2400" dirty="0"/>
              <a:t>Cloud Storage (AWS, Google Cloud</a:t>
            </a:r>
            <a:r>
              <a:rPr lang="en-US" sz="2400" dirty="0" smtClean="0"/>
              <a:t>)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Tujuan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Menjamin keamanan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Memudahkan akses data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4164799319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sz="3200" dirty="0" smtClean="0"/>
              <a:t>3. </a:t>
            </a:r>
            <a:r>
              <a:rPr lang="id-ID" sz="3200" dirty="0"/>
              <a:t>Data Processing (Pengolahan Data)</a:t>
            </a:r>
            <a:endParaRPr lang="id-ID" sz="3200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Tahap pembersihan dan transformasi data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Kegiatan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Cleaning (menghapus data kosong/duplikat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Transformasi </a:t>
            </a:r>
            <a:r>
              <a:rPr lang="id-ID" sz="2400" dirty="0" smtClean="0"/>
              <a:t>data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Normalisasi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Contoh 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Menghapus </a:t>
            </a:r>
            <a:r>
              <a:rPr lang="id-ID" sz="2400" dirty="0"/>
              <a:t>data pelanggan </a:t>
            </a:r>
            <a:r>
              <a:rPr lang="id-ID" sz="2400" dirty="0" smtClean="0"/>
              <a:t>ganda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Mengisi nilai yang </a:t>
            </a:r>
            <a:r>
              <a:rPr lang="id-ID" sz="2400" dirty="0" smtClean="0"/>
              <a:t>kosong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nn-NO" sz="2400" dirty="0"/>
              <a:t>Data bersih = analisis lebih akurat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23968351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3674</TotalTime>
  <Words>780</Words>
  <Application>Microsoft Office PowerPoint</Application>
  <PresentationFormat>Widescreen</PresentationFormat>
  <Paragraphs>234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Wingdings</vt:lpstr>
      <vt:lpstr>Office Theme</vt:lpstr>
      <vt:lpstr>Visualisasi Data dan Informasi   PERTEMUAN 2 Data Lifecycle dan Sumber Data</vt:lpstr>
      <vt:lpstr>Konsep Dasar Data</vt:lpstr>
      <vt:lpstr>Data → Informasi → Knowledge</vt:lpstr>
      <vt:lpstr>Pentingnya Data dalam Era Digital</vt:lpstr>
      <vt:lpstr>Pengertian Data Lifecycle</vt:lpstr>
      <vt:lpstr>Tahapan Data Lifecycle</vt:lpstr>
      <vt:lpstr>1. Data Collection (Pengumpulan Data)</vt:lpstr>
      <vt:lpstr>2. Data Storage (Penyimpanan Data)</vt:lpstr>
      <vt:lpstr>3. Data Processing (Pengolahan Data)</vt:lpstr>
      <vt:lpstr>4. Data Analysis (Analisis Data)</vt:lpstr>
      <vt:lpstr>5. Data Visualization</vt:lpstr>
      <vt:lpstr>6. Data Distribution</vt:lpstr>
      <vt:lpstr>7. Data Archiving</vt:lpstr>
      <vt:lpstr>Visualisasi Interaktif</vt:lpstr>
      <vt:lpstr>Sumber Data</vt:lpstr>
      <vt:lpstr>Peran Teknologi dalam Data</vt:lpstr>
      <vt:lpstr>Tantangan Data Analytics</vt:lpstr>
      <vt:lpstr>Studi Kasus Sederhana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42</cp:revision>
  <dcterms:created xsi:type="dcterms:W3CDTF">2025-03-16T09:42:29Z</dcterms:created>
  <dcterms:modified xsi:type="dcterms:W3CDTF">2026-03-29T13:22:57Z</dcterms:modified>
</cp:coreProperties>
</file>