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61" r:id="rId2"/>
    <p:sldId id="275" r:id="rId3"/>
    <p:sldId id="277" r:id="rId4"/>
    <p:sldId id="278" r:id="rId5"/>
    <p:sldId id="289" r:id="rId6"/>
    <p:sldId id="290" r:id="rId7"/>
    <p:sldId id="291" r:id="rId8"/>
    <p:sldId id="279" r:id="rId9"/>
    <p:sldId id="300" r:id="rId10"/>
    <p:sldId id="303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99" r:id="rId19"/>
    <p:sldId id="280" r:id="rId20"/>
    <p:sldId id="281" r:id="rId21"/>
    <p:sldId id="302" r:id="rId22"/>
    <p:sldId id="301" r:id="rId23"/>
    <p:sldId id="288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855"/>
  </p:normalViewPr>
  <p:slideViewPr>
    <p:cSldViewPr snapToGrid="0">
      <p:cViewPr varScale="1">
        <p:scale>
          <a:sx n="46" d="100"/>
          <a:sy n="46" d="100"/>
        </p:scale>
        <p:origin x="4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E722AB-8177-AC47-9E0E-EF50CBFF24EE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A8CCB-6417-DE4D-9343-EC1E5FBD6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07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EAFDC-7CA6-4CF5-ECB1-AF9C85C8C1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10D4341A-4620-4470-C8CA-ADF83DF39AE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A64652A7-BA46-CAC0-991C-2AFF9B70B21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FFE2437-636D-99D4-8E55-8AB10D8C7F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3759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8434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5090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0709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2248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2428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678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8357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236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660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77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0277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2644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4645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6475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2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441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533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575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802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407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780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7B522-7193-7B25-0EEF-F3B6D761C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8AA3DF6-48BD-4824-A17D-883CE3F320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E1373417-E73F-946E-8E2E-511126C36D6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DA7F6327-2097-65C4-C264-25C7541936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51915A-E927-467C-A04A-0E65BC7F9A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472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B2063-615F-B467-72E0-0BBAFF815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EEF12A-6133-5868-E927-A10D3BA3AD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9A80C-710B-BAC5-9860-C4FA9FD97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8179C-310C-75CE-B7F2-4AE92CC17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E95153-60C9-73FA-33BC-4EF7F440A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4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5A6C1-E9B5-B85C-7518-A5D6BCC0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E1A3F9-6872-EA97-6EF3-ECA223CAA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ACA4-6E70-06AD-A811-DF950ADB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097-DF4D-7AA0-8ECA-DE31EE71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F68FF-B0E2-7266-931F-8DBC069A9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3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CAD40F-C13D-9E7C-B3C1-8D0527AD6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1E5485-FEF9-E6A3-B5E9-AB2EF9C33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F9ABE-0717-DFD1-E0E6-85A16ABE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ABFD2-E803-074D-29B8-A9556E1E4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D3F3C-B59E-A76B-898F-0FD44EDF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65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DBDB1-BF41-19D4-F16A-024BEA310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421A7-AF8E-1027-269A-7C57FDD087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ED0326-19C7-BAF1-58A0-8883152E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0BF99-CB50-5C56-B3C4-86F4DCA27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2FCB3-C03A-7907-42C3-E194415F0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5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8D17-3BEC-2138-D307-2E1195E9B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F270D8-F2C6-2675-3186-ADF88F90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713D4-3FFB-611A-C4B0-1C444BB44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CF250-51FF-C374-9B53-4970F93B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ACC9-F07F-D33B-738D-0AF6CAAE7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39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E81B7-60F6-4CDE-7F5B-9932A39CD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C35FB-2A8F-A6F8-C73D-A16296DF4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D4798F-D85A-6B90-605E-8EFE6D66F1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4D679-FABD-0593-2502-A17F16E3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AB108-D015-D79A-638C-7E1B156CA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FB4AA0-B13A-D04A-CD28-C3BB2A61A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514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B6A23-EBA1-2F16-2CB5-29954284D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D48E64-AFE2-A97A-F818-3B6A4BA754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86E71D-790C-612D-060F-D832E8B1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982E89-FA28-0840-10F1-3D9BF5581F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ED128-925A-2E64-B178-B62B5EE143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717551-7AC5-3D73-3A54-E01D06B0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C0B6D3-A723-1064-43E1-3204EDF2E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B53E0-C97A-C7E6-0364-8C6B4EA22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41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2C51D-2D82-80E3-6B4A-04B94947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4FC5B4-AA73-EE31-B7EB-EFB41EEA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3495ED-83F6-B60D-FE1C-7B976C9A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36E02-AE03-0811-C51E-2106B1E8E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71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01FBA4-5B04-9878-694C-2F5E165D1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8713E8-CF9E-D0A5-D1B7-3B7DBA06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C0E1F1-E789-0980-9676-79AD56983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399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CF8E4-8B0D-88B7-DA4B-78D1891D6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00568-2FCD-6A9D-A40C-3CC8AF7C95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D6936-CCD3-1A44-F5B7-96B05D1BF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FE97F4-FF0E-42B0-BE53-D8752E9F8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D2958B-7DBF-34F3-A495-ED1312612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FDDE6-51A1-4855-A12A-38D9E619C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21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BB340-EFF8-18C8-D5C4-E89FE0052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A91BA7-0691-8484-092F-5B3F0DFE7C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4A968B-AA9D-CE04-3B1A-19DF0F6F0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E045B6-B5CB-7F2B-197A-4C9DC6B51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517303-5CD4-9F2A-0C2B-749207342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C475E6-6EA3-51F6-0F50-BD477C32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52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0947D2-C079-044F-B1EF-F8B45514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CC6DF-1499-0E03-E553-BB3C0FE7CB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8C98-8140-B14C-024F-1E2A30A9BB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C0A8C0-D6FB-1649-8F3A-AE8F8235BA79}" type="datetimeFigureOut">
              <a:rPr lang="en-US" smtClean="0"/>
              <a:t>3/28/2026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9B1E-2D18-0341-122A-923F2E2995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7432C-E288-FB00-5895-DC7A99041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DFC3F1-43A8-6249-98BE-078C7E6DE1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54B82-50B3-87AF-F317-E6F956C21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573C4B13-DE44-1B01-59FC-2E97F7077C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BE73E22B-753D-6431-EC28-113DF2660F3B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A65E9BB-1702-E37A-51FE-31D2246D37D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0D296B-FA48-CAC9-2FD5-F4AC69743715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1AF5DD9-2D71-726E-61C0-EFDE019721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6C8C45E-65FB-A514-4C2B-12AEE1EA1D7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C155003-D59F-4BCD-81B4-6E98FE8EC258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57912365-5F20-D304-03E4-F2B3BD9DE7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6772" y="2844428"/>
            <a:ext cx="11519209" cy="2387600"/>
          </a:xfrm>
        </p:spPr>
        <p:txBody>
          <a:bodyPr>
            <a:normAutofit fontScale="90000"/>
          </a:bodyPr>
          <a:lstStyle/>
          <a:p>
            <a:r>
              <a:rPr lang="en-US" sz="3100" b="1" i="1" dirty="0"/>
              <a:t>Data Science and Business Analytics</a:t>
            </a:r>
            <a:r>
              <a:rPr lang="en-US" sz="3100" b="1" dirty="0"/>
              <a:t> </a:t>
            </a:r>
            <a:br>
              <a:rPr lang="en-US" sz="3100" b="1" dirty="0"/>
            </a:b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100" b="1" dirty="0"/>
              <a:t>PERTEMUAN </a:t>
            </a:r>
            <a:r>
              <a:rPr lang="id-ID" sz="3100" b="1" dirty="0" smtClean="0"/>
              <a:t>2</a:t>
            </a:r>
            <a:r>
              <a:rPr lang="en-US" sz="3100" b="1" dirty="0"/>
              <a:t/>
            </a:r>
            <a:br>
              <a:rPr lang="en-US" sz="3100" b="1" dirty="0"/>
            </a:br>
            <a:r>
              <a:rPr lang="en-US" sz="3100" b="1" dirty="0"/>
              <a:t>Framework Business Analytics </a:t>
            </a:r>
            <a:r>
              <a:rPr lang="en-US" sz="3100" b="1" dirty="0" err="1"/>
              <a:t>dan</a:t>
            </a:r>
            <a:r>
              <a:rPr lang="en-US" sz="3100" b="1" dirty="0"/>
              <a:t> Data Lifecycle</a:t>
            </a:r>
            <a:r>
              <a:rPr lang="id-ID" dirty="0"/>
              <a:t/>
            </a:r>
            <a:br>
              <a:rPr lang="id-ID" dirty="0"/>
            </a:br>
            <a:endParaRPr lang="en-US" dirty="0"/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52CCD15A-F8E4-5072-3A7D-C3F1245D3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95488" y="5793052"/>
            <a:ext cx="9144000" cy="1655762"/>
          </a:xfrm>
        </p:spPr>
        <p:txBody>
          <a:bodyPr/>
          <a:lstStyle/>
          <a:p>
            <a:r>
              <a:rPr lang="en-US" dirty="0" err="1"/>
              <a:t>Yuni</a:t>
            </a:r>
            <a:r>
              <a:rPr lang="en-US" dirty="0"/>
              <a:t> </a:t>
            </a:r>
            <a:r>
              <a:rPr lang="en-US" dirty="0" err="1"/>
              <a:t>Puspita</a:t>
            </a:r>
            <a:r>
              <a:rPr lang="en-US" dirty="0"/>
              <a:t> Sari, MTI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581086"/>
      </p:ext>
    </p:extLst>
  </p:cSld>
  <p:clrMapOvr>
    <a:masterClrMapping/>
  </p:clrMapOvr>
  <p:transition spd="slow">
    <p:push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8664" y="1196539"/>
            <a:ext cx="10620703" cy="1325563"/>
          </a:xfrm>
        </p:spPr>
        <p:txBody>
          <a:bodyPr>
            <a:normAutofit/>
          </a:bodyPr>
          <a:lstStyle/>
          <a:p>
            <a:r>
              <a:rPr lang="id-ID" sz="36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3</a:t>
            </a:r>
            <a:r>
              <a:rPr lang="id-ID" sz="3600" dirty="0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. </a:t>
            </a:r>
            <a:r>
              <a:rPr lang="en-US" sz="3600" dirty="0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Data </a:t>
            </a:r>
            <a:r>
              <a:rPr lang="en-US" sz="36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Lifecycle (</a:t>
            </a:r>
            <a:r>
              <a:rPr lang="en-US" sz="36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Siklus</a:t>
            </a:r>
            <a:r>
              <a:rPr lang="en-US" sz="36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</a:t>
            </a:r>
            <a:r>
              <a:rPr lang="en-US" sz="36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Hidup</a:t>
            </a:r>
            <a:r>
              <a:rPr lang="en-US" sz="36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Data)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/>
              <a:t>Data Lifecycle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serangkaian</a:t>
            </a:r>
            <a:r>
              <a:rPr lang="en-US" sz="2400" dirty="0"/>
              <a:t> </a:t>
            </a:r>
            <a:r>
              <a:rPr lang="en-US" sz="2400" dirty="0" err="1"/>
              <a:t>tahapan</a:t>
            </a:r>
            <a:r>
              <a:rPr lang="en-US" sz="2400" dirty="0"/>
              <a:t> </a:t>
            </a:r>
            <a:r>
              <a:rPr lang="en-US" sz="2400" dirty="0" err="1"/>
              <a:t>sistematis</a:t>
            </a:r>
            <a:r>
              <a:rPr lang="en-US" sz="2400" dirty="0"/>
              <a:t> yang </a:t>
            </a:r>
            <a:r>
              <a:rPr lang="en-US" sz="2400" dirty="0" err="1"/>
              <a:t>menggambarkan</a:t>
            </a:r>
            <a:r>
              <a:rPr lang="en-US" sz="2400" dirty="0"/>
              <a:t> </a:t>
            </a:r>
            <a:r>
              <a:rPr lang="en-US" sz="2400" dirty="0" err="1"/>
              <a:t>bagaimana</a:t>
            </a:r>
            <a:r>
              <a:rPr lang="en-US" sz="2400" dirty="0"/>
              <a:t> data </a:t>
            </a:r>
            <a:r>
              <a:rPr lang="en-US" sz="2400" dirty="0" err="1"/>
              <a:t>dikumpulkan</a:t>
            </a:r>
            <a:r>
              <a:rPr lang="en-US" sz="2400" dirty="0"/>
              <a:t>, </a:t>
            </a:r>
            <a:r>
              <a:rPr lang="en-US" sz="2400" dirty="0" err="1"/>
              <a:t>disimpan</a:t>
            </a:r>
            <a:r>
              <a:rPr lang="en-US" sz="2400" dirty="0"/>
              <a:t>, </a:t>
            </a:r>
            <a:r>
              <a:rPr lang="en-US" sz="2400" dirty="0" err="1"/>
              <a:t>diproses</a:t>
            </a:r>
            <a:r>
              <a:rPr lang="en-US" sz="2400" dirty="0"/>
              <a:t>, </a:t>
            </a:r>
            <a:r>
              <a:rPr lang="en-US" sz="2400" dirty="0" err="1"/>
              <a:t>dianalisis</a:t>
            </a:r>
            <a:r>
              <a:rPr lang="en-US" sz="2400" dirty="0"/>
              <a:t>, </a:t>
            </a:r>
            <a:r>
              <a:rPr lang="en-US" sz="2400" dirty="0" err="1"/>
              <a:t>dimanfaatkan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akhirnya</a:t>
            </a:r>
            <a:r>
              <a:rPr lang="en-US" sz="2400" dirty="0"/>
              <a:t> </a:t>
            </a:r>
            <a:r>
              <a:rPr lang="en-US" sz="2400" dirty="0" err="1"/>
              <a:t>dikelola</a:t>
            </a:r>
            <a:r>
              <a:rPr lang="en-US" sz="2400" dirty="0"/>
              <a:t> </a:t>
            </a:r>
            <a:r>
              <a:rPr lang="en-US" sz="2400" dirty="0" err="1"/>
              <a:t>kembali</a:t>
            </a:r>
            <a:r>
              <a:rPr lang="en-US" sz="2400" dirty="0"/>
              <a:t> </a:t>
            </a:r>
            <a:r>
              <a:rPr lang="en-US" sz="2400" dirty="0" err="1"/>
              <a:t>sepanjang</a:t>
            </a:r>
            <a:r>
              <a:rPr lang="en-US" sz="2400" dirty="0"/>
              <a:t> </a:t>
            </a:r>
            <a:r>
              <a:rPr lang="en-US" sz="2400" dirty="0" err="1"/>
              <a:t>siklus</a:t>
            </a:r>
            <a:r>
              <a:rPr lang="en-US" sz="2400" dirty="0"/>
              <a:t> </a:t>
            </a:r>
            <a:r>
              <a:rPr lang="en-US" sz="2400" dirty="0" err="1"/>
              <a:t>hidupnya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b="1" dirty="0" err="1"/>
              <a:t>Tujuan</a:t>
            </a:r>
            <a:r>
              <a:rPr lang="en-US" sz="2400" b="1" dirty="0"/>
              <a:t> </a:t>
            </a:r>
            <a:r>
              <a:rPr lang="en-US" sz="2400" b="1" dirty="0" err="1" smtClean="0"/>
              <a:t>utama</a:t>
            </a:r>
            <a:r>
              <a:rPr lang="en-US" sz="2400" dirty="0" smtClean="0"/>
              <a:t>: </a:t>
            </a:r>
            <a:endParaRPr lang="en-US" sz="2400" dirty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/>
              <a:t>Menjamin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 </a:t>
            </a:r>
            <a:r>
              <a:rPr lang="en-US" sz="2400" dirty="0" smtClean="0"/>
              <a:t>data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/>
              <a:t>Meningkatkan</a:t>
            </a:r>
            <a:r>
              <a:rPr lang="en-US" sz="2400" dirty="0"/>
              <a:t> </a:t>
            </a:r>
            <a:r>
              <a:rPr lang="en-US" sz="2400" dirty="0" err="1"/>
              <a:t>efisiensi</a:t>
            </a:r>
            <a:r>
              <a:rPr lang="en-US" sz="2400" dirty="0"/>
              <a:t> </a:t>
            </a:r>
            <a:r>
              <a:rPr lang="en-US" sz="2400" dirty="0" err="1" smtClean="0"/>
              <a:t>pengolahan</a:t>
            </a:r>
            <a:endParaRPr lang="id-ID" sz="2400" dirty="0" smtClean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berbasis</a:t>
            </a:r>
            <a:r>
              <a:rPr lang="en-US" sz="2400" dirty="0"/>
              <a:t> </a:t>
            </a:r>
            <a:r>
              <a:rPr lang="en-US" sz="2400" dirty="0" smtClean="0"/>
              <a:t>data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1642587593"/>
      </p:ext>
    </p:extLst>
  </p:cSld>
  <p:clrMapOvr>
    <a:masterClrMapping/>
  </p:clrMapOvr>
  <p:transition spd="slow">
    <p:push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0842"/>
            <a:ext cx="9838765" cy="40588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b="1" dirty="0" smtClean="0"/>
              <a:t>T</a:t>
            </a:r>
            <a:r>
              <a:rPr lang="en-US" sz="2400" b="1" dirty="0" err="1" smtClean="0"/>
              <a:t>ahapan</a:t>
            </a:r>
            <a:r>
              <a:rPr lang="en-US" sz="2400" b="1" dirty="0" smtClean="0"/>
              <a:t> </a:t>
            </a:r>
            <a:r>
              <a:rPr lang="en-US" sz="2400" b="1" dirty="0"/>
              <a:t>Data Lifecycle (End-to-End Process</a:t>
            </a:r>
            <a:r>
              <a:rPr lang="en-US" sz="2400" b="1" dirty="0" smtClean="0"/>
              <a:t>)</a:t>
            </a:r>
            <a:endParaRPr lang="id-ID" sz="2400" b="1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2400" dirty="0" smtClean="0"/>
              <a:t>Data </a:t>
            </a:r>
            <a:r>
              <a:rPr lang="en-US" sz="2400" dirty="0"/>
              <a:t>Collection (</a:t>
            </a:r>
            <a:r>
              <a:rPr lang="en-US" sz="2400" dirty="0" err="1"/>
              <a:t>Pengumpulan</a:t>
            </a:r>
            <a:r>
              <a:rPr lang="en-US" sz="2400" dirty="0"/>
              <a:t> Data</a:t>
            </a:r>
            <a:r>
              <a:rPr lang="en-US" sz="2400" dirty="0" smtClean="0"/>
              <a:t>)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Pengertian:Tahap awal dalam lifecycle yang </a:t>
            </a:r>
            <a:r>
              <a:rPr lang="id-ID" sz="2400" dirty="0" smtClean="0"/>
              <a:t>	melibatkan </a:t>
            </a:r>
            <a:r>
              <a:rPr lang="id-ID" sz="2400" dirty="0"/>
              <a:t>proses </a:t>
            </a:r>
            <a:r>
              <a:rPr lang="id-ID" sz="2400" dirty="0" smtClean="0"/>
              <a:t>	pengambilan </a:t>
            </a:r>
            <a:r>
              <a:rPr lang="id-ID" sz="2400" dirty="0"/>
              <a:t>data dari </a:t>
            </a:r>
            <a:r>
              <a:rPr lang="id-ID" sz="2400" dirty="0" smtClean="0"/>
              <a:t>berbagai sumber </a:t>
            </a:r>
            <a:r>
              <a:rPr lang="id-ID" sz="2400" dirty="0"/>
              <a:t>yang relevan </a:t>
            </a:r>
            <a:r>
              <a:rPr lang="id-ID" sz="2400" dirty="0" smtClean="0"/>
              <a:t>dengan </a:t>
            </a:r>
            <a:r>
              <a:rPr lang="id-ID" sz="2400" dirty="0"/>
              <a:t>kebutuhan </a:t>
            </a:r>
            <a:r>
              <a:rPr lang="id-ID" sz="2400" dirty="0" smtClean="0"/>
              <a:t>	analisis.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Karakteristik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- Data </a:t>
            </a:r>
            <a:r>
              <a:rPr lang="id-ID" sz="2400" dirty="0"/>
              <a:t>harus valid, relevan, dan </a:t>
            </a:r>
            <a:r>
              <a:rPr lang="id-ID" sz="2400" dirty="0" smtClean="0"/>
              <a:t>representatif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-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real-time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smtClean="0"/>
              <a:t>batch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Sumber Data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- </a:t>
            </a:r>
            <a:r>
              <a:rPr lang="es-ES" sz="2400" dirty="0" err="1"/>
              <a:t>Internal</a:t>
            </a:r>
            <a:r>
              <a:rPr lang="es-ES" sz="2400" dirty="0"/>
              <a:t>: </a:t>
            </a:r>
            <a:r>
              <a:rPr lang="es-ES" sz="2400" dirty="0" err="1"/>
              <a:t>database</a:t>
            </a:r>
            <a:r>
              <a:rPr lang="es-ES" sz="2400" dirty="0"/>
              <a:t> </a:t>
            </a:r>
            <a:r>
              <a:rPr lang="es-ES" sz="2400" dirty="0" err="1"/>
              <a:t>perusahaan</a:t>
            </a:r>
            <a:r>
              <a:rPr lang="es-ES" sz="2400" dirty="0"/>
              <a:t>, ERP, </a:t>
            </a:r>
            <a:r>
              <a:rPr lang="es-ES" sz="2400" dirty="0" smtClean="0"/>
              <a:t>CRM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- </a:t>
            </a:r>
            <a:r>
              <a:rPr lang="nn-NO" sz="2400" dirty="0"/>
              <a:t>Eksternal: API, media sosial, open </a:t>
            </a:r>
            <a:r>
              <a:rPr lang="nn-NO" sz="2400" dirty="0" smtClean="0"/>
              <a:t>data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	Contoh : </a:t>
            </a:r>
            <a:r>
              <a:rPr lang="id-ID" sz="2400" dirty="0"/>
              <a:t>Pengumpulan data transaksi harian pada sistem kasir (POS).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841421733"/>
      </p:ext>
    </p:extLst>
  </p:cSld>
  <p:clrMapOvr>
    <a:masterClrMapping/>
  </p:clrMapOvr>
  <p:transition spd="slow">
    <p:push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0842"/>
            <a:ext cx="9838765" cy="40588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/>
              <a:t>2. Data Storage (</a:t>
            </a:r>
            <a:r>
              <a:rPr lang="en-US" sz="2400" dirty="0" err="1"/>
              <a:t>Penyimpanan</a:t>
            </a:r>
            <a:r>
              <a:rPr lang="en-US" sz="2400" dirty="0"/>
              <a:t> Data)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Pengertian:Proses menyimpan data dalam media penyimpanan agar dapat </a:t>
            </a:r>
            <a:r>
              <a:rPr lang="id-ID" sz="2400" dirty="0" smtClean="0"/>
              <a:t>	diakses </a:t>
            </a:r>
            <a:r>
              <a:rPr lang="id-ID" sz="2400" dirty="0"/>
              <a:t>dan digunakan kembali.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Jenis </a:t>
            </a:r>
            <a:r>
              <a:rPr lang="id-ID" sz="2400" dirty="0" smtClean="0"/>
              <a:t>Penyimpanan: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Database relasional (MySQL, PostgreSQL</a:t>
            </a:r>
            <a:r>
              <a:rPr lang="id-ID" sz="2400" dirty="0" smtClean="0"/>
              <a:t>)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Data </a:t>
            </a:r>
            <a:r>
              <a:rPr lang="id-ID" sz="2400" dirty="0" smtClean="0"/>
              <a:t>warehouse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Cloud storage (Google Cloud, AWS S3</a:t>
            </a:r>
            <a:r>
              <a:rPr lang="id-ID" sz="2400" dirty="0" smtClean="0"/>
              <a:t>)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Aspek Penting: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Keamanan (security)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</a:t>
            </a:r>
            <a:r>
              <a:rPr lang="id-ID" sz="2400" dirty="0" smtClean="0"/>
              <a:t>Skalabilitas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Ketersediaan (availability</a:t>
            </a:r>
            <a:r>
              <a:rPr lang="id-ID" sz="2400" dirty="0" smtClean="0"/>
              <a:t>)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	</a:t>
            </a:r>
            <a:r>
              <a:rPr lang="id-ID" sz="2400" dirty="0"/>
              <a:t>	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970298325"/>
      </p:ext>
    </p:extLst>
  </p:cSld>
  <p:clrMapOvr>
    <a:masterClrMapping/>
  </p:clrMapOvr>
  <p:transition spd="slow">
    <p:push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0842"/>
            <a:ext cx="9838765" cy="40588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t-IT" sz="2400" dirty="0"/>
              <a:t>3. Data Processing (Pengolahan Data</a:t>
            </a:r>
            <a:r>
              <a:rPr lang="it-IT" sz="2400" dirty="0" smtClean="0"/>
              <a:t>)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Pengertian:</a:t>
            </a:r>
            <a:r>
              <a:rPr lang="nn-NO" sz="2400" dirty="0"/>
              <a:t>Tahap transformasi data mentah menjadi data </a:t>
            </a:r>
            <a:r>
              <a:rPr lang="id-ID" sz="2400" dirty="0" smtClean="0"/>
              <a:t>	</a:t>
            </a:r>
            <a:r>
              <a:rPr lang="nn-NO" sz="2400" dirty="0" smtClean="0"/>
              <a:t>yang </a:t>
            </a:r>
            <a:r>
              <a:rPr lang="nn-NO" sz="2400" dirty="0"/>
              <a:t>bersih </a:t>
            </a:r>
            <a:r>
              <a:rPr lang="nn-NO" sz="2400" dirty="0" smtClean="0"/>
              <a:t>dan </a:t>
            </a:r>
            <a:r>
              <a:rPr lang="nn-NO" sz="2400" dirty="0"/>
              <a:t>siap dianalisis</a:t>
            </a:r>
            <a:r>
              <a:rPr lang="nn-NO" sz="2400" dirty="0" smtClean="0"/>
              <a:t>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Kegiatan Utama: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</a:t>
            </a:r>
            <a:r>
              <a:rPr lang="en-US" sz="2400" dirty="0"/>
              <a:t>Data cleaning (</a:t>
            </a:r>
            <a:r>
              <a:rPr lang="en-US" sz="2400" dirty="0" err="1"/>
              <a:t>menghapus</a:t>
            </a:r>
            <a:r>
              <a:rPr lang="en-US" sz="2400" dirty="0"/>
              <a:t> noise &amp; missing value</a:t>
            </a:r>
            <a:r>
              <a:rPr lang="en-US" sz="2400" dirty="0" smtClean="0"/>
              <a:t>)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Data transformation (normalisasi, encoding</a:t>
            </a:r>
            <a:r>
              <a:rPr lang="id-ID" sz="2400" dirty="0" smtClean="0"/>
              <a:t>)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Data integration (menggabungkan berbagai sumber</a:t>
            </a:r>
            <a:r>
              <a:rPr lang="id-ID" sz="2400" dirty="0" smtClean="0"/>
              <a:t>)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Tujuan 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Menghasilkan </a:t>
            </a:r>
            <a:r>
              <a:rPr lang="id-ID" sz="2400" dirty="0"/>
              <a:t>data yang </a:t>
            </a:r>
            <a:r>
              <a:rPr lang="id-ID" sz="2400" b="1" dirty="0"/>
              <a:t>konsisten, akurat, dan </a:t>
            </a:r>
            <a:r>
              <a:rPr lang="id-ID" sz="2400" b="1" dirty="0" smtClean="0"/>
              <a:t>	terstruktur</a:t>
            </a: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	</a:t>
            </a:r>
            <a:r>
              <a:rPr lang="id-ID" sz="2400" dirty="0"/>
              <a:t>	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593565203"/>
      </p:ext>
    </p:extLst>
  </p:cSld>
  <p:clrMapOvr>
    <a:masterClrMapping/>
  </p:clrMapOvr>
  <p:transition spd="slow">
    <p:push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0842"/>
            <a:ext cx="9838765" cy="40588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t-IT" sz="2400" dirty="0"/>
              <a:t>4. Data Analysis (Analisis Data</a:t>
            </a:r>
            <a:r>
              <a:rPr lang="it-IT" sz="2400" dirty="0" smtClean="0"/>
              <a:t>)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Pengertian:</a:t>
            </a:r>
            <a:r>
              <a:rPr lang="nn-NO" sz="2400" dirty="0"/>
              <a:t>Proses mengeksplorasi data untuk menemukan </a:t>
            </a:r>
            <a:r>
              <a:rPr lang="id-ID" sz="2400" dirty="0" smtClean="0"/>
              <a:t>	</a:t>
            </a:r>
            <a:r>
              <a:rPr lang="nn-NO" sz="2400" dirty="0" smtClean="0"/>
              <a:t>pola</a:t>
            </a:r>
            <a:r>
              <a:rPr lang="nn-NO" sz="2400" dirty="0"/>
              <a:t>, hubungan, dan </a:t>
            </a:r>
            <a:r>
              <a:rPr lang="nn-NO" sz="2400" dirty="0" smtClean="0"/>
              <a:t>insight.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Pendekatan Analysis: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Descriptive Analytics → apa yang </a:t>
            </a:r>
            <a:r>
              <a:rPr lang="id-ID" sz="2400" dirty="0" smtClean="0"/>
              <a:t>terjadi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Diagnostic Analytics → mengapa </a:t>
            </a:r>
            <a:r>
              <a:rPr lang="id-ID" sz="2400" dirty="0" smtClean="0"/>
              <a:t>terjadi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Predictive Analytics → apa yang akan </a:t>
            </a:r>
            <a:r>
              <a:rPr lang="id-ID" sz="2400" dirty="0" smtClean="0"/>
              <a:t>terjadi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Prescriptive Analytics → apa yang sebaiknya </a:t>
            </a:r>
            <a:r>
              <a:rPr lang="id-ID" sz="2400" dirty="0" smtClean="0"/>
              <a:t>dilakukan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Output 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Insight → Model prediksi → Pola data </a:t>
            </a:r>
            <a:r>
              <a:rPr lang="id-ID" sz="2400" dirty="0" smtClean="0"/>
              <a:t>	</a:t>
            </a:r>
            <a:r>
              <a:rPr lang="id-ID" sz="2400" dirty="0"/>
              <a:t>	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288108847"/>
      </p:ext>
    </p:extLst>
  </p:cSld>
  <p:clrMapOvr>
    <a:masterClrMapping/>
  </p:clrMapOvr>
  <p:transition spd="slow">
    <p:push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0842"/>
            <a:ext cx="9838765" cy="40588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t-IT" sz="2400" dirty="0"/>
              <a:t>5. Data Visualization (Visualisasi Data</a:t>
            </a:r>
            <a:r>
              <a:rPr lang="it-IT" sz="2400" dirty="0" smtClean="0"/>
              <a:t>)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Pengertian:</a:t>
            </a:r>
            <a:r>
              <a:rPr lang="nn-NO" sz="2400" dirty="0"/>
              <a:t>Penyajian hasil analisis dalam bentuk </a:t>
            </a:r>
            <a:r>
              <a:rPr lang="id-ID" sz="2400" dirty="0" smtClean="0"/>
              <a:t>	</a:t>
            </a:r>
            <a:r>
              <a:rPr lang="nn-NO" sz="2400" dirty="0" smtClean="0"/>
              <a:t>visual agar </a:t>
            </a:r>
            <a:r>
              <a:rPr lang="nn-NO" sz="2400" dirty="0"/>
              <a:t>mudah </a:t>
            </a:r>
            <a:r>
              <a:rPr lang="nn-NO" sz="2400" dirty="0" smtClean="0"/>
              <a:t>dipahami.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Bentuk VIsualisasi: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Grafik (bar, line, pie) 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</a:t>
            </a:r>
            <a:r>
              <a:rPr lang="id-ID" sz="2400" dirty="0" smtClean="0"/>
              <a:t>Dashboard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Infografis 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Tujuan 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Mempermudah interpretasi 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Mendukung komunikasi data 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	</a:t>
            </a:r>
            <a:r>
              <a:rPr lang="id-ID" sz="2400" dirty="0"/>
              <a:t>	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689953152"/>
      </p:ext>
    </p:extLst>
  </p:cSld>
  <p:clrMapOvr>
    <a:masterClrMapping/>
  </p:clrMapOvr>
  <p:transition spd="slow">
    <p:push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0842"/>
            <a:ext cx="9838765" cy="40588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/>
              <a:t>6. Data Utilization / Decision </a:t>
            </a:r>
            <a:r>
              <a:rPr lang="en-US" sz="2400" dirty="0" smtClean="0"/>
              <a:t>Making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Pengertian:</a:t>
            </a:r>
            <a:r>
              <a:rPr lang="nn-NO" sz="2400" dirty="0"/>
              <a:t>Tahap penggunaan hasil analisis untuk </a:t>
            </a:r>
            <a:r>
              <a:rPr lang="id-ID" sz="2400" dirty="0" smtClean="0"/>
              <a:t>	</a:t>
            </a:r>
            <a:r>
              <a:rPr lang="nn-NO" sz="2400" dirty="0" smtClean="0"/>
              <a:t>mendukung </a:t>
            </a:r>
            <a:r>
              <a:rPr lang="nn-NO" sz="2400" dirty="0"/>
              <a:t>pengambilan </a:t>
            </a:r>
            <a:r>
              <a:rPr lang="nn-NO" sz="2400" dirty="0" smtClean="0"/>
              <a:t>keputusan.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Karakteristik Keputusan: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Berbasis data (data-driven) 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O</a:t>
            </a:r>
            <a:r>
              <a:rPr lang="id-ID" sz="2400" dirty="0" smtClean="0"/>
              <a:t>bjektif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</a:t>
            </a:r>
            <a:r>
              <a:rPr lang="id-ID" sz="2400" dirty="0" smtClean="0"/>
              <a:t>Terukur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Contoh 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Menentukan strategi pemasaran 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Optimasi stok produk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	</a:t>
            </a:r>
            <a:r>
              <a:rPr lang="id-ID" sz="2400" dirty="0"/>
              <a:t>	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77687074"/>
      </p:ext>
    </p:extLst>
  </p:cSld>
  <p:clrMapOvr>
    <a:masterClrMapping/>
  </p:clrMapOvr>
  <p:transition spd="slow">
    <p:push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0842"/>
            <a:ext cx="9838765" cy="40588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nn-NO" sz="2400" dirty="0"/>
              <a:t>7. Data Archiving &amp; Retention (Penyimpanan Jangka Panjang) 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Pengertian: Proses menyimpan data yang sudah tidak aktif </a:t>
            </a:r>
            <a:r>
              <a:rPr lang="id-ID" sz="2400" dirty="0" smtClean="0"/>
              <a:t>	tetapi </a:t>
            </a:r>
            <a:r>
              <a:rPr lang="id-ID" sz="2400" dirty="0"/>
              <a:t>masih memiliki nilai untuk masa </a:t>
            </a:r>
            <a:r>
              <a:rPr lang="id-ID" sz="2400" dirty="0" smtClean="0"/>
              <a:t>depan</a:t>
            </a:r>
            <a:r>
              <a:rPr lang="nn-NO" sz="2400" dirty="0" smtClean="0"/>
              <a:t>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Tujuan: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</a:t>
            </a:r>
            <a:r>
              <a:rPr lang="id-ID" sz="2400" dirty="0" smtClean="0"/>
              <a:t>Audit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Kepatuhan regulasi 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Analisis historis 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Contoh 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fi-FI" sz="2400" dirty="0" smtClean="0"/>
              <a:t>Data </a:t>
            </a:r>
            <a:r>
              <a:rPr lang="fi-FI" sz="2400" dirty="0"/>
              <a:t>transaksi lama disimpan untuk analisis tren tahunan </a:t>
            </a:r>
            <a:r>
              <a:rPr lang="id-ID" sz="2400" dirty="0" smtClean="0"/>
              <a:t>	</a:t>
            </a:r>
            <a:r>
              <a:rPr lang="id-ID" sz="2400" dirty="0"/>
              <a:t>	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661993069"/>
      </p:ext>
    </p:extLst>
  </p:cSld>
  <p:clrMapOvr>
    <a:masterClrMapping/>
  </p:clrMapOvr>
  <p:transition spd="slow">
    <p:push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70842"/>
            <a:ext cx="9838765" cy="40588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nn-NO" sz="2400" dirty="0"/>
              <a:t>8. Data Governance &amp; Security </a:t>
            </a: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Pengertian: </a:t>
            </a:r>
            <a:r>
              <a:rPr lang="nn-NO" sz="2400" dirty="0"/>
              <a:t>Pengelolaan kebijakan, standar, dan </a:t>
            </a:r>
            <a:r>
              <a:rPr lang="id-ID" sz="2400" dirty="0" smtClean="0"/>
              <a:t>	</a:t>
            </a:r>
            <a:r>
              <a:rPr lang="nn-NO" sz="2400" dirty="0" smtClean="0"/>
              <a:t>keamanan </a:t>
            </a:r>
            <a:r>
              <a:rPr lang="nn-NO" sz="2400" dirty="0"/>
              <a:t>data sepanjang </a:t>
            </a:r>
            <a:r>
              <a:rPr lang="nn-NO" sz="2400" dirty="0" smtClean="0"/>
              <a:t>lifecycle.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r>
              <a:rPr lang="id-ID" sz="2400" dirty="0" smtClean="0"/>
              <a:t>Aspek: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Privasi </a:t>
            </a:r>
            <a:r>
              <a:rPr lang="id-ID" sz="2400" dirty="0" smtClean="0"/>
              <a:t>data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Hak </a:t>
            </a:r>
            <a:r>
              <a:rPr lang="id-ID" sz="2400" dirty="0" smtClean="0"/>
              <a:t>akses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Enkripsi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/>
              <a:t>	</a:t>
            </a:r>
            <a:r>
              <a:rPr lang="id-ID" sz="2400" dirty="0"/>
              <a:t>	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413709862"/>
      </p:ext>
    </p:extLst>
  </p:cSld>
  <p:clrMapOvr>
    <a:masterClrMapping/>
  </p:clrMapOvr>
  <p:transition spd="slow">
    <p:push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id-ID" sz="4000" dirty="0"/>
              <a:t>4</a:t>
            </a:r>
            <a:r>
              <a:rPr lang="id-ID" sz="4000" dirty="0" smtClean="0"/>
              <a:t>. Sumber </a:t>
            </a:r>
            <a:r>
              <a:rPr lang="id-ID" sz="4000" dirty="0"/>
              <a:t>Data dalam Organisasi</a:t>
            </a:r>
            <a:endParaRPr lang="en-US" sz="40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 fontScale="85000" lnSpcReduction="10000"/>
          </a:bodyPr>
          <a:lstStyle/>
          <a:p>
            <a:pPr marL="457200" indent="-457200" algn="just">
              <a:lnSpc>
                <a:spcPct val="110000"/>
              </a:lnSpc>
              <a:spcBef>
                <a:spcPct val="0"/>
              </a:spcBef>
              <a:buAutoNum type="alphaUcPeriod"/>
            </a:pPr>
            <a:r>
              <a:rPr lang="es-ES" sz="2400" dirty="0" smtClean="0"/>
              <a:t>Data </a:t>
            </a:r>
            <a:r>
              <a:rPr lang="es-ES" sz="2400" dirty="0" err="1" smtClean="0"/>
              <a:t>Internal</a:t>
            </a:r>
            <a:r>
              <a:rPr lang="id-ID" sz="2400" dirty="0"/>
              <a:t> (Data yang berasal dari dalam </a:t>
            </a:r>
            <a:r>
              <a:rPr lang="id-ID" sz="2400" dirty="0" smtClean="0"/>
              <a:t>organisasi ) 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Contoh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Data </a:t>
            </a:r>
            <a:r>
              <a:rPr lang="id-ID" sz="2400" dirty="0" smtClean="0"/>
              <a:t>transaksi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Data </a:t>
            </a:r>
            <a:r>
              <a:rPr lang="id-ID" sz="2400" dirty="0" smtClean="0"/>
              <a:t>pelanggan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Data keuangan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B. </a:t>
            </a:r>
            <a:r>
              <a:rPr lang="id-ID" sz="2400" dirty="0"/>
              <a:t>Data Eksternal (Data yang berasal dari luar </a:t>
            </a:r>
            <a:r>
              <a:rPr lang="id-ID" sz="2400" dirty="0" smtClean="0"/>
              <a:t>	organisasi)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Contoh</a:t>
            </a:r>
            <a:r>
              <a:rPr lang="id-ID" sz="2400" dirty="0" smtClean="0"/>
              <a:t>: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Data </a:t>
            </a:r>
            <a:r>
              <a:rPr lang="id-ID" sz="2400" dirty="0" smtClean="0"/>
              <a:t>pasar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Data </a:t>
            </a:r>
            <a:r>
              <a:rPr lang="id-ID" sz="2400" dirty="0" smtClean="0"/>
              <a:t>kompetitor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- Data media sosial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2984354466"/>
      </p:ext>
    </p:extLst>
  </p:cSld>
  <p:clrMapOvr>
    <a:masterClrMapping/>
  </p:clrMapOvr>
  <p:transition spd="slow">
    <p:push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9580033" cy="1325563"/>
          </a:xfrm>
        </p:spPr>
        <p:txBody>
          <a:bodyPr>
            <a:normAutofit/>
          </a:bodyPr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3114"/>
            <a:ext cx="10515600" cy="3646335"/>
          </a:xfrm>
        </p:spPr>
        <p:txBody>
          <a:bodyPr>
            <a:normAutofit fontScale="55000" lnSpcReduction="20000"/>
          </a:bodyPr>
          <a:lstStyle/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4900" dirty="0" err="1">
                <a:latin typeface="+mj-lt"/>
                <a:ea typeface="+mj-ea"/>
                <a:cs typeface="+mj-cs"/>
              </a:rPr>
              <a:t>Menjelaskan</a:t>
            </a:r>
            <a:r>
              <a:rPr lang="en-US" sz="4900" dirty="0">
                <a:latin typeface="+mj-lt"/>
                <a:ea typeface="+mj-ea"/>
                <a:cs typeface="+mj-cs"/>
              </a:rPr>
              <a:t> framework Business </a:t>
            </a:r>
            <a:r>
              <a:rPr lang="en-US" sz="4900" dirty="0" smtClean="0">
                <a:latin typeface="+mj-lt"/>
                <a:ea typeface="+mj-ea"/>
                <a:cs typeface="+mj-cs"/>
              </a:rPr>
              <a:t>Analytics</a:t>
            </a:r>
            <a:endParaRPr lang="id-ID" sz="4900" dirty="0" smtClean="0">
              <a:latin typeface="+mj-lt"/>
              <a:ea typeface="+mj-ea"/>
              <a:cs typeface="+mj-cs"/>
            </a:endParaRPr>
          </a:p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4900" dirty="0" err="1">
                <a:latin typeface="+mj-lt"/>
                <a:ea typeface="+mj-ea"/>
                <a:cs typeface="+mj-cs"/>
              </a:rPr>
              <a:t>Memahami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siklus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hidup</a:t>
            </a:r>
            <a:r>
              <a:rPr lang="en-US" sz="4900" dirty="0">
                <a:latin typeface="+mj-lt"/>
                <a:ea typeface="+mj-ea"/>
                <a:cs typeface="+mj-cs"/>
              </a:rPr>
              <a:t> data (Data Lifecycle</a:t>
            </a:r>
            <a:r>
              <a:rPr lang="en-US" sz="4900" dirty="0" smtClean="0">
                <a:latin typeface="+mj-lt"/>
                <a:ea typeface="+mj-ea"/>
                <a:cs typeface="+mj-cs"/>
              </a:rPr>
              <a:t>)</a:t>
            </a:r>
            <a:endParaRPr lang="id-ID" sz="4900" dirty="0" smtClean="0">
              <a:latin typeface="+mj-lt"/>
              <a:ea typeface="+mj-ea"/>
              <a:cs typeface="+mj-cs"/>
            </a:endParaRPr>
          </a:p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4900" dirty="0" err="1">
                <a:latin typeface="+mj-lt"/>
                <a:ea typeface="+mj-ea"/>
                <a:cs typeface="+mj-cs"/>
              </a:rPr>
              <a:t>Mengidentifikasi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sumber</a:t>
            </a:r>
            <a:r>
              <a:rPr lang="en-US" sz="4900" dirty="0">
                <a:latin typeface="+mj-lt"/>
                <a:ea typeface="+mj-ea"/>
                <a:cs typeface="+mj-cs"/>
              </a:rPr>
              <a:t> data </a:t>
            </a:r>
            <a:r>
              <a:rPr lang="en-US" sz="4900" dirty="0" err="1">
                <a:latin typeface="+mj-lt"/>
                <a:ea typeface="+mj-ea"/>
                <a:cs typeface="+mj-cs"/>
              </a:rPr>
              <a:t>dalam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 smtClean="0">
                <a:latin typeface="+mj-lt"/>
                <a:ea typeface="+mj-ea"/>
                <a:cs typeface="+mj-cs"/>
              </a:rPr>
              <a:t>organisasi</a:t>
            </a:r>
            <a:endParaRPr lang="id-ID" sz="4900" dirty="0" smtClean="0">
              <a:latin typeface="+mj-lt"/>
              <a:ea typeface="+mj-ea"/>
              <a:cs typeface="+mj-cs"/>
            </a:endParaRPr>
          </a:p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4900" dirty="0" err="1">
                <a:latin typeface="+mj-lt"/>
                <a:ea typeface="+mj-ea"/>
                <a:cs typeface="+mj-cs"/>
              </a:rPr>
              <a:t>Menjelaskan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peran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teknologi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dalam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pengolahan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smtClean="0">
                <a:latin typeface="+mj-lt"/>
                <a:ea typeface="+mj-ea"/>
                <a:cs typeface="+mj-cs"/>
              </a:rPr>
              <a:t>data</a:t>
            </a:r>
            <a:endParaRPr lang="id-ID" sz="4900" dirty="0" smtClean="0">
              <a:latin typeface="+mj-lt"/>
              <a:ea typeface="+mj-ea"/>
              <a:cs typeface="+mj-cs"/>
            </a:endParaRPr>
          </a:p>
          <a:p>
            <a:pPr marL="914400" indent="-914400" algn="just">
              <a:lnSpc>
                <a:spcPct val="110000"/>
              </a:lnSpc>
              <a:spcBef>
                <a:spcPct val="0"/>
              </a:spcBef>
              <a:buAutoNum type="arabicPeriod"/>
            </a:pPr>
            <a:r>
              <a:rPr lang="en-US" sz="4900" dirty="0" err="1">
                <a:latin typeface="+mj-lt"/>
                <a:ea typeface="+mj-ea"/>
                <a:cs typeface="+mj-cs"/>
              </a:rPr>
              <a:t>Menganalisis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tantangan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err="1">
                <a:latin typeface="+mj-lt"/>
                <a:ea typeface="+mj-ea"/>
                <a:cs typeface="+mj-cs"/>
              </a:rPr>
              <a:t>implementasi</a:t>
            </a:r>
            <a:r>
              <a:rPr lang="en-US" sz="4900" dirty="0">
                <a:latin typeface="+mj-lt"/>
                <a:ea typeface="+mj-ea"/>
                <a:cs typeface="+mj-cs"/>
              </a:rPr>
              <a:t> </a:t>
            </a:r>
            <a:r>
              <a:rPr lang="en-US" sz="4900" dirty="0" smtClean="0">
                <a:latin typeface="+mj-lt"/>
                <a:ea typeface="+mj-ea"/>
                <a:cs typeface="+mj-cs"/>
              </a:rPr>
              <a:t>analytics</a:t>
            </a:r>
            <a:endParaRPr lang="id-ID" sz="4900" dirty="0" smtClean="0">
              <a:latin typeface="+mj-lt"/>
              <a:ea typeface="+mj-ea"/>
              <a:cs typeface="+mj-cs"/>
            </a:endParaRP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4900" dirty="0">
              <a:latin typeface="+mj-lt"/>
              <a:ea typeface="+mj-ea"/>
              <a:cs typeface="+mj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0448692"/>
      </p:ext>
    </p:extLst>
  </p:cSld>
  <p:clrMapOvr>
    <a:masterClrMapping/>
  </p:clrMapOvr>
  <p:transition spd="slow">
    <p:push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id-ID" sz="4000" dirty="0"/>
              <a:t>5</a:t>
            </a:r>
            <a:r>
              <a:rPr lang="id-ID" sz="4000" dirty="0" smtClean="0"/>
              <a:t>. Peran </a:t>
            </a:r>
            <a:r>
              <a:rPr lang="id-ID" sz="4000" dirty="0"/>
              <a:t>Teknologi dalam Data Analytics</a:t>
            </a:r>
            <a:endParaRPr lang="en-US" sz="40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3115"/>
            <a:ext cx="9838765" cy="341652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Pengertian : </a:t>
            </a:r>
            <a:r>
              <a:rPr lang="id-ID" sz="2400" dirty="0"/>
              <a:t>Teknologi berfungsi untuk mempercepat dan mempermudah proses pengolahan data</a:t>
            </a:r>
            <a:r>
              <a:rPr lang="id-ID" sz="24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Kategori </a:t>
            </a:r>
            <a:r>
              <a:rPr lang="id-ID" sz="2400" dirty="0" smtClean="0"/>
              <a:t>Teknologi: </a:t>
            </a:r>
          </a:p>
          <a:p>
            <a:pPr marL="457200" indent="-457200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 smtClean="0"/>
              <a:t>Data </a:t>
            </a:r>
            <a:r>
              <a:rPr lang="id-ID" sz="2400" dirty="0"/>
              <a:t>Processing Tools (Python, </a:t>
            </a:r>
            <a:r>
              <a:rPr lang="id-ID" sz="2400" dirty="0" smtClean="0"/>
              <a:t>R:</a:t>
            </a:r>
            <a:r>
              <a:rPr lang="id-ID" sz="2400" dirty="0"/>
              <a:t/>
            </a:r>
            <a:br>
              <a:rPr lang="id-ID" sz="2400" dirty="0"/>
            </a:br>
            <a:r>
              <a:rPr lang="id-ID" sz="2400" dirty="0"/>
              <a:t>Digunakan untuk analisis dan pemodelan </a:t>
            </a:r>
            <a:r>
              <a:rPr lang="id-ID" sz="2400" dirty="0" smtClean="0"/>
              <a:t>data)</a:t>
            </a:r>
          </a:p>
          <a:p>
            <a:pPr marL="457200" indent="-457200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Database Management ( SQL : Digunakan untuk menyimpan dan mengambil </a:t>
            </a:r>
            <a:r>
              <a:rPr lang="id-ID" sz="2400" dirty="0" smtClean="0"/>
              <a:t>data)</a:t>
            </a:r>
          </a:p>
          <a:p>
            <a:pPr marL="457200" indent="-457200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Data Visualization Tools (Power BI, Tableau : Digunakan untuk membuat </a:t>
            </a:r>
            <a:r>
              <a:rPr lang="id-ID" sz="2400" dirty="0" smtClean="0"/>
              <a:t>dashboard)</a:t>
            </a:r>
          </a:p>
          <a:p>
            <a:pPr marL="457200" indent="-457200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Big Data &amp; Cloud (AWS, Google Cloud : Digunakan untuk data skala </a:t>
            </a:r>
            <a:r>
              <a:rPr lang="id-ID" sz="2400" dirty="0" smtClean="0"/>
              <a:t>besar)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260915190"/>
      </p:ext>
    </p:extLst>
  </p:cSld>
  <p:clrMapOvr>
    <a:masterClrMapping/>
  </p:clrMapOvr>
  <p:transition spd="slow">
    <p:push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id-ID" sz="4000" dirty="0" smtClean="0"/>
              <a:t>Kesimpulan </a:t>
            </a:r>
            <a:endParaRPr lang="en-US" sz="40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3115"/>
            <a:ext cx="9838765" cy="3416526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sz="2400" dirty="0" smtClean="0"/>
              <a:t> </a:t>
            </a:r>
            <a:r>
              <a:rPr lang="id-ID" sz="2400" dirty="0"/>
              <a:t>Framework: alur analisis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sz="2400" dirty="0" smtClean="0"/>
              <a:t> </a:t>
            </a:r>
            <a:r>
              <a:rPr lang="id-ID" sz="2400" dirty="0"/>
              <a:t>Lifecycle: proses </a:t>
            </a:r>
            <a:r>
              <a:rPr lang="id-ID" sz="2400" dirty="0" smtClean="0"/>
              <a:t>data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id-ID" sz="2400" dirty="0"/>
              <a:t> Teknologi: pendukung utama</a:t>
            </a:r>
          </a:p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963806845"/>
      </p:ext>
    </p:extLst>
  </p:cSld>
  <p:clrMapOvr>
    <a:masterClrMapping/>
  </p:clrMapOvr>
  <p:transition spd="slow">
    <p:push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id-ID" sz="4000" dirty="0" smtClean="0"/>
              <a:t>Studi Kasus</a:t>
            </a:r>
            <a:endParaRPr lang="en-US" sz="40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3115"/>
            <a:ext cx="9838765" cy="3416526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q"/>
            </a:pPr>
            <a:r>
              <a:rPr lang="id-ID" sz="2400" dirty="0" smtClean="0"/>
              <a:t> Minimarket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Data transaksi → Analisis pola → Insight → Promo bundling produk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132406325"/>
      </p:ext>
    </p:extLst>
  </p:cSld>
  <p:clrMapOvr>
    <a:masterClrMapping/>
  </p:clrMapOvr>
  <p:transition spd="slow">
    <p:push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endParaRPr lang="en-US" b="1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s-ES" sz="4400" dirty="0" err="1">
                <a:latin typeface="+mj-lt"/>
                <a:ea typeface="+mj-ea"/>
                <a:cs typeface="+mj-cs"/>
              </a:rPr>
              <a:t>Terimakasih</a:t>
            </a:r>
            <a:r>
              <a:rPr lang="es-ES" sz="4400" dirty="0">
                <a:latin typeface="+mj-lt"/>
                <a:ea typeface="+mj-ea"/>
                <a:cs typeface="+mj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5362976"/>
      </p:ext>
    </p:extLst>
  </p:cSld>
  <p:clrMapOvr>
    <a:masterClrMapping/>
  </p:clrMapOvr>
  <p:transition spd="slow">
    <p:push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281599" cy="1325563"/>
          </a:xfrm>
        </p:spPr>
        <p:txBody>
          <a:bodyPr>
            <a:normAutofit/>
          </a:bodyPr>
          <a:lstStyle/>
          <a:p>
            <a:r>
              <a:rPr lang="id-ID" sz="4000" dirty="0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1. </a:t>
            </a:r>
            <a:r>
              <a:rPr lang="en-US" sz="4000" dirty="0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Framework </a:t>
            </a:r>
            <a:r>
              <a:rPr lang="en-US" sz="40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Business Analytics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10515600" cy="364633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en-US" sz="2400" dirty="0"/>
              <a:t>Framework Business Analytics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kerangka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terstruktur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mengolah</a:t>
            </a:r>
            <a:r>
              <a:rPr lang="en-US" sz="2400" dirty="0"/>
              <a:t> data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insight yang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ALur</a:t>
            </a:r>
            <a:r>
              <a:rPr lang="en-US" sz="2400" dirty="0" smtClean="0"/>
              <a:t>: </a:t>
            </a:r>
            <a:r>
              <a:rPr lang="en-US" sz="2400" dirty="0"/>
              <a:t>Data → </a:t>
            </a:r>
            <a:r>
              <a:rPr lang="en-US" sz="2400" dirty="0" err="1"/>
              <a:t>Informasi</a:t>
            </a:r>
            <a:r>
              <a:rPr lang="en-US" sz="2400" dirty="0"/>
              <a:t> → Insight → </a:t>
            </a:r>
            <a:r>
              <a:rPr lang="en-US" sz="2400" dirty="0" err="1"/>
              <a:t>Keputusan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9378794"/>
      </p:ext>
    </p:extLst>
  </p:cSld>
  <p:clrMapOvr>
    <a:masterClrMapping/>
  </p:clrMapOvr>
  <p:transition spd="slow">
    <p:push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239557" cy="1325563"/>
          </a:xfrm>
        </p:spPr>
        <p:txBody>
          <a:bodyPr>
            <a:normAutofit/>
          </a:bodyPr>
          <a:lstStyle/>
          <a:p>
            <a:r>
              <a:rPr lang="en-US" sz="28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Tahapan</a:t>
            </a:r>
            <a:r>
              <a:rPr lang="en-US" sz="28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Framework Business Analytics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s-ES" sz="2400" dirty="0" smtClean="0"/>
              <a:t>Data </a:t>
            </a:r>
            <a:r>
              <a:rPr lang="es-ES" sz="2400" dirty="0" err="1"/>
              <a:t>Collection</a:t>
            </a:r>
            <a:r>
              <a:rPr lang="es-ES" sz="2400" dirty="0"/>
              <a:t> (</a:t>
            </a:r>
            <a:r>
              <a:rPr lang="es-ES" sz="2400" dirty="0" err="1"/>
              <a:t>Pengumpulan</a:t>
            </a:r>
            <a:r>
              <a:rPr lang="es-ES" sz="2400" dirty="0"/>
              <a:t> Data</a:t>
            </a:r>
            <a:r>
              <a:rPr lang="es-ES" sz="2400" dirty="0" smtClean="0"/>
              <a:t>)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Pengertian:Proses mengumpulkan data dari </a:t>
            </a:r>
            <a:r>
              <a:rPr lang="id-ID" sz="2400" dirty="0" smtClean="0"/>
              <a:t>	berbagai </a:t>
            </a:r>
            <a:r>
              <a:rPr lang="id-ID" sz="2400" dirty="0"/>
              <a:t>sumber yang relevan dengan kebutuhan </a:t>
            </a:r>
            <a:r>
              <a:rPr lang="id-ID" sz="2400" dirty="0" smtClean="0"/>
              <a:t>	bisnis.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Contoh</a:t>
            </a:r>
            <a:r>
              <a:rPr lang="id-ID" sz="2400" dirty="0" smtClean="0"/>
              <a:t>:</a:t>
            </a:r>
          </a:p>
          <a:p>
            <a:pPr lvl="2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s-ES" sz="1600" dirty="0"/>
              <a:t>Data </a:t>
            </a:r>
            <a:r>
              <a:rPr lang="es-ES" sz="1600" dirty="0" err="1"/>
              <a:t>transaksi</a:t>
            </a:r>
            <a:r>
              <a:rPr lang="es-ES" sz="1600" dirty="0"/>
              <a:t> </a:t>
            </a:r>
            <a:r>
              <a:rPr lang="es-ES" sz="1600" dirty="0" err="1" smtClean="0"/>
              <a:t>penjualan</a:t>
            </a:r>
            <a:endParaRPr lang="id-ID" sz="1600" dirty="0" smtClean="0"/>
          </a:p>
          <a:p>
            <a:pPr lvl="2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s-ES" sz="1600" dirty="0"/>
              <a:t>Data </a:t>
            </a:r>
            <a:r>
              <a:rPr lang="es-ES" sz="1600" dirty="0" err="1" smtClean="0"/>
              <a:t>pelanggan</a:t>
            </a:r>
            <a:endParaRPr lang="id-ID" sz="1600" dirty="0" smtClean="0"/>
          </a:p>
          <a:p>
            <a:pPr lvl="2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s-ES" sz="1600" dirty="0"/>
              <a:t>Data media </a:t>
            </a:r>
            <a:r>
              <a:rPr lang="es-ES" sz="1600" dirty="0" err="1"/>
              <a:t>sosial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605270935"/>
      </p:ext>
    </p:extLst>
  </p:cSld>
  <p:clrMapOvr>
    <a:masterClrMapping/>
  </p:clrMapOvr>
  <p:transition spd="slow">
    <p:push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t-IT" sz="2400" dirty="0"/>
              <a:t>2. Data Processing (Pengolahan Data)</a:t>
            </a:r>
            <a:r>
              <a:rPr lang="id-ID" sz="2400" dirty="0"/>
              <a:t>	</a:t>
            </a:r>
            <a:r>
              <a:rPr lang="id-ID" sz="2400" dirty="0" smtClean="0"/>
              <a:t>Pengertian:</a:t>
            </a:r>
            <a:r>
              <a:rPr lang="nn-NO" sz="2400" dirty="0"/>
              <a:t>Tahap membersihkan, mengorganisir, </a:t>
            </a:r>
            <a:r>
              <a:rPr lang="id-ID" sz="2400" dirty="0" smtClean="0"/>
              <a:t>	</a:t>
            </a:r>
            <a:r>
              <a:rPr lang="nn-NO" sz="2400" dirty="0" smtClean="0"/>
              <a:t>dan </a:t>
            </a:r>
            <a:r>
              <a:rPr lang="nn-NO" sz="2400" dirty="0"/>
              <a:t>menyiapkan data agar siap dianalisis.</a:t>
            </a:r>
            <a:endParaRPr lang="id-ID" sz="2400" dirty="0" smtClean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Contoh</a:t>
            </a:r>
            <a:r>
              <a:rPr lang="id-ID" sz="2400" dirty="0" smtClean="0"/>
              <a:t>:</a:t>
            </a:r>
          </a:p>
          <a:p>
            <a:pPr lvl="2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id-ID" sz="1600" dirty="0"/>
              <a:t>Menghapus data </a:t>
            </a:r>
            <a:r>
              <a:rPr lang="id-ID" sz="1600" dirty="0" smtClean="0"/>
              <a:t>duplikat</a:t>
            </a:r>
          </a:p>
          <a:p>
            <a:pPr lvl="2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id-ID" sz="1600" dirty="0"/>
              <a:t>Mengisi missing </a:t>
            </a:r>
            <a:r>
              <a:rPr lang="id-ID" sz="1600" dirty="0" smtClean="0"/>
              <a:t>value</a:t>
            </a:r>
          </a:p>
          <a:p>
            <a:pPr lvl="2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id-ID" sz="1600" dirty="0"/>
              <a:t>Normalisasi data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4272745436"/>
      </p:ext>
    </p:extLst>
  </p:cSld>
  <p:clrMapOvr>
    <a:masterClrMapping/>
  </p:clrMapOvr>
  <p:transition spd="slow">
    <p:push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t-IT" sz="2400" dirty="0"/>
              <a:t>3. Data Analysis (Analisis Data</a:t>
            </a:r>
            <a:r>
              <a:rPr lang="it-IT" sz="2400" dirty="0" smtClean="0"/>
              <a:t>)</a:t>
            </a:r>
            <a:endParaRPr lang="id-ID" sz="2400" dirty="0" smtClean="0"/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Pengertian:Proses menemukan pola, hubungan, dan </a:t>
            </a:r>
            <a:r>
              <a:rPr lang="id-ID" sz="2400" dirty="0" smtClean="0"/>
              <a:t>	insight </a:t>
            </a:r>
            <a:r>
              <a:rPr lang="id-ID" sz="2400" dirty="0"/>
              <a:t>dari data menggunakan teknik statistik </a:t>
            </a:r>
            <a:r>
              <a:rPr lang="id-ID" sz="2400" dirty="0" smtClean="0"/>
              <a:t>	atau </a:t>
            </a:r>
            <a:r>
              <a:rPr lang="id-ID" sz="2400" dirty="0"/>
              <a:t>machine learning</a:t>
            </a:r>
            <a:r>
              <a:rPr lang="id-ID" sz="2400" dirty="0" smtClean="0"/>
              <a:t>.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Contoh</a:t>
            </a:r>
            <a:r>
              <a:rPr lang="id-ID" sz="2400" dirty="0" smtClean="0"/>
              <a:t>:</a:t>
            </a:r>
          </a:p>
          <a:p>
            <a:pPr lvl="2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id-ID" sz="1600" dirty="0"/>
              <a:t>Analisis tren </a:t>
            </a:r>
            <a:r>
              <a:rPr lang="id-ID" sz="1600" dirty="0" smtClean="0"/>
              <a:t>penjualan</a:t>
            </a:r>
          </a:p>
          <a:p>
            <a:pPr lvl="2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id-ID" sz="1600" dirty="0"/>
              <a:t>Segmentasi </a:t>
            </a:r>
            <a:r>
              <a:rPr lang="id-ID" sz="1600" dirty="0" smtClean="0"/>
              <a:t>pelanggan</a:t>
            </a:r>
          </a:p>
        </p:txBody>
      </p:sp>
    </p:spTree>
    <p:extLst>
      <p:ext uri="{BB962C8B-B14F-4D97-AF65-F5344CB8AC3E}">
        <p14:creationId xmlns:p14="http://schemas.microsoft.com/office/powerpoint/2010/main" val="115547684"/>
      </p:ext>
    </p:extLst>
  </p:cSld>
  <p:clrMapOvr>
    <a:masterClrMapping/>
  </p:clrMapOvr>
  <p:transition spd="slow">
    <p:push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7347"/>
            <a:ext cx="9838765" cy="3646335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 smtClean="0"/>
              <a:t>4. Insight </a:t>
            </a:r>
            <a:r>
              <a:rPr lang="id-ID" sz="2400" dirty="0"/>
              <a:t>&amp; Decision (Pengambilan Keputusan)	Pengertian:Menggunakan hasil analisis untuk 	</a:t>
            </a:r>
            <a:r>
              <a:rPr lang="id-ID" sz="2400" dirty="0" smtClean="0"/>
              <a:t>mendukung </a:t>
            </a:r>
            <a:r>
              <a:rPr lang="id-ID" sz="2400" dirty="0"/>
              <a:t>strategi bisnis</a:t>
            </a:r>
            <a:r>
              <a:rPr lang="id-ID" sz="2400" dirty="0" smtClean="0"/>
              <a:t>.</a:t>
            </a: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d-ID" sz="2400" dirty="0"/>
              <a:t>	Contoh</a:t>
            </a:r>
            <a:r>
              <a:rPr lang="id-ID" sz="2400" dirty="0" smtClean="0"/>
              <a:t>:</a:t>
            </a:r>
          </a:p>
          <a:p>
            <a:pPr lvl="2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id-ID" sz="1600" dirty="0"/>
              <a:t>Menentukan strategi </a:t>
            </a:r>
            <a:r>
              <a:rPr lang="id-ID" sz="1600" dirty="0" smtClean="0"/>
              <a:t>pemasaran</a:t>
            </a:r>
          </a:p>
          <a:p>
            <a:pPr lvl="2" algn="just">
              <a:lnSpc>
                <a:spcPct val="11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id-ID" sz="1600" dirty="0"/>
              <a:t>Optimasi stok </a:t>
            </a:r>
            <a:r>
              <a:rPr lang="id-ID" sz="1600" dirty="0" smtClean="0"/>
              <a:t>produk</a:t>
            </a:r>
          </a:p>
        </p:txBody>
      </p:sp>
    </p:spTree>
    <p:extLst>
      <p:ext uri="{BB962C8B-B14F-4D97-AF65-F5344CB8AC3E}">
        <p14:creationId xmlns:p14="http://schemas.microsoft.com/office/powerpoint/2010/main" val="2528920968"/>
      </p:ext>
    </p:extLst>
  </p:cSld>
  <p:clrMapOvr>
    <a:masterClrMapping/>
  </p:clrMapOvr>
  <p:transition spd="slow">
    <p:push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8664" y="1196539"/>
            <a:ext cx="10620703" cy="1325563"/>
          </a:xfrm>
        </p:spPr>
        <p:txBody>
          <a:bodyPr>
            <a:normAutofit/>
          </a:bodyPr>
          <a:lstStyle/>
          <a:p>
            <a:r>
              <a:rPr lang="id-ID" sz="3600" dirty="0" smtClean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2. </a:t>
            </a:r>
            <a:r>
              <a:rPr lang="en-US" sz="3600" dirty="0" err="1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Jenis</a:t>
            </a:r>
            <a:r>
              <a:rPr lang="en-US" sz="3600" dirty="0">
                <a:latin typeface="Cascadia Code Light" panose="020B0609020000020004" pitchFamily="49" charset="0"/>
                <a:ea typeface="Cascadia Code Light" panose="020B0609020000020004" pitchFamily="49" charset="0"/>
                <a:cs typeface="Cascadia Code Light" panose="020B0609020000020004" pitchFamily="49" charset="0"/>
              </a:rPr>
              <a:t> Analytics</a:t>
            </a:r>
            <a:endParaRPr lang="en-US" sz="36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3306"/>
            <a:ext cx="9838765" cy="3646335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Descriptive: Apa yang terjadi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Diagnostic: Mengapa terjadi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Predictive: Apa yang akan terjadi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/>
              <a:t>Prescriptive: Apa yang harus dilakukan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1796727727"/>
      </p:ext>
    </p:extLst>
  </p:cSld>
  <p:clrMapOvr>
    <a:masterClrMapping/>
  </p:clrMapOvr>
  <p:transition spd="slow">
    <p:push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73AC5-934F-A6F6-B3BD-26D205D92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F72F2F44-CCE9-6B0B-2E79-DC806117391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" y="237067"/>
            <a:ext cx="8828617" cy="1155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5" name="Pentagon 4">
            <a:extLst>
              <a:ext uri="{FF2B5EF4-FFF2-40B4-BE49-F238E27FC236}">
                <a16:creationId xmlns:a16="http://schemas.microsoft.com/office/drawing/2014/main" id="{833465C2-EBC4-DCE2-089A-3D9FF4630565}"/>
              </a:ext>
            </a:extLst>
          </p:cNvPr>
          <p:cNvSpPr/>
          <p:nvPr/>
        </p:nvSpPr>
        <p:spPr>
          <a:xfrm rot="5400000">
            <a:off x="252943" y="466725"/>
            <a:ext cx="1989667" cy="1056217"/>
          </a:xfrm>
          <a:prstGeom prst="homePlate">
            <a:avLst>
              <a:gd name="adj" fmla="val 47004"/>
            </a:avLst>
          </a:prstGeom>
          <a:solidFill>
            <a:srgbClr val="111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13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C82A36-99A7-3414-B934-8F221182F3CF}"/>
              </a:ext>
            </a:extLst>
          </p:cNvPr>
          <p:cNvSpPr/>
          <p:nvPr/>
        </p:nvSpPr>
        <p:spPr>
          <a:xfrm>
            <a:off x="-48682" y="6527667"/>
            <a:ext cx="8879417" cy="357717"/>
          </a:xfrm>
          <a:prstGeom prst="rect">
            <a:avLst/>
          </a:prstGeom>
          <a:solidFill>
            <a:srgbClr val="111C76"/>
          </a:solidFill>
          <a:ln>
            <a:solidFill>
              <a:srgbClr val="111C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564180-D3F7-C4FE-AEFE-D8418004A94B}"/>
              </a:ext>
            </a:extLst>
          </p:cNvPr>
          <p:cNvSpPr/>
          <p:nvPr/>
        </p:nvSpPr>
        <p:spPr>
          <a:xfrm>
            <a:off x="8879418" y="6527800"/>
            <a:ext cx="3409949" cy="357717"/>
          </a:xfrm>
          <a:prstGeom prst="rect">
            <a:avLst/>
          </a:prstGeom>
          <a:solidFill>
            <a:srgbClr val="F9C534"/>
          </a:solidFill>
          <a:ln>
            <a:solidFill>
              <a:srgbClr val="F9C5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TextBox 8">
            <a:extLst>
              <a:ext uri="{FF2B5EF4-FFF2-40B4-BE49-F238E27FC236}">
                <a16:creationId xmlns:a16="http://schemas.microsoft.com/office/drawing/2014/main" id="{5C6B6B46-6F07-15D9-ABF2-461D5C98E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1285" y="548218"/>
            <a:ext cx="7412567" cy="420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Fakultas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Ekonomi</a:t>
            </a:r>
            <a:r>
              <a:rPr lang="en-US" sz="2133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dan </a:t>
            </a:r>
            <a:r>
              <a:rPr lang="en-US" sz="2133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Bisnis</a:t>
            </a:r>
            <a:endParaRPr lang="en-US" sz="2133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23C28FF-E84D-1624-3FD8-25930262A24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contrast="40000"/>
          </a:blip>
          <a:srcRect r="74569"/>
          <a:stretch/>
        </p:blipFill>
        <p:spPr bwMode="auto">
          <a:xfrm>
            <a:off x="775308" y="297013"/>
            <a:ext cx="1000577" cy="9657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415693F-CA1B-559F-CDB7-0B6ADC5096D7}"/>
              </a:ext>
            </a:extLst>
          </p:cNvPr>
          <p:cNvSpPr txBox="1"/>
          <p:nvPr/>
        </p:nvSpPr>
        <p:spPr>
          <a:xfrm>
            <a:off x="2698595" y="6501342"/>
            <a:ext cx="9158045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33" dirty="0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Institute Informatics and Business </a:t>
            </a:r>
            <a:r>
              <a:rPr lang="en-US" sz="2133" dirty="0" err="1">
                <a:solidFill>
                  <a:schemeClr val="bg1"/>
                </a:solidFill>
                <a:latin typeface="Century Gothic" panose="020B0502020202020204" pitchFamily="34" charset="0"/>
                <a:ea typeface="Cascadia Mono" panose="020B0609020000020004" pitchFamily="49" charset="0"/>
                <a:cs typeface="Cascadia Mono" panose="020B0609020000020004" pitchFamily="49" charset="0"/>
              </a:rPr>
              <a:t>Darmajaya</a:t>
            </a:r>
            <a:endParaRPr lang="en-ID" sz="2133" dirty="0">
              <a:solidFill>
                <a:srgbClr val="002060"/>
              </a:solidFill>
              <a:latin typeface="Century Gothic" panose="020B0502020202020204" pitchFamily="34" charset="0"/>
              <a:ea typeface="Cascadia Mono" panose="020B0609020000020004" pitchFamily="49" charset="0"/>
              <a:cs typeface="Cascadia Mono" panose="020B0609020000020004" pitchFamily="49" charset="0"/>
            </a:endParaRPr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A364F5FA-5C5B-1ABB-D004-F716E8A9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3767" y="1187552"/>
            <a:ext cx="10082873" cy="1325563"/>
          </a:xfrm>
        </p:spPr>
        <p:txBody>
          <a:bodyPr>
            <a:normAutofit/>
          </a:bodyPr>
          <a:lstStyle/>
          <a:p>
            <a:r>
              <a:rPr lang="id-ID" sz="4000" dirty="0" smtClean="0"/>
              <a:t>Tantangan Analytics</a:t>
            </a:r>
            <a:endParaRPr lang="en-US" sz="4000" dirty="0">
              <a:latin typeface="Cascadia Code Light" panose="020B0609020000020004" pitchFamily="49" charset="0"/>
              <a:ea typeface="Cascadia Code Light" panose="020B0609020000020004" pitchFamily="49" charset="0"/>
              <a:cs typeface="Cascadia Code Light" panose="020B0609020000020004" pitchFamily="49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718113E-5CC0-B62D-7B2B-A3DC2E347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13115"/>
            <a:ext cx="9838765" cy="3416526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 smtClean="0"/>
              <a:t>Data tidak bersih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 smtClean="0"/>
              <a:t>Kurang SDM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 smtClean="0"/>
              <a:t>Integrasi Sulit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 smtClean="0"/>
              <a:t>Biaya tinggi</a:t>
            </a:r>
          </a:p>
          <a:p>
            <a:pPr marL="457200" indent="-457200" algn="just">
              <a:lnSpc>
                <a:spcPct val="110000"/>
              </a:lnSpc>
              <a:spcBef>
                <a:spcPct val="0"/>
              </a:spcBef>
              <a:buFont typeface="+mj-lt"/>
              <a:buAutoNum type="arabicPeriod"/>
            </a:pPr>
            <a:r>
              <a:rPr lang="id-ID" sz="2400" dirty="0" smtClean="0"/>
              <a:t>Kemanan data</a:t>
            </a:r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id-ID" sz="2400" dirty="0"/>
          </a:p>
          <a:p>
            <a:pPr marL="0" indent="0" algn="just">
              <a:lnSpc>
                <a:spcPct val="110000"/>
              </a:lnSpc>
              <a:spcBef>
                <a:spcPct val="0"/>
              </a:spcBef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417134230"/>
      </p:ext>
    </p:extLst>
  </p:cSld>
  <p:clrMapOvr>
    <a:masterClrMapping/>
  </p:clrMapOvr>
  <p:transition spd="slow">
    <p:push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2448</TotalTime>
  <Words>583</Words>
  <Application>Microsoft Office PowerPoint</Application>
  <PresentationFormat>Widescreen</PresentationFormat>
  <Paragraphs>251</Paragraphs>
  <Slides>23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Aptos</vt:lpstr>
      <vt:lpstr>Aptos Display</vt:lpstr>
      <vt:lpstr>Arial</vt:lpstr>
      <vt:lpstr>Calibri</vt:lpstr>
      <vt:lpstr>Cascadia Code Light</vt:lpstr>
      <vt:lpstr>Cascadia Mono</vt:lpstr>
      <vt:lpstr>Century Gothic</vt:lpstr>
      <vt:lpstr>Times New Roman</vt:lpstr>
      <vt:lpstr>Wingdings</vt:lpstr>
      <vt:lpstr>Office Theme</vt:lpstr>
      <vt:lpstr>Data Science and Business Analytics   PERTEMUAN 2 Framework Business Analytics dan Data Lifecycle </vt:lpstr>
      <vt:lpstr>Tujuan Pembelajaran</vt:lpstr>
      <vt:lpstr>1. Framework Business Analytics</vt:lpstr>
      <vt:lpstr>Tahapan Framework Business Analytics</vt:lpstr>
      <vt:lpstr>PowerPoint Presentation</vt:lpstr>
      <vt:lpstr>PowerPoint Presentation</vt:lpstr>
      <vt:lpstr>PowerPoint Presentation</vt:lpstr>
      <vt:lpstr>2. Jenis Analytics</vt:lpstr>
      <vt:lpstr>Tantangan Analytics</vt:lpstr>
      <vt:lpstr>3. Data Lifecycle (Siklus Hidup Data)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 Sumber Data dalam Organisasi</vt:lpstr>
      <vt:lpstr>5. Peran Teknologi dalam Data Analytics</vt:lpstr>
      <vt:lpstr>Kesimpulan </vt:lpstr>
      <vt:lpstr>Studi Kasus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Optimalisasi Efisiensi e-Government melalui Sistem Informasi Terpadu SIRENA Dengan Metode Prototype: Studi Kasus Polda Lampung</dc:title>
  <dc:creator>Muhammad Said Hasibuan</dc:creator>
  <cp:lastModifiedBy>Windows User</cp:lastModifiedBy>
  <cp:revision>42</cp:revision>
  <dcterms:created xsi:type="dcterms:W3CDTF">2025-03-16T09:42:29Z</dcterms:created>
  <dcterms:modified xsi:type="dcterms:W3CDTF">2026-03-28T03:42:39Z</dcterms:modified>
</cp:coreProperties>
</file>