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7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63" r:id="rId16"/>
    <p:sldId id="277" r:id="rId17"/>
    <p:sldId id="278" r:id="rId18"/>
    <p:sldId id="279" r:id="rId19"/>
    <p:sldId id="280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290E50-D3EA-4329-AA5F-AF5A5C575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12D18-5CEB-46F3-924F-E35464AAA3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5D1AD-E24C-4E82-BC85-28527A42DCE7}" type="datetimeFigureOut">
              <a:rPr lang="en-US" smtClean="0"/>
              <a:t>03/16/2026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FC0ED-2712-4B69-9F16-123F02DBF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BD00C-2269-4424-828A-8D893B5226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3793-D85E-4082-925C-FAA1A2B27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6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EA34-3951-4B6D-8DDD-B157CE00471C}" type="datetimeFigureOut">
              <a:rPr lang="en-US" smtClean="0"/>
              <a:t>03/16/2026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E965-974B-498D-B360-83DD1F9DEB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3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3E965-974B-498D-B360-83DD1F9DEB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5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3E965-974B-498D-B360-83DD1F9DEB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4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B3A824-1A51-4B26-AD58-A6D8E14F6C04}" type="datetimeFigureOut">
              <a:rPr lang="en-US" noProof="0" smtClean="0"/>
              <a:t>03/16/2026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03/16/2026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03/16/2026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03/16/2026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03/16/2026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03/16/2026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03/16/2026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03/16/2026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03/16/2026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03/16/2026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03/16/2026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BC1C18-307B-4F68-A007-B5B542270E8D}" type="datetimeFigureOut">
              <a:rPr lang="en-US" noProof="0" smtClean="0"/>
              <a:t>03/16/2026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offee Beans">
            <a:extLst>
              <a:ext uri="{FF2B5EF4-FFF2-40B4-BE49-F238E27FC236}">
                <a16:creationId xmlns:a16="http://schemas.microsoft.com/office/drawing/2014/main" id="{291BDB91-E757-4677-A38C-EB354240C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lIns="0" rIns="180000">
            <a:normAutofit/>
          </a:bodyPr>
          <a:lstStyle/>
          <a:p>
            <a:r>
              <a:rPr lang="en-US" sz="7200" b="1" dirty="0">
                <a:solidFill>
                  <a:schemeClr val="tx1"/>
                </a:solidFill>
              </a:rPr>
              <a:t>OSI Layer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1828800"/>
            <a:ext cx="3096926" cy="3286664"/>
          </a:xfrm>
          <a:prstGeom prst="rect">
            <a:avLst/>
          </a:prstGeom>
        </p:spPr>
        <p:txBody>
          <a:bodyPr lIns="0" rIns="0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Application </a:t>
            </a:r>
          </a:p>
          <a:p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Layer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E5A3-1531-7B05-B00A-C2F0257D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53" y="850564"/>
            <a:ext cx="9720072" cy="1027233"/>
          </a:xfrm>
        </p:spPr>
        <p:txBody>
          <a:bodyPr>
            <a:normAutofit/>
          </a:bodyPr>
          <a:lstStyle/>
          <a:p>
            <a:r>
              <a:rPr lang="en-US" sz="4000" dirty="0"/>
              <a:t>DHCP (</a:t>
            </a:r>
            <a:r>
              <a:rPr lang="en-US" sz="4000" dirty="0" err="1"/>
              <a:t>Dynaic</a:t>
            </a:r>
            <a:r>
              <a:rPr lang="en-US" sz="4000" dirty="0"/>
              <a:t> host configuration protocol)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63BF-B15D-2EB7-C21C-A65134EE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765" y="1777041"/>
            <a:ext cx="9720073" cy="1233578"/>
          </a:xfrm>
        </p:spPr>
        <p:txBody>
          <a:bodyPr>
            <a:normAutofit/>
          </a:bodyPr>
          <a:lstStyle/>
          <a:p>
            <a:r>
              <a:rPr lang="en-US" sz="2000" dirty="0" err="1"/>
              <a:t>Protokol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pada </a:t>
            </a:r>
            <a:r>
              <a:rPr lang="en-US" sz="2000" dirty="0" err="1"/>
              <a:t>jaringan</a:t>
            </a:r>
            <a:r>
              <a:rPr lang="en-US" sz="2000" dirty="0"/>
              <a:t> computer </a:t>
            </a:r>
            <a:r>
              <a:rPr lang="en-US" sz="2000" dirty="0" err="1"/>
              <a:t>yan</a:t>
            </a:r>
            <a:r>
              <a:rPr lang="en-US" sz="2000" dirty="0"/>
              <a:t> </a:t>
            </a:r>
            <a:r>
              <a:rPr lang="en-US" sz="2000" dirty="0" err="1"/>
              <a:t>gberfungsi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computer </a:t>
            </a:r>
            <a:r>
              <a:rPr lang="en-US" sz="2000" dirty="0" err="1"/>
              <a:t>memperoleh</a:t>
            </a:r>
            <a:r>
              <a:rPr lang="en-US" sz="2000" dirty="0"/>
              <a:t> Alamat (IP)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dan </a:t>
            </a:r>
            <a:r>
              <a:rPr lang="en-US" sz="2000" dirty="0" err="1"/>
              <a:t>otomatis</a:t>
            </a:r>
            <a:r>
              <a:rPr lang="en-US" sz="2000" dirty="0"/>
              <a:t>. DHCP </a:t>
            </a:r>
            <a:r>
              <a:rPr lang="en-US" sz="2000" dirty="0" err="1"/>
              <a:t>banyk</a:t>
            </a:r>
            <a:r>
              <a:rPr lang="en-US" sz="2000" dirty="0"/>
              <a:t> </a:t>
            </a:r>
            <a:r>
              <a:rPr lang="en-US" sz="2000" dirty="0" err="1"/>
              <a:t>diterapkan</a:t>
            </a:r>
            <a:r>
              <a:rPr lang="en-US" sz="2000" dirty="0"/>
              <a:t> pada </a:t>
            </a:r>
            <a:r>
              <a:rPr lang="en-US" sz="2000" dirty="0" err="1"/>
              <a:t>beragam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dan system </a:t>
            </a:r>
            <a:r>
              <a:rPr lang="en-US" sz="2000" dirty="0" err="1"/>
              <a:t>operasi</a:t>
            </a:r>
            <a:r>
              <a:rPr lang="en-US" sz="2000" dirty="0"/>
              <a:t>, DHCP </a:t>
            </a:r>
            <a:r>
              <a:rPr lang="en-US" sz="2000" dirty="0" err="1"/>
              <a:t>mendukung</a:t>
            </a:r>
            <a:r>
              <a:rPr lang="en-US" sz="2000" dirty="0"/>
              <a:t> </a:t>
            </a:r>
            <a:r>
              <a:rPr lang="en-US" sz="2000" dirty="0" err="1"/>
              <a:t>pengalamatan</a:t>
            </a:r>
            <a:r>
              <a:rPr lang="en-US" sz="2000" dirty="0"/>
              <a:t> IPV4 </a:t>
            </a:r>
            <a:r>
              <a:rPr lang="en-US" sz="2000" dirty="0" err="1"/>
              <a:t>maupun</a:t>
            </a:r>
            <a:r>
              <a:rPr lang="en-US" sz="2000" dirty="0"/>
              <a:t> IPV6.</a:t>
            </a:r>
            <a:endParaRPr lang="en-ID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1625CD-2100-E206-B907-25C6CB7487B5}"/>
              </a:ext>
            </a:extLst>
          </p:cNvPr>
          <p:cNvSpPr txBox="1">
            <a:spLocks/>
          </p:cNvSpPr>
          <p:nvPr/>
        </p:nvSpPr>
        <p:spPr>
          <a:xfrm>
            <a:off x="868853" y="2804274"/>
            <a:ext cx="9720072" cy="1027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DNS (Domain named Server)</a:t>
            </a:r>
            <a:endParaRPr lang="en-ID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4A2863-90FF-E943-2099-EA4DD29E1E83}"/>
              </a:ext>
            </a:extLst>
          </p:cNvPr>
          <p:cNvSpPr txBox="1">
            <a:spLocks/>
          </p:cNvSpPr>
          <p:nvPr/>
        </p:nvSpPr>
        <p:spPr>
          <a:xfrm>
            <a:off x="1101764" y="3594339"/>
            <a:ext cx="9720073" cy="123357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pada application layer 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menerjemahkan</a:t>
            </a:r>
            <a:r>
              <a:rPr lang="en-US" sz="2000" dirty="0"/>
              <a:t> </a:t>
            </a:r>
            <a:r>
              <a:rPr lang="en-US" sz="2000" dirty="0" err="1"/>
              <a:t>pengalamatan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computer </a:t>
            </a:r>
            <a:r>
              <a:rPr lang="en-US" sz="2000" dirty="0" err="1"/>
              <a:t>dari</a:t>
            </a:r>
            <a:r>
              <a:rPr lang="en-US" sz="2000" dirty="0"/>
              <a:t> IP Address </a:t>
            </a:r>
            <a:r>
              <a:rPr lang="en-US" sz="2000" dirty="0" err="1"/>
              <a:t>ke</a:t>
            </a:r>
            <a:r>
              <a:rPr lang="en-US" sz="2000" dirty="0"/>
              <a:t> Alamat domain.</a:t>
            </a:r>
            <a:br>
              <a:rPr lang="en-US" sz="2000" dirty="0"/>
            </a:br>
            <a:r>
              <a:rPr lang="en-US" sz="2000" dirty="0"/>
              <a:t>DNS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hirarkis</a:t>
            </a:r>
            <a:r>
              <a:rPr lang="en-US" sz="2000" dirty="0"/>
              <a:t> </a:t>
            </a:r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en-US" sz="2000" dirty="0" err="1"/>
              <a:t>penamaan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computer/server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dikenali</a:t>
            </a:r>
            <a:r>
              <a:rPr lang="en-US" sz="2000" dirty="0"/>
              <a:t> dan </a:t>
            </a:r>
            <a:r>
              <a:rPr lang="en-US" sz="2000" dirty="0" err="1"/>
              <a:t>diingat</a:t>
            </a:r>
            <a:r>
              <a:rPr lang="en-US" sz="2000" dirty="0"/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80921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C27B-0726-6E2B-965B-1D8D8D2A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programming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31249-DB93-A3A3-68FB-D207C9550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897811"/>
            <a:ext cx="5071873" cy="32866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ppemrogramman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computer,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computer, </a:t>
            </a:r>
            <a:r>
              <a:rPr lang="en-US" dirty="0" err="1"/>
              <a:t>misalnya</a:t>
            </a:r>
            <a:r>
              <a:rPr lang="en-US" dirty="0"/>
              <a:t> port, socket, dan </a:t>
            </a:r>
            <a:r>
              <a:rPr lang="en-US" dirty="0" err="1"/>
              <a:t>pengalamanat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(IP Address).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/>
              <a:t>Socket </a:t>
            </a:r>
            <a:r>
              <a:rPr lang="en-ID" dirty="0" err="1"/>
              <a:t>didefiniskan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i="1" dirty="0"/>
              <a:t>endpoint </a:t>
            </a:r>
            <a:r>
              <a:rPr lang="en-ID" dirty="0"/>
              <a:t>virtual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computer </a:t>
            </a:r>
            <a:r>
              <a:rPr lang="en-ID" dirty="0" err="1"/>
              <a:t>dijaringan</a:t>
            </a:r>
            <a:r>
              <a:rPr lang="en-ID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i="1" dirty="0"/>
              <a:t>Socket programming, </a:t>
            </a:r>
            <a:r>
              <a:rPr lang="en-ID" dirty="0" err="1"/>
              <a:t>pemrogramman</a:t>
            </a:r>
            <a:r>
              <a:rPr lang="en-ID" dirty="0"/>
              <a:t> yang </a:t>
            </a:r>
            <a:r>
              <a:rPr lang="en-ID" dirty="0" err="1"/>
              <a:t>dikususkan</a:t>
            </a:r>
            <a:r>
              <a:rPr lang="en-ID" dirty="0"/>
              <a:t> pada socket </a:t>
            </a:r>
            <a:r>
              <a:rPr lang="en-ID" dirty="0" err="1"/>
              <a:t>dijaringan</a:t>
            </a:r>
            <a:r>
              <a:rPr lang="en-ID" dirty="0"/>
              <a:t> computer,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bahas</a:t>
            </a:r>
            <a:r>
              <a:rPr lang="en-ID" dirty="0"/>
              <a:t> C, Python, </a:t>
            </a:r>
            <a:r>
              <a:rPr lang="en-ID" dirty="0" err="1"/>
              <a:t>java,dll</a:t>
            </a:r>
            <a:r>
              <a:rPr lang="en-ID" dirty="0"/>
              <a:t>.</a:t>
            </a:r>
            <a:r>
              <a:rPr lang="en-ID" i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68F7A-7449-DA9F-A021-E22033B8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08561"/>
            <a:ext cx="5447720" cy="30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6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60F7-4776-081C-E295-00D2E235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the top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630A1-CF26-6C46-F2DD-45801084A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86252"/>
            <a:ext cx="9720073" cy="219973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dan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berjalan</a:t>
            </a:r>
            <a:r>
              <a:rPr lang="en-US" dirty="0"/>
              <a:t> di application layer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kaitan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OTT world, OTT Service, dan telco world. OTT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dibidang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dan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video dan audio streaming, messaging, dan </a:t>
            </a:r>
            <a:r>
              <a:rPr lang="en-US" dirty="0" err="1"/>
              <a:t>jaringan</a:t>
            </a:r>
            <a:r>
              <a:rPr lang="en-US" dirty="0"/>
              <a:t> social,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internet </a:t>
            </a:r>
            <a:r>
              <a:rPr lang="en-US" dirty="0" err="1"/>
              <a:t>dari</a:t>
            </a:r>
            <a:r>
              <a:rPr lang="en-US" dirty="0"/>
              <a:t> provider dan </a:t>
            </a:r>
            <a:r>
              <a:rPr lang="en-US" dirty="0" err="1"/>
              <a:t>berbasis</a:t>
            </a:r>
            <a:r>
              <a:rPr lang="en-US" dirty="0"/>
              <a:t> mobile. OTT </a:t>
            </a:r>
            <a:r>
              <a:rPr lang="en-US" dirty="0" err="1"/>
              <a:t>berjalan</a:t>
            </a:r>
            <a:r>
              <a:rPr lang="en-US" dirty="0"/>
              <a:t> pada application layer, layer </a:t>
            </a:r>
            <a:r>
              <a:rPr lang="en-US" dirty="0" err="1"/>
              <a:t>teratas</a:t>
            </a:r>
            <a:r>
              <a:rPr lang="en-US" dirty="0"/>
              <a:t> pada </a:t>
            </a:r>
            <a:r>
              <a:rPr lang="en-US" dirty="0" err="1"/>
              <a:t>pemodelan</a:t>
            </a:r>
            <a:r>
              <a:rPr lang="en-US" dirty="0"/>
              <a:t> layer TCP/IP </a:t>
            </a:r>
            <a:r>
              <a:rPr lang="en-US" dirty="0" err="1"/>
              <a:t>maupun</a:t>
            </a:r>
            <a:r>
              <a:rPr lang="en-US" dirty="0"/>
              <a:t> layer OSI, </a:t>
            </a:r>
            <a:r>
              <a:rPr lang="en-US" dirty="0" err="1"/>
              <a:t>umumnya</a:t>
            </a:r>
            <a:r>
              <a:rPr lang="en-US" dirty="0"/>
              <a:t> OTT </a:t>
            </a:r>
            <a:r>
              <a:rPr lang="en-US" dirty="0" err="1"/>
              <a:t>berjalan</a:t>
            </a:r>
            <a:r>
              <a:rPr lang="en-US" dirty="0"/>
              <a:t> pada platform mobile (handphone, smartphone dan PDA.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CBF15-8988-BDA4-0EA8-9AA0A12D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64" y="3851424"/>
            <a:ext cx="52006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8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1060-90DF-8A18-03F5-131229BA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Telco world, </a:t>
            </a:r>
            <a:r>
              <a:rPr lang="en-US" dirty="0" err="1"/>
              <a:t>ott</a:t>
            </a:r>
            <a:r>
              <a:rPr lang="en-US" dirty="0"/>
              <a:t> world dan </a:t>
            </a:r>
            <a:r>
              <a:rPr lang="en-US" dirty="0" err="1"/>
              <a:t>ott</a:t>
            </a:r>
            <a:r>
              <a:rPr lang="en-US" dirty="0"/>
              <a:t> service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FEEE-9608-FC3A-D2A4-D8AFA872C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2832225"/>
          </a:xfrm>
        </p:spPr>
        <p:txBody>
          <a:bodyPr>
            <a:normAutofit/>
          </a:bodyPr>
          <a:lstStyle/>
          <a:p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berbasis</a:t>
            </a:r>
            <a:r>
              <a:rPr lang="en-US" sz="1800" dirty="0"/>
              <a:t> OTT 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berdiri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, </a:t>
            </a:r>
            <a:r>
              <a:rPr lang="en-US" sz="1800" dirty="0" err="1"/>
              <a:t>memerlukan</a:t>
            </a:r>
            <a:r>
              <a:rPr lang="en-US" sz="1800" dirty="0"/>
              <a:t> </a:t>
            </a:r>
            <a:r>
              <a:rPr lang="en-US" sz="1800" dirty="0" err="1"/>
              <a:t>adanya</a:t>
            </a:r>
            <a:r>
              <a:rPr lang="en-US" sz="1800" dirty="0"/>
              <a:t> OTT world dan Telco World.</a:t>
            </a:r>
          </a:p>
          <a:p>
            <a:pPr marL="182880" indent="-18288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b="1" dirty="0"/>
              <a:t>Telco World;</a:t>
            </a:r>
            <a:r>
              <a:rPr lang="en-ID" sz="1800" dirty="0"/>
              <a:t> </a:t>
            </a:r>
            <a:r>
              <a:rPr lang="en-ID" sz="1800" dirty="0" err="1"/>
              <a:t>sebagai</a:t>
            </a:r>
            <a:r>
              <a:rPr lang="en-ID" sz="1800" dirty="0"/>
              <a:t> </a:t>
            </a:r>
            <a:r>
              <a:rPr lang="en-ID" sz="1800" dirty="0" err="1"/>
              <a:t>penyedia</a:t>
            </a:r>
            <a:r>
              <a:rPr lang="en-ID" sz="1800" dirty="0"/>
              <a:t> </a:t>
            </a:r>
            <a:r>
              <a:rPr lang="en-ID" sz="1800" dirty="0" err="1"/>
              <a:t>infrastruktur</a:t>
            </a:r>
            <a:r>
              <a:rPr lang="en-ID" sz="1800" dirty="0"/>
              <a:t> internet, </a:t>
            </a:r>
            <a:r>
              <a:rPr lang="en-ID" sz="1800" dirty="0" err="1"/>
              <a:t>konenksi</a:t>
            </a:r>
            <a:r>
              <a:rPr lang="en-ID" sz="1800" dirty="0"/>
              <a:t> internet dan </a:t>
            </a:r>
            <a:r>
              <a:rPr lang="en-ID" sz="1800" dirty="0" err="1"/>
              <a:t>lajur</a:t>
            </a:r>
            <a:r>
              <a:rPr lang="en-ID" sz="1800" dirty="0"/>
              <a:t> </a:t>
            </a:r>
            <a:r>
              <a:rPr lang="en-ID" sz="1800" dirty="0" err="1"/>
              <a:t>komunikasi</a:t>
            </a:r>
            <a:r>
              <a:rPr lang="en-ID" sz="1800" dirty="0"/>
              <a:t> yang </a:t>
            </a:r>
            <a:r>
              <a:rPr lang="en-ID" sz="1800" dirty="0" err="1"/>
              <a:t>berfungsi</a:t>
            </a:r>
            <a:r>
              <a:rPr lang="en-ID" sz="1800" dirty="0"/>
              <a:t> </a:t>
            </a:r>
            <a:r>
              <a:rPr lang="en-ID" sz="1800" dirty="0" err="1"/>
              <a:t>menunjang</a:t>
            </a:r>
            <a:r>
              <a:rPr lang="en-ID" sz="1800" dirty="0"/>
              <a:t> </a:t>
            </a:r>
            <a:r>
              <a:rPr lang="en-ID" sz="1800" dirty="0" err="1"/>
              <a:t>jalannya</a:t>
            </a:r>
            <a:r>
              <a:rPr lang="en-ID" sz="1800" dirty="0"/>
              <a:t> </a:t>
            </a:r>
            <a:r>
              <a:rPr lang="en-ID" sz="1800" dirty="0" err="1"/>
              <a:t>fungsionalitas</a:t>
            </a:r>
            <a:r>
              <a:rPr lang="en-ID" sz="1800" dirty="0"/>
              <a:t> </a:t>
            </a:r>
            <a:r>
              <a:rPr lang="en-ID" sz="1800" dirty="0" err="1"/>
              <a:t>aplikasi</a:t>
            </a:r>
            <a:r>
              <a:rPr lang="en-ID" sz="1800" dirty="0"/>
              <a:t> dan </a:t>
            </a:r>
            <a:r>
              <a:rPr lang="en-ID" sz="1800" dirty="0" err="1"/>
              <a:t>layanan</a:t>
            </a:r>
            <a:r>
              <a:rPr lang="en-ID" sz="1800" dirty="0"/>
              <a:t> </a:t>
            </a:r>
            <a:r>
              <a:rPr lang="en-ID" sz="1800" dirty="0" err="1"/>
              <a:t>berbasis</a:t>
            </a:r>
            <a:r>
              <a:rPr lang="en-ID" sz="1800" dirty="0"/>
              <a:t> OTT.</a:t>
            </a:r>
          </a:p>
          <a:p>
            <a:pPr marL="182880" indent="-18288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D" sz="1800" b="1" dirty="0"/>
              <a:t>OTT World;</a:t>
            </a:r>
            <a:r>
              <a:rPr lang="en-ID" sz="1800" dirty="0"/>
              <a:t> </a:t>
            </a:r>
            <a:r>
              <a:rPr lang="en-ID" sz="1800" dirty="0" err="1"/>
              <a:t>dunianya</a:t>
            </a:r>
            <a:r>
              <a:rPr lang="en-ID" sz="1800" dirty="0"/>
              <a:t> OTT, Dimana para </a:t>
            </a:r>
            <a:r>
              <a:rPr lang="en-ID" sz="1800" dirty="0" err="1"/>
              <a:t>pengembang</a:t>
            </a:r>
            <a:r>
              <a:rPr lang="en-ID" sz="1800" dirty="0"/>
              <a:t> </a:t>
            </a:r>
            <a:r>
              <a:rPr lang="en-ID" sz="1800" dirty="0" err="1"/>
              <a:t>aplikasi</a:t>
            </a:r>
            <a:r>
              <a:rPr lang="en-ID" sz="1800" dirty="0"/>
              <a:t> </a:t>
            </a:r>
            <a:r>
              <a:rPr lang="en-ID" sz="1800" dirty="0" err="1"/>
              <a:t>berbasis</a:t>
            </a:r>
            <a:r>
              <a:rPr lang="en-ID" sz="1800" dirty="0"/>
              <a:t> OTT </a:t>
            </a:r>
            <a:r>
              <a:rPr lang="en-ID" sz="1800" dirty="0" err="1"/>
              <a:t>berada</a:t>
            </a:r>
            <a:r>
              <a:rPr lang="en-ID" sz="1800" dirty="0"/>
              <a:t>, Dimana </a:t>
            </a:r>
            <a:r>
              <a:rPr lang="en-ID" sz="1800" dirty="0" err="1"/>
              <a:t>semua</a:t>
            </a:r>
            <a:r>
              <a:rPr lang="en-ID" sz="1800" dirty="0"/>
              <a:t> </a:t>
            </a:r>
            <a:r>
              <a:rPr lang="en-ID" sz="1800" dirty="0" err="1"/>
              <a:t>penyedia</a:t>
            </a:r>
            <a:r>
              <a:rPr lang="en-ID" sz="1800" dirty="0"/>
              <a:t> </a:t>
            </a:r>
            <a:r>
              <a:rPr lang="en-ID" sz="1800" dirty="0" err="1"/>
              <a:t>layanan</a:t>
            </a:r>
            <a:r>
              <a:rPr lang="en-ID" sz="1800" dirty="0"/>
              <a:t> dan </a:t>
            </a:r>
            <a:r>
              <a:rPr lang="en-ID" sz="1800" dirty="0" err="1"/>
              <a:t>bisnis</a:t>
            </a:r>
            <a:r>
              <a:rPr lang="en-ID" sz="1800" dirty="0"/>
              <a:t> </a:t>
            </a:r>
            <a:r>
              <a:rPr lang="en-ID" sz="1800" dirty="0" err="1"/>
              <a:t>berbasis</a:t>
            </a:r>
            <a:r>
              <a:rPr lang="en-ID" sz="1800" dirty="0"/>
              <a:t> OTT </a:t>
            </a:r>
            <a:r>
              <a:rPr lang="en-ID" sz="1800" dirty="0" err="1"/>
              <a:t>beradadi</a:t>
            </a:r>
            <a:r>
              <a:rPr lang="en-ID" sz="1800" dirty="0"/>
              <a:t> OTT World. (Yahoo, google, </a:t>
            </a:r>
            <a:r>
              <a:rPr lang="en-ID" sz="1800" dirty="0" err="1"/>
              <a:t>youtube</a:t>
            </a:r>
            <a:r>
              <a:rPr lang="en-ID" sz="1800" dirty="0"/>
              <a:t>, </a:t>
            </a:r>
            <a:r>
              <a:rPr lang="en-ID" sz="1800" dirty="0" err="1"/>
              <a:t>facebook</a:t>
            </a:r>
            <a:r>
              <a:rPr lang="en-ID" sz="1800" dirty="0"/>
              <a:t>, </a:t>
            </a:r>
            <a:r>
              <a:rPr lang="en-ID" sz="1800" dirty="0" err="1"/>
              <a:t>twiter</a:t>
            </a:r>
            <a:r>
              <a:rPr lang="en-ID" sz="1800" dirty="0"/>
              <a:t>, </a:t>
            </a:r>
            <a:r>
              <a:rPr lang="en-ID" sz="1800" dirty="0" err="1"/>
              <a:t>dll</a:t>
            </a:r>
            <a:r>
              <a:rPr lang="en-ID" sz="1800" dirty="0"/>
              <a:t>)</a:t>
            </a:r>
          </a:p>
          <a:p>
            <a:pPr marL="182880" indent="-18288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D" sz="1800" b="1" dirty="0"/>
              <a:t>OTT Service;</a:t>
            </a:r>
            <a:r>
              <a:rPr lang="en-ID" sz="1800" dirty="0"/>
              <a:t> </a:t>
            </a:r>
            <a:r>
              <a:rPr lang="en-ID" sz="1800" dirty="0" err="1"/>
              <a:t>semua</a:t>
            </a:r>
            <a:r>
              <a:rPr lang="en-ID" sz="1800" dirty="0"/>
              <a:t> </a:t>
            </a:r>
            <a:r>
              <a:rPr lang="en-ID" sz="1800" dirty="0" err="1"/>
              <a:t>bentuk</a:t>
            </a:r>
            <a:r>
              <a:rPr lang="en-ID" sz="1800" dirty="0"/>
              <a:t> </a:t>
            </a:r>
            <a:r>
              <a:rPr lang="en-ID" sz="1800" dirty="0" err="1"/>
              <a:t>produk</a:t>
            </a:r>
            <a:r>
              <a:rPr lang="en-ID" sz="1800" dirty="0"/>
              <a:t> </a:t>
            </a:r>
            <a:r>
              <a:rPr lang="en-ID" sz="1800" dirty="0" err="1"/>
              <a:t>layanan</a:t>
            </a:r>
            <a:r>
              <a:rPr lang="en-ID" sz="1800" dirty="0"/>
              <a:t> service di dunia digital, </a:t>
            </a:r>
            <a:r>
              <a:rPr lang="en-ID" sz="1800" dirty="0" err="1"/>
              <a:t>melalui</a:t>
            </a:r>
            <a:r>
              <a:rPr lang="en-ID" sz="1800" dirty="0"/>
              <a:t> </a:t>
            </a:r>
            <a:r>
              <a:rPr lang="en-ID" sz="1800" dirty="0" err="1"/>
              <a:t>aplikasi</a:t>
            </a:r>
            <a:r>
              <a:rPr lang="en-ID" sz="1800" dirty="0"/>
              <a:t> computer </a:t>
            </a:r>
            <a:r>
              <a:rPr lang="en-ID" sz="1800" dirty="0" err="1"/>
              <a:t>berbasis</a:t>
            </a:r>
            <a:r>
              <a:rPr lang="en-ID" sz="1800" dirty="0"/>
              <a:t> </a:t>
            </a:r>
            <a:r>
              <a:rPr lang="en-ID" sz="1800" dirty="0" err="1"/>
              <a:t>teknologi</a:t>
            </a:r>
            <a:r>
              <a:rPr lang="en-ID" sz="1800" dirty="0"/>
              <a:t> OTT.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5449A-8E9F-FA23-4D4C-01DD8253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326" y="4917057"/>
            <a:ext cx="4100987" cy="174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8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34C49-A235-94A6-1670-375B5A00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783623"/>
            <a:ext cx="9720072" cy="915780"/>
          </a:xfrm>
        </p:spPr>
        <p:txBody>
          <a:bodyPr>
            <a:normAutofit/>
          </a:bodyPr>
          <a:lstStyle/>
          <a:p>
            <a:r>
              <a:rPr lang="en-US" sz="4000" dirty="0" err="1"/>
              <a:t>Kategori</a:t>
            </a:r>
            <a:r>
              <a:rPr lang="en-US" sz="4000" dirty="0"/>
              <a:t> </a:t>
            </a:r>
            <a:r>
              <a:rPr lang="en-US" sz="4000" dirty="0" err="1"/>
              <a:t>aplikasi</a:t>
            </a:r>
            <a:r>
              <a:rPr lang="en-US" sz="4000" dirty="0"/>
              <a:t> dan </a:t>
            </a:r>
            <a:r>
              <a:rPr lang="en-US" sz="4000" dirty="0" err="1"/>
              <a:t>layanan</a:t>
            </a:r>
            <a:r>
              <a:rPr lang="en-US" sz="4000" dirty="0"/>
              <a:t> </a:t>
            </a:r>
            <a:r>
              <a:rPr lang="en-US" sz="4000" dirty="0" err="1"/>
              <a:t>berbasis</a:t>
            </a:r>
            <a:r>
              <a:rPr lang="en-US" sz="4000" dirty="0"/>
              <a:t> </a:t>
            </a:r>
            <a:r>
              <a:rPr lang="en-US" sz="4000" dirty="0" err="1"/>
              <a:t>ott</a:t>
            </a:r>
            <a:endParaRPr lang="en-ID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896F6-E8BA-6050-E890-22C31991BF59}"/>
              </a:ext>
            </a:extLst>
          </p:cNvPr>
          <p:cNvSpPr txBox="1"/>
          <p:nvPr/>
        </p:nvSpPr>
        <p:spPr>
          <a:xfrm>
            <a:off x="1093140" y="1563678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Sosial Network dan Sosial media</a:t>
            </a:r>
            <a:endParaRPr lang="en-ID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AAFFD-72F9-A4A3-7A24-896B8D601CE0}"/>
              </a:ext>
            </a:extLst>
          </p:cNvPr>
          <p:cNvSpPr txBox="1"/>
          <p:nvPr/>
        </p:nvSpPr>
        <p:spPr>
          <a:xfrm>
            <a:off x="1093140" y="2020184"/>
            <a:ext cx="9720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Ovet</a:t>
            </a:r>
            <a:r>
              <a:rPr lang="en-US" sz="1800" dirty="0"/>
              <a:t> the Top pada </a:t>
            </a:r>
            <a:r>
              <a:rPr lang="en-US" sz="1800" dirty="0" err="1"/>
              <a:t>kategori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menekankan</a:t>
            </a:r>
            <a:r>
              <a:rPr lang="en-US" sz="1800" dirty="0"/>
              <a:t> pada </a:t>
            </a:r>
            <a:r>
              <a:rPr lang="en-US" sz="1800" dirty="0" err="1"/>
              <a:t>layanan</a:t>
            </a:r>
            <a:r>
              <a:rPr lang="en-US" sz="1800" dirty="0"/>
              <a:t> </a:t>
            </a:r>
            <a:r>
              <a:rPr lang="en-US" sz="1800" dirty="0" err="1"/>
              <a:t>jejaring</a:t>
            </a:r>
            <a:r>
              <a:rPr lang="en-US" sz="1800" dirty="0"/>
              <a:t> social (Sosial Network) dan media social (Social media)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dan </a:t>
            </a:r>
            <a:r>
              <a:rPr lang="en-US" sz="1800" dirty="0" err="1"/>
              <a:t>layanan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para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berinteraksi</a:t>
            </a:r>
            <a:r>
              <a:rPr lang="en-US" sz="1800" dirty="0"/>
              <a:t>, </a:t>
            </a:r>
            <a:r>
              <a:rPr lang="en-US" sz="1800" dirty="0" err="1"/>
              <a:t>diskusi</a:t>
            </a:r>
            <a:r>
              <a:rPr lang="en-US" sz="1800" dirty="0"/>
              <a:t>, </a:t>
            </a:r>
            <a:r>
              <a:rPr lang="en-US" sz="1800" dirty="0" err="1"/>
              <a:t>berbagi</a:t>
            </a:r>
            <a:r>
              <a:rPr lang="en-US" sz="1800" dirty="0"/>
              <a:t> data, </a:t>
            </a:r>
            <a:r>
              <a:rPr lang="en-US" sz="1800" dirty="0" err="1"/>
              <a:t>informasi</a:t>
            </a:r>
            <a:r>
              <a:rPr lang="en-US" sz="1800" dirty="0"/>
              <a:t> dan file </a:t>
            </a:r>
            <a:r>
              <a:rPr lang="en-US" sz="1800" dirty="0" err="1"/>
              <a:t>didalamnya</a:t>
            </a:r>
            <a:r>
              <a:rPr lang="en-US" sz="1800" dirty="0"/>
              <a:t>.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43C0A-F1F8-4225-C4CE-5A872B05AD62}"/>
              </a:ext>
            </a:extLst>
          </p:cNvPr>
          <p:cNvSpPr txBox="1"/>
          <p:nvPr/>
        </p:nvSpPr>
        <p:spPr>
          <a:xfrm>
            <a:off x="1201228" y="2908037"/>
            <a:ext cx="9897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Social Connection</a:t>
            </a:r>
            <a:r>
              <a:rPr lang="en-ID" dirty="0"/>
              <a:t>; </a:t>
            </a:r>
            <a:r>
              <a:rPr lang="en-ID" dirty="0" err="1"/>
              <a:t>layanan</a:t>
            </a:r>
            <a:r>
              <a:rPr lang="en-ID" dirty="0"/>
              <a:t> pada Application Layer yang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b="1" dirty="0" err="1"/>
              <a:t>berkomunikasi</a:t>
            </a:r>
            <a:r>
              <a:rPr lang="en-ID" b="1" dirty="0"/>
              <a:t> dan </a:t>
            </a:r>
            <a:r>
              <a:rPr lang="en-ID" b="1" dirty="0" err="1"/>
              <a:t>berinteraksi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online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14AB1-E183-783E-1807-42A447DAD9A2}"/>
              </a:ext>
            </a:extLst>
          </p:cNvPr>
          <p:cNvSpPr txBox="1"/>
          <p:nvPr/>
        </p:nvSpPr>
        <p:spPr>
          <a:xfrm>
            <a:off x="1201227" y="3608008"/>
            <a:ext cx="9542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Multimedia Sharing;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yang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mengunggah</a:t>
            </a:r>
            <a:r>
              <a:rPr lang="en-ID" dirty="0"/>
              <a:t>, </a:t>
            </a:r>
            <a:r>
              <a:rPr lang="en-ID" dirty="0" err="1"/>
              <a:t>mengunduh</a:t>
            </a:r>
            <a:r>
              <a:rPr lang="en-ID" dirty="0"/>
              <a:t>, dan </a:t>
            </a:r>
            <a:r>
              <a:rPr lang="en-ID" dirty="0" err="1"/>
              <a:t>berbagi</a:t>
            </a:r>
            <a:r>
              <a:rPr lang="en-ID" dirty="0"/>
              <a:t> </a:t>
            </a:r>
            <a:r>
              <a:rPr lang="en-ID" dirty="0" err="1"/>
              <a:t>konten</a:t>
            </a:r>
            <a:r>
              <a:rPr lang="en-ID" dirty="0"/>
              <a:t> multimedia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gambar</a:t>
            </a:r>
            <a:r>
              <a:rPr lang="en-ID" dirty="0"/>
              <a:t>, audio, dan video.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1E72F5-ED1D-F044-CD2F-9C71B49E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4" t="14309" r="-596" b="12208"/>
          <a:stretch>
            <a:fillRect/>
          </a:stretch>
        </p:blipFill>
        <p:spPr>
          <a:xfrm>
            <a:off x="2096219" y="4415475"/>
            <a:ext cx="3433313" cy="21867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28DEBE-5F99-67C9-19FF-9336C5C75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083" y="4442221"/>
            <a:ext cx="3193996" cy="21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3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D5A4-F212-A1C7-6062-7223416E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Ott dan cloud computing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A0C83-9247-C851-BD29-F82AC57F6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18805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1" dirty="0" err="1"/>
              <a:t>Insfrastructure</a:t>
            </a:r>
            <a:r>
              <a:rPr lang="en-US" i="1" dirty="0"/>
              <a:t> As A Service (IAAS) =&gt; </a:t>
            </a:r>
            <a:r>
              <a:rPr lang="en-US" i="1" dirty="0" err="1"/>
              <a:t>Komputer</a:t>
            </a:r>
            <a:r>
              <a:rPr lang="en-US" i="1" dirty="0"/>
              <a:t> server, database server, gateway, router internet, </a:t>
            </a:r>
            <a:r>
              <a:rPr lang="en-US" i="1" dirty="0" err="1"/>
              <a:t>dll</a:t>
            </a:r>
            <a:r>
              <a:rPr lang="en-US" i="1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Platform As A Service (PAAS) </a:t>
            </a:r>
            <a:r>
              <a:rPr lang="en-US" i="1" dirty="0" err="1"/>
              <a:t>lebih</a:t>
            </a:r>
            <a:r>
              <a:rPr lang="en-US" i="1" dirty="0"/>
              <a:t> </a:t>
            </a:r>
            <a:r>
              <a:rPr lang="en-US" i="1" dirty="0" err="1"/>
              <a:t>ditukan</a:t>
            </a:r>
            <a:r>
              <a:rPr lang="en-US" i="1" dirty="0"/>
              <a:t> </a:t>
            </a:r>
            <a:r>
              <a:rPr lang="en-US" i="1" dirty="0" err="1"/>
              <a:t>kepada</a:t>
            </a:r>
            <a:r>
              <a:rPr lang="en-US" i="1" dirty="0"/>
              <a:t> </a:t>
            </a:r>
            <a:r>
              <a:rPr lang="en-US" i="1" dirty="0" err="1"/>
              <a:t>pengembang</a:t>
            </a:r>
            <a:r>
              <a:rPr lang="en-US" i="1" dirty="0"/>
              <a:t>, Dimana para </a:t>
            </a:r>
            <a:r>
              <a:rPr lang="en-US" i="1" dirty="0" err="1"/>
              <a:t>pengembang</a:t>
            </a:r>
            <a:r>
              <a:rPr lang="en-US" i="1" dirty="0"/>
              <a:t>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mudah</a:t>
            </a:r>
            <a:r>
              <a:rPr lang="en-US" i="1" dirty="0"/>
              <a:t> </a:t>
            </a:r>
            <a:r>
              <a:rPr lang="en-US" i="1" dirty="0" err="1"/>
              <a:t>mengembangkan</a:t>
            </a:r>
            <a:r>
              <a:rPr lang="en-US" i="1" dirty="0"/>
              <a:t> </a:t>
            </a:r>
            <a:r>
              <a:rPr lang="en-US" i="1" dirty="0" err="1"/>
              <a:t>aplikasi</a:t>
            </a:r>
            <a:r>
              <a:rPr lang="en-US" i="1" dirty="0"/>
              <a:t> </a:t>
            </a:r>
            <a:r>
              <a:rPr lang="en-US" i="1" dirty="0" err="1"/>
              <a:t>maupun</a:t>
            </a:r>
            <a:r>
              <a:rPr lang="en-US" i="1" dirty="0"/>
              <a:t> </a:t>
            </a:r>
            <a:r>
              <a:rPr lang="en-US" i="1" dirty="0" err="1"/>
              <a:t>tambahan</a:t>
            </a:r>
            <a:r>
              <a:rPr lang="en-US" i="1" dirty="0"/>
              <a:t> </a:t>
            </a:r>
            <a:r>
              <a:rPr lang="en-US" i="1" dirty="0" err="1"/>
              <a:t>fitur</a:t>
            </a:r>
            <a:r>
              <a:rPr lang="en-US" i="1" dirty="0"/>
              <a:t> pada </a:t>
            </a:r>
            <a:r>
              <a:rPr lang="en-US" i="1" dirty="0" err="1"/>
              <a:t>aplikasi</a:t>
            </a:r>
            <a:r>
              <a:rPr lang="en-US" i="1" dirty="0"/>
              <a:t>, </a:t>
            </a:r>
            <a:r>
              <a:rPr lang="en-US" i="1" dirty="0" err="1"/>
              <a:t>dengan</a:t>
            </a:r>
            <a:r>
              <a:rPr lang="en-US" i="1" dirty="0"/>
              <a:t> OTT </a:t>
            </a:r>
            <a:r>
              <a:rPr lang="en-US" i="1" dirty="0" err="1"/>
              <a:t>secara</a:t>
            </a:r>
            <a:r>
              <a:rPr lang="en-US" i="1" dirty="0"/>
              <a:t> remote.</a:t>
            </a:r>
          </a:p>
          <a:p>
            <a:endParaRPr lang="en-ID" i="1" dirty="0"/>
          </a:p>
        </p:txBody>
      </p:sp>
    </p:spTree>
    <p:extLst>
      <p:ext uri="{BB962C8B-B14F-4D97-AF65-F5344CB8AC3E}">
        <p14:creationId xmlns:p14="http://schemas.microsoft.com/office/powerpoint/2010/main" val="93401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C092F-DDAD-AEBA-AA30-E0267356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Software AS A Service (SAAS)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para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dala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dala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terkendala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err="1"/>
              <a:t>Databaase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Cloud Computing,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andal</a:t>
            </a:r>
            <a:r>
              <a:rPr lang="en-US" dirty="0"/>
              <a:t> (</a:t>
            </a:r>
            <a:r>
              <a:rPr lang="en-US" i="1" dirty="0" err="1"/>
              <a:t>realible</a:t>
            </a:r>
            <a:r>
              <a:rPr lang="en-US" dirty="0"/>
              <a:t>)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computer,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performansi</a:t>
            </a:r>
            <a:r>
              <a:rPr lang="en-US" dirty="0"/>
              <a:t>, yang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</a:t>
            </a:r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55C5A7-1465-59C9-A558-A4387D58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1498600"/>
          </a:xfrm>
        </p:spPr>
        <p:txBody>
          <a:bodyPr/>
          <a:lstStyle/>
          <a:p>
            <a:r>
              <a:rPr lang="en-US" dirty="0"/>
              <a:t>Ott dan cloud computing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9095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7D2EDB-A6FF-1317-265B-39A2676EC8D9}"/>
              </a:ext>
            </a:extLst>
          </p:cNvPr>
          <p:cNvSpPr/>
          <p:nvPr/>
        </p:nvSpPr>
        <p:spPr>
          <a:xfrm>
            <a:off x="0" y="9525"/>
            <a:ext cx="5762625" cy="6858000"/>
          </a:xfrm>
          <a:prstGeom prst="rect">
            <a:avLst/>
          </a:prstGeom>
          <a:solidFill>
            <a:srgbClr val="334A1C"/>
          </a:solidFill>
          <a:ln>
            <a:solidFill>
              <a:srgbClr val="334A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5" name="Picture 4" descr="Restaurant Open Sign">
            <a:extLst>
              <a:ext uri="{FF2B5EF4-FFF2-40B4-BE49-F238E27FC236}">
                <a16:creationId xmlns:a16="http://schemas.microsoft.com/office/drawing/2014/main" id="{4BB88093-7048-42AA-9AFC-B007B4E797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548" y="10"/>
            <a:ext cx="67234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233840" cy="1499616"/>
          </a:xfrm>
          <a:prstGeom prst="rect">
            <a:avLst/>
          </a:prstGeom>
        </p:spPr>
        <p:txBody>
          <a:bodyPr lIns="0" tIns="108000">
            <a:normAutofit/>
          </a:bodyPr>
          <a:lstStyle/>
          <a:p>
            <a:r>
              <a:rPr lang="en-US" sz="5400" b="1" dirty="0" err="1">
                <a:solidFill>
                  <a:srgbClr val="FFFFFF"/>
                </a:solidFill>
              </a:rPr>
              <a:t>Terimakasih</a:t>
            </a: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008" y="2157401"/>
            <a:ext cx="3791711" cy="69339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dibyoibi@darmajaya.ac.id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highlight>
                <a:srgbClr val="00FFFF"/>
              </a:highlight>
            </a:endParaRPr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1BCFD98B-5534-433A-A8E6-4DE2A04C3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129" y="2286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3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001F-5E13-75EF-84B9-316A41B6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F97B-181B-CA09-FDC0-6712273EC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Buat</a:t>
            </a:r>
            <a:r>
              <a:rPr lang="en-US" dirty="0"/>
              <a:t> resume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menerangkan</a:t>
            </a:r>
            <a:r>
              <a:rPr lang="en-US" dirty="0"/>
              <a:t> Kembali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/</a:t>
            </a:r>
            <a:r>
              <a:rPr lang="en-US" dirty="0" err="1"/>
              <a:t>implementasinya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pada </a:t>
            </a:r>
            <a:r>
              <a:rPr lang="en-US" dirty="0" err="1"/>
              <a:t>kerta</a:t>
            </a:r>
            <a:r>
              <a:rPr lang="en-US" dirty="0"/>
              <a:t> folio.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7536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D4AA-58E3-6704-FA77-1758AD077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CEC3-68C8-D04E-7664-08E9FF79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47" y="1656271"/>
            <a:ext cx="10689890" cy="2142111"/>
          </a:xfrm>
        </p:spPr>
        <p:txBody>
          <a:bodyPr/>
          <a:lstStyle/>
          <a:p>
            <a:r>
              <a:rPr lang="en-US" i="1" dirty="0"/>
              <a:t>Application layer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computer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/>
              <a:t>logical connection</a:t>
            </a:r>
            <a:r>
              <a:rPr lang="en-US" dirty="0"/>
              <a:t>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Standard application layer protocol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sejumlah</a:t>
            </a:r>
            <a:r>
              <a:rPr lang="en-US" sz="1600" dirty="0"/>
              <a:t> protocol </a:t>
            </a:r>
            <a:r>
              <a:rPr lang="en-US" sz="1600" dirty="0" err="1"/>
              <a:t>untuk</a:t>
            </a:r>
            <a:r>
              <a:rPr lang="en-US" sz="1600" dirty="0"/>
              <a:t> application layer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distndarisasi</a:t>
            </a:r>
            <a:r>
              <a:rPr lang="en-US" sz="1600" dirty="0"/>
              <a:t> oleh badan </a:t>
            </a:r>
            <a:r>
              <a:rPr lang="en-US" sz="1600" dirty="0" err="1"/>
              <a:t>atu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dunia (</a:t>
            </a:r>
            <a:r>
              <a:rPr lang="en-US" sz="1600" dirty="0" err="1"/>
              <a:t>otoritas</a:t>
            </a:r>
            <a:r>
              <a:rPr lang="en-US" sz="1600" dirty="0"/>
              <a:t> Internet).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Non-</a:t>
            </a:r>
            <a:r>
              <a:rPr lang="en-US" sz="1600" dirty="0" err="1"/>
              <a:t>Standar</a:t>
            </a:r>
            <a:r>
              <a:rPr lang="en-US" sz="1600" dirty="0"/>
              <a:t> Application protocol </a:t>
            </a:r>
            <a:r>
              <a:rPr lang="en-US" sz="1600" dirty="0" err="1"/>
              <a:t>merupkn</a:t>
            </a:r>
            <a:r>
              <a:rPr lang="en-US" sz="1600" dirty="0"/>
              <a:t> </a:t>
            </a:r>
            <a:r>
              <a:rPr lang="en-US" sz="1600" dirty="0" err="1"/>
              <a:t>sejumlah</a:t>
            </a:r>
            <a:r>
              <a:rPr lang="en-US" sz="1600" dirty="0"/>
              <a:t> protocol yang </a:t>
            </a:r>
            <a:r>
              <a:rPr lang="en-US" sz="1600" dirty="0" err="1"/>
              <a:t>sengaja</a:t>
            </a:r>
            <a:r>
              <a:rPr lang="en-US" sz="1600" dirty="0"/>
              <a:t> </a:t>
            </a:r>
            <a:r>
              <a:rPr lang="en-US" sz="1600" dirty="0" err="1"/>
              <a:t>dibuat</a:t>
            </a:r>
            <a:r>
              <a:rPr lang="en-US" sz="1600" dirty="0"/>
              <a:t> oleh </a:t>
            </a:r>
            <a:r>
              <a:rPr lang="en-US" sz="1600" dirty="0" err="1"/>
              <a:t>pribadi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aplikasi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.</a:t>
            </a:r>
          </a:p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46172-FEDA-0A1C-EF7D-895DC3C88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143" y="3612546"/>
            <a:ext cx="7663336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0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020E-4C15-F2FD-5DF0-2AB87098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95" y="853325"/>
            <a:ext cx="9720072" cy="829516"/>
          </a:xfrm>
        </p:spPr>
        <p:txBody>
          <a:bodyPr>
            <a:normAutofit/>
          </a:bodyPr>
          <a:lstStyle/>
          <a:p>
            <a:r>
              <a:rPr lang="en-ID" sz="3600" dirty="0" err="1"/>
              <a:t>Paradigma</a:t>
            </a:r>
            <a:r>
              <a:rPr lang="en-ID" sz="3600" dirty="0"/>
              <a:t> </a:t>
            </a:r>
            <a:r>
              <a:rPr lang="en-ID" sz="3600" dirty="0" err="1"/>
              <a:t>Jaringan</a:t>
            </a:r>
            <a:r>
              <a:rPr lang="en-ID" sz="3600" dirty="0"/>
              <a:t> </a:t>
            </a:r>
            <a:r>
              <a:rPr lang="en-ID" sz="3600" dirty="0" err="1"/>
              <a:t>Komputer</a:t>
            </a:r>
            <a:r>
              <a:rPr lang="en-ID" sz="3600" dirty="0"/>
              <a:t> pada Application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3115-FFC7-6EA1-5F44-65D773969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77041"/>
            <a:ext cx="9720073" cy="3303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/>
              <a:t>Pada model </a:t>
            </a:r>
            <a:r>
              <a:rPr lang="en-ID" b="1" dirty="0"/>
              <a:t>OSI Model</a:t>
            </a:r>
            <a:r>
              <a:rPr lang="en-ID" dirty="0"/>
              <a:t>, Application Layer </a:t>
            </a:r>
            <a:r>
              <a:rPr lang="en-ID" dirty="0" err="1"/>
              <a:t>berada</a:t>
            </a:r>
            <a:r>
              <a:rPr lang="en-ID" dirty="0"/>
              <a:t> pada </a:t>
            </a:r>
            <a:r>
              <a:rPr lang="en-ID" b="1" dirty="0"/>
              <a:t>Layer 7</a:t>
            </a:r>
            <a:r>
              <a:rPr lang="en-ID" dirty="0"/>
              <a:t> yang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paling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. </a:t>
            </a:r>
            <a:r>
              <a:rPr lang="en-ID" dirty="0" err="1"/>
              <a:t>Lapisan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oleh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data. Application Layer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paling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model </a:t>
            </a:r>
            <a:r>
              <a:rPr lang="en-ID" dirty="0" err="1"/>
              <a:t>jaringan</a:t>
            </a:r>
            <a:r>
              <a:rPr lang="en-ID" dirty="0"/>
              <a:t> yang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 err="1"/>
              <a:t>antarmuka</a:t>
            </a:r>
            <a:r>
              <a:rPr lang="en-ID" b="1" dirty="0"/>
              <a:t> </a:t>
            </a:r>
            <a:r>
              <a:rPr lang="en-ID" b="1" dirty="0" err="1"/>
              <a:t>antara</a:t>
            </a:r>
            <a:r>
              <a:rPr lang="en-ID" b="1" dirty="0"/>
              <a:t> </a:t>
            </a:r>
            <a:r>
              <a:rPr lang="en-ID" b="1" dirty="0" err="1"/>
              <a:t>aplikasi</a:t>
            </a:r>
            <a:r>
              <a:rPr lang="en-ID" b="1" dirty="0"/>
              <a:t> </a:t>
            </a:r>
            <a:r>
              <a:rPr lang="en-ID" b="1" dirty="0" err="1"/>
              <a:t>pengguna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sistem</a:t>
            </a:r>
            <a:r>
              <a:rPr lang="en-ID" b="1" dirty="0"/>
              <a:t> </a:t>
            </a:r>
            <a:r>
              <a:rPr lang="en-ID" b="1" dirty="0" err="1"/>
              <a:t>jaringan</a:t>
            </a:r>
            <a:r>
              <a:rPr lang="en-ID" dirty="0"/>
              <a:t>. </a:t>
            </a:r>
            <a:r>
              <a:rPr lang="en-ID" dirty="0" err="1"/>
              <a:t>Lapisan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browser, email, dan </a:t>
            </a:r>
            <a:r>
              <a:rPr lang="en-ID" dirty="0" err="1"/>
              <a:t>aplikasi</a:t>
            </a:r>
            <a:r>
              <a:rPr lang="en-ID" dirty="0"/>
              <a:t> file sharing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.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ID" dirty="0"/>
              <a:t>Client Server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ID" dirty="0"/>
              <a:t>Peer to peer (P2P)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ID" dirty="0" err="1"/>
              <a:t>Paradigma</a:t>
            </a:r>
            <a:r>
              <a:rPr lang="en-ID" dirty="0"/>
              <a:t> </a:t>
            </a:r>
            <a:r>
              <a:rPr lang="en-ID" dirty="0" err="1"/>
              <a:t>Campuran</a:t>
            </a:r>
            <a:r>
              <a:rPr lang="en-ID" dirty="0"/>
              <a:t> (mixed)</a:t>
            </a:r>
          </a:p>
        </p:txBody>
      </p:sp>
    </p:spTree>
    <p:extLst>
      <p:ext uri="{BB962C8B-B14F-4D97-AF65-F5344CB8AC3E}">
        <p14:creationId xmlns:p14="http://schemas.microsoft.com/office/powerpoint/2010/main" val="283041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06E1-1705-133E-7778-7E75B74D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42" y="863848"/>
            <a:ext cx="4237985" cy="1499616"/>
          </a:xfrm>
        </p:spPr>
        <p:txBody>
          <a:bodyPr/>
          <a:lstStyle/>
          <a:p>
            <a:r>
              <a:rPr lang="en-US" dirty="0"/>
              <a:t>Client server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760B8-47CB-2E55-9D78-DA78DABA6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704" y="1922913"/>
            <a:ext cx="4553564" cy="30121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1600" dirty="0"/>
              <a:t>Minimal </a:t>
            </a:r>
            <a:r>
              <a:rPr lang="en-US" sz="1600" dirty="0" err="1"/>
              <a:t>sebuah</a:t>
            </a:r>
            <a:r>
              <a:rPr lang="en-US" sz="1600" dirty="0"/>
              <a:t> computer </a:t>
            </a:r>
            <a:r>
              <a:rPr lang="en-US" sz="1600" dirty="0" err="1"/>
              <a:t>sebagai</a:t>
            </a:r>
            <a:r>
              <a:rPr lang="en-US" sz="1600" dirty="0"/>
              <a:t> server dan </a:t>
            </a:r>
            <a:r>
              <a:rPr lang="en-US" sz="1600" dirty="0" err="1"/>
              <a:t>satu</a:t>
            </a:r>
            <a:r>
              <a:rPr lang="en-US" sz="1600" dirty="0"/>
              <a:t> computer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cliet</a:t>
            </a:r>
            <a:r>
              <a:rPr lang="en-US" sz="1600" dirty="0"/>
              <a:t>, server </a:t>
            </a:r>
            <a:r>
              <a:rPr lang="en-US" sz="1600" dirty="0" err="1"/>
              <a:t>bertugas</a:t>
            </a:r>
            <a:r>
              <a:rPr lang="en-US" sz="1600" dirty="0"/>
              <a:t> </a:t>
            </a:r>
            <a:r>
              <a:rPr lang="en-US" sz="1600" dirty="0" err="1"/>
              <a:t>melayani</a:t>
            </a:r>
            <a:r>
              <a:rPr lang="en-US" sz="1600" dirty="0"/>
              <a:t> </a:t>
            </a:r>
            <a:r>
              <a:rPr lang="en-US" sz="1600" dirty="0" err="1"/>
              <a:t>permintaan</a:t>
            </a:r>
            <a:r>
              <a:rPr lang="en-US" sz="1600" dirty="0"/>
              <a:t> client dan client </a:t>
            </a:r>
            <a:r>
              <a:rPr lang="en-US" sz="1600" dirty="0" err="1"/>
              <a:t>bertugas</a:t>
            </a:r>
            <a:r>
              <a:rPr lang="en-US" sz="1600" dirty="0"/>
              <a:t> </a:t>
            </a:r>
            <a:r>
              <a:rPr lang="en-US" sz="1600" dirty="0" err="1"/>
              <a:t>mengirimkan</a:t>
            </a:r>
            <a:r>
              <a:rPr lang="en-US" sz="1600" dirty="0"/>
              <a:t> </a:t>
            </a:r>
            <a:r>
              <a:rPr lang="en-US" sz="1600" dirty="0" err="1"/>
              <a:t>permintaan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server. Cara </a:t>
            </a:r>
            <a:r>
              <a:rPr lang="en-US" sz="1600" dirty="0" err="1"/>
              <a:t>kerjannya</a:t>
            </a:r>
            <a:r>
              <a:rPr lang="en-US" sz="1600" dirty="0"/>
              <a:t> client server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bekerja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diantara</a:t>
            </a:r>
            <a:r>
              <a:rPr lang="en-US" sz="1600" dirty="0"/>
              <a:t> dua </a:t>
            </a:r>
            <a:r>
              <a:rPr lang="en-US" sz="1600" dirty="0" err="1"/>
              <a:t>buah</a:t>
            </a:r>
            <a:r>
              <a:rPr lang="en-US" sz="1600" dirty="0"/>
              <a:t> program </a:t>
            </a:r>
            <a:r>
              <a:rPr lang="en-US" sz="1600" dirty="0" err="1"/>
              <a:t>berjalan</a:t>
            </a:r>
            <a:r>
              <a:rPr lang="en-US" sz="1600" dirty="0"/>
              <a:t>. Pada client server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diantara</a:t>
            </a:r>
            <a:r>
              <a:rPr lang="en-US" sz="1600" dirty="0"/>
              <a:t> client pada application layer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dintar</a:t>
            </a:r>
            <a:r>
              <a:rPr lang="en-US" sz="1600" dirty="0"/>
              <a:t> dua </a:t>
            </a:r>
            <a:r>
              <a:rPr lang="en-US" sz="1600" dirty="0" err="1"/>
              <a:t>buah</a:t>
            </a:r>
            <a:r>
              <a:rPr lang="en-US" sz="1600" dirty="0"/>
              <a:t> program yang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berjalan</a:t>
            </a:r>
            <a:r>
              <a:rPr lang="en-US" sz="1600" dirty="0"/>
              <a:t>. </a:t>
            </a:r>
          </a:p>
          <a:p>
            <a:pPr marL="0" indent="0" algn="just">
              <a:buNone/>
            </a:pPr>
            <a:r>
              <a:rPr lang="en-US" sz="1600" dirty="0"/>
              <a:t>Client </a:t>
            </a:r>
            <a:r>
              <a:rPr lang="en-US" sz="1600" dirty="0" err="1"/>
              <a:t>didefinisikan</a:t>
            </a:r>
            <a:r>
              <a:rPr lang="en-US" sz="1600" dirty="0"/>
              <a:t> </a:t>
            </a:r>
            <a:r>
              <a:rPr lang="en-US" sz="1600" dirty="0" err="1"/>
              <a:t>sebagi</a:t>
            </a:r>
            <a:r>
              <a:rPr lang="en-US" sz="1600" dirty="0"/>
              <a:t> computer yang </a:t>
            </a:r>
            <a:r>
              <a:rPr lang="en-US" sz="1600" dirty="0" err="1"/>
              <a:t>menjalankan</a:t>
            </a:r>
            <a:r>
              <a:rPr lang="en-US" sz="1600" dirty="0"/>
              <a:t> proses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berkomunikasi</a:t>
            </a:r>
            <a:r>
              <a:rPr lang="en-US" sz="1600" dirty="0"/>
              <a:t> </a:t>
            </a:r>
            <a:r>
              <a:rPr lang="en-US" sz="1600" dirty="0" err="1"/>
              <a:t>dengn</a:t>
            </a:r>
            <a:r>
              <a:rPr lang="en-US" sz="1600" dirty="0"/>
              <a:t> </a:t>
            </a:r>
            <a:r>
              <a:rPr lang="en-US" sz="1600" dirty="0" err="1"/>
              <a:t>cra</a:t>
            </a:r>
            <a:r>
              <a:rPr lang="en-US" sz="1600" dirty="0"/>
              <a:t> </a:t>
            </a:r>
            <a:r>
              <a:rPr lang="en-US" sz="1600" dirty="0" err="1"/>
              <a:t>mengirimkn</a:t>
            </a:r>
            <a:r>
              <a:rPr lang="en-US" sz="1600" dirty="0"/>
              <a:t> </a:t>
            </a:r>
            <a:r>
              <a:rPr lang="en-US" sz="1600" dirty="0" err="1"/>
              <a:t>permintaan</a:t>
            </a:r>
            <a:r>
              <a:rPr lang="en-US" sz="1600" dirty="0"/>
              <a:t>  </a:t>
            </a:r>
            <a:r>
              <a:rPr lang="en-US" sz="1600" dirty="0" err="1"/>
              <a:t>ke</a:t>
            </a:r>
            <a:r>
              <a:rPr lang="en-US" sz="1600" dirty="0"/>
              <a:t> server. </a:t>
            </a:r>
          </a:p>
          <a:p>
            <a:pPr marL="0" indent="0" algn="just">
              <a:buNone/>
            </a:pPr>
            <a:r>
              <a:rPr lang="en-US" sz="1600" dirty="0"/>
              <a:t>Server </a:t>
            </a:r>
            <a:r>
              <a:rPr lang="en-US" sz="1600" dirty="0" err="1"/>
              <a:t>didefinisikan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computer yang </a:t>
            </a:r>
            <a:r>
              <a:rPr lang="en-US" sz="1600" dirty="0" err="1"/>
              <a:t>menjalankan</a:t>
            </a:r>
            <a:r>
              <a:rPr lang="en-US" sz="1600" dirty="0"/>
              <a:t> proses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berkomunikasi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menunggu</a:t>
            </a:r>
            <a:r>
              <a:rPr lang="en-US" sz="1600" dirty="0"/>
              <a:t> </a:t>
            </a:r>
            <a:r>
              <a:rPr lang="en-US" sz="1600" dirty="0" err="1"/>
              <a:t>permintaan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client.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4D575-7EAB-9CBB-E300-4B4E5B38B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4" y="1713895"/>
            <a:ext cx="5561761" cy="3755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EB9E9-6F50-BB9D-A40F-0E3C17E7D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837" y="3322335"/>
            <a:ext cx="3422170" cy="20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3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3DCC-BFB0-0D9D-796B-9ACFC6F1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37" y="930272"/>
            <a:ext cx="9720072" cy="958912"/>
          </a:xfrm>
        </p:spPr>
        <p:txBody>
          <a:bodyPr>
            <a:normAutofit/>
          </a:bodyPr>
          <a:lstStyle/>
          <a:p>
            <a:r>
              <a:rPr lang="en-US" sz="3600" dirty="0" err="1"/>
              <a:t>Paradigma</a:t>
            </a:r>
            <a:r>
              <a:rPr lang="en-US" sz="3600" dirty="0"/>
              <a:t> peer to peer (p2P)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0E685-44D4-BA20-1D9F-9F2B27E1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49" y="1670200"/>
            <a:ext cx="9720073" cy="1984076"/>
          </a:xfrm>
        </p:spPr>
        <p:txBody>
          <a:bodyPr>
            <a:normAutofit/>
          </a:bodyPr>
          <a:lstStyle/>
          <a:p>
            <a:r>
              <a:rPr lang="en-US" sz="2000" dirty="0" err="1"/>
              <a:t>Jaringan</a:t>
            </a:r>
            <a:r>
              <a:rPr lang="en-US" sz="2000" dirty="0"/>
              <a:t> peer to peer (P2P)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server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melayani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client.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Jaringan</a:t>
            </a:r>
            <a:r>
              <a:rPr lang="en-US" sz="2000" dirty="0"/>
              <a:t> peer to peer </a:t>
            </a:r>
            <a:r>
              <a:rPr lang="en-US" sz="2000" dirty="0" err="1"/>
              <a:t>digunakan</a:t>
            </a:r>
            <a:r>
              <a:rPr lang="en-US" sz="2000" dirty="0"/>
              <a:t> pada </a:t>
            </a:r>
            <a:r>
              <a:rPr lang="en-US" sz="2000" dirty="0" err="1"/>
              <a:t>suatau</a:t>
            </a:r>
            <a:r>
              <a:rPr lang="en-US" sz="2000" dirty="0"/>
              <a:t> </a:t>
            </a:r>
            <a:r>
              <a:rPr lang="en-US" sz="2000" dirty="0" err="1"/>
              <a:t>instansi</a:t>
            </a:r>
            <a:r>
              <a:rPr lang="en-US" sz="2000" dirty="0"/>
              <a:t> </a:t>
            </a:r>
            <a:r>
              <a:rPr lang="en-US" sz="2000" dirty="0" err="1"/>
              <a:t>pemerintaah</a:t>
            </a:r>
            <a:r>
              <a:rPr lang="en-US" sz="2000" dirty="0"/>
              <a:t> / </a:t>
            </a:r>
            <a:r>
              <a:rPr lang="en-US" sz="2000" dirty="0" err="1"/>
              <a:t>swasta</a:t>
            </a:r>
            <a:r>
              <a:rPr lang="en-US" sz="2000" dirty="0"/>
              <a:t> yang </a:t>
            </a:r>
            <a:r>
              <a:rPr lang="en-US" sz="2000" dirty="0" err="1"/>
              <a:t>ditujukan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internal.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Pada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(telephone, route internet dunia, Pendidikan, </a:t>
            </a:r>
            <a:r>
              <a:rPr lang="en-US" sz="2000" dirty="0" err="1"/>
              <a:t>dll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BD41F-A9D2-8685-DACE-8BB94AA7F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42" y="3585938"/>
            <a:ext cx="8625696" cy="32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1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4BBA2-7082-39D0-009C-7669A18A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905774"/>
            <a:ext cx="9720072" cy="897148"/>
          </a:xfrm>
        </p:spPr>
        <p:txBody>
          <a:bodyPr>
            <a:normAutofit/>
          </a:bodyPr>
          <a:lstStyle/>
          <a:p>
            <a:r>
              <a:rPr lang="en-US" sz="4400" dirty="0"/>
              <a:t>Mixed Paradigm (Hybrid) pada Application Layer</a:t>
            </a:r>
            <a:endParaRPr lang="en-ID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D500-86A9-2514-BD81-119FD857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733909"/>
            <a:ext cx="9146416" cy="1630393"/>
          </a:xfrm>
        </p:spPr>
        <p:txBody>
          <a:bodyPr/>
          <a:lstStyle/>
          <a:p>
            <a:pPr algn="just"/>
            <a:r>
              <a:rPr lang="en-ID" dirty="0"/>
              <a:t>Model </a:t>
            </a:r>
            <a:r>
              <a:rPr lang="en-ID" dirty="0" err="1"/>
              <a:t>arsitektur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pada </a:t>
            </a:r>
            <a:r>
              <a:rPr lang="en-ID" b="1" dirty="0"/>
              <a:t>Application Layer</a:t>
            </a:r>
            <a:r>
              <a:rPr lang="en-ID" dirty="0"/>
              <a:t> yang </a:t>
            </a:r>
            <a:r>
              <a:rPr lang="en-ID" b="1" dirty="0" err="1"/>
              <a:t>menggabungkan</a:t>
            </a:r>
            <a:r>
              <a:rPr lang="en-ID" b="1" dirty="0"/>
              <a:t> </a:t>
            </a:r>
            <a:r>
              <a:rPr lang="en-ID" b="1" dirty="0" err="1"/>
              <a:t>konsep</a:t>
            </a:r>
            <a:r>
              <a:rPr lang="en-ID" b="1" dirty="0"/>
              <a:t> Client–Server dan Peer-to-Peer (P2P). </a:t>
            </a:r>
            <a:r>
              <a:rPr lang="en-ID" dirty="0"/>
              <a:t>Client </a:t>
            </a:r>
            <a:r>
              <a:rPr lang="en-ID" dirty="0" err="1"/>
              <a:t>terhubung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server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(</a:t>
            </a:r>
            <a:r>
              <a:rPr lang="en-ID" dirty="0" err="1"/>
              <a:t>misalnya</a:t>
            </a:r>
            <a:r>
              <a:rPr lang="en-ID" dirty="0"/>
              <a:t> daftar file </a:t>
            </a:r>
            <a:r>
              <a:rPr lang="en-ID" dirty="0" err="1"/>
              <a:t>atau</a:t>
            </a:r>
            <a:r>
              <a:rPr lang="en-ID" dirty="0"/>
              <a:t> user), client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client lain (peer-to-peer), dan data </a:t>
            </a:r>
            <a:r>
              <a:rPr lang="en-ID" dirty="0" err="1"/>
              <a:t>ditransfer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peer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server. </a:t>
            </a:r>
          </a:p>
          <a:p>
            <a:pPr algn="just"/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3A466-3F46-C1E8-3A1F-10BBAAAA0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4" y="3429000"/>
            <a:ext cx="3558744" cy="3158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A00C7-78EC-30FC-2BC4-B53A243FC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20" y="3050097"/>
            <a:ext cx="4678123" cy="353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4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F677-31C3-D628-C93A-79203F03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Application programming interface (API)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D8359-FB9D-CB7F-C340-B07A25DF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698" y="2723662"/>
            <a:ext cx="4580627" cy="323719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1800" dirty="0" err="1"/>
              <a:t>Sekumpulan</a:t>
            </a:r>
            <a:r>
              <a:rPr lang="en-US" sz="1800" dirty="0"/>
              <a:t> </a:t>
            </a:r>
            <a:r>
              <a:rPr lang="en-US" sz="1800" dirty="0" err="1"/>
              <a:t>instruksi</a:t>
            </a:r>
            <a:r>
              <a:rPr lang="en-US" sz="1800" dirty="0"/>
              <a:t> yang </a:t>
            </a:r>
            <a:r>
              <a:rPr lang="en-US" sz="1800" dirty="0" err="1"/>
              <a:t>berada</a:t>
            </a:r>
            <a:r>
              <a:rPr lang="en-US" sz="1800" dirty="0"/>
              <a:t> pada dua </a:t>
            </a:r>
            <a:r>
              <a:rPr lang="en-US" sz="1800" dirty="0" err="1"/>
              <a:t>entitas</a:t>
            </a:r>
            <a:r>
              <a:rPr lang="en-US" sz="1800" dirty="0"/>
              <a:t>,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entitas</a:t>
            </a:r>
            <a:r>
              <a:rPr lang="en-US" sz="1800" dirty="0"/>
              <a:t> yang </a:t>
            </a:r>
            <a:r>
              <a:rPr lang="en-US" sz="1800" dirty="0" err="1"/>
              <a:t>berjalan</a:t>
            </a:r>
            <a:r>
              <a:rPr lang="en-US" sz="1800" dirty="0"/>
              <a:t> pada </a:t>
            </a:r>
            <a:r>
              <a:rPr lang="en-US" sz="1800" dirty="0" err="1"/>
              <a:t>sisi</a:t>
            </a:r>
            <a:r>
              <a:rPr lang="en-US" sz="1800" dirty="0"/>
              <a:t> application layer dan pada system </a:t>
            </a:r>
            <a:r>
              <a:rPr lang="en-US" sz="1800" dirty="0" err="1"/>
              <a:t>operasi</a:t>
            </a:r>
            <a:r>
              <a:rPr lang="en-US" sz="18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800" dirty="0"/>
              <a:t>Kumpulan </a:t>
            </a:r>
            <a:r>
              <a:rPr lang="en-US" sz="1800" dirty="0" err="1"/>
              <a:t>beragam</a:t>
            </a:r>
            <a:r>
              <a:rPr lang="en-US" sz="1800" dirty="0"/>
              <a:t> </a:t>
            </a:r>
            <a:r>
              <a:rPr lang="en-US" sz="1800" dirty="0" err="1"/>
              <a:t>perintah</a:t>
            </a:r>
            <a:r>
              <a:rPr lang="en-US" sz="1800" dirty="0"/>
              <a:t> , </a:t>
            </a:r>
            <a:r>
              <a:rPr lang="en-US" sz="1800" dirty="0" err="1"/>
              <a:t>fungsi</a:t>
            </a:r>
            <a:r>
              <a:rPr lang="en-US" sz="1800" dirty="0"/>
              <a:t>, dan protocol </a:t>
            </a:r>
            <a:r>
              <a:rPr lang="en-US" sz="1800" dirty="0" err="1"/>
              <a:t>didalam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computer, yang </a:t>
            </a:r>
            <a:r>
              <a:rPr lang="en-US" sz="1800" dirty="0" err="1"/>
              <a:t>bekerjasama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menjadikan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berkomunikasi</a:t>
            </a:r>
            <a:r>
              <a:rPr lang="en-US" sz="1800" dirty="0"/>
              <a:t> </a:t>
            </a:r>
            <a:r>
              <a:rPr lang="en-US" sz="1800" dirty="0" err="1"/>
              <a:t>deng</a:t>
            </a:r>
            <a:r>
              <a:rPr lang="en-US" sz="1800" dirty="0"/>
              <a:t> system </a:t>
            </a:r>
            <a:r>
              <a:rPr lang="en-US" sz="1800" dirty="0" err="1"/>
              <a:t>operasi</a:t>
            </a:r>
            <a:r>
              <a:rPr lang="en-US" sz="1800" dirty="0"/>
              <a:t>, </a:t>
            </a:r>
            <a:r>
              <a:rPr lang="en-US" sz="1800" dirty="0" err="1"/>
              <a:t>perangkat</a:t>
            </a:r>
            <a:r>
              <a:rPr lang="en-US" sz="1800" dirty="0"/>
              <a:t> </a:t>
            </a:r>
            <a:r>
              <a:rPr lang="en-US" sz="1800" dirty="0" err="1"/>
              <a:t>keras</a:t>
            </a:r>
            <a:r>
              <a:rPr lang="en-US" sz="1800" dirty="0"/>
              <a:t> computer dan computer </a:t>
            </a:r>
            <a:r>
              <a:rPr lang="en-US" sz="1800" dirty="0" err="1"/>
              <a:t>lainnya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computer.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sz="1800" dirty="0" err="1"/>
              <a:t>Kombinasi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beragam</a:t>
            </a:r>
            <a:r>
              <a:rPr lang="en-ID" sz="1800" dirty="0"/>
              <a:t> </a:t>
            </a:r>
            <a:r>
              <a:rPr lang="en-ID" sz="1800" dirty="0" err="1"/>
              <a:t>perintah</a:t>
            </a:r>
            <a:r>
              <a:rPr lang="en-ID" sz="1800" dirty="0"/>
              <a:t> dan </a:t>
            </a:r>
            <a:r>
              <a:rPr lang="en-ID" sz="1800" dirty="0" err="1"/>
              <a:t>prosedur</a:t>
            </a:r>
            <a:r>
              <a:rPr lang="en-ID" sz="1800" dirty="0"/>
              <a:t> </a:t>
            </a:r>
            <a:r>
              <a:rPr lang="en-ID" sz="1800" dirty="0" err="1"/>
              <a:t>sehingga</a:t>
            </a:r>
            <a:r>
              <a:rPr lang="en-ID" sz="1800" dirty="0"/>
              <a:t> </a:t>
            </a:r>
            <a:r>
              <a:rPr lang="en-ID" sz="1800" dirty="0" err="1"/>
              <a:t>memudahkan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pengembangan</a:t>
            </a:r>
            <a:r>
              <a:rPr lang="en-ID" sz="1800" dirty="0"/>
              <a:t> </a:t>
            </a:r>
            <a:r>
              <a:rPr lang="en-ID" sz="1800" dirty="0" err="1"/>
              <a:t>perangakt</a:t>
            </a:r>
            <a:r>
              <a:rPr lang="en-ID" sz="1800" dirty="0"/>
              <a:t> </a:t>
            </a:r>
            <a:r>
              <a:rPr lang="en-ID" sz="1800" dirty="0" err="1"/>
              <a:t>lunak</a:t>
            </a:r>
            <a:r>
              <a:rPr lang="en-ID" sz="18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1A482-F6D4-3CDB-6D3A-71A9FCA2B647}"/>
              </a:ext>
            </a:extLst>
          </p:cNvPr>
          <p:cNvSpPr txBox="1"/>
          <p:nvPr/>
        </p:nvSpPr>
        <p:spPr>
          <a:xfrm>
            <a:off x="1097712" y="1767309"/>
            <a:ext cx="10133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API </a:t>
            </a:r>
            <a:r>
              <a:rPr lang="en-ID" sz="2400" dirty="0" err="1"/>
              <a:t>bertindak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perantara</a:t>
            </a:r>
            <a:r>
              <a:rPr lang="en-ID" sz="2400" dirty="0"/>
              <a:t> (interface) yang </a:t>
            </a:r>
            <a:r>
              <a:rPr lang="en-ID" sz="2400" dirty="0" err="1"/>
              <a:t>menghubungkan</a:t>
            </a:r>
            <a:r>
              <a:rPr lang="en-ID" sz="2400" dirty="0"/>
              <a:t> dua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perlu</a:t>
            </a:r>
            <a:r>
              <a:rPr lang="en-ID" sz="2400" dirty="0"/>
              <a:t> </a:t>
            </a:r>
            <a:r>
              <a:rPr lang="en-ID" sz="2400" dirty="0" err="1"/>
              <a:t>mengetahui</a:t>
            </a:r>
            <a:r>
              <a:rPr lang="en-ID" sz="2400" dirty="0"/>
              <a:t> detail </a:t>
            </a:r>
            <a:r>
              <a:rPr lang="en-ID" sz="2400" dirty="0" err="1"/>
              <a:t>implementasi</a:t>
            </a:r>
            <a:r>
              <a:rPr lang="en-ID" sz="2400" dirty="0"/>
              <a:t> masing-masing.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81EEE-CF1B-2517-04AF-093CD10A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52" y="2853059"/>
            <a:ext cx="5101087" cy="36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2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0F9B-994B-7091-069C-4C117FB8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Application </a:t>
            </a:r>
            <a:r>
              <a:rPr lang="en-US" sz="4000" dirty="0" err="1"/>
              <a:t>standar</a:t>
            </a:r>
            <a:r>
              <a:rPr lang="en-US" sz="4000" dirty="0"/>
              <a:t> client server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815B0-8EAF-6E0B-0C58-83EAC5C1B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757029"/>
            <a:ext cx="5997774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WWW (</a:t>
            </a:r>
            <a:r>
              <a:rPr lang="en-US" dirty="0" err="1"/>
              <a:t>worid</a:t>
            </a:r>
            <a:r>
              <a:rPr lang="en-US" dirty="0"/>
              <a:t> wide web)</a:t>
            </a:r>
          </a:p>
          <a:p>
            <a:pPr marL="310896" lvl="2" indent="0">
              <a:buNone/>
            </a:pPr>
            <a:r>
              <a:rPr lang="en-US" dirty="0"/>
              <a:t>www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sebagaai</a:t>
            </a:r>
            <a:r>
              <a:rPr lang="en-US" dirty="0"/>
              <a:t> web,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HTTP (hyper text transfer protocol) protocol yang </a:t>
            </a:r>
            <a:r>
              <a:rPr lang="en-US" dirty="0" err="1"/>
              <a:t>digunkan</a:t>
            </a:r>
            <a:r>
              <a:rPr lang="en-US" dirty="0"/>
              <a:t>. Pada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web jug </a:t>
            </a:r>
            <a:r>
              <a:rPr lang="en-US" dirty="0" err="1"/>
              <a:t>terdpat</a:t>
            </a:r>
            <a:r>
              <a:rPr lang="en-US" dirty="0"/>
              <a:t> “URL” (uniform resource locator), yang </a:t>
            </a:r>
            <a:r>
              <a:rPr lang="en-US" dirty="0" err="1"/>
              <a:t>merupkn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Alamat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web.</a:t>
            </a:r>
          </a:p>
          <a:p>
            <a:pPr marL="310896" lvl="2" indent="0">
              <a:buNone/>
            </a:pPr>
            <a:r>
              <a:rPr lang="en-US" dirty="0"/>
              <a:t>Pada URL </a:t>
            </a:r>
            <a:r>
              <a:rPr lang="en-US" dirty="0" err="1"/>
              <a:t>memuat</a:t>
            </a:r>
            <a:r>
              <a:rPr lang="en-US" dirty="0"/>
              <a:t> 4 </a:t>
            </a:r>
            <a:r>
              <a:rPr lang="en-US" dirty="0" err="1"/>
              <a:t>buh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penulisannya</a:t>
            </a:r>
            <a:r>
              <a:rPr lang="en-US" dirty="0"/>
              <a:t>.</a:t>
            </a:r>
          </a:p>
          <a:p>
            <a:pPr marL="653796" lvl="2" indent="-342900">
              <a:buAutoNum type="arabicPeriod"/>
            </a:pPr>
            <a:r>
              <a:rPr lang="en-US" dirty="0" err="1"/>
              <a:t>Protokol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, protocol yang </a:t>
            </a:r>
            <a:r>
              <a:rPr lang="en-US" dirty="0" err="1"/>
              <a:t>dituju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protocol http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URL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mencantumkan</a:t>
            </a:r>
            <a:r>
              <a:rPr lang="en-US" dirty="0"/>
              <a:t> protocol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.</a:t>
            </a:r>
            <a:endParaRPr lang="en-ID" dirty="0"/>
          </a:p>
          <a:p>
            <a:pPr marL="653796" lvl="2" indent="-342900">
              <a:buAutoNum type="arabicPeriod"/>
            </a:pPr>
            <a:r>
              <a:rPr lang="en-ID" dirty="0"/>
              <a:t>Host (computer) yang </a:t>
            </a:r>
            <a:r>
              <a:rPr lang="en-ID" dirty="0" err="1"/>
              <a:t>dituju</a:t>
            </a:r>
            <a:r>
              <a:rPr lang="en-ID" dirty="0"/>
              <a:t>, URL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mencantumkan</a:t>
            </a:r>
            <a:r>
              <a:rPr lang="en-ID" dirty="0"/>
              <a:t> Alamat </a:t>
            </a:r>
            <a:r>
              <a:rPr lang="en-ID" dirty="0" err="1"/>
              <a:t>dari</a:t>
            </a:r>
            <a:r>
              <a:rPr lang="en-ID" dirty="0"/>
              <a:t> computer server yang </a:t>
            </a:r>
            <a:r>
              <a:rPr lang="en-ID" dirty="0" err="1"/>
              <a:t>dituju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computer </a:t>
            </a:r>
            <a:r>
              <a:rPr lang="en-ID" dirty="0" err="1"/>
              <a:t>pemberi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.</a:t>
            </a:r>
          </a:p>
          <a:p>
            <a:pPr marL="653796" lvl="2" indent="-342900">
              <a:buAutoNum type="arabicPeriod"/>
            </a:pPr>
            <a:r>
              <a:rPr lang="en-ID" dirty="0"/>
              <a:t>Port yang </a:t>
            </a:r>
            <a:r>
              <a:rPr lang="en-ID" dirty="0" err="1"/>
              <a:t>digunakan</a:t>
            </a:r>
            <a:r>
              <a:rPr lang="en-ID" dirty="0"/>
              <a:t>, </a:t>
            </a:r>
            <a:r>
              <a:rPr lang="en-ID" dirty="0" err="1"/>
              <a:t>nomor</a:t>
            </a:r>
            <a:r>
              <a:rPr lang="en-ID" dirty="0"/>
              <a:t> port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dan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bentrok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lain.</a:t>
            </a:r>
          </a:p>
          <a:p>
            <a:pPr marL="653796" lvl="2" indent="-342900">
              <a:buAutoNum type="arabicPeriod"/>
            </a:pPr>
            <a:r>
              <a:rPr lang="en-ID" b="1" dirty="0"/>
              <a:t>Path </a:t>
            </a:r>
            <a:r>
              <a:rPr lang="en-ID" b="1" dirty="0" err="1"/>
              <a:t>dalam</a:t>
            </a:r>
            <a:r>
              <a:rPr lang="en-ID" b="1" dirty="0"/>
              <a:t> API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URL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resource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diakses</a:t>
            </a:r>
            <a:r>
              <a:rPr lang="en-ID" dirty="0"/>
              <a:t> oleh client. Path sangat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desain</a:t>
            </a:r>
            <a:r>
              <a:rPr lang="en-ID" dirty="0"/>
              <a:t> API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dan </a:t>
            </a:r>
            <a:r>
              <a:rPr lang="en-ID" dirty="0" err="1"/>
              <a:t>kemudahan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API </a:t>
            </a:r>
            <a:r>
              <a:rPr lang="en-ID" dirty="0" err="1"/>
              <a:t>tersebut</a:t>
            </a:r>
            <a:r>
              <a:rPr lang="en-ID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E1FBC-7091-CE09-972A-FD3B45F15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932" y="2869002"/>
            <a:ext cx="45910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D9E5-898E-2142-740C-D36D9EF0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79" y="1026542"/>
            <a:ext cx="9720072" cy="652847"/>
          </a:xfrm>
        </p:spPr>
        <p:txBody>
          <a:bodyPr>
            <a:normAutofit/>
          </a:bodyPr>
          <a:lstStyle/>
          <a:p>
            <a:r>
              <a:rPr lang="en-US" sz="4000" dirty="0"/>
              <a:t>telnet dan ssh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C6D2C-459A-11CB-3357-02B4E56C5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681" y="1650748"/>
            <a:ext cx="9720073" cy="1121434"/>
          </a:xfrm>
        </p:spPr>
        <p:txBody>
          <a:bodyPr/>
          <a:lstStyle/>
          <a:p>
            <a:r>
              <a:rPr lang="en-US" dirty="0" err="1"/>
              <a:t>Merupakan</a:t>
            </a:r>
            <a:r>
              <a:rPr lang="en-US" dirty="0"/>
              <a:t> dua protocol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client server di internet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remote login </a:t>
            </a:r>
            <a:r>
              <a:rPr lang="en-US" dirty="0" err="1"/>
              <a:t>ke</a:t>
            </a:r>
            <a:r>
              <a:rPr lang="en-US" dirty="0"/>
              <a:t> computer lain, </a:t>
            </a:r>
            <a:r>
              <a:rPr lang="en-US" dirty="0" err="1"/>
              <a:t>namun</a:t>
            </a:r>
            <a:r>
              <a:rPr lang="en-US" dirty="0"/>
              <a:t> SSH </a:t>
            </a:r>
            <a:r>
              <a:rPr lang="en-US" dirty="0" err="1"/>
              <a:t>memiliki</a:t>
            </a:r>
            <a:r>
              <a:rPr lang="en-US" dirty="0"/>
              <a:t> Tingkat </a:t>
            </a:r>
            <a:r>
              <a:rPr lang="en-US" dirty="0" err="1"/>
              <a:t>keamanan</a:t>
            </a:r>
            <a:r>
              <a:rPr lang="en-US" dirty="0"/>
              <a:t> yang relative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CEA04-6717-EF08-E66C-C638FDB99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68" y="2639683"/>
            <a:ext cx="7177177" cy="40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18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7A7C301-87CC-4EB1-AF40-15075522FC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402E5-52EF-430B-8CCB-B4AAA8C46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231547-F69E-41A9-93A9-B70B5E3064F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Retail design</Template>
  <TotalTime>22003</TotalTime>
  <Words>1237</Words>
  <Application>Microsoft Office PowerPoint</Application>
  <PresentationFormat>Widescreen</PresentationFormat>
  <Paragraphs>70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Rounded MT Bold</vt:lpstr>
      <vt:lpstr>Calibri</vt:lpstr>
      <vt:lpstr>Courier New</vt:lpstr>
      <vt:lpstr>Symbol</vt:lpstr>
      <vt:lpstr>Tw Cen MT</vt:lpstr>
      <vt:lpstr>Tw Cen MT Condensed</vt:lpstr>
      <vt:lpstr>Wingdings</vt:lpstr>
      <vt:lpstr>Wingdings 3</vt:lpstr>
      <vt:lpstr>Integral</vt:lpstr>
      <vt:lpstr>OSI Layer</vt:lpstr>
      <vt:lpstr>Application Layer</vt:lpstr>
      <vt:lpstr>Paradigma Jaringan Komputer pada Application Layer</vt:lpstr>
      <vt:lpstr>Client server</vt:lpstr>
      <vt:lpstr>Paradigma peer to peer (p2P)</vt:lpstr>
      <vt:lpstr>Mixed Paradigm (Hybrid) pada Application Layer</vt:lpstr>
      <vt:lpstr>Application programming interface (API)</vt:lpstr>
      <vt:lpstr>Application standar client server</vt:lpstr>
      <vt:lpstr>telnet dan ssh</vt:lpstr>
      <vt:lpstr>DHCP (Dynaic host configuration protocol)</vt:lpstr>
      <vt:lpstr>Socket programming</vt:lpstr>
      <vt:lpstr>Over the top</vt:lpstr>
      <vt:lpstr>Telco world, ott world dan ott service</vt:lpstr>
      <vt:lpstr>Kategori aplikasi dan layanan berbasis ott</vt:lpstr>
      <vt:lpstr>Ott dan cloud computing</vt:lpstr>
      <vt:lpstr>Ott dan cloud computing</vt:lpstr>
      <vt:lpstr>Terimakasih</vt:lpstr>
      <vt:lpstr>Tugas Pemahaman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Dibyo s</dc:creator>
  <cp:lastModifiedBy>Dibyo s</cp:lastModifiedBy>
  <cp:revision>4</cp:revision>
  <dcterms:created xsi:type="dcterms:W3CDTF">2026-03-16T02:08:39Z</dcterms:created>
  <dcterms:modified xsi:type="dcterms:W3CDTF">2026-03-31T08:52:34Z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