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77" r:id="rId3"/>
    <p:sldId id="278" r:id="rId4"/>
    <p:sldId id="279" r:id="rId5"/>
    <p:sldId id="280" r:id="rId6"/>
    <p:sldId id="281" r:id="rId7"/>
    <p:sldId id="275" r:id="rId8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444" autoAdjust="0"/>
  </p:normalViewPr>
  <p:slideViewPr>
    <p:cSldViewPr>
      <p:cViewPr varScale="1">
        <p:scale>
          <a:sx n="70" d="100"/>
          <a:sy n="70" d="100"/>
        </p:scale>
        <p:origin x="1157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981AC12-766F-456A-86D2-BC19F01AFC5B}" type="datetimeFigureOut">
              <a:rPr lang="en-US"/>
              <a:pPr>
                <a:defRPr/>
              </a:pPr>
              <a:t>4/16/2025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A01A69D2-1B16-43A2-9A0D-663831508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880D61-0919-404C-A1A4-F91817543289}" type="datetimeFigureOut">
              <a:rPr lang="en-US"/>
              <a:pPr>
                <a:defRPr/>
              </a:pPr>
              <a:t>4/16/2025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B440B2A-69E9-4708-9860-DEF1DF334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DCBD50-53AD-4B35-8C79-7C72797D0A8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  <p:sp>
        <p:nvSpPr>
          <p:cNvPr id="36869" name="Footer Placeholder 4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rev. ....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56A3B-3F6D-4506-A101-EAE0FB8E3FF9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F5D84-B392-4107-8E50-03CB1B679E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715F7-D215-4FE0-9759-8AB425E0840B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23DA5-A9A4-4AF6-BD02-FBE419364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BEB8F-E275-41C6-A301-7866781FB1F5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A5DA4-E26B-4060-ACD8-D6C083D72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0DADC-F7E1-4A7F-A731-06357ABB9021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8C7B0-1C7A-4C6E-BAC1-141946CF9B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975AE-C2ED-4666-8B40-0908F567EEF4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227D0-18CC-487E-9207-45CE974B37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031C1-DE3B-4E03-AB4B-9DD08A175553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2B0D3-AA91-4054-94E9-4367EAF392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62E5B-5A7B-4982-938F-B94A909B1569}" type="datetime1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0987A-D7D7-4C73-B25A-7B957B972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D2DB4-2B33-4517-8726-BB70431A07E1}" type="datetime1">
              <a:rPr lang="en-US" smtClean="0"/>
              <a:t>4/16/2025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361D7-2371-486B-95F1-C660C4A612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68B44-0629-47B9-83E0-202DFA920C20}" type="datetime1">
              <a:rPr lang="en-US" smtClean="0"/>
              <a:t>4/16/2025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8524F-3A04-4F6D-A021-A5179A84B8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F12DA-39B7-456B-B7D9-9B96E481CCD0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8D83E-ECAB-41FE-AE8B-DBF31A0B3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7328D-FF9F-4B8F-9695-728B76D96CC2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1DA60-C979-4A75-BD84-D3985E8253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65E0D38-8DB3-4487-B479-94D1F5437B64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61E08C-3D8A-4922-80CE-30866E1365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928802"/>
            <a:ext cx="9144000" cy="17504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Using Decision Trees for Classiﬁcation 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Pertemuan</a:t>
            </a:r>
            <a:r>
              <a:rPr lang="en-US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 </a:t>
            </a:r>
            <a:r>
              <a:rPr 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9</a:t>
            </a:r>
          </a:p>
        </p:txBody>
      </p:sp>
      <p:pic>
        <p:nvPicPr>
          <p:cNvPr id="4099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6C667E-63E6-4AC4-A831-845207D9577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BEF9F06-07B3-48B6-B496-22484947E236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Decision Rules and Decision Trees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txBody>
          <a:bodyPr>
            <a:normAutofit/>
          </a:bodyPr>
          <a:lstStyle/>
          <a:p>
            <a:endParaRPr lang="en-US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Decision rules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aturan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digunakan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sistem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klasifikasi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membuat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keputusan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Aturan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berbentuk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IF-THEN yang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menyatakan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kondisi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perlu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dipenuhi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memilih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kategori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kelas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tertentu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 Decision tree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representasi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grafis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decision rules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pohon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Setiap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node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pohon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mewakili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fitur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diuji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dan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setiap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cabang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mewakili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pengujian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fitur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tersebut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Contoh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pohon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keputusan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925AA2-642E-4F8C-9DAE-4421669C7E89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B99C3D7-373E-4484-BD08-C6F2809E62DC}"/>
              </a:ext>
            </a:extLst>
          </p:cNvPr>
          <p:cNvSpPr txBox="1"/>
          <p:nvPr/>
        </p:nvSpPr>
        <p:spPr>
          <a:xfrm>
            <a:off x="4644008" y="3995678"/>
            <a:ext cx="381642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 [</a:t>
            </a:r>
            <a:r>
              <a:rPr lang="en-US" dirty="0" err="1"/>
              <a:t>umur</a:t>
            </a:r>
            <a:r>
              <a:rPr lang="en-US" dirty="0"/>
              <a:t>]</a:t>
            </a:r>
          </a:p>
          <a:p>
            <a:r>
              <a:rPr lang="en-US" dirty="0"/>
              <a:t>               /  \</a:t>
            </a:r>
          </a:p>
          <a:p>
            <a:r>
              <a:rPr lang="en-US" dirty="0"/>
              <a:t>         &lt;=30     &gt;30</a:t>
            </a:r>
          </a:p>
          <a:p>
            <a:r>
              <a:rPr lang="en-US" dirty="0"/>
              <a:t>          /          \</a:t>
            </a:r>
          </a:p>
          <a:p>
            <a:r>
              <a:rPr lang="en-US" dirty="0"/>
              <a:t>   [</a:t>
            </a:r>
            <a:r>
              <a:rPr lang="en-US" dirty="0" err="1"/>
              <a:t>kolesterol</a:t>
            </a:r>
            <a:r>
              <a:rPr lang="en-US" dirty="0"/>
              <a:t>]   [</a:t>
            </a:r>
            <a:r>
              <a:rPr lang="en-US" dirty="0" err="1"/>
              <a:t>aktif</a:t>
            </a:r>
            <a:r>
              <a:rPr lang="en-US" dirty="0"/>
              <a:t>]  </a:t>
            </a:r>
          </a:p>
          <a:p>
            <a:r>
              <a:rPr lang="en-US" dirty="0"/>
              <a:t>      /  \            /   \</a:t>
            </a:r>
          </a:p>
          <a:p>
            <a:r>
              <a:rPr lang="en-US" dirty="0"/>
              <a:t>   </a:t>
            </a:r>
            <a:r>
              <a:rPr lang="en-US" dirty="0" err="1"/>
              <a:t>tinggi</a:t>
            </a:r>
            <a:r>
              <a:rPr lang="en-US" dirty="0"/>
              <a:t> normal   </a:t>
            </a:r>
            <a:r>
              <a:rPr lang="en-US" dirty="0" err="1"/>
              <a:t>ya</a:t>
            </a:r>
            <a:r>
              <a:rPr lang="en-US" dirty="0"/>
              <a:t>   </a:t>
            </a:r>
            <a:r>
              <a:rPr lang="en-US" dirty="0" err="1"/>
              <a:t>tidak</a:t>
            </a:r>
            <a:endParaRPr lang="en-US" dirty="0"/>
          </a:p>
          <a:p>
            <a:r>
              <a:rPr lang="en-US" dirty="0"/>
              <a:t>      |        |       |        |</a:t>
            </a:r>
          </a:p>
          <a:p>
            <a:r>
              <a:rPr lang="en-US" dirty="0"/>
              <a:t>   "</a:t>
            </a:r>
            <a:r>
              <a:rPr lang="en-US" dirty="0" err="1"/>
              <a:t>penyakit</a:t>
            </a:r>
            <a:r>
              <a:rPr lang="en-US" dirty="0"/>
              <a:t>" "</a:t>
            </a:r>
            <a:r>
              <a:rPr lang="en-US" dirty="0" err="1"/>
              <a:t>sehat</a:t>
            </a:r>
            <a:r>
              <a:rPr lang="en-US" dirty="0"/>
              <a:t>" "</a:t>
            </a:r>
            <a:r>
              <a:rPr lang="en-US" dirty="0" err="1"/>
              <a:t>sehat</a:t>
            </a:r>
            <a:r>
              <a:rPr lang="en-US" dirty="0"/>
              <a:t>" "</a:t>
            </a:r>
            <a:r>
              <a:rPr lang="en-US" dirty="0" err="1"/>
              <a:t>penyakit</a:t>
            </a:r>
            <a:r>
              <a:rPr lang="en-US" dirty="0"/>
              <a:t>"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</a:pPr>
            <a:r>
              <a:rPr lang="en-US" sz="3200" b="1" dirty="0"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Tahapan </a:t>
            </a:r>
            <a:r>
              <a:rPr lang="en-US" sz="3200" b="1" dirty="0" err="1"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Klasifikasi</a:t>
            </a:r>
            <a:r>
              <a:rPr lang="en-US" sz="18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6F3ADC-BAD7-4B3C-9CE4-9E3E29CB9930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D6DC81-658C-4B20-A738-F2A27ECF3468}"/>
              </a:ext>
            </a:extLst>
          </p:cNvPr>
          <p:cNvSpPr txBox="1"/>
          <p:nvPr/>
        </p:nvSpPr>
        <p:spPr>
          <a:xfrm>
            <a:off x="683568" y="1844824"/>
            <a:ext cx="6696744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Decision tree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representasi</a:t>
            </a:r>
            <a:r>
              <a:rPr lang="en-US" dirty="0"/>
              <a:t> </a:t>
            </a:r>
            <a:r>
              <a:rPr lang="en-US" dirty="0" err="1"/>
              <a:t>grafis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decision rules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pohon</a:t>
            </a:r>
            <a:r>
              <a:rPr lang="en-US" dirty="0"/>
              <a:t>. </a:t>
            </a:r>
            <a:r>
              <a:rPr lang="en-US" dirty="0" err="1"/>
              <a:t>Setiap</a:t>
            </a:r>
            <a:r>
              <a:rPr lang="en-US" dirty="0"/>
              <a:t> node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fitur</a:t>
            </a:r>
            <a:r>
              <a:rPr lang="en-US" dirty="0"/>
              <a:t> yang </a:t>
            </a:r>
            <a:r>
              <a:rPr lang="en-US" dirty="0" err="1"/>
              <a:t>diuji</a:t>
            </a:r>
            <a:r>
              <a:rPr lang="en-US" dirty="0"/>
              <a:t>, dan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fitur</a:t>
            </a:r>
            <a:r>
              <a:rPr lang="en-US" dirty="0"/>
              <a:t> </a:t>
            </a:r>
            <a:r>
              <a:rPr lang="en-US" dirty="0" err="1"/>
              <a:t>tersebut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memetakan</a:t>
            </a:r>
            <a:r>
              <a:rPr lang="en-US" dirty="0"/>
              <a:t> </a:t>
            </a:r>
            <a:r>
              <a:rPr lang="en-US" dirty="0" err="1"/>
              <a:t>serangkaian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terstruktur</a:t>
            </a:r>
            <a:r>
              <a:rPr lang="en-US" dirty="0"/>
              <a:t> dan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daun</a:t>
            </a:r>
            <a:r>
              <a:rPr lang="en-US" dirty="0"/>
              <a:t> </a:t>
            </a:r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yang </a:t>
            </a:r>
            <a:r>
              <a:rPr lang="en-US" dirty="0" err="1"/>
              <a:t>diprediksi</a:t>
            </a:r>
            <a:r>
              <a:rPr lang="en-US" dirty="0"/>
              <a:t>..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Bef>
                <a:spcPts val="2400"/>
              </a:spcBef>
            </a:pPr>
            <a:r>
              <a:rPr lang="en-US" sz="1800" b="1" kern="0" dirty="0">
                <a:solidFill>
                  <a:srgbClr val="365F91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The TDIDT Algorithm (Top-Down Induction of Decision Trees)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57BFC3-B626-42F0-A1A2-53C902B10510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206B24-A304-4FF9-AF14-9006F4A077D1}"/>
              </a:ext>
            </a:extLst>
          </p:cNvPr>
          <p:cNvSpPr txBox="1"/>
          <p:nvPr/>
        </p:nvSpPr>
        <p:spPr>
          <a:xfrm>
            <a:off x="395536" y="1281713"/>
            <a:ext cx="7128792" cy="35071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TDIDT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digunakan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membangun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pohon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keputusan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bekerja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secara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top-down,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mulai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pohon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membagi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data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hingga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mencapai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keputusan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akhir</a:t>
            </a:r>
            <a:endParaRPr lang="en-US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1000"/>
              </a:spcBef>
            </a:pPr>
            <a:r>
              <a:rPr lang="en-US" sz="18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Langkah-</a:t>
            </a:r>
            <a:r>
              <a:rPr lang="en-US" sz="1800" b="1" dirty="0" err="1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langkah</a:t>
            </a:r>
            <a:r>
              <a:rPr lang="en-US" sz="18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18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TDIDT: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1.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Mulai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seluruh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data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2.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Pilih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fitur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terbaik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membagi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data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3.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Bagi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data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subset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berdasarkan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fitur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tersebut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4.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Ulangi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proses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setiap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subset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5. Stop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data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homogen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ada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fitur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pemisahan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lebih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lanjut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Pseudocode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TDIDT: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6EE1CF-9202-4B9A-AE72-EC7E1D968830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3D507-92CB-4BC6-9C2F-11A1B1B88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function TDIDT(Dataset):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if all instances in Dataset have the same class label: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return a leaf node with that class label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if no remaining attributes to split: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return a leaf node with the majority class label in Dataset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A = choose best attribute to split on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Create a new node for A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for each possible value of A: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D_A = subset of Dataset where A has that value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child_node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= TDIDT(D_A)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attach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child_node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to A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return the tree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5ABD3-0692-487F-8059-81E2E559BA51}" type="datetime1">
              <a:rPr lang="en-US" smtClean="0"/>
              <a:t>4/16/2025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41E2C9-90B4-45C2-BA05-A23E7FED9912}"/>
              </a:ext>
            </a:extLst>
          </p:cNvPr>
          <p:cNvSpPr txBox="1"/>
          <p:nvPr/>
        </p:nvSpPr>
        <p:spPr>
          <a:xfrm>
            <a:off x="2483768" y="18864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Types of Reasoning</a:t>
            </a:r>
            <a:endParaRPr lang="en-US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A9F239-72FD-4CA3-8710-2578B76ECA36}"/>
              </a:ext>
            </a:extLst>
          </p:cNvPr>
          <p:cNvSpPr txBox="1"/>
          <p:nvPr/>
        </p:nvSpPr>
        <p:spPr>
          <a:xfrm>
            <a:off x="611560" y="620688"/>
            <a:ext cx="8136904" cy="47193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</a:pPr>
            <a:r>
              <a:rPr lang="en-US" sz="24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Deductive Reasoning: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Penalaran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deduktif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proses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menarik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kesimpulan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berdasarkan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aturan-aturan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telah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ada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pohon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keputusan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penalaran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deduktif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diterapkan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mengikuti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aturan-aturan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telah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dibangun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memprediksi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kelas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data.</a:t>
            </a:r>
          </a:p>
          <a:p>
            <a:pPr>
              <a:lnSpc>
                <a:spcPct val="115000"/>
              </a:lnSpc>
              <a:spcBef>
                <a:spcPts val="1000"/>
              </a:spcBef>
            </a:pPr>
            <a:r>
              <a:rPr lang="en-US" sz="24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Inductive Reasoning: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Penalaran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induktif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membuat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kesimpulan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ada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data.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pohon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keputusan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menggunakan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penalaran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induktif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membuat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aturan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berdasarkan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data yang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diberikan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Bef>
                <a:spcPts val="1000"/>
              </a:spcBef>
            </a:pPr>
            <a:r>
              <a:rPr lang="en-US" sz="24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Abductive Reasoning: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Penalaran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abduktif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digunakan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menemukan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penjelasan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terbaik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data yang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lengkap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observasi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ada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47D992-4C85-42EC-80EB-FB6A91C58C9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E9CD45E-00BF-4977-8FFD-B1D5985BC340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engetahuan Dasar Komputer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7&quot;/&gt;&lt;property id=&quot;20307&quot; value=&quot;261&quot;/&gt;&lt;property id=&quot;20309&quot; value=&quot;-1&quot;/&gt;&lt;/object&gt;&lt;object type=&quot;3&quot; unique_id=&quot;11578&quot;&gt;&lt;property id=&quot;20148&quot; value=&quot;5&quot;/&gt;&lt;property id=&quot;20300&quot; value=&quot;Slide 11 - &amp;quot;end&amp;quot;&quot;/&gt;&lt;property id=&quot;20307&quot; value=&quot;275&quot;/&gt;&lt;property id=&quot;20309&quot; value=&quot;-1&quot;/&gt;&lt;/object&gt;&lt;object type=&quot;3&quot; unique_id=&quot;11666&quot;&gt;&lt;property id=&quot;20148&quot; value=&quot;5&quot;/&gt;&lt;property id=&quot;20300&quot; value=&quot;Slide 5&quot;/&gt;&lt;property id=&quot;20307&quot; value=&quot;279&quot;/&gt;&lt;/object&gt;&lt;object type=&quot;3&quot; unique_id=&quot;11667&quot;&gt;&lt;property id=&quot;20148&quot; value=&quot;5&quot;/&gt;&lt;property id=&quot;20300&quot; value=&quot;Slide 6 - &amp;quot;Tahap Pengolahan Data&amp;quot;&quot;/&gt;&lt;property id=&quot;20307&quot; value=&quot;278&quot;/&gt;&lt;/object&gt;&lt;object type=&quot;3&quot; unique_id=&quot;11668&quot;&gt;&lt;property id=&quot;20148&quot; value=&quot;5&quot;/&gt;&lt;property id=&quot;20300&quot; value=&quot;Slide 8&quot;/&gt;&lt;property id=&quot;20307&quot; value=&quot;277&quot;/&gt;&lt;/object&gt;&lt;object type=&quot;3&quot; unique_id=&quot;11669&quot;&gt;&lt;property id=&quot;20148&quot; value=&quot;5&quot;/&gt;&lt;property id=&quot;20300&quot; value=&quot;Slide 9 - &amp;quot;Struktur Komputer&amp;quot;&quot;/&gt;&lt;property id=&quot;20307&quot; value=&quot;280&quot;/&gt;&lt;/object&gt;&lt;object type=&quot;3&quot; unique_id=&quot;11670&quot;&gt;&lt;property id=&quot;20148&quot; value=&quot;5&quot;/&gt;&lt;property id=&quot;20300&quot; value=&quot;Slide 10&quot;/&gt;&lt;property id=&quot;20307&quot; value=&quot;28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934</TotalTime>
  <Words>534</Words>
  <Application>Microsoft Office PowerPoint</Application>
  <PresentationFormat>On-screen Show (4:3)</PresentationFormat>
  <Paragraphs>58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Arial Narrow</vt:lpstr>
      <vt:lpstr>Calibri</vt:lpstr>
      <vt:lpstr>Cambria</vt:lpstr>
      <vt:lpstr>Office Theme</vt:lpstr>
      <vt:lpstr>PowerPoint Presentation</vt:lpstr>
      <vt:lpstr>Decision Rules and Decision Trees</vt:lpstr>
      <vt:lpstr>Tahapan Klasifikasi:</vt:lpstr>
      <vt:lpstr>The TDIDT Algorithm (Top-Down Induction of Decision Trees)</vt:lpstr>
      <vt:lpstr>Pseudocode algoritma TDIDT: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Sri Karnila</cp:lastModifiedBy>
  <cp:revision>145</cp:revision>
  <dcterms:created xsi:type="dcterms:W3CDTF">2010-04-18T12:06:30Z</dcterms:created>
  <dcterms:modified xsi:type="dcterms:W3CDTF">2025-04-16T07:59:54Z</dcterms:modified>
</cp:coreProperties>
</file>