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314" r:id="rId4"/>
    <p:sldId id="297" r:id="rId5"/>
    <p:sldId id="307" r:id="rId6"/>
    <p:sldId id="312" r:id="rId7"/>
    <p:sldId id="310" r:id="rId8"/>
    <p:sldId id="315" r:id="rId9"/>
    <p:sldId id="274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4" d="100"/>
          <a:sy n="64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46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57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atin typeface="Arial" panose="020B0604020202020204" pitchFamily="34" charset="0"/>
                <a:cs typeface="Arial" panose="020B0604020202020204" pitchFamily="34" charset="0"/>
              </a:rPr>
              <a:t>PENGUKURAN DAN PENILAIAN RIS</a:t>
            </a:r>
            <a:r>
              <a:rPr lang="en-US" sz="3600" b="1">
                <a:latin typeface="Arial" panose="020B0604020202020204" pitchFamily="34" charset="0"/>
                <a:cs typeface="Arial" panose="020B0604020202020204" pitchFamily="34" charset="0"/>
              </a:rPr>
              <a:t>IKO</a:t>
            </a:r>
            <a:endParaRPr lang="en-US" alt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292732"/>
            <a:ext cx="3103984" cy="48416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/>
              <a:t>URAIAN MATERI POKOK</a:t>
            </a:r>
            <a:endParaRPr lang="en-US" alt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Identifikasi Risiko</a:t>
            </a:r>
          </a:p>
          <a:p>
            <a:pPr lvl="0"/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Mengukur Risiko</a:t>
            </a:r>
          </a:p>
          <a:p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Ilustrasi mengenai identifikasi risiko</a:t>
            </a:r>
            <a:endParaRPr lang="nb-NO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id-ID" dirty="0"/>
              <a:t>IDENTIFIKASI RISIKO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Langkah-langkah dalam identifikasi dan pengukuran risiko:</a:t>
            </a:r>
          </a:p>
          <a:p>
            <a:pPr marL="514350" indent="-514350">
              <a:buFontTx/>
              <a:buAutoNum type="arabicPeriod"/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Mengidentifikasi risiko dan mempelajari karakteristik risiko tersebut</a:t>
            </a:r>
          </a:p>
          <a:p>
            <a:pPr marL="514350" indent="-514350">
              <a:buFontTx/>
              <a:buAutoNum type="arabicPeriod"/>
            </a:pPr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Mengukur risiko tersebut</a:t>
            </a:r>
          </a:p>
        </p:txBody>
      </p:sp>
    </p:spTree>
    <p:extLst>
      <p:ext uri="{BB962C8B-B14F-4D97-AF65-F5344CB8AC3E}">
        <p14:creationId xmlns:p14="http://schemas.microsoft.com/office/powerpoint/2010/main" val="136141779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altLang="id-ID" sz="2800" dirty="0"/>
              <a:t>IDENTIFIKASI RISIKO</a:t>
            </a:r>
            <a:endParaRPr lang="id-ID" sz="2800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6"/>
          <p:cNvGrpSpPr>
            <a:grpSpLocks noChangeAspect="1"/>
          </p:cNvGrpSpPr>
          <p:nvPr/>
        </p:nvGrpSpPr>
        <p:grpSpPr bwMode="auto">
          <a:xfrm>
            <a:off x="539552" y="2708920"/>
            <a:ext cx="8147248" cy="3456384"/>
            <a:chOff x="816" y="188"/>
            <a:chExt cx="5280" cy="4189"/>
          </a:xfrm>
        </p:grpSpPr>
        <p:sp>
          <p:nvSpPr>
            <p:cNvPr id="12" name="AutoShape 5"/>
            <p:cNvSpPr>
              <a:spLocks noChangeAspect="1" noChangeArrowheads="1" noTextEdit="1"/>
            </p:cNvSpPr>
            <p:nvPr/>
          </p:nvSpPr>
          <p:spPr bwMode="auto">
            <a:xfrm>
              <a:off x="816" y="192"/>
              <a:ext cx="5280" cy="4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4361" y="188"/>
              <a:ext cx="94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 sz="1900">
                  <a:solidFill>
                    <a:srgbClr val="FFFF99"/>
                  </a:solidFill>
                  <a:latin typeface="Times New Roman" panose="02020603050405020304" pitchFamily="18" charset="0"/>
                </a:rPr>
                <a:t> </a:t>
              </a:r>
              <a:endParaRPr lang="en-US" altLang="id-ID"/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5181" y="4202"/>
              <a:ext cx="83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 sz="1600">
                  <a:solidFill>
                    <a:srgbClr val="000000"/>
                  </a:solidFill>
                  <a:latin typeface="Times" panose="02020603050405020304" pitchFamily="18" charset="0"/>
                </a:rPr>
                <a:t> </a:t>
              </a:r>
              <a:endParaRPr lang="en-US" altLang="id-ID"/>
            </a:p>
          </p:txBody>
        </p:sp>
        <p:grpSp>
          <p:nvGrpSpPr>
            <p:cNvPr id="16" name="Group 12"/>
            <p:cNvGrpSpPr>
              <a:grpSpLocks/>
            </p:cNvGrpSpPr>
            <p:nvPr/>
          </p:nvGrpSpPr>
          <p:grpSpPr bwMode="auto">
            <a:xfrm>
              <a:off x="1152" y="479"/>
              <a:ext cx="4008" cy="2112"/>
              <a:chOff x="1152" y="479"/>
              <a:chExt cx="4008" cy="2112"/>
            </a:xfrm>
          </p:grpSpPr>
          <p:sp>
            <p:nvSpPr>
              <p:cNvPr id="34" name="Freeform 10"/>
              <p:cNvSpPr>
                <a:spLocks/>
              </p:cNvSpPr>
              <p:nvPr/>
            </p:nvSpPr>
            <p:spPr bwMode="auto">
              <a:xfrm>
                <a:off x="1152" y="479"/>
                <a:ext cx="4008" cy="2112"/>
              </a:xfrm>
              <a:custGeom>
                <a:avLst/>
                <a:gdLst>
                  <a:gd name="T0" fmla="*/ 11880 w 17820"/>
                  <a:gd name="T1" fmla="*/ 5922 h 8882"/>
                  <a:gd name="T2" fmla="*/ 7920 w 17820"/>
                  <a:gd name="T3" fmla="*/ 2961 h 8882"/>
                  <a:gd name="T4" fmla="*/ 3960 w 17820"/>
                  <a:gd name="T5" fmla="*/ 5922 h 8882"/>
                  <a:gd name="T6" fmla="*/ 4061 w 17820"/>
                  <a:gd name="T7" fmla="*/ 6585 h 8882"/>
                  <a:gd name="T8" fmla="*/ 202 w 17820"/>
                  <a:gd name="T9" fmla="*/ 7249 h 8882"/>
                  <a:gd name="T10" fmla="*/ 0 w 17820"/>
                  <a:gd name="T11" fmla="*/ 5922 h 8882"/>
                  <a:gd name="T12" fmla="*/ 7920 w 17820"/>
                  <a:gd name="T13" fmla="*/ 0 h 8882"/>
                  <a:gd name="T14" fmla="*/ 15840 w 17820"/>
                  <a:gd name="T15" fmla="*/ 5921 h 8882"/>
                  <a:gd name="T16" fmla="*/ 15840 w 17820"/>
                  <a:gd name="T17" fmla="*/ 5922 h 8882"/>
                  <a:gd name="T18" fmla="*/ 17820 w 17820"/>
                  <a:gd name="T19" fmla="*/ 5922 h 8882"/>
                  <a:gd name="T20" fmla="*/ 13860 w 17820"/>
                  <a:gd name="T21" fmla="*/ 8882 h 8882"/>
                  <a:gd name="T22" fmla="*/ 9900 w 17820"/>
                  <a:gd name="T23" fmla="*/ 5922 h 8882"/>
                  <a:gd name="T24" fmla="*/ 11880 w 17820"/>
                  <a:gd name="T25" fmla="*/ 5922 h 88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820" h="8882">
                    <a:moveTo>
                      <a:pt x="11880" y="5922"/>
                    </a:moveTo>
                    <a:cubicBezTo>
                      <a:pt x="11880" y="4286"/>
                      <a:pt x="10107" y="2961"/>
                      <a:pt x="7920" y="2961"/>
                    </a:cubicBezTo>
                    <a:cubicBezTo>
                      <a:pt x="5733" y="2961"/>
                      <a:pt x="3960" y="4286"/>
                      <a:pt x="3960" y="5922"/>
                    </a:cubicBezTo>
                    <a:cubicBezTo>
                      <a:pt x="3960" y="6145"/>
                      <a:pt x="3994" y="6368"/>
                      <a:pt x="4061" y="6585"/>
                    </a:cubicBezTo>
                    <a:lnTo>
                      <a:pt x="202" y="7249"/>
                    </a:lnTo>
                    <a:cubicBezTo>
                      <a:pt x="68" y="6814"/>
                      <a:pt x="0" y="6369"/>
                      <a:pt x="0" y="5922"/>
                    </a:cubicBezTo>
                    <a:cubicBezTo>
                      <a:pt x="0" y="2651"/>
                      <a:pt x="3546" y="0"/>
                      <a:pt x="7920" y="0"/>
                    </a:cubicBezTo>
                    <a:cubicBezTo>
                      <a:pt x="12294" y="0"/>
                      <a:pt x="15840" y="2651"/>
                      <a:pt x="15840" y="5921"/>
                    </a:cubicBezTo>
                    <a:lnTo>
                      <a:pt x="15840" y="5922"/>
                    </a:lnTo>
                    <a:lnTo>
                      <a:pt x="17820" y="5922"/>
                    </a:lnTo>
                    <a:lnTo>
                      <a:pt x="13860" y="8882"/>
                    </a:lnTo>
                    <a:lnTo>
                      <a:pt x="9900" y="5922"/>
                    </a:lnTo>
                    <a:lnTo>
                      <a:pt x="11880" y="5922"/>
                    </a:lnTo>
                    <a:close/>
                  </a:path>
                </a:pathLst>
              </a:custGeom>
              <a:solidFill>
                <a:srgbClr val="99CC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5" name="Freeform 11"/>
              <p:cNvSpPr>
                <a:spLocks/>
              </p:cNvSpPr>
              <p:nvPr/>
            </p:nvSpPr>
            <p:spPr bwMode="auto">
              <a:xfrm>
                <a:off x="1152" y="479"/>
                <a:ext cx="4008" cy="2112"/>
              </a:xfrm>
              <a:custGeom>
                <a:avLst/>
                <a:gdLst>
                  <a:gd name="T0" fmla="*/ 11880 w 17820"/>
                  <a:gd name="T1" fmla="*/ 5922 h 8882"/>
                  <a:gd name="T2" fmla="*/ 7920 w 17820"/>
                  <a:gd name="T3" fmla="*/ 2961 h 8882"/>
                  <a:gd name="T4" fmla="*/ 3960 w 17820"/>
                  <a:gd name="T5" fmla="*/ 5922 h 8882"/>
                  <a:gd name="T6" fmla="*/ 4061 w 17820"/>
                  <a:gd name="T7" fmla="*/ 6585 h 8882"/>
                  <a:gd name="T8" fmla="*/ 202 w 17820"/>
                  <a:gd name="T9" fmla="*/ 7249 h 8882"/>
                  <a:gd name="T10" fmla="*/ 0 w 17820"/>
                  <a:gd name="T11" fmla="*/ 5922 h 8882"/>
                  <a:gd name="T12" fmla="*/ 7920 w 17820"/>
                  <a:gd name="T13" fmla="*/ 0 h 8882"/>
                  <a:gd name="T14" fmla="*/ 15840 w 17820"/>
                  <a:gd name="T15" fmla="*/ 5921 h 8882"/>
                  <a:gd name="T16" fmla="*/ 15840 w 17820"/>
                  <a:gd name="T17" fmla="*/ 5922 h 8882"/>
                  <a:gd name="T18" fmla="*/ 17820 w 17820"/>
                  <a:gd name="T19" fmla="*/ 5922 h 8882"/>
                  <a:gd name="T20" fmla="*/ 13860 w 17820"/>
                  <a:gd name="T21" fmla="*/ 8882 h 8882"/>
                  <a:gd name="T22" fmla="*/ 9900 w 17820"/>
                  <a:gd name="T23" fmla="*/ 5922 h 8882"/>
                  <a:gd name="T24" fmla="*/ 11880 w 17820"/>
                  <a:gd name="T25" fmla="*/ 5922 h 88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820" h="8882">
                    <a:moveTo>
                      <a:pt x="11880" y="5922"/>
                    </a:moveTo>
                    <a:cubicBezTo>
                      <a:pt x="11880" y="4286"/>
                      <a:pt x="10107" y="2961"/>
                      <a:pt x="7920" y="2961"/>
                    </a:cubicBezTo>
                    <a:cubicBezTo>
                      <a:pt x="5733" y="2961"/>
                      <a:pt x="3960" y="4286"/>
                      <a:pt x="3960" y="5922"/>
                    </a:cubicBezTo>
                    <a:cubicBezTo>
                      <a:pt x="3960" y="6145"/>
                      <a:pt x="3994" y="6368"/>
                      <a:pt x="4061" y="6585"/>
                    </a:cubicBezTo>
                    <a:lnTo>
                      <a:pt x="202" y="7249"/>
                    </a:lnTo>
                    <a:cubicBezTo>
                      <a:pt x="68" y="6814"/>
                      <a:pt x="0" y="6369"/>
                      <a:pt x="0" y="5922"/>
                    </a:cubicBezTo>
                    <a:cubicBezTo>
                      <a:pt x="0" y="2651"/>
                      <a:pt x="3546" y="0"/>
                      <a:pt x="7920" y="0"/>
                    </a:cubicBezTo>
                    <a:cubicBezTo>
                      <a:pt x="12294" y="0"/>
                      <a:pt x="15840" y="2651"/>
                      <a:pt x="15840" y="5921"/>
                    </a:cubicBezTo>
                    <a:lnTo>
                      <a:pt x="15840" y="5922"/>
                    </a:lnTo>
                    <a:lnTo>
                      <a:pt x="17820" y="5922"/>
                    </a:lnTo>
                    <a:lnTo>
                      <a:pt x="13860" y="8882"/>
                    </a:lnTo>
                    <a:lnTo>
                      <a:pt x="9900" y="5922"/>
                    </a:lnTo>
                    <a:lnTo>
                      <a:pt x="11880" y="5922"/>
                    </a:lnTo>
                    <a:close/>
                  </a:path>
                </a:pathLst>
              </a:cu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2936" y="930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FFFFFF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1730" y="1143"/>
              <a:ext cx="83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 sz="1600">
                  <a:solidFill>
                    <a:srgbClr val="FFFFFF"/>
                  </a:solidFill>
                  <a:latin typeface="Times" panose="02020603050405020304" pitchFamily="18" charset="0"/>
                </a:rPr>
                <a:t> </a:t>
              </a:r>
              <a:endParaRPr lang="en-US" altLang="id-ID"/>
            </a:p>
          </p:txBody>
        </p:sp>
        <p:grpSp>
          <p:nvGrpSpPr>
            <p:cNvPr id="19" name="Group 17"/>
            <p:cNvGrpSpPr>
              <a:grpSpLocks/>
            </p:cNvGrpSpPr>
            <p:nvPr/>
          </p:nvGrpSpPr>
          <p:grpSpPr bwMode="auto">
            <a:xfrm>
              <a:off x="834" y="1980"/>
              <a:ext cx="3835" cy="2106"/>
              <a:chOff x="834" y="1980"/>
              <a:chExt cx="3835" cy="2106"/>
            </a:xfrm>
          </p:grpSpPr>
          <p:sp>
            <p:nvSpPr>
              <p:cNvPr id="32" name="Freeform 15"/>
              <p:cNvSpPr>
                <a:spLocks/>
              </p:cNvSpPr>
              <p:nvPr/>
            </p:nvSpPr>
            <p:spPr bwMode="auto">
              <a:xfrm>
                <a:off x="834" y="1980"/>
                <a:ext cx="3835" cy="2106"/>
              </a:xfrm>
              <a:custGeom>
                <a:avLst/>
                <a:gdLst>
                  <a:gd name="T0" fmla="*/ 5683 w 17049"/>
                  <a:gd name="T1" fmla="*/ 2953 h 8858"/>
                  <a:gd name="T2" fmla="*/ 9472 w 17049"/>
                  <a:gd name="T3" fmla="*/ 5905 h 8858"/>
                  <a:gd name="T4" fmla="*/ 13260 w 17049"/>
                  <a:gd name="T5" fmla="*/ 2953 h 8858"/>
                  <a:gd name="T6" fmla="*/ 17049 w 17049"/>
                  <a:gd name="T7" fmla="*/ 2953 h 8858"/>
                  <a:gd name="T8" fmla="*/ 9472 w 17049"/>
                  <a:gd name="T9" fmla="*/ 8858 h 8858"/>
                  <a:gd name="T10" fmla="*/ 1895 w 17049"/>
                  <a:gd name="T11" fmla="*/ 2953 h 8858"/>
                  <a:gd name="T12" fmla="*/ 1894 w 17049"/>
                  <a:gd name="T13" fmla="*/ 2953 h 8858"/>
                  <a:gd name="T14" fmla="*/ 0 w 17049"/>
                  <a:gd name="T15" fmla="*/ 2953 h 8858"/>
                  <a:gd name="T16" fmla="*/ 3789 w 17049"/>
                  <a:gd name="T17" fmla="*/ 0 h 8858"/>
                  <a:gd name="T18" fmla="*/ 7577 w 17049"/>
                  <a:gd name="T19" fmla="*/ 2953 h 8858"/>
                  <a:gd name="T20" fmla="*/ 5683 w 17049"/>
                  <a:gd name="T21" fmla="*/ 2953 h 8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049" h="8858">
                    <a:moveTo>
                      <a:pt x="5683" y="2953"/>
                    </a:moveTo>
                    <a:cubicBezTo>
                      <a:pt x="5683" y="4584"/>
                      <a:pt x="7380" y="5905"/>
                      <a:pt x="9472" y="5905"/>
                    </a:cubicBezTo>
                    <a:cubicBezTo>
                      <a:pt x="11565" y="5905"/>
                      <a:pt x="13260" y="4584"/>
                      <a:pt x="13260" y="2953"/>
                    </a:cubicBezTo>
                    <a:lnTo>
                      <a:pt x="17049" y="2953"/>
                    </a:lnTo>
                    <a:cubicBezTo>
                      <a:pt x="17049" y="6214"/>
                      <a:pt x="13657" y="8858"/>
                      <a:pt x="9472" y="8858"/>
                    </a:cubicBezTo>
                    <a:cubicBezTo>
                      <a:pt x="5287" y="8858"/>
                      <a:pt x="1895" y="6214"/>
                      <a:pt x="1895" y="2953"/>
                    </a:cubicBezTo>
                    <a:lnTo>
                      <a:pt x="1894" y="2953"/>
                    </a:lnTo>
                    <a:lnTo>
                      <a:pt x="0" y="2953"/>
                    </a:lnTo>
                    <a:lnTo>
                      <a:pt x="3789" y="0"/>
                    </a:lnTo>
                    <a:lnTo>
                      <a:pt x="7577" y="2953"/>
                    </a:lnTo>
                    <a:lnTo>
                      <a:pt x="5683" y="295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3" name="Freeform 16"/>
              <p:cNvSpPr>
                <a:spLocks/>
              </p:cNvSpPr>
              <p:nvPr/>
            </p:nvSpPr>
            <p:spPr bwMode="auto">
              <a:xfrm>
                <a:off x="834" y="1980"/>
                <a:ext cx="3835" cy="2106"/>
              </a:xfrm>
              <a:custGeom>
                <a:avLst/>
                <a:gdLst>
                  <a:gd name="T0" fmla="*/ 5683 w 17049"/>
                  <a:gd name="T1" fmla="*/ 2953 h 8858"/>
                  <a:gd name="T2" fmla="*/ 9472 w 17049"/>
                  <a:gd name="T3" fmla="*/ 5905 h 8858"/>
                  <a:gd name="T4" fmla="*/ 13260 w 17049"/>
                  <a:gd name="T5" fmla="*/ 2953 h 8858"/>
                  <a:gd name="T6" fmla="*/ 17049 w 17049"/>
                  <a:gd name="T7" fmla="*/ 2953 h 8858"/>
                  <a:gd name="T8" fmla="*/ 9472 w 17049"/>
                  <a:gd name="T9" fmla="*/ 8858 h 8858"/>
                  <a:gd name="T10" fmla="*/ 1895 w 17049"/>
                  <a:gd name="T11" fmla="*/ 2953 h 8858"/>
                  <a:gd name="T12" fmla="*/ 1894 w 17049"/>
                  <a:gd name="T13" fmla="*/ 2953 h 8858"/>
                  <a:gd name="T14" fmla="*/ 0 w 17049"/>
                  <a:gd name="T15" fmla="*/ 2953 h 8858"/>
                  <a:gd name="T16" fmla="*/ 3789 w 17049"/>
                  <a:gd name="T17" fmla="*/ 0 h 8858"/>
                  <a:gd name="T18" fmla="*/ 7577 w 17049"/>
                  <a:gd name="T19" fmla="*/ 2953 h 8858"/>
                  <a:gd name="T20" fmla="*/ 5683 w 17049"/>
                  <a:gd name="T21" fmla="*/ 2953 h 8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049" h="8858">
                    <a:moveTo>
                      <a:pt x="5683" y="2953"/>
                    </a:moveTo>
                    <a:cubicBezTo>
                      <a:pt x="5683" y="4584"/>
                      <a:pt x="7380" y="5905"/>
                      <a:pt x="9472" y="5905"/>
                    </a:cubicBezTo>
                    <a:cubicBezTo>
                      <a:pt x="11565" y="5905"/>
                      <a:pt x="13260" y="4584"/>
                      <a:pt x="13260" y="2953"/>
                    </a:cubicBezTo>
                    <a:lnTo>
                      <a:pt x="17049" y="2953"/>
                    </a:lnTo>
                    <a:cubicBezTo>
                      <a:pt x="17049" y="6214"/>
                      <a:pt x="13657" y="8858"/>
                      <a:pt x="9472" y="8858"/>
                    </a:cubicBezTo>
                    <a:cubicBezTo>
                      <a:pt x="5287" y="8858"/>
                      <a:pt x="1895" y="6214"/>
                      <a:pt x="1895" y="2953"/>
                    </a:cubicBezTo>
                    <a:lnTo>
                      <a:pt x="1894" y="2953"/>
                    </a:lnTo>
                    <a:lnTo>
                      <a:pt x="0" y="2953"/>
                    </a:lnTo>
                    <a:lnTo>
                      <a:pt x="3789" y="0"/>
                    </a:lnTo>
                    <a:lnTo>
                      <a:pt x="7577" y="2953"/>
                    </a:lnTo>
                    <a:lnTo>
                      <a:pt x="5683" y="2953"/>
                    </a:lnTo>
                    <a:close/>
                  </a:path>
                </a:pathLst>
              </a:cu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313" y="1197"/>
              <a:ext cx="123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800000"/>
                  </a:solidFill>
                  <a:latin typeface="Arial" panose="020B0604020202020204" pitchFamily="34" charset="0"/>
                </a:rPr>
                <a:t>IDENTIFIKASI</a:t>
              </a:r>
              <a:endParaRPr lang="en-US" altLang="id-ID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471" y="1197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800000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2522" y="751"/>
              <a:ext cx="1026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 sz="2200">
                  <a:solidFill>
                    <a:srgbClr val="000000"/>
                  </a:solidFill>
                  <a:latin typeface="Arial" panose="020B0604020202020204" pitchFamily="34" charset="0"/>
                </a:rPr>
                <a:t>MEMAHAMI</a:t>
              </a:r>
              <a:endParaRPr lang="en-US" altLang="id-ID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443" y="751"/>
              <a:ext cx="122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 sz="2200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3857" y="1451"/>
              <a:ext cx="961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660033"/>
                  </a:solidFill>
                  <a:latin typeface="Arial" panose="020B0604020202020204" pitchFamily="34" charset="0"/>
                </a:rPr>
                <a:t>EVALUASI</a:t>
              </a:r>
              <a:endParaRPr lang="en-US" altLang="id-ID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735" y="1451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660033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3493" y="3042"/>
              <a:ext cx="127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PRIORITISASI</a:t>
              </a:r>
              <a:endParaRPr lang="en-US" altLang="id-ID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681" y="3042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522" y="3498"/>
              <a:ext cx="74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KELOLA</a:t>
              </a:r>
              <a:endParaRPr lang="en-US" altLang="id-ID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220" y="3498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406" y="2623"/>
              <a:ext cx="781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REVISIT</a:t>
              </a:r>
              <a:endParaRPr lang="en-US" altLang="id-ID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104" y="2623"/>
              <a:ext cx="130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id-ID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en-US" altLang="id-ID"/>
            </a:p>
          </p:txBody>
        </p:sp>
      </p:grpSp>
      <p:sp>
        <p:nvSpPr>
          <p:cNvPr id="37" name="Title 1"/>
          <p:cNvSpPr txBox="1">
            <a:spLocks/>
          </p:cNvSpPr>
          <p:nvPr/>
        </p:nvSpPr>
        <p:spPr>
          <a:xfrm>
            <a:off x="209827" y="16047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id-ID" sz="2800"/>
              <a:t>Siklus Manajemen Risiko (Proses Mapping Risiko)</a:t>
            </a:r>
            <a:endParaRPr lang="id-ID" sz="2800" dirty="0"/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altLang="id-ID" dirty="0"/>
              <a:t>IDENTIFIKASI RISIKO</a:t>
            </a:r>
            <a:endParaRPr lang="id-ID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700807"/>
            <a:ext cx="8229600" cy="388843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Teknik identifikasi risiko:</a:t>
            </a: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Sekuen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Identifikasi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Sumber-sumber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i="1" dirty="0">
                <a:latin typeface="Arial" panose="020B0604020202020204" pitchFamily="34" charset="0"/>
                <a:cs typeface="Arial" panose="020B0604020202020204" pitchFamily="34" charset="0"/>
              </a:rPr>
              <a:t>Flow Chart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Perusahaan</a:t>
            </a:r>
          </a:p>
          <a:p>
            <a:pPr marL="0" indent="0">
              <a:buNone/>
            </a:pP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42407750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altLang="id-ID" dirty="0"/>
              <a:t>IDENTIFIKASI RISIKO</a:t>
            </a:r>
            <a:endParaRPr lang="id-ID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403649"/>
            <a:ext cx="8229600" cy="4185592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Teknik identifikasi risiko:</a:t>
            </a: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Catatan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Statistik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Kerugian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Perusahaan</a:t>
            </a:r>
          </a:p>
          <a:p>
            <a:pPr>
              <a:lnSpc>
                <a:spcPct val="90000"/>
              </a:lnSpc>
            </a:pP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Survey/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Perusahaan</a:t>
            </a:r>
          </a:p>
          <a:p>
            <a:pPr marL="0" indent="0">
              <a:buNone/>
            </a:pP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203670009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id-ID" dirty="0"/>
              <a:t>MENGUKUR RISIKO</a:t>
            </a:r>
            <a:endParaRPr lang="id-ID" i="1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323850" y="1403350"/>
            <a:ext cx="8424863" cy="4906120"/>
            <a:chOff x="204" y="884"/>
            <a:chExt cx="5307" cy="2902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204" y="884"/>
              <a:ext cx="5307" cy="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grpSp>
          <p:nvGrpSpPr>
            <p:cNvPr id="10" name="Group 205"/>
            <p:cNvGrpSpPr>
              <a:grpSpLocks/>
            </p:cNvGrpSpPr>
            <p:nvPr/>
          </p:nvGrpSpPr>
          <p:grpSpPr bwMode="auto">
            <a:xfrm>
              <a:off x="204" y="884"/>
              <a:ext cx="5307" cy="1913"/>
              <a:chOff x="204" y="884"/>
              <a:chExt cx="5307" cy="1913"/>
            </a:xfrm>
          </p:grpSpPr>
          <p:sp>
            <p:nvSpPr>
              <p:cNvPr id="99" name="Rectangle 5"/>
              <p:cNvSpPr>
                <a:spLocks noChangeArrowheads="1"/>
              </p:cNvSpPr>
              <p:nvPr/>
            </p:nvSpPr>
            <p:spPr bwMode="auto">
              <a:xfrm>
                <a:off x="272" y="887"/>
                <a:ext cx="52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Tipe Risiko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0" name="Rectangle 6"/>
              <p:cNvSpPr>
                <a:spLocks noChangeArrowheads="1"/>
              </p:cNvSpPr>
              <p:nvPr/>
            </p:nvSpPr>
            <p:spPr bwMode="auto">
              <a:xfrm>
                <a:off x="945" y="88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1" name="Rectangle 7"/>
              <p:cNvSpPr>
                <a:spLocks noChangeArrowheads="1"/>
              </p:cNvSpPr>
              <p:nvPr/>
            </p:nvSpPr>
            <p:spPr bwMode="auto">
              <a:xfrm>
                <a:off x="1633" y="887"/>
                <a:ext cx="36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Definisi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2" name="Rectangle 8"/>
              <p:cNvSpPr>
                <a:spLocks noChangeArrowheads="1"/>
              </p:cNvSpPr>
              <p:nvPr/>
            </p:nvSpPr>
            <p:spPr bwMode="auto">
              <a:xfrm>
                <a:off x="2093" y="88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3" name="Rectangle 9"/>
              <p:cNvSpPr>
                <a:spLocks noChangeArrowheads="1"/>
              </p:cNvSpPr>
              <p:nvPr/>
            </p:nvSpPr>
            <p:spPr bwMode="auto">
              <a:xfrm>
                <a:off x="3853" y="887"/>
                <a:ext cx="88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Tehnik Pengukuran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4" name="Rectangle 10"/>
              <p:cNvSpPr>
                <a:spLocks noChangeArrowheads="1"/>
              </p:cNvSpPr>
              <p:nvPr/>
            </p:nvSpPr>
            <p:spPr bwMode="auto">
              <a:xfrm>
                <a:off x="4982" y="88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05" name="Rectangle 11"/>
              <p:cNvSpPr>
                <a:spLocks noChangeArrowheads="1"/>
              </p:cNvSpPr>
              <p:nvPr/>
            </p:nvSpPr>
            <p:spPr bwMode="auto">
              <a:xfrm>
                <a:off x="204" y="884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" name="Line 12"/>
              <p:cNvSpPr>
                <a:spLocks noChangeShapeType="1"/>
              </p:cNvSpPr>
              <p:nvPr/>
            </p:nvSpPr>
            <p:spPr bwMode="auto">
              <a:xfrm>
                <a:off x="204" y="88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" name="Rectangle 13"/>
              <p:cNvSpPr>
                <a:spLocks noChangeArrowheads="1"/>
              </p:cNvSpPr>
              <p:nvPr/>
            </p:nvSpPr>
            <p:spPr bwMode="auto">
              <a:xfrm>
                <a:off x="204" y="884"/>
                <a:ext cx="4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" name="Line 14"/>
              <p:cNvSpPr>
                <a:spLocks noChangeShapeType="1"/>
              </p:cNvSpPr>
              <p:nvPr/>
            </p:nvSpPr>
            <p:spPr bwMode="auto">
              <a:xfrm>
                <a:off x="204" y="884"/>
                <a:ext cx="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" name="Line 15"/>
              <p:cNvSpPr>
                <a:spLocks noChangeShapeType="1"/>
              </p:cNvSpPr>
              <p:nvPr/>
            </p:nvSpPr>
            <p:spPr bwMode="auto">
              <a:xfrm>
                <a:off x="204" y="884"/>
                <a:ext cx="0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" name="Rectangle 16"/>
              <p:cNvSpPr>
                <a:spLocks noChangeArrowheads="1"/>
              </p:cNvSpPr>
              <p:nvPr/>
            </p:nvSpPr>
            <p:spPr bwMode="auto">
              <a:xfrm>
                <a:off x="208" y="884"/>
                <a:ext cx="135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" name="Line 17"/>
              <p:cNvSpPr>
                <a:spLocks noChangeShapeType="1"/>
              </p:cNvSpPr>
              <p:nvPr/>
            </p:nvSpPr>
            <p:spPr bwMode="auto">
              <a:xfrm>
                <a:off x="208" y="884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" name="Rectangle 18"/>
              <p:cNvSpPr>
                <a:spLocks noChangeArrowheads="1"/>
              </p:cNvSpPr>
              <p:nvPr/>
            </p:nvSpPr>
            <p:spPr bwMode="auto">
              <a:xfrm>
                <a:off x="1564" y="887"/>
                <a:ext cx="4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" name="Line 19"/>
              <p:cNvSpPr>
                <a:spLocks noChangeShapeType="1"/>
              </p:cNvSpPr>
              <p:nvPr/>
            </p:nvSpPr>
            <p:spPr bwMode="auto">
              <a:xfrm>
                <a:off x="1564" y="887"/>
                <a:ext cx="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4" name="Line 20"/>
              <p:cNvSpPr>
                <a:spLocks noChangeShapeType="1"/>
              </p:cNvSpPr>
              <p:nvPr/>
            </p:nvSpPr>
            <p:spPr bwMode="auto">
              <a:xfrm>
                <a:off x="1564" y="887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5" name="Rectangle 21"/>
              <p:cNvSpPr>
                <a:spLocks noChangeArrowheads="1"/>
              </p:cNvSpPr>
              <p:nvPr/>
            </p:nvSpPr>
            <p:spPr bwMode="auto">
              <a:xfrm>
                <a:off x="1564" y="884"/>
                <a:ext cx="4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6" name="Line 22"/>
              <p:cNvSpPr>
                <a:spLocks noChangeShapeType="1"/>
              </p:cNvSpPr>
              <p:nvPr/>
            </p:nvSpPr>
            <p:spPr bwMode="auto">
              <a:xfrm>
                <a:off x="1564" y="884"/>
                <a:ext cx="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7" name="Line 23"/>
              <p:cNvSpPr>
                <a:spLocks noChangeShapeType="1"/>
              </p:cNvSpPr>
              <p:nvPr/>
            </p:nvSpPr>
            <p:spPr bwMode="auto">
              <a:xfrm>
                <a:off x="1564" y="884"/>
                <a:ext cx="0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8" name="Rectangle 24"/>
              <p:cNvSpPr>
                <a:spLocks noChangeArrowheads="1"/>
              </p:cNvSpPr>
              <p:nvPr/>
            </p:nvSpPr>
            <p:spPr bwMode="auto">
              <a:xfrm>
                <a:off x="1568" y="884"/>
                <a:ext cx="221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9" name="Line 25"/>
              <p:cNvSpPr>
                <a:spLocks noChangeShapeType="1"/>
              </p:cNvSpPr>
              <p:nvPr/>
            </p:nvSpPr>
            <p:spPr bwMode="auto">
              <a:xfrm>
                <a:off x="1568" y="884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0" name="Rectangle 26"/>
              <p:cNvSpPr>
                <a:spLocks noChangeArrowheads="1"/>
              </p:cNvSpPr>
              <p:nvPr/>
            </p:nvSpPr>
            <p:spPr bwMode="auto">
              <a:xfrm>
                <a:off x="3784" y="887"/>
                <a:ext cx="4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1" name="Line 27"/>
              <p:cNvSpPr>
                <a:spLocks noChangeShapeType="1"/>
              </p:cNvSpPr>
              <p:nvPr/>
            </p:nvSpPr>
            <p:spPr bwMode="auto">
              <a:xfrm>
                <a:off x="3784" y="887"/>
                <a:ext cx="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2" name="Line 28"/>
              <p:cNvSpPr>
                <a:spLocks noChangeShapeType="1"/>
              </p:cNvSpPr>
              <p:nvPr/>
            </p:nvSpPr>
            <p:spPr bwMode="auto">
              <a:xfrm>
                <a:off x="3784" y="887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3" name="Rectangle 29"/>
              <p:cNvSpPr>
                <a:spLocks noChangeArrowheads="1"/>
              </p:cNvSpPr>
              <p:nvPr/>
            </p:nvSpPr>
            <p:spPr bwMode="auto">
              <a:xfrm>
                <a:off x="3784" y="884"/>
                <a:ext cx="4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4" name="Line 30"/>
              <p:cNvSpPr>
                <a:spLocks noChangeShapeType="1"/>
              </p:cNvSpPr>
              <p:nvPr/>
            </p:nvSpPr>
            <p:spPr bwMode="auto">
              <a:xfrm>
                <a:off x="3784" y="884"/>
                <a:ext cx="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5" name="Line 31"/>
              <p:cNvSpPr>
                <a:spLocks noChangeShapeType="1"/>
              </p:cNvSpPr>
              <p:nvPr/>
            </p:nvSpPr>
            <p:spPr bwMode="auto">
              <a:xfrm>
                <a:off x="3784" y="884"/>
                <a:ext cx="0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6" name="Rectangle 32"/>
              <p:cNvSpPr>
                <a:spLocks noChangeArrowheads="1"/>
              </p:cNvSpPr>
              <p:nvPr/>
            </p:nvSpPr>
            <p:spPr bwMode="auto">
              <a:xfrm>
                <a:off x="3788" y="884"/>
                <a:ext cx="1720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7" name="Line 33"/>
              <p:cNvSpPr>
                <a:spLocks noChangeShapeType="1"/>
              </p:cNvSpPr>
              <p:nvPr/>
            </p:nvSpPr>
            <p:spPr bwMode="auto">
              <a:xfrm>
                <a:off x="3788" y="884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8" name="Rectangle 34"/>
              <p:cNvSpPr>
                <a:spLocks noChangeArrowheads="1"/>
              </p:cNvSpPr>
              <p:nvPr/>
            </p:nvSpPr>
            <p:spPr bwMode="auto">
              <a:xfrm>
                <a:off x="5508" y="884"/>
                <a:ext cx="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9" name="Line 35"/>
              <p:cNvSpPr>
                <a:spLocks noChangeShapeType="1"/>
              </p:cNvSpPr>
              <p:nvPr/>
            </p:nvSpPr>
            <p:spPr bwMode="auto">
              <a:xfrm>
                <a:off x="5508" y="88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0" name="Rectangle 36"/>
              <p:cNvSpPr>
                <a:spLocks noChangeArrowheads="1"/>
              </p:cNvSpPr>
              <p:nvPr/>
            </p:nvSpPr>
            <p:spPr bwMode="auto">
              <a:xfrm>
                <a:off x="5508" y="884"/>
                <a:ext cx="3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1" name="Line 37"/>
              <p:cNvSpPr>
                <a:spLocks noChangeShapeType="1"/>
              </p:cNvSpPr>
              <p:nvPr/>
            </p:nvSpPr>
            <p:spPr bwMode="auto">
              <a:xfrm>
                <a:off x="5508" y="884"/>
                <a:ext cx="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2" name="Line 38"/>
              <p:cNvSpPr>
                <a:spLocks noChangeShapeType="1"/>
              </p:cNvSpPr>
              <p:nvPr/>
            </p:nvSpPr>
            <p:spPr bwMode="auto">
              <a:xfrm>
                <a:off x="5508" y="884"/>
                <a:ext cx="0" cy="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3" name="Rectangle 39"/>
              <p:cNvSpPr>
                <a:spLocks noChangeArrowheads="1"/>
              </p:cNvSpPr>
              <p:nvPr/>
            </p:nvSpPr>
            <p:spPr bwMode="auto">
              <a:xfrm>
                <a:off x="204" y="889"/>
                <a:ext cx="4" cy="12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4" name="Line 40"/>
              <p:cNvSpPr>
                <a:spLocks noChangeShapeType="1"/>
              </p:cNvSpPr>
              <p:nvPr/>
            </p:nvSpPr>
            <p:spPr bwMode="auto">
              <a:xfrm>
                <a:off x="204" y="889"/>
                <a:ext cx="0" cy="1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5" name="Rectangle 41"/>
              <p:cNvSpPr>
                <a:spLocks noChangeArrowheads="1"/>
              </p:cNvSpPr>
              <p:nvPr/>
            </p:nvSpPr>
            <p:spPr bwMode="auto">
              <a:xfrm>
                <a:off x="1564" y="889"/>
                <a:ext cx="4" cy="12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6" name="Line 42"/>
              <p:cNvSpPr>
                <a:spLocks noChangeShapeType="1"/>
              </p:cNvSpPr>
              <p:nvPr/>
            </p:nvSpPr>
            <p:spPr bwMode="auto">
              <a:xfrm>
                <a:off x="1564" y="889"/>
                <a:ext cx="0" cy="1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7" name="Rectangle 43"/>
              <p:cNvSpPr>
                <a:spLocks noChangeArrowheads="1"/>
              </p:cNvSpPr>
              <p:nvPr/>
            </p:nvSpPr>
            <p:spPr bwMode="auto">
              <a:xfrm>
                <a:off x="3784" y="889"/>
                <a:ext cx="4" cy="12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8" name="Line 44"/>
              <p:cNvSpPr>
                <a:spLocks noChangeShapeType="1"/>
              </p:cNvSpPr>
              <p:nvPr/>
            </p:nvSpPr>
            <p:spPr bwMode="auto">
              <a:xfrm>
                <a:off x="3784" y="889"/>
                <a:ext cx="0" cy="1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9" name="Rectangle 45"/>
              <p:cNvSpPr>
                <a:spLocks noChangeArrowheads="1"/>
              </p:cNvSpPr>
              <p:nvPr/>
            </p:nvSpPr>
            <p:spPr bwMode="auto">
              <a:xfrm>
                <a:off x="5508" y="889"/>
                <a:ext cx="3" cy="12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0" name="Line 46"/>
              <p:cNvSpPr>
                <a:spLocks noChangeShapeType="1"/>
              </p:cNvSpPr>
              <p:nvPr/>
            </p:nvSpPr>
            <p:spPr bwMode="auto">
              <a:xfrm>
                <a:off x="5508" y="889"/>
                <a:ext cx="0" cy="1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1" name="Rectangle 47"/>
              <p:cNvSpPr>
                <a:spLocks noChangeArrowheads="1"/>
              </p:cNvSpPr>
              <p:nvPr/>
            </p:nvSpPr>
            <p:spPr bwMode="auto">
              <a:xfrm>
                <a:off x="272" y="1017"/>
                <a:ext cx="5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Risiko pasar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2" name="Rectangle 48"/>
              <p:cNvSpPr>
                <a:spLocks noChangeArrowheads="1"/>
              </p:cNvSpPr>
              <p:nvPr/>
            </p:nvSpPr>
            <p:spPr bwMode="auto">
              <a:xfrm>
                <a:off x="988" y="101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3" name="Rectangle 49"/>
              <p:cNvSpPr>
                <a:spLocks noChangeArrowheads="1"/>
              </p:cNvSpPr>
              <p:nvPr/>
            </p:nvSpPr>
            <p:spPr bwMode="auto">
              <a:xfrm>
                <a:off x="1633" y="1017"/>
                <a:ext cx="1599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Harga pasar bergerak ke arah yang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4" name="Rectangle 50"/>
              <p:cNvSpPr>
                <a:spLocks noChangeArrowheads="1"/>
              </p:cNvSpPr>
              <p:nvPr/>
            </p:nvSpPr>
            <p:spPr bwMode="auto">
              <a:xfrm>
                <a:off x="1633" y="1143"/>
                <a:ext cx="1570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tidak menguntungkan (merugikan)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5" name="Rectangle 51"/>
              <p:cNvSpPr>
                <a:spLocks noChangeArrowheads="1"/>
              </p:cNvSpPr>
              <p:nvPr/>
            </p:nvSpPr>
            <p:spPr bwMode="auto">
              <a:xfrm>
                <a:off x="3630" y="1143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6" name="Rectangle 52"/>
              <p:cNvSpPr>
                <a:spLocks noChangeArrowheads="1"/>
              </p:cNvSpPr>
              <p:nvPr/>
            </p:nvSpPr>
            <p:spPr bwMode="auto">
              <a:xfrm>
                <a:off x="3853" y="1017"/>
                <a:ext cx="101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Value At Risk (VAR),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7" name="Rectangle 53"/>
              <p:cNvSpPr>
                <a:spLocks noChangeArrowheads="1"/>
              </p:cNvSpPr>
              <p:nvPr/>
            </p:nvSpPr>
            <p:spPr bwMode="auto">
              <a:xfrm>
                <a:off x="3853" y="1143"/>
                <a:ext cx="25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stress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8" name="Rectangle 54"/>
              <p:cNvSpPr>
                <a:spLocks noChangeArrowheads="1"/>
              </p:cNvSpPr>
              <p:nvPr/>
            </p:nvSpPr>
            <p:spPr bwMode="auto">
              <a:xfrm>
                <a:off x="4173" y="1143"/>
                <a:ext cx="3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-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49" name="Rectangle 55"/>
              <p:cNvSpPr>
                <a:spLocks noChangeArrowheads="1"/>
              </p:cNvSpPr>
              <p:nvPr/>
            </p:nvSpPr>
            <p:spPr bwMode="auto">
              <a:xfrm>
                <a:off x="4220" y="1143"/>
                <a:ext cx="30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testing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50" name="Rectangle 56"/>
              <p:cNvSpPr>
                <a:spLocks noChangeArrowheads="1"/>
              </p:cNvSpPr>
              <p:nvPr/>
            </p:nvSpPr>
            <p:spPr bwMode="auto">
              <a:xfrm>
                <a:off x="4601" y="1143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51" name="Rectangle 57"/>
              <p:cNvSpPr>
                <a:spLocks noChangeArrowheads="1"/>
              </p:cNvSpPr>
              <p:nvPr/>
            </p:nvSpPr>
            <p:spPr bwMode="auto">
              <a:xfrm>
                <a:off x="204" y="1015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2" name="Line 58"/>
              <p:cNvSpPr>
                <a:spLocks noChangeShapeType="1"/>
              </p:cNvSpPr>
              <p:nvPr/>
            </p:nvSpPr>
            <p:spPr bwMode="auto">
              <a:xfrm>
                <a:off x="204" y="101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3" name="Rectangle 59"/>
              <p:cNvSpPr>
                <a:spLocks noChangeArrowheads="1"/>
              </p:cNvSpPr>
              <p:nvPr/>
            </p:nvSpPr>
            <p:spPr bwMode="auto">
              <a:xfrm>
                <a:off x="208" y="1015"/>
                <a:ext cx="1356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4" name="Line 60"/>
              <p:cNvSpPr>
                <a:spLocks noChangeShapeType="1"/>
              </p:cNvSpPr>
              <p:nvPr/>
            </p:nvSpPr>
            <p:spPr bwMode="auto">
              <a:xfrm>
                <a:off x="208" y="1015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5" name="Rectangle 61"/>
              <p:cNvSpPr>
                <a:spLocks noChangeArrowheads="1"/>
              </p:cNvSpPr>
              <p:nvPr/>
            </p:nvSpPr>
            <p:spPr bwMode="auto">
              <a:xfrm>
                <a:off x="1564" y="1015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6" name="Line 62"/>
              <p:cNvSpPr>
                <a:spLocks noChangeShapeType="1"/>
              </p:cNvSpPr>
              <p:nvPr/>
            </p:nvSpPr>
            <p:spPr bwMode="auto">
              <a:xfrm>
                <a:off x="1564" y="101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7" name="Rectangle 63"/>
              <p:cNvSpPr>
                <a:spLocks noChangeArrowheads="1"/>
              </p:cNvSpPr>
              <p:nvPr/>
            </p:nvSpPr>
            <p:spPr bwMode="auto">
              <a:xfrm>
                <a:off x="1568" y="1015"/>
                <a:ext cx="2216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8" name="Line 64"/>
              <p:cNvSpPr>
                <a:spLocks noChangeShapeType="1"/>
              </p:cNvSpPr>
              <p:nvPr/>
            </p:nvSpPr>
            <p:spPr bwMode="auto">
              <a:xfrm>
                <a:off x="1568" y="1015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9" name="Rectangle 65"/>
              <p:cNvSpPr>
                <a:spLocks noChangeArrowheads="1"/>
              </p:cNvSpPr>
              <p:nvPr/>
            </p:nvSpPr>
            <p:spPr bwMode="auto">
              <a:xfrm>
                <a:off x="3784" y="1015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0" name="Line 66"/>
              <p:cNvSpPr>
                <a:spLocks noChangeShapeType="1"/>
              </p:cNvSpPr>
              <p:nvPr/>
            </p:nvSpPr>
            <p:spPr bwMode="auto">
              <a:xfrm>
                <a:off x="3784" y="101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1" name="Rectangle 67"/>
              <p:cNvSpPr>
                <a:spLocks noChangeArrowheads="1"/>
              </p:cNvSpPr>
              <p:nvPr/>
            </p:nvSpPr>
            <p:spPr bwMode="auto">
              <a:xfrm>
                <a:off x="3788" y="1015"/>
                <a:ext cx="1720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2" name="Line 68"/>
              <p:cNvSpPr>
                <a:spLocks noChangeShapeType="1"/>
              </p:cNvSpPr>
              <p:nvPr/>
            </p:nvSpPr>
            <p:spPr bwMode="auto">
              <a:xfrm>
                <a:off x="3788" y="1015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3" name="Rectangle 69"/>
              <p:cNvSpPr>
                <a:spLocks noChangeArrowheads="1"/>
              </p:cNvSpPr>
              <p:nvPr/>
            </p:nvSpPr>
            <p:spPr bwMode="auto">
              <a:xfrm>
                <a:off x="5508" y="1015"/>
                <a:ext cx="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4" name="Line 70"/>
              <p:cNvSpPr>
                <a:spLocks noChangeShapeType="1"/>
              </p:cNvSpPr>
              <p:nvPr/>
            </p:nvSpPr>
            <p:spPr bwMode="auto">
              <a:xfrm>
                <a:off x="5508" y="101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5" name="Rectangle 71"/>
              <p:cNvSpPr>
                <a:spLocks noChangeArrowheads="1"/>
              </p:cNvSpPr>
              <p:nvPr/>
            </p:nvSpPr>
            <p:spPr bwMode="auto">
              <a:xfrm>
                <a:off x="204" y="1020"/>
                <a:ext cx="4" cy="24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6" name="Line 72"/>
              <p:cNvSpPr>
                <a:spLocks noChangeShapeType="1"/>
              </p:cNvSpPr>
              <p:nvPr/>
            </p:nvSpPr>
            <p:spPr bwMode="auto">
              <a:xfrm>
                <a:off x="204" y="1020"/>
                <a:ext cx="0" cy="2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7" name="Rectangle 73"/>
              <p:cNvSpPr>
                <a:spLocks noChangeArrowheads="1"/>
              </p:cNvSpPr>
              <p:nvPr/>
            </p:nvSpPr>
            <p:spPr bwMode="auto">
              <a:xfrm>
                <a:off x="1564" y="1020"/>
                <a:ext cx="4" cy="24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8" name="Line 74"/>
              <p:cNvSpPr>
                <a:spLocks noChangeShapeType="1"/>
              </p:cNvSpPr>
              <p:nvPr/>
            </p:nvSpPr>
            <p:spPr bwMode="auto">
              <a:xfrm>
                <a:off x="1564" y="1020"/>
                <a:ext cx="0" cy="2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9" name="Rectangle 75"/>
              <p:cNvSpPr>
                <a:spLocks noChangeArrowheads="1"/>
              </p:cNvSpPr>
              <p:nvPr/>
            </p:nvSpPr>
            <p:spPr bwMode="auto">
              <a:xfrm>
                <a:off x="3784" y="1020"/>
                <a:ext cx="4" cy="24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0" name="Line 76"/>
              <p:cNvSpPr>
                <a:spLocks noChangeShapeType="1"/>
              </p:cNvSpPr>
              <p:nvPr/>
            </p:nvSpPr>
            <p:spPr bwMode="auto">
              <a:xfrm>
                <a:off x="3784" y="1020"/>
                <a:ext cx="0" cy="2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1" name="Rectangle 77"/>
              <p:cNvSpPr>
                <a:spLocks noChangeArrowheads="1"/>
              </p:cNvSpPr>
              <p:nvPr/>
            </p:nvSpPr>
            <p:spPr bwMode="auto">
              <a:xfrm>
                <a:off x="5508" y="1020"/>
                <a:ext cx="3" cy="24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2" name="Line 78"/>
              <p:cNvSpPr>
                <a:spLocks noChangeShapeType="1"/>
              </p:cNvSpPr>
              <p:nvPr/>
            </p:nvSpPr>
            <p:spPr bwMode="auto">
              <a:xfrm>
                <a:off x="5508" y="1020"/>
                <a:ext cx="0" cy="2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3" name="Rectangle 79"/>
              <p:cNvSpPr>
                <a:spLocks noChangeArrowheads="1"/>
              </p:cNvSpPr>
              <p:nvPr/>
            </p:nvSpPr>
            <p:spPr bwMode="auto">
              <a:xfrm>
                <a:off x="272" y="1270"/>
                <a:ext cx="58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Risiko kredit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4" name="Rectangle 80"/>
              <p:cNvSpPr>
                <a:spLocks noChangeArrowheads="1"/>
              </p:cNvSpPr>
              <p:nvPr/>
            </p:nvSpPr>
            <p:spPr bwMode="auto">
              <a:xfrm>
                <a:off x="1017" y="1270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5" name="Rectangle 81"/>
              <p:cNvSpPr>
                <a:spLocks noChangeArrowheads="1"/>
              </p:cNvSpPr>
              <p:nvPr/>
            </p:nvSpPr>
            <p:spPr bwMode="auto">
              <a:xfrm>
                <a:off x="1633" y="1270"/>
                <a:ext cx="1596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Counterparty tidak bisa membayar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6" name="Rectangle 82"/>
              <p:cNvSpPr>
                <a:spLocks noChangeArrowheads="1"/>
              </p:cNvSpPr>
              <p:nvPr/>
            </p:nvSpPr>
            <p:spPr bwMode="auto">
              <a:xfrm>
                <a:off x="1633" y="1396"/>
                <a:ext cx="14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kewajibannya (gagal bayar) ke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7" name="Rectangle 83"/>
              <p:cNvSpPr>
                <a:spLocks noChangeArrowheads="1"/>
              </p:cNvSpPr>
              <p:nvPr/>
            </p:nvSpPr>
            <p:spPr bwMode="auto">
              <a:xfrm>
                <a:off x="1633" y="1521"/>
                <a:ext cx="510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perusahaan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8" name="Rectangle 84"/>
              <p:cNvSpPr>
                <a:spLocks noChangeArrowheads="1"/>
              </p:cNvSpPr>
              <p:nvPr/>
            </p:nvSpPr>
            <p:spPr bwMode="auto">
              <a:xfrm>
                <a:off x="2280" y="1521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79" name="Rectangle 85"/>
              <p:cNvSpPr>
                <a:spLocks noChangeArrowheads="1"/>
              </p:cNvSpPr>
              <p:nvPr/>
            </p:nvSpPr>
            <p:spPr bwMode="auto">
              <a:xfrm>
                <a:off x="3853" y="1270"/>
                <a:ext cx="51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Credit ratin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80" name="Rectangle 86"/>
              <p:cNvSpPr>
                <a:spLocks noChangeArrowheads="1"/>
              </p:cNvSpPr>
              <p:nvPr/>
            </p:nvSpPr>
            <p:spPr bwMode="auto">
              <a:xfrm>
                <a:off x="4507" y="1270"/>
                <a:ext cx="729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g, Creditmetrics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81" name="Rectangle 87"/>
              <p:cNvSpPr>
                <a:spLocks noChangeArrowheads="1"/>
              </p:cNvSpPr>
              <p:nvPr/>
            </p:nvSpPr>
            <p:spPr bwMode="auto">
              <a:xfrm>
                <a:off x="5439" y="1270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182" name="Rectangle 88"/>
              <p:cNvSpPr>
                <a:spLocks noChangeArrowheads="1"/>
              </p:cNvSpPr>
              <p:nvPr/>
            </p:nvSpPr>
            <p:spPr bwMode="auto">
              <a:xfrm>
                <a:off x="204" y="1268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3" name="Line 89"/>
              <p:cNvSpPr>
                <a:spLocks noChangeShapeType="1"/>
              </p:cNvSpPr>
              <p:nvPr/>
            </p:nvSpPr>
            <p:spPr bwMode="auto">
              <a:xfrm>
                <a:off x="204" y="126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4" name="Rectangle 90"/>
              <p:cNvSpPr>
                <a:spLocks noChangeArrowheads="1"/>
              </p:cNvSpPr>
              <p:nvPr/>
            </p:nvSpPr>
            <p:spPr bwMode="auto">
              <a:xfrm>
                <a:off x="208" y="1268"/>
                <a:ext cx="1356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5" name="Line 91"/>
              <p:cNvSpPr>
                <a:spLocks noChangeShapeType="1"/>
              </p:cNvSpPr>
              <p:nvPr/>
            </p:nvSpPr>
            <p:spPr bwMode="auto">
              <a:xfrm>
                <a:off x="208" y="1268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6" name="Rectangle 92"/>
              <p:cNvSpPr>
                <a:spLocks noChangeArrowheads="1"/>
              </p:cNvSpPr>
              <p:nvPr/>
            </p:nvSpPr>
            <p:spPr bwMode="auto">
              <a:xfrm>
                <a:off x="1564" y="1268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7" name="Line 93"/>
              <p:cNvSpPr>
                <a:spLocks noChangeShapeType="1"/>
              </p:cNvSpPr>
              <p:nvPr/>
            </p:nvSpPr>
            <p:spPr bwMode="auto">
              <a:xfrm>
                <a:off x="1564" y="126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8" name="Rectangle 94"/>
              <p:cNvSpPr>
                <a:spLocks noChangeArrowheads="1"/>
              </p:cNvSpPr>
              <p:nvPr/>
            </p:nvSpPr>
            <p:spPr bwMode="auto">
              <a:xfrm>
                <a:off x="1568" y="1268"/>
                <a:ext cx="2216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9" name="Line 95"/>
              <p:cNvSpPr>
                <a:spLocks noChangeShapeType="1"/>
              </p:cNvSpPr>
              <p:nvPr/>
            </p:nvSpPr>
            <p:spPr bwMode="auto">
              <a:xfrm>
                <a:off x="1568" y="1268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0" name="Rectangle 96"/>
              <p:cNvSpPr>
                <a:spLocks noChangeArrowheads="1"/>
              </p:cNvSpPr>
              <p:nvPr/>
            </p:nvSpPr>
            <p:spPr bwMode="auto">
              <a:xfrm>
                <a:off x="3784" y="1268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1" name="Line 97"/>
              <p:cNvSpPr>
                <a:spLocks noChangeShapeType="1"/>
              </p:cNvSpPr>
              <p:nvPr/>
            </p:nvSpPr>
            <p:spPr bwMode="auto">
              <a:xfrm>
                <a:off x="3784" y="126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2" name="Rectangle 98"/>
              <p:cNvSpPr>
                <a:spLocks noChangeArrowheads="1"/>
              </p:cNvSpPr>
              <p:nvPr/>
            </p:nvSpPr>
            <p:spPr bwMode="auto">
              <a:xfrm>
                <a:off x="3788" y="1268"/>
                <a:ext cx="1720" cy="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3" name="Line 99"/>
              <p:cNvSpPr>
                <a:spLocks noChangeShapeType="1"/>
              </p:cNvSpPr>
              <p:nvPr/>
            </p:nvSpPr>
            <p:spPr bwMode="auto">
              <a:xfrm>
                <a:off x="3788" y="1268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4" name="Rectangle 100"/>
              <p:cNvSpPr>
                <a:spLocks noChangeArrowheads="1"/>
              </p:cNvSpPr>
              <p:nvPr/>
            </p:nvSpPr>
            <p:spPr bwMode="auto">
              <a:xfrm>
                <a:off x="5508" y="1268"/>
                <a:ext cx="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5" name="Line 101"/>
              <p:cNvSpPr>
                <a:spLocks noChangeShapeType="1"/>
              </p:cNvSpPr>
              <p:nvPr/>
            </p:nvSpPr>
            <p:spPr bwMode="auto">
              <a:xfrm>
                <a:off x="5508" y="126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6" name="Rectangle 102"/>
              <p:cNvSpPr>
                <a:spLocks noChangeArrowheads="1"/>
              </p:cNvSpPr>
              <p:nvPr/>
            </p:nvSpPr>
            <p:spPr bwMode="auto">
              <a:xfrm>
                <a:off x="204" y="1273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7" name="Line 103"/>
              <p:cNvSpPr>
                <a:spLocks noChangeShapeType="1"/>
              </p:cNvSpPr>
              <p:nvPr/>
            </p:nvSpPr>
            <p:spPr bwMode="auto">
              <a:xfrm>
                <a:off x="204" y="1273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8" name="Rectangle 104"/>
              <p:cNvSpPr>
                <a:spLocks noChangeArrowheads="1"/>
              </p:cNvSpPr>
              <p:nvPr/>
            </p:nvSpPr>
            <p:spPr bwMode="auto">
              <a:xfrm>
                <a:off x="1564" y="1273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9" name="Line 105"/>
              <p:cNvSpPr>
                <a:spLocks noChangeShapeType="1"/>
              </p:cNvSpPr>
              <p:nvPr/>
            </p:nvSpPr>
            <p:spPr bwMode="auto">
              <a:xfrm>
                <a:off x="1564" y="1273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0" name="Rectangle 106"/>
              <p:cNvSpPr>
                <a:spLocks noChangeArrowheads="1"/>
              </p:cNvSpPr>
              <p:nvPr/>
            </p:nvSpPr>
            <p:spPr bwMode="auto">
              <a:xfrm>
                <a:off x="3784" y="1273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1" name="Line 107"/>
              <p:cNvSpPr>
                <a:spLocks noChangeShapeType="1"/>
              </p:cNvSpPr>
              <p:nvPr/>
            </p:nvSpPr>
            <p:spPr bwMode="auto">
              <a:xfrm>
                <a:off x="3784" y="1273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2" name="Rectangle 108"/>
              <p:cNvSpPr>
                <a:spLocks noChangeArrowheads="1"/>
              </p:cNvSpPr>
              <p:nvPr/>
            </p:nvSpPr>
            <p:spPr bwMode="auto">
              <a:xfrm>
                <a:off x="5508" y="1273"/>
                <a:ext cx="3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3" name="Line 109"/>
              <p:cNvSpPr>
                <a:spLocks noChangeShapeType="1"/>
              </p:cNvSpPr>
              <p:nvPr/>
            </p:nvSpPr>
            <p:spPr bwMode="auto">
              <a:xfrm>
                <a:off x="5508" y="1273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4" name="Rectangle 110"/>
              <p:cNvSpPr>
                <a:spLocks noChangeArrowheads="1"/>
              </p:cNvSpPr>
              <p:nvPr/>
            </p:nvSpPr>
            <p:spPr bwMode="auto">
              <a:xfrm>
                <a:off x="272" y="1651"/>
                <a:ext cx="82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Risiko perubahan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05" name="Rectangle 111"/>
              <p:cNvSpPr>
                <a:spLocks noChangeArrowheads="1"/>
              </p:cNvSpPr>
              <p:nvPr/>
            </p:nvSpPr>
            <p:spPr bwMode="auto">
              <a:xfrm>
                <a:off x="272" y="1777"/>
                <a:ext cx="619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tingkat bunga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06" name="Rectangle 112"/>
              <p:cNvSpPr>
                <a:spLocks noChangeArrowheads="1"/>
              </p:cNvSpPr>
              <p:nvPr/>
            </p:nvSpPr>
            <p:spPr bwMode="auto">
              <a:xfrm>
                <a:off x="1060" y="177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07" name="Rectangle 113"/>
              <p:cNvSpPr>
                <a:spLocks noChangeArrowheads="1"/>
              </p:cNvSpPr>
              <p:nvPr/>
            </p:nvSpPr>
            <p:spPr bwMode="auto">
              <a:xfrm>
                <a:off x="1633" y="1651"/>
                <a:ext cx="132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Tingkat bunga berubah yang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08" name="Rectangle 114"/>
              <p:cNvSpPr>
                <a:spLocks noChangeArrowheads="1"/>
              </p:cNvSpPr>
              <p:nvPr/>
            </p:nvSpPr>
            <p:spPr bwMode="auto">
              <a:xfrm>
                <a:off x="1633" y="1777"/>
                <a:ext cx="1386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mengakibatkan kerugian pada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09" name="Rectangle 115"/>
              <p:cNvSpPr>
                <a:spLocks noChangeArrowheads="1"/>
              </p:cNvSpPr>
              <p:nvPr/>
            </p:nvSpPr>
            <p:spPr bwMode="auto">
              <a:xfrm>
                <a:off x="1633" y="1902"/>
                <a:ext cx="990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portofolio perusahaan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10" name="Rectangle 116"/>
              <p:cNvSpPr>
                <a:spLocks noChangeArrowheads="1"/>
              </p:cNvSpPr>
              <p:nvPr/>
            </p:nvSpPr>
            <p:spPr bwMode="auto">
              <a:xfrm>
                <a:off x="2892" y="1902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11" name="Rectangle 117"/>
              <p:cNvSpPr>
                <a:spLocks noChangeArrowheads="1"/>
              </p:cNvSpPr>
              <p:nvPr/>
            </p:nvSpPr>
            <p:spPr bwMode="auto">
              <a:xfrm>
                <a:off x="3853" y="1651"/>
                <a:ext cx="121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Metod pengukuran jangka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12" name="Rectangle 118"/>
              <p:cNvSpPr>
                <a:spLocks noChangeArrowheads="1"/>
              </p:cNvSpPr>
              <p:nvPr/>
            </p:nvSpPr>
            <p:spPr bwMode="auto">
              <a:xfrm>
                <a:off x="3853" y="1777"/>
                <a:ext cx="63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waktu, Durasi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13" name="Rectangle 119"/>
              <p:cNvSpPr>
                <a:spLocks noChangeArrowheads="1"/>
              </p:cNvSpPr>
              <p:nvPr/>
            </p:nvSpPr>
            <p:spPr bwMode="auto">
              <a:xfrm>
                <a:off x="4662" y="1777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14" name="Rectangle 120"/>
              <p:cNvSpPr>
                <a:spLocks noChangeArrowheads="1"/>
              </p:cNvSpPr>
              <p:nvPr/>
            </p:nvSpPr>
            <p:spPr bwMode="auto">
              <a:xfrm>
                <a:off x="204" y="1649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5" name="Line 121"/>
              <p:cNvSpPr>
                <a:spLocks noChangeShapeType="1"/>
              </p:cNvSpPr>
              <p:nvPr/>
            </p:nvSpPr>
            <p:spPr bwMode="auto">
              <a:xfrm>
                <a:off x="204" y="1649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6" name="Rectangle 122"/>
              <p:cNvSpPr>
                <a:spLocks noChangeArrowheads="1"/>
              </p:cNvSpPr>
              <p:nvPr/>
            </p:nvSpPr>
            <p:spPr bwMode="auto">
              <a:xfrm>
                <a:off x="208" y="1649"/>
                <a:ext cx="135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7" name="Line 123"/>
              <p:cNvSpPr>
                <a:spLocks noChangeShapeType="1"/>
              </p:cNvSpPr>
              <p:nvPr/>
            </p:nvSpPr>
            <p:spPr bwMode="auto">
              <a:xfrm>
                <a:off x="208" y="1649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8" name="Rectangle 124"/>
              <p:cNvSpPr>
                <a:spLocks noChangeArrowheads="1"/>
              </p:cNvSpPr>
              <p:nvPr/>
            </p:nvSpPr>
            <p:spPr bwMode="auto">
              <a:xfrm>
                <a:off x="1564" y="1649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9" name="Line 125"/>
              <p:cNvSpPr>
                <a:spLocks noChangeShapeType="1"/>
              </p:cNvSpPr>
              <p:nvPr/>
            </p:nvSpPr>
            <p:spPr bwMode="auto">
              <a:xfrm>
                <a:off x="1564" y="1649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0" name="Rectangle 126"/>
              <p:cNvSpPr>
                <a:spLocks noChangeArrowheads="1"/>
              </p:cNvSpPr>
              <p:nvPr/>
            </p:nvSpPr>
            <p:spPr bwMode="auto">
              <a:xfrm>
                <a:off x="1568" y="1649"/>
                <a:ext cx="221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1" name="Line 127"/>
              <p:cNvSpPr>
                <a:spLocks noChangeShapeType="1"/>
              </p:cNvSpPr>
              <p:nvPr/>
            </p:nvSpPr>
            <p:spPr bwMode="auto">
              <a:xfrm>
                <a:off x="1568" y="1649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2" name="Rectangle 128"/>
              <p:cNvSpPr>
                <a:spLocks noChangeArrowheads="1"/>
              </p:cNvSpPr>
              <p:nvPr/>
            </p:nvSpPr>
            <p:spPr bwMode="auto">
              <a:xfrm>
                <a:off x="3784" y="1649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3" name="Line 129"/>
              <p:cNvSpPr>
                <a:spLocks noChangeShapeType="1"/>
              </p:cNvSpPr>
              <p:nvPr/>
            </p:nvSpPr>
            <p:spPr bwMode="auto">
              <a:xfrm>
                <a:off x="3784" y="1649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4" name="Rectangle 130"/>
              <p:cNvSpPr>
                <a:spLocks noChangeArrowheads="1"/>
              </p:cNvSpPr>
              <p:nvPr/>
            </p:nvSpPr>
            <p:spPr bwMode="auto">
              <a:xfrm>
                <a:off x="3788" y="1649"/>
                <a:ext cx="1720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5" name="Line 131"/>
              <p:cNvSpPr>
                <a:spLocks noChangeShapeType="1"/>
              </p:cNvSpPr>
              <p:nvPr/>
            </p:nvSpPr>
            <p:spPr bwMode="auto">
              <a:xfrm>
                <a:off x="3788" y="1649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6" name="Rectangle 132"/>
              <p:cNvSpPr>
                <a:spLocks noChangeArrowheads="1"/>
              </p:cNvSpPr>
              <p:nvPr/>
            </p:nvSpPr>
            <p:spPr bwMode="auto">
              <a:xfrm>
                <a:off x="5508" y="1649"/>
                <a:ext cx="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7" name="Line 133"/>
              <p:cNvSpPr>
                <a:spLocks noChangeShapeType="1"/>
              </p:cNvSpPr>
              <p:nvPr/>
            </p:nvSpPr>
            <p:spPr bwMode="auto">
              <a:xfrm>
                <a:off x="5508" y="1649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8" name="Rectangle 134"/>
              <p:cNvSpPr>
                <a:spLocks noChangeArrowheads="1"/>
              </p:cNvSpPr>
              <p:nvPr/>
            </p:nvSpPr>
            <p:spPr bwMode="auto">
              <a:xfrm>
                <a:off x="204" y="1654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9" name="Line 135"/>
              <p:cNvSpPr>
                <a:spLocks noChangeShapeType="1"/>
              </p:cNvSpPr>
              <p:nvPr/>
            </p:nvSpPr>
            <p:spPr bwMode="auto">
              <a:xfrm>
                <a:off x="204" y="1654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0" name="Rectangle 136"/>
              <p:cNvSpPr>
                <a:spLocks noChangeArrowheads="1"/>
              </p:cNvSpPr>
              <p:nvPr/>
            </p:nvSpPr>
            <p:spPr bwMode="auto">
              <a:xfrm>
                <a:off x="1564" y="1654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1" name="Line 137"/>
              <p:cNvSpPr>
                <a:spLocks noChangeShapeType="1"/>
              </p:cNvSpPr>
              <p:nvPr/>
            </p:nvSpPr>
            <p:spPr bwMode="auto">
              <a:xfrm>
                <a:off x="1564" y="1654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2" name="Rectangle 138"/>
              <p:cNvSpPr>
                <a:spLocks noChangeArrowheads="1"/>
              </p:cNvSpPr>
              <p:nvPr/>
            </p:nvSpPr>
            <p:spPr bwMode="auto">
              <a:xfrm>
                <a:off x="3784" y="1654"/>
                <a:ext cx="4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3" name="Line 139"/>
              <p:cNvSpPr>
                <a:spLocks noChangeShapeType="1"/>
              </p:cNvSpPr>
              <p:nvPr/>
            </p:nvSpPr>
            <p:spPr bwMode="auto">
              <a:xfrm>
                <a:off x="3784" y="1654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4" name="Rectangle 140"/>
              <p:cNvSpPr>
                <a:spLocks noChangeArrowheads="1"/>
              </p:cNvSpPr>
              <p:nvPr/>
            </p:nvSpPr>
            <p:spPr bwMode="auto">
              <a:xfrm>
                <a:off x="5508" y="1654"/>
                <a:ext cx="3" cy="3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5" name="Line 141"/>
              <p:cNvSpPr>
                <a:spLocks noChangeShapeType="1"/>
              </p:cNvSpPr>
              <p:nvPr/>
            </p:nvSpPr>
            <p:spPr bwMode="auto">
              <a:xfrm>
                <a:off x="5508" y="1654"/>
                <a:ext cx="0" cy="3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6" name="Rectangle 142"/>
              <p:cNvSpPr>
                <a:spLocks noChangeArrowheads="1"/>
              </p:cNvSpPr>
              <p:nvPr/>
            </p:nvSpPr>
            <p:spPr bwMode="auto">
              <a:xfrm>
                <a:off x="272" y="2033"/>
                <a:ext cx="8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Risiko Operasional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37" name="Rectangle 143"/>
              <p:cNvSpPr>
                <a:spLocks noChangeArrowheads="1"/>
              </p:cNvSpPr>
              <p:nvPr/>
            </p:nvSpPr>
            <p:spPr bwMode="auto">
              <a:xfrm>
                <a:off x="1377" y="2033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38" name="Rectangle 144"/>
              <p:cNvSpPr>
                <a:spLocks noChangeArrowheads="1"/>
              </p:cNvSpPr>
              <p:nvPr/>
            </p:nvSpPr>
            <p:spPr bwMode="auto">
              <a:xfrm>
                <a:off x="1633" y="2033"/>
                <a:ext cx="138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Kerugian yang terjadi melalui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39" name="Rectangle 145"/>
              <p:cNvSpPr>
                <a:spLocks noChangeArrowheads="1"/>
              </p:cNvSpPr>
              <p:nvPr/>
            </p:nvSpPr>
            <p:spPr bwMode="auto">
              <a:xfrm>
                <a:off x="1633" y="2158"/>
                <a:ext cx="152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operasi perusahaan (misal sistem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0" name="Rectangle 146"/>
              <p:cNvSpPr>
                <a:spLocks noChangeArrowheads="1"/>
              </p:cNvSpPr>
              <p:nvPr/>
            </p:nvSpPr>
            <p:spPr bwMode="auto">
              <a:xfrm>
                <a:off x="1633" y="2283"/>
                <a:ext cx="46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yang gaga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1" name="Rectangle 147"/>
              <p:cNvSpPr>
                <a:spLocks noChangeArrowheads="1"/>
              </p:cNvSpPr>
              <p:nvPr/>
            </p:nvSpPr>
            <p:spPr bwMode="auto">
              <a:xfrm>
                <a:off x="2219" y="2283"/>
                <a:ext cx="84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l, serangan teroris)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2" name="Rectangle 148"/>
              <p:cNvSpPr>
                <a:spLocks noChangeArrowheads="1"/>
              </p:cNvSpPr>
              <p:nvPr/>
            </p:nvSpPr>
            <p:spPr bwMode="auto">
              <a:xfrm>
                <a:off x="3291" y="2283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3" name="Rectangle 149"/>
              <p:cNvSpPr>
                <a:spLocks noChangeArrowheads="1"/>
              </p:cNvSpPr>
              <p:nvPr/>
            </p:nvSpPr>
            <p:spPr bwMode="auto">
              <a:xfrm>
                <a:off x="3853" y="2033"/>
                <a:ext cx="102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Matriks frekuensi dan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4" name="Rectangle 150"/>
              <p:cNvSpPr>
                <a:spLocks noChangeArrowheads="1"/>
              </p:cNvSpPr>
              <p:nvPr/>
            </p:nvSpPr>
            <p:spPr bwMode="auto">
              <a:xfrm>
                <a:off x="3853" y="2158"/>
                <a:ext cx="1260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signifikansi kerugian, VAR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5" name="Rectangle 151"/>
              <p:cNvSpPr>
                <a:spLocks noChangeArrowheads="1"/>
              </p:cNvSpPr>
              <p:nvPr/>
            </p:nvSpPr>
            <p:spPr bwMode="auto">
              <a:xfrm>
                <a:off x="3853" y="2283"/>
                <a:ext cx="52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operasional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6" name="Rectangle 152"/>
              <p:cNvSpPr>
                <a:spLocks noChangeArrowheads="1"/>
              </p:cNvSpPr>
              <p:nvPr/>
            </p:nvSpPr>
            <p:spPr bwMode="auto">
              <a:xfrm>
                <a:off x="4515" y="2283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47" name="Rectangle 153"/>
              <p:cNvSpPr>
                <a:spLocks noChangeArrowheads="1"/>
              </p:cNvSpPr>
              <p:nvPr/>
            </p:nvSpPr>
            <p:spPr bwMode="auto">
              <a:xfrm>
                <a:off x="204" y="2030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48" name="Line 154"/>
              <p:cNvSpPr>
                <a:spLocks noChangeShapeType="1"/>
              </p:cNvSpPr>
              <p:nvPr/>
            </p:nvSpPr>
            <p:spPr bwMode="auto">
              <a:xfrm>
                <a:off x="204" y="2030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49" name="Rectangle 155"/>
              <p:cNvSpPr>
                <a:spLocks noChangeArrowheads="1"/>
              </p:cNvSpPr>
              <p:nvPr/>
            </p:nvSpPr>
            <p:spPr bwMode="auto">
              <a:xfrm>
                <a:off x="208" y="2030"/>
                <a:ext cx="135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0" name="Line 156"/>
              <p:cNvSpPr>
                <a:spLocks noChangeShapeType="1"/>
              </p:cNvSpPr>
              <p:nvPr/>
            </p:nvSpPr>
            <p:spPr bwMode="auto">
              <a:xfrm>
                <a:off x="208" y="2030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1" name="Rectangle 157"/>
              <p:cNvSpPr>
                <a:spLocks noChangeArrowheads="1"/>
              </p:cNvSpPr>
              <p:nvPr/>
            </p:nvSpPr>
            <p:spPr bwMode="auto">
              <a:xfrm>
                <a:off x="1564" y="2030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2" name="Line 158"/>
              <p:cNvSpPr>
                <a:spLocks noChangeShapeType="1"/>
              </p:cNvSpPr>
              <p:nvPr/>
            </p:nvSpPr>
            <p:spPr bwMode="auto">
              <a:xfrm>
                <a:off x="1564" y="2030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3" name="Rectangle 159"/>
              <p:cNvSpPr>
                <a:spLocks noChangeArrowheads="1"/>
              </p:cNvSpPr>
              <p:nvPr/>
            </p:nvSpPr>
            <p:spPr bwMode="auto">
              <a:xfrm>
                <a:off x="1568" y="2030"/>
                <a:ext cx="221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4" name="Line 160"/>
              <p:cNvSpPr>
                <a:spLocks noChangeShapeType="1"/>
              </p:cNvSpPr>
              <p:nvPr/>
            </p:nvSpPr>
            <p:spPr bwMode="auto">
              <a:xfrm>
                <a:off x="1568" y="2030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5" name="Rectangle 161"/>
              <p:cNvSpPr>
                <a:spLocks noChangeArrowheads="1"/>
              </p:cNvSpPr>
              <p:nvPr/>
            </p:nvSpPr>
            <p:spPr bwMode="auto">
              <a:xfrm>
                <a:off x="3784" y="2030"/>
                <a:ext cx="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6" name="Line 162"/>
              <p:cNvSpPr>
                <a:spLocks noChangeShapeType="1"/>
              </p:cNvSpPr>
              <p:nvPr/>
            </p:nvSpPr>
            <p:spPr bwMode="auto">
              <a:xfrm>
                <a:off x="3784" y="2030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7" name="Rectangle 163"/>
              <p:cNvSpPr>
                <a:spLocks noChangeArrowheads="1"/>
              </p:cNvSpPr>
              <p:nvPr/>
            </p:nvSpPr>
            <p:spPr bwMode="auto">
              <a:xfrm>
                <a:off x="3788" y="2030"/>
                <a:ext cx="1720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8" name="Line 164"/>
              <p:cNvSpPr>
                <a:spLocks noChangeShapeType="1"/>
              </p:cNvSpPr>
              <p:nvPr/>
            </p:nvSpPr>
            <p:spPr bwMode="auto">
              <a:xfrm>
                <a:off x="3788" y="2030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59" name="Rectangle 165"/>
              <p:cNvSpPr>
                <a:spLocks noChangeArrowheads="1"/>
              </p:cNvSpPr>
              <p:nvPr/>
            </p:nvSpPr>
            <p:spPr bwMode="auto">
              <a:xfrm>
                <a:off x="5508" y="2030"/>
                <a:ext cx="3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0" name="Line 166"/>
              <p:cNvSpPr>
                <a:spLocks noChangeShapeType="1"/>
              </p:cNvSpPr>
              <p:nvPr/>
            </p:nvSpPr>
            <p:spPr bwMode="auto">
              <a:xfrm>
                <a:off x="5508" y="2030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1" name="Rectangle 167"/>
              <p:cNvSpPr>
                <a:spLocks noChangeArrowheads="1"/>
              </p:cNvSpPr>
              <p:nvPr/>
            </p:nvSpPr>
            <p:spPr bwMode="auto">
              <a:xfrm>
                <a:off x="204" y="2035"/>
                <a:ext cx="4" cy="37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2" name="Line 168"/>
              <p:cNvSpPr>
                <a:spLocks noChangeShapeType="1"/>
              </p:cNvSpPr>
              <p:nvPr/>
            </p:nvSpPr>
            <p:spPr bwMode="auto">
              <a:xfrm>
                <a:off x="204" y="2035"/>
                <a:ext cx="0" cy="37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3" name="Rectangle 169"/>
              <p:cNvSpPr>
                <a:spLocks noChangeArrowheads="1"/>
              </p:cNvSpPr>
              <p:nvPr/>
            </p:nvSpPr>
            <p:spPr bwMode="auto">
              <a:xfrm>
                <a:off x="1564" y="2035"/>
                <a:ext cx="4" cy="37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4" name="Line 170"/>
              <p:cNvSpPr>
                <a:spLocks noChangeShapeType="1"/>
              </p:cNvSpPr>
              <p:nvPr/>
            </p:nvSpPr>
            <p:spPr bwMode="auto">
              <a:xfrm>
                <a:off x="1564" y="2035"/>
                <a:ext cx="0" cy="37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5" name="Rectangle 171"/>
              <p:cNvSpPr>
                <a:spLocks noChangeArrowheads="1"/>
              </p:cNvSpPr>
              <p:nvPr/>
            </p:nvSpPr>
            <p:spPr bwMode="auto">
              <a:xfrm>
                <a:off x="3784" y="2035"/>
                <a:ext cx="4" cy="37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6" name="Line 172"/>
              <p:cNvSpPr>
                <a:spLocks noChangeShapeType="1"/>
              </p:cNvSpPr>
              <p:nvPr/>
            </p:nvSpPr>
            <p:spPr bwMode="auto">
              <a:xfrm>
                <a:off x="3784" y="2035"/>
                <a:ext cx="0" cy="37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7" name="Rectangle 173"/>
              <p:cNvSpPr>
                <a:spLocks noChangeArrowheads="1"/>
              </p:cNvSpPr>
              <p:nvPr/>
            </p:nvSpPr>
            <p:spPr bwMode="auto">
              <a:xfrm>
                <a:off x="5508" y="2035"/>
                <a:ext cx="3" cy="37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8" name="Line 174"/>
              <p:cNvSpPr>
                <a:spLocks noChangeShapeType="1"/>
              </p:cNvSpPr>
              <p:nvPr/>
            </p:nvSpPr>
            <p:spPr bwMode="auto">
              <a:xfrm>
                <a:off x="5508" y="2035"/>
                <a:ext cx="0" cy="37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9" name="Rectangle 175"/>
              <p:cNvSpPr>
                <a:spLocks noChangeArrowheads="1"/>
              </p:cNvSpPr>
              <p:nvPr/>
            </p:nvSpPr>
            <p:spPr bwMode="auto">
              <a:xfrm>
                <a:off x="272" y="2411"/>
                <a:ext cx="739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Risiko kematian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0" name="Rectangle 176"/>
              <p:cNvSpPr>
                <a:spLocks noChangeArrowheads="1"/>
              </p:cNvSpPr>
              <p:nvPr/>
            </p:nvSpPr>
            <p:spPr bwMode="auto">
              <a:xfrm>
                <a:off x="1208" y="2411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1" name="Rectangle 177"/>
              <p:cNvSpPr>
                <a:spLocks noChangeArrowheads="1"/>
              </p:cNvSpPr>
              <p:nvPr/>
            </p:nvSpPr>
            <p:spPr bwMode="auto">
              <a:xfrm>
                <a:off x="1633" y="2411"/>
                <a:ext cx="159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Manusia mengalami kematian dini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2" name="Rectangle 178"/>
              <p:cNvSpPr>
                <a:spLocks noChangeArrowheads="1"/>
              </p:cNvSpPr>
              <p:nvPr/>
            </p:nvSpPr>
            <p:spPr bwMode="auto">
              <a:xfrm>
                <a:off x="1633" y="2536"/>
                <a:ext cx="141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(lebih cepat dari usia kematian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3" name="Rectangle 179"/>
              <p:cNvSpPr>
                <a:spLocks noChangeArrowheads="1"/>
              </p:cNvSpPr>
              <p:nvPr/>
            </p:nvSpPr>
            <p:spPr bwMode="auto">
              <a:xfrm>
                <a:off x="1633" y="2661"/>
                <a:ext cx="289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wajar)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4" name="Rectangle 180"/>
              <p:cNvSpPr>
                <a:spLocks noChangeArrowheads="1"/>
              </p:cNvSpPr>
              <p:nvPr/>
            </p:nvSpPr>
            <p:spPr bwMode="auto">
              <a:xfrm>
                <a:off x="2000" y="2661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5" name="Rectangle 181"/>
              <p:cNvSpPr>
                <a:spLocks noChangeArrowheads="1"/>
              </p:cNvSpPr>
              <p:nvPr/>
            </p:nvSpPr>
            <p:spPr bwMode="auto">
              <a:xfrm>
                <a:off x="3853" y="2411"/>
                <a:ext cx="101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Probabilitas kematian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6" name="Rectangle 182"/>
              <p:cNvSpPr>
                <a:spLocks noChangeArrowheads="1"/>
              </p:cNvSpPr>
              <p:nvPr/>
            </p:nvSpPr>
            <p:spPr bwMode="auto">
              <a:xfrm>
                <a:off x="3853" y="2536"/>
                <a:ext cx="1056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dengan tabel mortalitas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7" name="Rectangle 183"/>
              <p:cNvSpPr>
                <a:spLocks noChangeArrowheads="1"/>
              </p:cNvSpPr>
              <p:nvPr/>
            </p:nvSpPr>
            <p:spPr bwMode="auto">
              <a:xfrm>
                <a:off x="5195" y="2536"/>
                <a:ext cx="2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d-ID" altLang="id-ID" sz="1400" b="0" i="0" u="none" strike="noStrike" cap="none" normalizeH="0" baseline="0">
                    <a:ln>
                      <a:noFill/>
                    </a:ln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id-ID" altLang="id-ID" sz="1800" b="0" i="0" u="none" strike="noStrike" cap="none" normalizeH="0" baseline="0">
                  <a:ln>
                    <a:noFill/>
                  </a:ln>
                  <a:effectLst/>
                </a:endParaRPr>
              </a:p>
            </p:txBody>
          </p:sp>
          <p:sp>
            <p:nvSpPr>
              <p:cNvPr id="278" name="Rectangle 184"/>
              <p:cNvSpPr>
                <a:spLocks noChangeArrowheads="1"/>
              </p:cNvSpPr>
              <p:nvPr/>
            </p:nvSpPr>
            <p:spPr bwMode="auto">
              <a:xfrm>
                <a:off x="204" y="2408"/>
                <a:ext cx="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79" name="Line 185"/>
              <p:cNvSpPr>
                <a:spLocks noChangeShapeType="1"/>
              </p:cNvSpPr>
              <p:nvPr/>
            </p:nvSpPr>
            <p:spPr bwMode="auto">
              <a:xfrm>
                <a:off x="204" y="2408"/>
                <a:ext cx="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0" name="Rectangle 186"/>
              <p:cNvSpPr>
                <a:spLocks noChangeArrowheads="1"/>
              </p:cNvSpPr>
              <p:nvPr/>
            </p:nvSpPr>
            <p:spPr bwMode="auto">
              <a:xfrm>
                <a:off x="208" y="2408"/>
                <a:ext cx="135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1" name="Line 187"/>
              <p:cNvSpPr>
                <a:spLocks noChangeShapeType="1"/>
              </p:cNvSpPr>
              <p:nvPr/>
            </p:nvSpPr>
            <p:spPr bwMode="auto">
              <a:xfrm>
                <a:off x="208" y="2408"/>
                <a:ext cx="13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2" name="Rectangle 188"/>
              <p:cNvSpPr>
                <a:spLocks noChangeArrowheads="1"/>
              </p:cNvSpPr>
              <p:nvPr/>
            </p:nvSpPr>
            <p:spPr bwMode="auto">
              <a:xfrm>
                <a:off x="1564" y="2408"/>
                <a:ext cx="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3" name="Line 189"/>
              <p:cNvSpPr>
                <a:spLocks noChangeShapeType="1"/>
              </p:cNvSpPr>
              <p:nvPr/>
            </p:nvSpPr>
            <p:spPr bwMode="auto">
              <a:xfrm>
                <a:off x="1564" y="2408"/>
                <a:ext cx="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4" name="Rectangle 190"/>
              <p:cNvSpPr>
                <a:spLocks noChangeArrowheads="1"/>
              </p:cNvSpPr>
              <p:nvPr/>
            </p:nvSpPr>
            <p:spPr bwMode="auto">
              <a:xfrm>
                <a:off x="1568" y="2408"/>
                <a:ext cx="2216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5" name="Line 191"/>
              <p:cNvSpPr>
                <a:spLocks noChangeShapeType="1"/>
              </p:cNvSpPr>
              <p:nvPr/>
            </p:nvSpPr>
            <p:spPr bwMode="auto">
              <a:xfrm>
                <a:off x="1568" y="2408"/>
                <a:ext cx="2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6" name="Rectangle 192"/>
              <p:cNvSpPr>
                <a:spLocks noChangeArrowheads="1"/>
              </p:cNvSpPr>
              <p:nvPr/>
            </p:nvSpPr>
            <p:spPr bwMode="auto">
              <a:xfrm>
                <a:off x="3784" y="2408"/>
                <a:ext cx="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7" name="Line 193"/>
              <p:cNvSpPr>
                <a:spLocks noChangeShapeType="1"/>
              </p:cNvSpPr>
              <p:nvPr/>
            </p:nvSpPr>
            <p:spPr bwMode="auto">
              <a:xfrm>
                <a:off x="3784" y="2408"/>
                <a:ext cx="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8" name="Rectangle 194"/>
              <p:cNvSpPr>
                <a:spLocks noChangeArrowheads="1"/>
              </p:cNvSpPr>
              <p:nvPr/>
            </p:nvSpPr>
            <p:spPr bwMode="auto">
              <a:xfrm>
                <a:off x="3788" y="2408"/>
                <a:ext cx="1720" cy="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9" name="Line 195"/>
              <p:cNvSpPr>
                <a:spLocks noChangeShapeType="1"/>
              </p:cNvSpPr>
              <p:nvPr/>
            </p:nvSpPr>
            <p:spPr bwMode="auto">
              <a:xfrm>
                <a:off x="3788" y="2408"/>
                <a:ext cx="17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0" name="Rectangle 196"/>
              <p:cNvSpPr>
                <a:spLocks noChangeArrowheads="1"/>
              </p:cNvSpPr>
              <p:nvPr/>
            </p:nvSpPr>
            <p:spPr bwMode="auto">
              <a:xfrm>
                <a:off x="5508" y="2408"/>
                <a:ext cx="3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1" name="Line 197"/>
              <p:cNvSpPr>
                <a:spLocks noChangeShapeType="1"/>
              </p:cNvSpPr>
              <p:nvPr/>
            </p:nvSpPr>
            <p:spPr bwMode="auto">
              <a:xfrm>
                <a:off x="5508" y="2408"/>
                <a:ext cx="0" cy="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2" name="Rectangle 198"/>
              <p:cNvSpPr>
                <a:spLocks noChangeArrowheads="1"/>
              </p:cNvSpPr>
              <p:nvPr/>
            </p:nvSpPr>
            <p:spPr bwMode="auto">
              <a:xfrm>
                <a:off x="204" y="2414"/>
                <a:ext cx="4" cy="3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3" name="Line 199"/>
              <p:cNvSpPr>
                <a:spLocks noChangeShapeType="1"/>
              </p:cNvSpPr>
              <p:nvPr/>
            </p:nvSpPr>
            <p:spPr bwMode="auto">
              <a:xfrm>
                <a:off x="204" y="2414"/>
                <a:ext cx="0" cy="3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4" name="Rectangle 200"/>
              <p:cNvSpPr>
                <a:spLocks noChangeArrowheads="1"/>
              </p:cNvSpPr>
              <p:nvPr/>
            </p:nvSpPr>
            <p:spPr bwMode="auto">
              <a:xfrm>
                <a:off x="1564" y="2414"/>
                <a:ext cx="4" cy="3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5" name="Line 201"/>
              <p:cNvSpPr>
                <a:spLocks noChangeShapeType="1"/>
              </p:cNvSpPr>
              <p:nvPr/>
            </p:nvSpPr>
            <p:spPr bwMode="auto">
              <a:xfrm>
                <a:off x="1564" y="2414"/>
                <a:ext cx="0" cy="3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6" name="Rectangle 202"/>
              <p:cNvSpPr>
                <a:spLocks noChangeArrowheads="1"/>
              </p:cNvSpPr>
              <p:nvPr/>
            </p:nvSpPr>
            <p:spPr bwMode="auto">
              <a:xfrm>
                <a:off x="3784" y="2414"/>
                <a:ext cx="4" cy="3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7" name="Line 203"/>
              <p:cNvSpPr>
                <a:spLocks noChangeShapeType="1"/>
              </p:cNvSpPr>
              <p:nvPr/>
            </p:nvSpPr>
            <p:spPr bwMode="auto">
              <a:xfrm>
                <a:off x="3784" y="2414"/>
                <a:ext cx="0" cy="3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98" name="Rectangle 204"/>
              <p:cNvSpPr>
                <a:spLocks noChangeArrowheads="1"/>
              </p:cNvSpPr>
              <p:nvPr/>
            </p:nvSpPr>
            <p:spPr bwMode="auto">
              <a:xfrm>
                <a:off x="5508" y="2414"/>
                <a:ext cx="3" cy="3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11" name="Line 206"/>
            <p:cNvSpPr>
              <a:spLocks noChangeShapeType="1"/>
            </p:cNvSpPr>
            <p:nvPr/>
          </p:nvSpPr>
          <p:spPr bwMode="auto">
            <a:xfrm>
              <a:off x="5508" y="2414"/>
              <a:ext cx="0" cy="3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" name="Rectangle 207"/>
            <p:cNvSpPr>
              <a:spLocks noChangeArrowheads="1"/>
            </p:cNvSpPr>
            <p:nvPr/>
          </p:nvSpPr>
          <p:spPr bwMode="auto">
            <a:xfrm>
              <a:off x="272" y="2792"/>
              <a:ext cx="77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Risiko kesehatan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3" name="Rectangle 208"/>
            <p:cNvSpPr>
              <a:spLocks noChangeArrowheads="1"/>
            </p:cNvSpPr>
            <p:nvPr/>
          </p:nvSpPr>
          <p:spPr bwMode="auto">
            <a:xfrm>
              <a:off x="1251" y="2792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4" name="Rectangle 209"/>
            <p:cNvSpPr>
              <a:spLocks noChangeArrowheads="1"/>
            </p:cNvSpPr>
            <p:nvPr/>
          </p:nvSpPr>
          <p:spPr bwMode="auto">
            <a:xfrm>
              <a:off x="1633" y="2792"/>
              <a:ext cx="110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Manusia terkena penyak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5" name="Rectangle 210"/>
            <p:cNvSpPr>
              <a:spLocks noChangeArrowheads="1"/>
            </p:cNvSpPr>
            <p:nvPr/>
          </p:nvSpPr>
          <p:spPr bwMode="auto">
            <a:xfrm>
              <a:off x="3036" y="2792"/>
              <a:ext cx="43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it tertentu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6" name="Rectangle 211"/>
            <p:cNvSpPr>
              <a:spLocks noChangeArrowheads="1"/>
            </p:cNvSpPr>
            <p:nvPr/>
          </p:nvSpPr>
          <p:spPr bwMode="auto">
            <a:xfrm>
              <a:off x="3590" y="2792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7" name="Rectangle 212"/>
            <p:cNvSpPr>
              <a:spLocks noChangeArrowheads="1"/>
            </p:cNvSpPr>
            <p:nvPr/>
          </p:nvSpPr>
          <p:spPr bwMode="auto">
            <a:xfrm>
              <a:off x="3853" y="2792"/>
              <a:ext cx="9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Probabilitas terkena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8" name="Rectangle 213"/>
            <p:cNvSpPr>
              <a:spLocks noChangeArrowheads="1"/>
            </p:cNvSpPr>
            <p:nvPr/>
          </p:nvSpPr>
          <p:spPr bwMode="auto">
            <a:xfrm>
              <a:off x="3853" y="2917"/>
              <a:ext cx="77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penyakit dengan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19" name="Rectangle 214"/>
            <p:cNvSpPr>
              <a:spLocks noChangeArrowheads="1"/>
            </p:cNvSpPr>
            <p:nvPr/>
          </p:nvSpPr>
          <p:spPr bwMode="auto">
            <a:xfrm>
              <a:off x="3853" y="3042"/>
              <a:ext cx="912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menggunakan tabel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20" name="Rectangle 215"/>
            <p:cNvSpPr>
              <a:spLocks noChangeArrowheads="1"/>
            </p:cNvSpPr>
            <p:nvPr/>
          </p:nvSpPr>
          <p:spPr bwMode="auto">
            <a:xfrm>
              <a:off x="3853" y="3167"/>
              <a:ext cx="48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morbiditas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21" name="Rectangle 216"/>
            <p:cNvSpPr>
              <a:spLocks noChangeArrowheads="1"/>
            </p:cNvSpPr>
            <p:nvPr/>
          </p:nvSpPr>
          <p:spPr bwMode="auto">
            <a:xfrm>
              <a:off x="4468" y="3167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22" name="Rectangle 217"/>
            <p:cNvSpPr>
              <a:spLocks noChangeArrowheads="1"/>
            </p:cNvSpPr>
            <p:nvPr/>
          </p:nvSpPr>
          <p:spPr bwMode="auto">
            <a:xfrm>
              <a:off x="204" y="2789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3" name="Line 218"/>
            <p:cNvSpPr>
              <a:spLocks noChangeShapeType="1"/>
            </p:cNvSpPr>
            <p:nvPr/>
          </p:nvSpPr>
          <p:spPr bwMode="auto">
            <a:xfrm>
              <a:off x="204" y="2789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4" name="Rectangle 219"/>
            <p:cNvSpPr>
              <a:spLocks noChangeArrowheads="1"/>
            </p:cNvSpPr>
            <p:nvPr/>
          </p:nvSpPr>
          <p:spPr bwMode="auto">
            <a:xfrm>
              <a:off x="208" y="2789"/>
              <a:ext cx="135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5" name="Line 220"/>
            <p:cNvSpPr>
              <a:spLocks noChangeShapeType="1"/>
            </p:cNvSpPr>
            <p:nvPr/>
          </p:nvSpPr>
          <p:spPr bwMode="auto">
            <a:xfrm>
              <a:off x="208" y="2789"/>
              <a:ext cx="135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6" name="Rectangle 221"/>
            <p:cNvSpPr>
              <a:spLocks noChangeArrowheads="1"/>
            </p:cNvSpPr>
            <p:nvPr/>
          </p:nvSpPr>
          <p:spPr bwMode="auto">
            <a:xfrm>
              <a:off x="1564" y="2789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7" name="Line 222"/>
            <p:cNvSpPr>
              <a:spLocks noChangeShapeType="1"/>
            </p:cNvSpPr>
            <p:nvPr/>
          </p:nvSpPr>
          <p:spPr bwMode="auto">
            <a:xfrm>
              <a:off x="1564" y="2789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8" name="Rectangle 223"/>
            <p:cNvSpPr>
              <a:spLocks noChangeArrowheads="1"/>
            </p:cNvSpPr>
            <p:nvPr/>
          </p:nvSpPr>
          <p:spPr bwMode="auto">
            <a:xfrm>
              <a:off x="1568" y="2789"/>
              <a:ext cx="221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9" name="Line 224"/>
            <p:cNvSpPr>
              <a:spLocks noChangeShapeType="1"/>
            </p:cNvSpPr>
            <p:nvPr/>
          </p:nvSpPr>
          <p:spPr bwMode="auto">
            <a:xfrm>
              <a:off x="1568" y="2789"/>
              <a:ext cx="221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0" name="Rectangle 225"/>
            <p:cNvSpPr>
              <a:spLocks noChangeArrowheads="1"/>
            </p:cNvSpPr>
            <p:nvPr/>
          </p:nvSpPr>
          <p:spPr bwMode="auto">
            <a:xfrm>
              <a:off x="3784" y="2789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1" name="Line 226"/>
            <p:cNvSpPr>
              <a:spLocks noChangeShapeType="1"/>
            </p:cNvSpPr>
            <p:nvPr/>
          </p:nvSpPr>
          <p:spPr bwMode="auto">
            <a:xfrm>
              <a:off x="3784" y="2789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2" name="Rectangle 227"/>
            <p:cNvSpPr>
              <a:spLocks noChangeArrowheads="1"/>
            </p:cNvSpPr>
            <p:nvPr/>
          </p:nvSpPr>
          <p:spPr bwMode="auto">
            <a:xfrm>
              <a:off x="3788" y="2789"/>
              <a:ext cx="172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3" name="Line 228"/>
            <p:cNvSpPr>
              <a:spLocks noChangeShapeType="1"/>
            </p:cNvSpPr>
            <p:nvPr/>
          </p:nvSpPr>
          <p:spPr bwMode="auto">
            <a:xfrm>
              <a:off x="3788" y="2789"/>
              <a:ext cx="172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4" name="Rectangle 229"/>
            <p:cNvSpPr>
              <a:spLocks noChangeArrowheads="1"/>
            </p:cNvSpPr>
            <p:nvPr/>
          </p:nvSpPr>
          <p:spPr bwMode="auto">
            <a:xfrm>
              <a:off x="5508" y="2789"/>
              <a:ext cx="3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5" name="Line 230"/>
            <p:cNvSpPr>
              <a:spLocks noChangeShapeType="1"/>
            </p:cNvSpPr>
            <p:nvPr/>
          </p:nvSpPr>
          <p:spPr bwMode="auto">
            <a:xfrm>
              <a:off x="5508" y="2789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6" name="Rectangle 231"/>
            <p:cNvSpPr>
              <a:spLocks noChangeArrowheads="1"/>
            </p:cNvSpPr>
            <p:nvPr/>
          </p:nvSpPr>
          <p:spPr bwMode="auto">
            <a:xfrm>
              <a:off x="204" y="2795"/>
              <a:ext cx="4" cy="5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7" name="Line 232"/>
            <p:cNvSpPr>
              <a:spLocks noChangeShapeType="1"/>
            </p:cNvSpPr>
            <p:nvPr/>
          </p:nvSpPr>
          <p:spPr bwMode="auto">
            <a:xfrm>
              <a:off x="204" y="2795"/>
              <a:ext cx="0" cy="5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8" name="Rectangle 233"/>
            <p:cNvSpPr>
              <a:spLocks noChangeArrowheads="1"/>
            </p:cNvSpPr>
            <p:nvPr/>
          </p:nvSpPr>
          <p:spPr bwMode="auto">
            <a:xfrm>
              <a:off x="1564" y="2795"/>
              <a:ext cx="4" cy="5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9" name="Line 234"/>
            <p:cNvSpPr>
              <a:spLocks noChangeShapeType="1"/>
            </p:cNvSpPr>
            <p:nvPr/>
          </p:nvSpPr>
          <p:spPr bwMode="auto">
            <a:xfrm>
              <a:off x="1564" y="2795"/>
              <a:ext cx="0" cy="5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0" name="Rectangle 235"/>
            <p:cNvSpPr>
              <a:spLocks noChangeArrowheads="1"/>
            </p:cNvSpPr>
            <p:nvPr/>
          </p:nvSpPr>
          <p:spPr bwMode="auto">
            <a:xfrm>
              <a:off x="3784" y="2795"/>
              <a:ext cx="4" cy="5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1" name="Line 236"/>
            <p:cNvSpPr>
              <a:spLocks noChangeShapeType="1"/>
            </p:cNvSpPr>
            <p:nvPr/>
          </p:nvSpPr>
          <p:spPr bwMode="auto">
            <a:xfrm>
              <a:off x="3784" y="2795"/>
              <a:ext cx="0" cy="5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2" name="Rectangle 237"/>
            <p:cNvSpPr>
              <a:spLocks noChangeArrowheads="1"/>
            </p:cNvSpPr>
            <p:nvPr/>
          </p:nvSpPr>
          <p:spPr bwMode="auto">
            <a:xfrm>
              <a:off x="5508" y="2795"/>
              <a:ext cx="3" cy="5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3" name="Line 238"/>
            <p:cNvSpPr>
              <a:spLocks noChangeShapeType="1"/>
            </p:cNvSpPr>
            <p:nvPr/>
          </p:nvSpPr>
          <p:spPr bwMode="auto">
            <a:xfrm>
              <a:off x="5508" y="2795"/>
              <a:ext cx="0" cy="5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4" name="Rectangle 239"/>
            <p:cNvSpPr>
              <a:spLocks noChangeArrowheads="1"/>
            </p:cNvSpPr>
            <p:nvPr/>
          </p:nvSpPr>
          <p:spPr bwMode="auto">
            <a:xfrm>
              <a:off x="272" y="3298"/>
              <a:ext cx="77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Risiko Teknologi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45" name="Rectangle 240"/>
            <p:cNvSpPr>
              <a:spLocks noChangeArrowheads="1"/>
            </p:cNvSpPr>
            <p:nvPr/>
          </p:nvSpPr>
          <p:spPr bwMode="auto">
            <a:xfrm>
              <a:off x="1273" y="3298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46" name="Rectangle 241"/>
            <p:cNvSpPr>
              <a:spLocks noChangeArrowheads="1"/>
            </p:cNvSpPr>
            <p:nvPr/>
          </p:nvSpPr>
          <p:spPr bwMode="auto">
            <a:xfrm>
              <a:off x="1633" y="3298"/>
              <a:ext cx="152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Perubahan teknologi mempunyai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47" name="Rectangle 242"/>
            <p:cNvSpPr>
              <a:spLocks noChangeArrowheads="1"/>
            </p:cNvSpPr>
            <p:nvPr/>
          </p:nvSpPr>
          <p:spPr bwMode="auto">
            <a:xfrm>
              <a:off x="1633" y="3423"/>
              <a:ext cx="134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konsekuensi negatif terhadap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48" name="Rectangle 243"/>
            <p:cNvSpPr>
              <a:spLocks noChangeArrowheads="1"/>
            </p:cNvSpPr>
            <p:nvPr/>
          </p:nvSpPr>
          <p:spPr bwMode="auto">
            <a:xfrm>
              <a:off x="1633" y="3549"/>
              <a:ext cx="51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perusahaan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49" name="Rectangle 244"/>
            <p:cNvSpPr>
              <a:spLocks noChangeArrowheads="1"/>
            </p:cNvSpPr>
            <p:nvPr/>
          </p:nvSpPr>
          <p:spPr bwMode="auto">
            <a:xfrm>
              <a:off x="2280" y="3549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50" name="Rectangle 245"/>
            <p:cNvSpPr>
              <a:spLocks noChangeArrowheads="1"/>
            </p:cNvSpPr>
            <p:nvPr/>
          </p:nvSpPr>
          <p:spPr bwMode="auto">
            <a:xfrm>
              <a:off x="3853" y="3298"/>
              <a:ext cx="77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Analisis scenario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51" name="Rectangle 246"/>
            <p:cNvSpPr>
              <a:spLocks noChangeArrowheads="1"/>
            </p:cNvSpPr>
            <p:nvPr/>
          </p:nvSpPr>
          <p:spPr bwMode="auto">
            <a:xfrm>
              <a:off x="4835" y="3298"/>
              <a:ext cx="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400" b="0" i="0" u="none" strike="noStrike" cap="none" normalizeH="0" baseline="0">
                  <a:ln>
                    <a:noFill/>
                  </a:ln>
                  <a:effectLst/>
                  <a:latin typeface="Times New Roman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  <p:sp>
          <p:nvSpPr>
            <p:cNvPr id="52" name="Rectangle 247"/>
            <p:cNvSpPr>
              <a:spLocks noChangeArrowheads="1"/>
            </p:cNvSpPr>
            <p:nvPr/>
          </p:nvSpPr>
          <p:spPr bwMode="auto">
            <a:xfrm>
              <a:off x="204" y="3295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" name="Line 248"/>
            <p:cNvSpPr>
              <a:spLocks noChangeShapeType="1"/>
            </p:cNvSpPr>
            <p:nvPr/>
          </p:nvSpPr>
          <p:spPr bwMode="auto">
            <a:xfrm>
              <a:off x="204" y="3295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" name="Rectangle 249"/>
            <p:cNvSpPr>
              <a:spLocks noChangeArrowheads="1"/>
            </p:cNvSpPr>
            <p:nvPr/>
          </p:nvSpPr>
          <p:spPr bwMode="auto">
            <a:xfrm>
              <a:off x="208" y="3295"/>
              <a:ext cx="135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5" name="Line 250"/>
            <p:cNvSpPr>
              <a:spLocks noChangeShapeType="1"/>
            </p:cNvSpPr>
            <p:nvPr/>
          </p:nvSpPr>
          <p:spPr bwMode="auto">
            <a:xfrm>
              <a:off x="208" y="3295"/>
              <a:ext cx="135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6" name="Rectangle 251"/>
            <p:cNvSpPr>
              <a:spLocks noChangeArrowheads="1"/>
            </p:cNvSpPr>
            <p:nvPr/>
          </p:nvSpPr>
          <p:spPr bwMode="auto">
            <a:xfrm>
              <a:off x="1564" y="3295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7" name="Line 252"/>
            <p:cNvSpPr>
              <a:spLocks noChangeShapeType="1"/>
            </p:cNvSpPr>
            <p:nvPr/>
          </p:nvSpPr>
          <p:spPr bwMode="auto">
            <a:xfrm>
              <a:off x="1564" y="3295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" name="Rectangle 253"/>
            <p:cNvSpPr>
              <a:spLocks noChangeArrowheads="1"/>
            </p:cNvSpPr>
            <p:nvPr/>
          </p:nvSpPr>
          <p:spPr bwMode="auto">
            <a:xfrm>
              <a:off x="1568" y="3295"/>
              <a:ext cx="221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" name="Line 254"/>
            <p:cNvSpPr>
              <a:spLocks noChangeShapeType="1"/>
            </p:cNvSpPr>
            <p:nvPr/>
          </p:nvSpPr>
          <p:spPr bwMode="auto">
            <a:xfrm>
              <a:off x="1568" y="3295"/>
              <a:ext cx="221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" name="Rectangle 255"/>
            <p:cNvSpPr>
              <a:spLocks noChangeArrowheads="1"/>
            </p:cNvSpPr>
            <p:nvPr/>
          </p:nvSpPr>
          <p:spPr bwMode="auto">
            <a:xfrm>
              <a:off x="3784" y="3295"/>
              <a:ext cx="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" name="Line 256"/>
            <p:cNvSpPr>
              <a:spLocks noChangeShapeType="1"/>
            </p:cNvSpPr>
            <p:nvPr/>
          </p:nvSpPr>
          <p:spPr bwMode="auto">
            <a:xfrm>
              <a:off x="3784" y="3295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" name="Rectangle 257"/>
            <p:cNvSpPr>
              <a:spLocks noChangeArrowheads="1"/>
            </p:cNvSpPr>
            <p:nvPr/>
          </p:nvSpPr>
          <p:spPr bwMode="auto">
            <a:xfrm>
              <a:off x="3788" y="3295"/>
              <a:ext cx="172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" name="Line 258"/>
            <p:cNvSpPr>
              <a:spLocks noChangeShapeType="1"/>
            </p:cNvSpPr>
            <p:nvPr/>
          </p:nvSpPr>
          <p:spPr bwMode="auto">
            <a:xfrm>
              <a:off x="3788" y="3295"/>
              <a:ext cx="172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" name="Rectangle 259"/>
            <p:cNvSpPr>
              <a:spLocks noChangeArrowheads="1"/>
            </p:cNvSpPr>
            <p:nvPr/>
          </p:nvSpPr>
          <p:spPr bwMode="auto">
            <a:xfrm>
              <a:off x="5508" y="3295"/>
              <a:ext cx="3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" name="Line 260"/>
            <p:cNvSpPr>
              <a:spLocks noChangeShapeType="1"/>
            </p:cNvSpPr>
            <p:nvPr/>
          </p:nvSpPr>
          <p:spPr bwMode="auto">
            <a:xfrm>
              <a:off x="5508" y="3295"/>
              <a:ext cx="0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" name="Rectangle 261"/>
            <p:cNvSpPr>
              <a:spLocks noChangeArrowheads="1"/>
            </p:cNvSpPr>
            <p:nvPr/>
          </p:nvSpPr>
          <p:spPr bwMode="auto">
            <a:xfrm>
              <a:off x="204" y="3301"/>
              <a:ext cx="4" cy="3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" name="Line 262"/>
            <p:cNvSpPr>
              <a:spLocks noChangeShapeType="1"/>
            </p:cNvSpPr>
            <p:nvPr/>
          </p:nvSpPr>
          <p:spPr bwMode="auto">
            <a:xfrm>
              <a:off x="204" y="3301"/>
              <a:ext cx="0" cy="3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" name="Rectangle 263"/>
            <p:cNvSpPr>
              <a:spLocks noChangeArrowheads="1"/>
            </p:cNvSpPr>
            <p:nvPr/>
          </p:nvSpPr>
          <p:spPr bwMode="auto">
            <a:xfrm>
              <a:off x="204" y="3674"/>
              <a:ext cx="4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" name="Line 264"/>
            <p:cNvSpPr>
              <a:spLocks noChangeShapeType="1"/>
            </p:cNvSpPr>
            <p:nvPr/>
          </p:nvSpPr>
          <p:spPr bwMode="auto">
            <a:xfrm>
              <a:off x="204" y="3674"/>
              <a:ext cx="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" name="Line 265"/>
            <p:cNvSpPr>
              <a:spLocks noChangeShapeType="1"/>
            </p:cNvSpPr>
            <p:nvPr/>
          </p:nvSpPr>
          <p:spPr bwMode="auto">
            <a:xfrm>
              <a:off x="204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" name="Rectangle 266"/>
            <p:cNvSpPr>
              <a:spLocks noChangeArrowheads="1"/>
            </p:cNvSpPr>
            <p:nvPr/>
          </p:nvSpPr>
          <p:spPr bwMode="auto">
            <a:xfrm>
              <a:off x="204" y="3674"/>
              <a:ext cx="4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" name="Line 267"/>
            <p:cNvSpPr>
              <a:spLocks noChangeShapeType="1"/>
            </p:cNvSpPr>
            <p:nvPr/>
          </p:nvSpPr>
          <p:spPr bwMode="auto">
            <a:xfrm>
              <a:off x="204" y="3674"/>
              <a:ext cx="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3" name="Line 268"/>
            <p:cNvSpPr>
              <a:spLocks noChangeShapeType="1"/>
            </p:cNvSpPr>
            <p:nvPr/>
          </p:nvSpPr>
          <p:spPr bwMode="auto">
            <a:xfrm>
              <a:off x="204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" name="Rectangle 269"/>
            <p:cNvSpPr>
              <a:spLocks noChangeArrowheads="1"/>
            </p:cNvSpPr>
            <p:nvPr/>
          </p:nvSpPr>
          <p:spPr bwMode="auto">
            <a:xfrm>
              <a:off x="208" y="3674"/>
              <a:ext cx="1356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5" name="Line 270"/>
            <p:cNvSpPr>
              <a:spLocks noChangeShapeType="1"/>
            </p:cNvSpPr>
            <p:nvPr/>
          </p:nvSpPr>
          <p:spPr bwMode="auto">
            <a:xfrm>
              <a:off x="208" y="3674"/>
              <a:ext cx="135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6" name="Rectangle 271"/>
            <p:cNvSpPr>
              <a:spLocks noChangeArrowheads="1"/>
            </p:cNvSpPr>
            <p:nvPr/>
          </p:nvSpPr>
          <p:spPr bwMode="auto">
            <a:xfrm>
              <a:off x="1564" y="3301"/>
              <a:ext cx="4" cy="3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7" name="Line 272"/>
            <p:cNvSpPr>
              <a:spLocks noChangeShapeType="1"/>
            </p:cNvSpPr>
            <p:nvPr/>
          </p:nvSpPr>
          <p:spPr bwMode="auto">
            <a:xfrm>
              <a:off x="1564" y="3301"/>
              <a:ext cx="0" cy="3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8" name="Rectangle 273"/>
            <p:cNvSpPr>
              <a:spLocks noChangeArrowheads="1"/>
            </p:cNvSpPr>
            <p:nvPr/>
          </p:nvSpPr>
          <p:spPr bwMode="auto">
            <a:xfrm>
              <a:off x="1564" y="3674"/>
              <a:ext cx="4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9" name="Line 274"/>
            <p:cNvSpPr>
              <a:spLocks noChangeShapeType="1"/>
            </p:cNvSpPr>
            <p:nvPr/>
          </p:nvSpPr>
          <p:spPr bwMode="auto">
            <a:xfrm>
              <a:off x="1564" y="3674"/>
              <a:ext cx="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0" name="Line 275"/>
            <p:cNvSpPr>
              <a:spLocks noChangeShapeType="1"/>
            </p:cNvSpPr>
            <p:nvPr/>
          </p:nvSpPr>
          <p:spPr bwMode="auto">
            <a:xfrm>
              <a:off x="1564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1" name="Rectangle 276"/>
            <p:cNvSpPr>
              <a:spLocks noChangeArrowheads="1"/>
            </p:cNvSpPr>
            <p:nvPr/>
          </p:nvSpPr>
          <p:spPr bwMode="auto">
            <a:xfrm>
              <a:off x="1568" y="3674"/>
              <a:ext cx="2216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2" name="Line 277"/>
            <p:cNvSpPr>
              <a:spLocks noChangeShapeType="1"/>
            </p:cNvSpPr>
            <p:nvPr/>
          </p:nvSpPr>
          <p:spPr bwMode="auto">
            <a:xfrm>
              <a:off x="1568" y="3674"/>
              <a:ext cx="221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3" name="Rectangle 278"/>
            <p:cNvSpPr>
              <a:spLocks noChangeArrowheads="1"/>
            </p:cNvSpPr>
            <p:nvPr/>
          </p:nvSpPr>
          <p:spPr bwMode="auto">
            <a:xfrm>
              <a:off x="3784" y="3301"/>
              <a:ext cx="4" cy="3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4" name="Line 279"/>
            <p:cNvSpPr>
              <a:spLocks noChangeShapeType="1"/>
            </p:cNvSpPr>
            <p:nvPr/>
          </p:nvSpPr>
          <p:spPr bwMode="auto">
            <a:xfrm>
              <a:off x="3784" y="3301"/>
              <a:ext cx="0" cy="3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5" name="Rectangle 280"/>
            <p:cNvSpPr>
              <a:spLocks noChangeArrowheads="1"/>
            </p:cNvSpPr>
            <p:nvPr/>
          </p:nvSpPr>
          <p:spPr bwMode="auto">
            <a:xfrm>
              <a:off x="3784" y="3674"/>
              <a:ext cx="4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6" name="Line 281"/>
            <p:cNvSpPr>
              <a:spLocks noChangeShapeType="1"/>
            </p:cNvSpPr>
            <p:nvPr/>
          </p:nvSpPr>
          <p:spPr bwMode="auto">
            <a:xfrm>
              <a:off x="3784" y="3674"/>
              <a:ext cx="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7" name="Line 282"/>
            <p:cNvSpPr>
              <a:spLocks noChangeShapeType="1"/>
            </p:cNvSpPr>
            <p:nvPr/>
          </p:nvSpPr>
          <p:spPr bwMode="auto">
            <a:xfrm>
              <a:off x="3784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8" name="Rectangle 283"/>
            <p:cNvSpPr>
              <a:spLocks noChangeArrowheads="1"/>
            </p:cNvSpPr>
            <p:nvPr/>
          </p:nvSpPr>
          <p:spPr bwMode="auto">
            <a:xfrm>
              <a:off x="3788" y="3674"/>
              <a:ext cx="1720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9" name="Line 284"/>
            <p:cNvSpPr>
              <a:spLocks noChangeShapeType="1"/>
            </p:cNvSpPr>
            <p:nvPr/>
          </p:nvSpPr>
          <p:spPr bwMode="auto">
            <a:xfrm>
              <a:off x="3788" y="3674"/>
              <a:ext cx="172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0" name="Rectangle 285"/>
            <p:cNvSpPr>
              <a:spLocks noChangeArrowheads="1"/>
            </p:cNvSpPr>
            <p:nvPr/>
          </p:nvSpPr>
          <p:spPr bwMode="auto">
            <a:xfrm>
              <a:off x="5508" y="3301"/>
              <a:ext cx="3" cy="3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1" name="Line 286"/>
            <p:cNvSpPr>
              <a:spLocks noChangeShapeType="1"/>
            </p:cNvSpPr>
            <p:nvPr/>
          </p:nvSpPr>
          <p:spPr bwMode="auto">
            <a:xfrm>
              <a:off x="5508" y="3301"/>
              <a:ext cx="0" cy="3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2" name="Rectangle 287"/>
            <p:cNvSpPr>
              <a:spLocks noChangeArrowheads="1"/>
            </p:cNvSpPr>
            <p:nvPr/>
          </p:nvSpPr>
          <p:spPr bwMode="auto">
            <a:xfrm>
              <a:off x="5508" y="3674"/>
              <a:ext cx="3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Line 288"/>
            <p:cNvSpPr>
              <a:spLocks noChangeShapeType="1"/>
            </p:cNvSpPr>
            <p:nvPr/>
          </p:nvSpPr>
          <p:spPr bwMode="auto">
            <a:xfrm>
              <a:off x="5508" y="3674"/>
              <a:ext cx="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Line 289"/>
            <p:cNvSpPr>
              <a:spLocks noChangeShapeType="1"/>
            </p:cNvSpPr>
            <p:nvPr/>
          </p:nvSpPr>
          <p:spPr bwMode="auto">
            <a:xfrm>
              <a:off x="5508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5" name="Rectangle 290"/>
            <p:cNvSpPr>
              <a:spLocks noChangeArrowheads="1"/>
            </p:cNvSpPr>
            <p:nvPr/>
          </p:nvSpPr>
          <p:spPr bwMode="auto">
            <a:xfrm>
              <a:off x="5508" y="3674"/>
              <a:ext cx="3" cy="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6" name="Line 291"/>
            <p:cNvSpPr>
              <a:spLocks noChangeShapeType="1"/>
            </p:cNvSpPr>
            <p:nvPr/>
          </p:nvSpPr>
          <p:spPr bwMode="auto">
            <a:xfrm>
              <a:off x="5508" y="3674"/>
              <a:ext cx="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7" name="Line 292"/>
            <p:cNvSpPr>
              <a:spLocks noChangeShapeType="1"/>
            </p:cNvSpPr>
            <p:nvPr/>
          </p:nvSpPr>
          <p:spPr bwMode="auto">
            <a:xfrm>
              <a:off x="5508" y="3674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8" name="Rectangle 293"/>
            <p:cNvSpPr>
              <a:spLocks noChangeArrowheads="1"/>
            </p:cNvSpPr>
            <p:nvPr/>
          </p:nvSpPr>
          <p:spPr bwMode="auto">
            <a:xfrm>
              <a:off x="272" y="3679"/>
              <a:ext cx="2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altLang="id-ID" sz="1100" b="0" i="0" u="none" strike="noStrike" cap="none" normalizeH="0" baseline="0">
                  <a:ln>
                    <a:noFill/>
                  </a:ln>
                  <a:effectLst/>
                  <a:latin typeface="Times" panose="02020603050405020304" pitchFamily="18" charset="0"/>
                </a:rPr>
                <a:t> </a:t>
              </a:r>
              <a:endParaRPr kumimoji="0" lang="id-ID" altLang="id-ID" sz="1800" b="0" i="0" u="none" strike="noStrike" cap="none" normalizeH="0" baseline="0">
                <a:ln>
                  <a:noFill/>
                </a:ln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768753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/>
              <a:t>Ilustrasi mengenai identifikasi risiko</a:t>
            </a:r>
            <a:endParaRPr lang="nb-NO" alt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Identifikasi risiko unggul airlines</a:t>
            </a:r>
            <a:endParaRPr lang="nb-NO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4458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/>
              <a:t>	</a:t>
            </a:r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2534</TotalTime>
  <Words>396</Words>
  <Application>Microsoft Office PowerPoint</Application>
  <PresentationFormat>On-screen Show (4:3)</PresentationFormat>
  <Paragraphs>149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</vt:lpstr>
      <vt:lpstr>Times New Roman</vt:lpstr>
      <vt:lpstr>Office Theme</vt:lpstr>
      <vt:lpstr>PowerPoint Presentation</vt:lpstr>
      <vt:lpstr>URAIAN MATERI POKOK</vt:lpstr>
      <vt:lpstr>IDENTIFIKASI RISIKO</vt:lpstr>
      <vt:lpstr>IDENTIFIKASI RISIKO</vt:lpstr>
      <vt:lpstr>IDENTIFIKASI RISIKO</vt:lpstr>
      <vt:lpstr>IDENTIFIKASI RISIKO</vt:lpstr>
      <vt:lpstr>MENGUKUR RISIKO</vt:lpstr>
      <vt:lpstr>Ilustrasi mengenai identifikasi risiko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442</cp:revision>
  <cp:lastPrinted>2015-09-17T08:41:14Z</cp:lastPrinted>
  <dcterms:created xsi:type="dcterms:W3CDTF">2010-04-18T12:06:30Z</dcterms:created>
  <dcterms:modified xsi:type="dcterms:W3CDTF">2023-03-20T07:21:40Z</dcterms:modified>
</cp:coreProperties>
</file>