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36"/>
  </p:notesMasterIdLst>
  <p:handoutMasterIdLst>
    <p:handoutMasterId r:id="rId37"/>
  </p:handoutMasterIdLst>
  <p:sldIdLst>
    <p:sldId id="351" r:id="rId3"/>
    <p:sldId id="555" r:id="rId4"/>
    <p:sldId id="604" r:id="rId5"/>
    <p:sldId id="605" r:id="rId6"/>
    <p:sldId id="606" r:id="rId7"/>
    <p:sldId id="607" r:id="rId8"/>
    <p:sldId id="608" r:id="rId9"/>
    <p:sldId id="609" r:id="rId10"/>
    <p:sldId id="612" r:id="rId11"/>
    <p:sldId id="611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1" r:id="rId21"/>
    <p:sldId id="622" r:id="rId22"/>
    <p:sldId id="624" r:id="rId23"/>
    <p:sldId id="625" r:id="rId24"/>
    <p:sldId id="623" r:id="rId25"/>
    <p:sldId id="626" r:id="rId26"/>
    <p:sldId id="627" r:id="rId27"/>
    <p:sldId id="628" r:id="rId28"/>
    <p:sldId id="631" r:id="rId29"/>
    <p:sldId id="632" r:id="rId30"/>
    <p:sldId id="634" r:id="rId31"/>
    <p:sldId id="633" r:id="rId32"/>
    <p:sldId id="635" r:id="rId33"/>
    <p:sldId id="603" r:id="rId34"/>
    <p:sldId id="348" r:id="rId35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49FF00"/>
    <a:srgbClr val="000000"/>
    <a:srgbClr val="FFCCCC"/>
    <a:srgbClr val="00FF0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wmf"/><Relationship Id="rId1" Type="http://schemas.openxmlformats.org/officeDocument/2006/relationships/image" Target="../media/image14.emf"/><Relationship Id="rId5" Type="http://schemas.openxmlformats.org/officeDocument/2006/relationships/image" Target="../media/image19.wmf"/><Relationship Id="rId4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0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1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2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28/03/2026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28/03/2026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https://towardsdatascience.com/supervised-vs-unsupervised-learning-in-2-minutes-72dad148f242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076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https://towardsdatascience.com/supervised-vs-unsupervised-learning-in-2-minutes-72dad148f242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3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https://github.com/iammiori/data_analysis_python/issues/1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91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http://cognitiveclass.ai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28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just">
              <a:buFont typeface="Courier New" panose="02070309020205020404" pitchFamily="49" charset="0"/>
              <a:buChar char="o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just">
              <a:buFont typeface="Wingdings" panose="05000000000000000000" pitchFamily="2" charset="2"/>
              <a:buChar char="§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just">
              <a:buFont typeface="Wingdings" panose="05000000000000000000" pitchFamily="2" charset="2"/>
              <a:buChar char="v"/>
              <a:defRPr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3/28/2026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supervised-vs-unsupervised-learning-in-2-minutes-72dad148f242" TargetMode="External"/><Relationship Id="rId2" Type="http://schemas.openxmlformats.org/officeDocument/2006/relationships/hyperlink" Target="http://www.cs.uiuc.edu/~hanj/bk2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solidFill>
                  <a:schemeClr val="tx1"/>
                </a:solidFill>
              </a:rPr>
              <a:t>SUPERVISED LEARNING: </a:t>
            </a:r>
            <a:r>
              <a:rPr lang="en-ID">
                <a:solidFill>
                  <a:srgbClr val="FF0000"/>
                </a:solidFill>
              </a:rPr>
              <a:t>DECISION TREE</a:t>
            </a:r>
            <a:endParaRPr lang="id-ID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7093602" y="1419225"/>
            <a:ext cx="5112568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Membentuk Decision Tree Dari Data Latih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37159"/>
              </p:ext>
            </p:extLst>
          </p:nvPr>
        </p:nvGraphicFramePr>
        <p:xfrm>
          <a:off x="983432" y="1700808"/>
          <a:ext cx="6745288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1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307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1700808"/>
                        <a:ext cx="6745288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2224" y="1700808"/>
            <a:ext cx="3673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 dipahami terlebih dahulu mengenai: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/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Tipe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2224" y="3977769"/>
            <a:ext cx="367337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 dari data latih tersebut dapat diperoleh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bisa mengklasifikasikan secara </a:t>
            </a:r>
            <a:r>
              <a:rPr lang="en-US" altLang="en-US" sz="20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otomatis?</a:t>
            </a:r>
          </a:p>
        </p:txBody>
      </p:sp>
    </p:spTree>
    <p:extLst>
      <p:ext uri="{BB962C8B-B14F-4D97-AF65-F5344CB8AC3E}">
        <p14:creationId xmlns:p14="http://schemas.microsoft.com/office/powerpoint/2010/main" val="37689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Membangun Decision Tree Dari Data Latih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739227" y="2204161"/>
            <a:ext cx="6117413" cy="4033151"/>
            <a:chOff x="5739227" y="1774132"/>
            <a:chExt cx="6117413" cy="4033151"/>
          </a:xfrm>
        </p:grpSpPr>
        <p:cxnSp>
          <p:nvCxnSpPr>
            <p:cNvPr id="45" name="Straight Connector 44"/>
            <p:cNvCxnSpPr>
              <a:stCxn id="6" idx="2"/>
              <a:endCxn id="19" idx="0"/>
            </p:cNvCxnSpPr>
            <p:nvPr/>
          </p:nvCxnSpPr>
          <p:spPr>
            <a:xfrm>
              <a:off x="6885675" y="4125564"/>
              <a:ext cx="709307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" idx="2"/>
              <a:endCxn id="18" idx="0"/>
            </p:cNvCxnSpPr>
            <p:nvPr/>
          </p:nvCxnSpPr>
          <p:spPr>
            <a:xfrm flipH="1">
              <a:off x="6097634" y="4125564"/>
              <a:ext cx="788041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2"/>
              <a:endCxn id="20" idx="0"/>
            </p:cNvCxnSpPr>
            <p:nvPr/>
          </p:nvCxnSpPr>
          <p:spPr>
            <a:xfrm>
              <a:off x="10798361" y="4133172"/>
              <a:ext cx="639417" cy="10240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2"/>
              <a:endCxn id="23" idx="0"/>
            </p:cNvCxnSpPr>
            <p:nvPr/>
          </p:nvCxnSpPr>
          <p:spPr>
            <a:xfrm flipH="1">
              <a:off x="9671280" y="4133172"/>
              <a:ext cx="1127081" cy="100764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3"/>
              <a:endCxn id="7" idx="0"/>
            </p:cNvCxnSpPr>
            <p:nvPr/>
          </p:nvCxnSpPr>
          <p:spPr>
            <a:xfrm>
              <a:off x="8881242" y="2005286"/>
              <a:ext cx="1917119" cy="16655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" idx="2"/>
            </p:cNvCxnSpPr>
            <p:nvPr/>
          </p:nvCxnSpPr>
          <p:spPr>
            <a:xfrm flipH="1">
              <a:off x="8493020" y="2236439"/>
              <a:ext cx="2379" cy="142999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1"/>
              <a:endCxn id="6" idx="0"/>
            </p:cNvCxnSpPr>
            <p:nvPr/>
          </p:nvCxnSpPr>
          <p:spPr>
            <a:xfrm flipH="1">
              <a:off x="6885675" y="2005286"/>
              <a:ext cx="1223881" cy="16579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109556" y="1774132"/>
              <a:ext cx="77168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age?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230014" y="366325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858328" y="3670865"/>
              <a:ext cx="188006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credit rating?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803699" y="2691707"/>
              <a:ext cx="70211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&lt;=30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680373" y="2691707"/>
              <a:ext cx="736107" cy="400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&gt;40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739227" y="5126933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176120" y="51269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018916" y="5157192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8074158" y="36664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8103212" y="2691707"/>
              <a:ext cx="83356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31..40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-143156">
              <a:off x="9326405" y="5140534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0995616" y="4364933"/>
              <a:ext cx="53200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fair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9287330" y="4364933"/>
              <a:ext cx="111806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excellent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7332355" y="4441133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968278" y="4441133"/>
              <a:ext cx="45525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</p:grpSp>
      <p:graphicFrame>
        <p:nvGraphicFramePr>
          <p:cNvPr id="28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87072"/>
              </p:ext>
            </p:extLst>
          </p:nvPr>
        </p:nvGraphicFramePr>
        <p:xfrm>
          <a:off x="737461" y="1518893"/>
          <a:ext cx="4815073" cy="323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61" y="1518893"/>
                        <a:ext cx="4815073" cy="323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>
            <a:off x="5968278" y="1518893"/>
            <a:ext cx="775794" cy="61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Box 52"/>
          <p:cNvSpPr txBox="1"/>
          <p:nvPr/>
        </p:nvSpPr>
        <p:spPr>
          <a:xfrm>
            <a:off x="6950959" y="1575873"/>
            <a:ext cx="3465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</a:rPr>
              <a:t>Model Decision Tree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7462" y="5075211"/>
            <a:ext cx="4788654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ID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Rule:</a:t>
            </a:r>
          </a:p>
          <a:p>
            <a:r>
              <a:rPr lang="en-ID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((age&lt;=30) and (student) ) OR (age=31..40) OR</a:t>
            </a:r>
          </a:p>
          <a:p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((age&gt;40) and (credit_rating=fair))</a:t>
            </a:r>
          </a:p>
          <a:p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BELI_PC=YES</a:t>
            </a:r>
          </a:p>
        </p:txBody>
      </p:sp>
    </p:spTree>
    <p:extLst>
      <p:ext uri="{BB962C8B-B14F-4D97-AF65-F5344CB8AC3E}">
        <p14:creationId xmlns:p14="http://schemas.microsoft.com/office/powerpoint/2010/main" val="12146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Membangun Decision Tree Dari Data Latih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739227" y="2204161"/>
            <a:ext cx="6117413" cy="4033151"/>
            <a:chOff x="5739227" y="1774132"/>
            <a:chExt cx="6117413" cy="4033151"/>
          </a:xfrm>
        </p:grpSpPr>
        <p:cxnSp>
          <p:nvCxnSpPr>
            <p:cNvPr id="45" name="Straight Connector 44"/>
            <p:cNvCxnSpPr>
              <a:stCxn id="6" idx="2"/>
              <a:endCxn id="19" idx="0"/>
            </p:cNvCxnSpPr>
            <p:nvPr/>
          </p:nvCxnSpPr>
          <p:spPr>
            <a:xfrm>
              <a:off x="6885675" y="4125564"/>
              <a:ext cx="709307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" idx="2"/>
              <a:endCxn id="18" idx="0"/>
            </p:cNvCxnSpPr>
            <p:nvPr/>
          </p:nvCxnSpPr>
          <p:spPr>
            <a:xfrm flipH="1">
              <a:off x="6097634" y="4125564"/>
              <a:ext cx="788041" cy="100136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2"/>
              <a:endCxn id="20" idx="0"/>
            </p:cNvCxnSpPr>
            <p:nvPr/>
          </p:nvCxnSpPr>
          <p:spPr>
            <a:xfrm>
              <a:off x="10798361" y="4133172"/>
              <a:ext cx="639417" cy="102402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2"/>
              <a:endCxn id="23" idx="0"/>
            </p:cNvCxnSpPr>
            <p:nvPr/>
          </p:nvCxnSpPr>
          <p:spPr>
            <a:xfrm flipH="1">
              <a:off x="9671280" y="4133172"/>
              <a:ext cx="1127081" cy="100764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3"/>
              <a:endCxn id="7" idx="0"/>
            </p:cNvCxnSpPr>
            <p:nvPr/>
          </p:nvCxnSpPr>
          <p:spPr>
            <a:xfrm>
              <a:off x="8881242" y="2005286"/>
              <a:ext cx="1917119" cy="166557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" idx="2"/>
            </p:cNvCxnSpPr>
            <p:nvPr/>
          </p:nvCxnSpPr>
          <p:spPr>
            <a:xfrm flipH="1">
              <a:off x="8493020" y="2236439"/>
              <a:ext cx="2379" cy="142999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" idx="1"/>
              <a:endCxn id="6" idx="0"/>
            </p:cNvCxnSpPr>
            <p:nvPr/>
          </p:nvCxnSpPr>
          <p:spPr>
            <a:xfrm flipH="1">
              <a:off x="6885675" y="2005286"/>
              <a:ext cx="1223881" cy="16579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109556" y="1774132"/>
              <a:ext cx="77168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age?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230014" y="366325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858328" y="3670865"/>
              <a:ext cx="1880066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credit rating?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803699" y="2691707"/>
              <a:ext cx="70211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&lt;=30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680373" y="2691707"/>
              <a:ext cx="736107" cy="400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&gt;40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739227" y="5126933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176120" y="51269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1018916" y="5157192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8074158" y="3666433"/>
              <a:ext cx="837724" cy="6500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8103212" y="2691707"/>
              <a:ext cx="83356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31..40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-143156">
              <a:off x="9326405" y="5140534"/>
              <a:ext cx="716813" cy="650091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0995616" y="4364933"/>
              <a:ext cx="532005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fair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9287330" y="4364933"/>
              <a:ext cx="111806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excellent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7332355" y="4441133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968278" y="4441133"/>
              <a:ext cx="455253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</p:grpSp>
      <p:graphicFrame>
        <p:nvGraphicFramePr>
          <p:cNvPr id="28" name="Object 4"/>
          <p:cNvGraphicFramePr>
            <a:graphicFrameLocks noGrp="1"/>
          </p:cNvGraphicFramePr>
          <p:nvPr>
            <p:ph idx="1"/>
          </p:nvPr>
        </p:nvGraphicFramePr>
        <p:xfrm>
          <a:off x="737461" y="1518893"/>
          <a:ext cx="4815073" cy="323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2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61" y="1518893"/>
                        <a:ext cx="4815073" cy="323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/>
          <p:nvPr/>
        </p:nvSpPr>
        <p:spPr>
          <a:xfrm>
            <a:off x="5968278" y="1518893"/>
            <a:ext cx="775794" cy="61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Box 52"/>
          <p:cNvSpPr txBox="1"/>
          <p:nvPr/>
        </p:nvSpPr>
        <p:spPr>
          <a:xfrm>
            <a:off x="6950959" y="1575873"/>
            <a:ext cx="3465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</a:rPr>
              <a:t>Model Decision Tree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7462" y="5075211"/>
            <a:ext cx="478865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 memilih atribut mana yang menjadi root? Disajikan terlebih dahulu, dst</a:t>
            </a:r>
            <a:endParaRPr lang="en-GB" sz="24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94982" y="2099093"/>
            <a:ext cx="1718201" cy="753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Oval 30"/>
          <p:cNvSpPr/>
          <p:nvPr/>
        </p:nvSpPr>
        <p:spPr>
          <a:xfrm>
            <a:off x="5952415" y="3905502"/>
            <a:ext cx="1924488" cy="889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Oval 33"/>
          <p:cNvSpPr/>
          <p:nvPr/>
        </p:nvSpPr>
        <p:spPr>
          <a:xfrm>
            <a:off x="9603132" y="3802652"/>
            <a:ext cx="2325515" cy="1068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9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31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Memilih Atribut Terbaik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815299"/>
              </p:ext>
            </p:extLst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28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5657424" y="1819077"/>
            <a:ext cx="4860554" cy="2142651"/>
            <a:chOff x="5657424" y="1819077"/>
            <a:chExt cx="4860554" cy="2142651"/>
          </a:xfrm>
        </p:grpSpPr>
        <p:sp>
          <p:nvSpPr>
            <p:cNvPr id="6" name="Diagonal Stripe 5"/>
            <p:cNvSpPr/>
            <p:nvPr/>
          </p:nvSpPr>
          <p:spPr>
            <a:xfrm rot="13500000">
              <a:off x="6021054" y="1810092"/>
              <a:ext cx="2142651" cy="2160622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12892" y="255756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/>
            <p:cNvSpPr/>
            <p:nvPr/>
          </p:nvSpPr>
          <p:spPr>
            <a:xfrm>
              <a:off x="6890386" y="285768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/>
            <p:cNvSpPr/>
            <p:nvPr/>
          </p:nvSpPr>
          <p:spPr>
            <a:xfrm>
              <a:off x="6508402" y="231547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/>
            <p:cNvSpPr/>
            <p:nvPr/>
          </p:nvSpPr>
          <p:spPr>
            <a:xfrm>
              <a:off x="6446217" y="276752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/>
            <p:cNvSpPr/>
            <p:nvPr/>
          </p:nvSpPr>
          <p:spPr>
            <a:xfrm>
              <a:off x="6014169" y="259334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/>
            <p:cNvSpPr/>
            <p:nvPr/>
          </p:nvSpPr>
          <p:spPr>
            <a:xfrm>
              <a:off x="8083899" y="2370555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/>
            <p:cNvSpPr/>
            <p:nvPr/>
          </p:nvSpPr>
          <p:spPr>
            <a:xfrm>
              <a:off x="7475103" y="221785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/>
            <p:cNvSpPr/>
            <p:nvPr/>
          </p:nvSpPr>
          <p:spPr>
            <a:xfrm>
              <a:off x="5657424" y="252086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356" y="222969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/>
            <p:cNvSpPr/>
            <p:nvPr/>
          </p:nvSpPr>
          <p:spPr>
            <a:xfrm>
              <a:off x="7218659" y="255150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/>
            <p:cNvSpPr/>
            <p:nvPr/>
          </p:nvSpPr>
          <p:spPr>
            <a:xfrm>
              <a:off x="6753847" y="258657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/>
            <p:cNvSpPr/>
            <p:nvPr/>
          </p:nvSpPr>
          <p:spPr>
            <a:xfrm>
              <a:off x="6105775" y="227239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/>
            <p:cNvSpPr/>
            <p:nvPr/>
          </p:nvSpPr>
          <p:spPr>
            <a:xfrm>
              <a:off x="6126418" y="294170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/>
            <p:cNvSpPr/>
            <p:nvPr/>
          </p:nvSpPr>
          <p:spPr>
            <a:xfrm>
              <a:off x="7434683" y="289991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/>
            <p:cNvSpPr/>
            <p:nvPr/>
          </p:nvSpPr>
          <p:spPr>
            <a:xfrm>
              <a:off x="9595288" y="24884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32460" y="2520031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9595288" y="295207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32460" y="2983687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40863" y="3440311"/>
            <a:ext cx="1311321" cy="847463"/>
            <a:chOff x="6440863" y="3440311"/>
            <a:chExt cx="1311321" cy="847463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440863" y="382546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cxnSp>
          <p:nvCxnSpPr>
            <p:cNvPr id="32" name="Straight Connector 31"/>
            <p:cNvCxnSpPr>
              <a:stCxn id="6" idx="2"/>
              <a:endCxn id="26" idx="0"/>
            </p:cNvCxnSpPr>
            <p:nvPr/>
          </p:nvCxnSpPr>
          <p:spPr>
            <a:xfrm>
              <a:off x="7090082" y="3440311"/>
              <a:ext cx="6442" cy="3851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532624" y="4287774"/>
            <a:ext cx="4731055" cy="1851401"/>
            <a:chOff x="4532624" y="4287774"/>
            <a:chExt cx="4731055" cy="1851401"/>
          </a:xfrm>
        </p:grpSpPr>
        <p:sp>
          <p:nvSpPr>
            <p:cNvPr id="33" name="Diagonal Stripe 32"/>
            <p:cNvSpPr/>
            <p:nvPr/>
          </p:nvSpPr>
          <p:spPr>
            <a:xfrm rot="13500000">
              <a:off x="4903631" y="4637413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4" name="Diagonal Stripe 33"/>
            <p:cNvSpPr/>
            <p:nvPr/>
          </p:nvSpPr>
          <p:spPr>
            <a:xfrm rot="13500000">
              <a:off x="7634297" y="4630645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26" idx="2"/>
              <a:endCxn id="33" idx="0"/>
            </p:cNvCxnSpPr>
            <p:nvPr/>
          </p:nvCxnSpPr>
          <p:spPr>
            <a:xfrm flipH="1">
              <a:off x="5651376" y="4287774"/>
              <a:ext cx="1445148" cy="11036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2"/>
              <a:endCxn id="34" idx="0"/>
            </p:cNvCxnSpPr>
            <p:nvPr/>
          </p:nvCxnSpPr>
          <p:spPr>
            <a:xfrm>
              <a:off x="7096524" y="4287774"/>
              <a:ext cx="1285518" cy="109688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5966467" y="4484325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7592546" y="4475371"/>
              <a:ext cx="455254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532624" y="4997156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/>
            <p:cNvSpPr/>
            <p:nvPr/>
          </p:nvSpPr>
          <p:spPr>
            <a:xfrm>
              <a:off x="5534419" y="53091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/>
            <p:cNvSpPr/>
            <p:nvPr/>
          </p:nvSpPr>
          <p:spPr>
            <a:xfrm>
              <a:off x="5953145" y="521318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/>
            <p:cNvSpPr/>
            <p:nvPr/>
          </p:nvSpPr>
          <p:spPr>
            <a:xfrm>
              <a:off x="5239983" y="502688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/>
            <p:cNvSpPr/>
            <p:nvPr/>
          </p:nvSpPr>
          <p:spPr>
            <a:xfrm>
              <a:off x="4854214" y="478240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/>
            <p:cNvSpPr/>
            <p:nvPr/>
          </p:nvSpPr>
          <p:spPr>
            <a:xfrm>
              <a:off x="4891239" y="5281954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/>
            <p:cNvSpPr/>
            <p:nvPr/>
          </p:nvSpPr>
          <p:spPr>
            <a:xfrm>
              <a:off x="5621233" y="4821425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/>
            <p:cNvSpPr/>
            <p:nvPr/>
          </p:nvSpPr>
          <p:spPr>
            <a:xfrm>
              <a:off x="7617247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/>
            <p:cNvSpPr/>
            <p:nvPr/>
          </p:nvSpPr>
          <p:spPr>
            <a:xfrm>
              <a:off x="8065882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/>
            <p:cNvSpPr/>
            <p:nvPr/>
          </p:nvSpPr>
          <p:spPr>
            <a:xfrm>
              <a:off x="8448509" y="47933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/>
            <p:cNvSpPr/>
            <p:nvPr/>
          </p:nvSpPr>
          <p:spPr>
            <a:xfrm>
              <a:off x="8831631" y="497303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/>
            <p:cNvSpPr/>
            <p:nvPr/>
          </p:nvSpPr>
          <p:spPr>
            <a:xfrm>
              <a:off x="8497435" y="52429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/>
            <p:cNvSpPr/>
            <p:nvPr/>
          </p:nvSpPr>
          <p:spPr>
            <a:xfrm>
              <a:off x="8062345" y="533232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/>
            <p:cNvSpPr/>
            <p:nvPr/>
          </p:nvSpPr>
          <p:spPr>
            <a:xfrm>
              <a:off x="7522028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57" name="Rounded Rectangular Callout 56"/>
          <p:cNvSpPr/>
          <p:nvPr/>
        </p:nvSpPr>
        <p:spPr>
          <a:xfrm>
            <a:off x="8448509" y="3622897"/>
            <a:ext cx="2832067" cy="1080258"/>
          </a:xfrm>
          <a:prstGeom prst="wedgeRoundRectCallout">
            <a:avLst>
              <a:gd name="adj1" fmla="val -74183"/>
              <a:gd name="adj2" fmla="val -860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>
                <a:solidFill>
                  <a:srgbClr val="000000"/>
                </a:solidFill>
              </a:rPr>
              <a:t>Atribut “student” kurang cocok sebagai pemisah, karena tidak dapat memisahkan label dengan baik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10850" y="1482994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</a:rPr>
              <a:t>Kita coba atribut “student”</a:t>
            </a:r>
          </a:p>
        </p:txBody>
      </p:sp>
    </p:spTree>
    <p:extLst>
      <p:ext uri="{BB962C8B-B14F-4D97-AF65-F5344CB8AC3E}">
        <p14:creationId xmlns:p14="http://schemas.microsoft.com/office/powerpoint/2010/main" val="18440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Memilih Atribut Terbaik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510850" y="148299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</a:rPr>
              <a:t>Kita coba atribut yang lain: “age”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99633" y="1819077"/>
            <a:ext cx="6418345" cy="4320098"/>
            <a:chOff x="4099633" y="1819077"/>
            <a:chExt cx="6418345" cy="4320098"/>
          </a:xfrm>
        </p:grpSpPr>
        <p:sp>
          <p:nvSpPr>
            <p:cNvPr id="59" name="Diagonal Stripe 58"/>
            <p:cNvSpPr/>
            <p:nvPr/>
          </p:nvSpPr>
          <p:spPr>
            <a:xfrm rot="13500000">
              <a:off x="6338153" y="4624682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5"/>
            <p:cNvSpPr/>
            <p:nvPr/>
          </p:nvSpPr>
          <p:spPr>
            <a:xfrm rot="13500000">
              <a:off x="6021054" y="1810092"/>
              <a:ext cx="2142651" cy="2160622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12892" y="255756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/>
            <p:cNvSpPr/>
            <p:nvPr/>
          </p:nvSpPr>
          <p:spPr>
            <a:xfrm>
              <a:off x="6890386" y="285768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/>
            <p:cNvSpPr/>
            <p:nvPr/>
          </p:nvSpPr>
          <p:spPr>
            <a:xfrm>
              <a:off x="6508402" y="231547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/>
            <p:cNvSpPr/>
            <p:nvPr/>
          </p:nvSpPr>
          <p:spPr>
            <a:xfrm>
              <a:off x="6446217" y="276752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Oval 10"/>
            <p:cNvSpPr/>
            <p:nvPr/>
          </p:nvSpPr>
          <p:spPr>
            <a:xfrm>
              <a:off x="6014169" y="259334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Oval 11"/>
            <p:cNvSpPr/>
            <p:nvPr/>
          </p:nvSpPr>
          <p:spPr>
            <a:xfrm>
              <a:off x="8083899" y="2370555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Oval 17"/>
            <p:cNvSpPr/>
            <p:nvPr/>
          </p:nvSpPr>
          <p:spPr>
            <a:xfrm>
              <a:off x="7475103" y="221785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Oval 18"/>
            <p:cNvSpPr/>
            <p:nvPr/>
          </p:nvSpPr>
          <p:spPr>
            <a:xfrm>
              <a:off x="5657424" y="252086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356" y="222969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Oval 20"/>
            <p:cNvSpPr/>
            <p:nvPr/>
          </p:nvSpPr>
          <p:spPr>
            <a:xfrm>
              <a:off x="7218659" y="255150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Oval 21"/>
            <p:cNvSpPr/>
            <p:nvPr/>
          </p:nvSpPr>
          <p:spPr>
            <a:xfrm>
              <a:off x="6753847" y="258657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/>
            <p:cNvSpPr/>
            <p:nvPr/>
          </p:nvSpPr>
          <p:spPr>
            <a:xfrm>
              <a:off x="6105775" y="227239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/>
            <p:cNvSpPr/>
            <p:nvPr/>
          </p:nvSpPr>
          <p:spPr>
            <a:xfrm>
              <a:off x="6126418" y="294170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/>
            <p:cNvSpPr/>
            <p:nvPr/>
          </p:nvSpPr>
          <p:spPr>
            <a:xfrm>
              <a:off x="7434683" y="289991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707058" y="3825467"/>
              <a:ext cx="778932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age?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9595288" y="24884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32460" y="2520031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9595288" y="295207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032460" y="2983687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cxnSp>
          <p:nvCxnSpPr>
            <p:cNvPr id="32" name="Straight Connector 31"/>
            <p:cNvCxnSpPr>
              <a:stCxn id="6" idx="2"/>
              <a:endCxn id="26" idx="0"/>
            </p:cNvCxnSpPr>
            <p:nvPr/>
          </p:nvCxnSpPr>
          <p:spPr>
            <a:xfrm>
              <a:off x="7090082" y="3440311"/>
              <a:ext cx="6442" cy="3851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iagonal Stripe 32"/>
            <p:cNvSpPr/>
            <p:nvPr/>
          </p:nvSpPr>
          <p:spPr>
            <a:xfrm rot="13500000">
              <a:off x="4105905" y="4637413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34" name="Diagonal Stripe 33"/>
            <p:cNvSpPr/>
            <p:nvPr/>
          </p:nvSpPr>
          <p:spPr>
            <a:xfrm rot="13500000">
              <a:off x="8577989" y="4630645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Connector 34"/>
            <p:cNvCxnSpPr>
              <a:stCxn id="26" idx="2"/>
              <a:endCxn id="33" idx="0"/>
            </p:cNvCxnSpPr>
            <p:nvPr/>
          </p:nvCxnSpPr>
          <p:spPr>
            <a:xfrm flipH="1">
              <a:off x="4853650" y="4287774"/>
              <a:ext cx="2242874" cy="11036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2"/>
              <a:endCxn id="34" idx="0"/>
            </p:cNvCxnSpPr>
            <p:nvPr/>
          </p:nvCxnSpPr>
          <p:spPr>
            <a:xfrm>
              <a:off x="7096524" y="4287774"/>
              <a:ext cx="2229210" cy="109688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5730439" y="4411758"/>
              <a:ext cx="702116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&lt;=30</a:t>
              </a: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7752184" y="4384902"/>
              <a:ext cx="573876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&gt;40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479332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Oval 43"/>
            <p:cNvSpPr/>
            <p:nvPr/>
          </p:nvSpPr>
          <p:spPr>
            <a:xfrm>
              <a:off x="6264384" y="524884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Oval 44"/>
            <p:cNvSpPr/>
            <p:nvPr/>
          </p:nvSpPr>
          <p:spPr>
            <a:xfrm>
              <a:off x="4123161" y="532640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Oval 45"/>
            <p:cNvSpPr/>
            <p:nvPr/>
          </p:nvSpPr>
          <p:spPr>
            <a:xfrm>
              <a:off x="4833522" y="494665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Oval 46"/>
            <p:cNvSpPr/>
            <p:nvPr/>
          </p:nvSpPr>
          <p:spPr>
            <a:xfrm>
              <a:off x="6681458" y="527132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Oval 47"/>
            <p:cNvSpPr/>
            <p:nvPr/>
          </p:nvSpPr>
          <p:spPr>
            <a:xfrm>
              <a:off x="7096524" y="51041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9" name="Oval 48"/>
            <p:cNvSpPr/>
            <p:nvPr/>
          </p:nvSpPr>
          <p:spPr>
            <a:xfrm>
              <a:off x="5071142" y="532640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0" name="Oval 49"/>
            <p:cNvSpPr/>
            <p:nvPr/>
          </p:nvSpPr>
          <p:spPr>
            <a:xfrm>
              <a:off x="4543055" y="5267945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1" name="Oval 50"/>
            <p:cNvSpPr/>
            <p:nvPr/>
          </p:nvSpPr>
          <p:spPr>
            <a:xfrm>
              <a:off x="9009574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2" name="Oval 51"/>
            <p:cNvSpPr/>
            <p:nvPr/>
          </p:nvSpPr>
          <p:spPr>
            <a:xfrm>
              <a:off x="4125124" y="4959199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3" name="Oval 52"/>
            <p:cNvSpPr/>
            <p:nvPr/>
          </p:nvSpPr>
          <p:spPr>
            <a:xfrm>
              <a:off x="9775323" y="497303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4" name="Oval 53"/>
            <p:cNvSpPr/>
            <p:nvPr/>
          </p:nvSpPr>
          <p:spPr>
            <a:xfrm>
              <a:off x="9441127" y="52429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006037" y="533232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6" name="Oval 55"/>
            <p:cNvSpPr/>
            <p:nvPr/>
          </p:nvSpPr>
          <p:spPr>
            <a:xfrm>
              <a:off x="8465720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60" name="Straight Connector 59"/>
            <p:cNvCxnSpPr>
              <a:stCxn id="26" idx="2"/>
              <a:endCxn id="59" idx="0"/>
            </p:cNvCxnSpPr>
            <p:nvPr/>
          </p:nvCxnSpPr>
          <p:spPr>
            <a:xfrm flipH="1">
              <a:off x="7085898" y="4287774"/>
              <a:ext cx="10626" cy="109092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6669118" y="4641804"/>
              <a:ext cx="83356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30..40</a:t>
              </a:r>
            </a:p>
          </p:txBody>
        </p:sp>
      </p:grpSp>
      <p:sp>
        <p:nvSpPr>
          <p:cNvPr id="62" name="Rounded Rectangular Callout 61"/>
          <p:cNvSpPr/>
          <p:nvPr/>
        </p:nvSpPr>
        <p:spPr>
          <a:xfrm>
            <a:off x="8448509" y="3622897"/>
            <a:ext cx="3408131" cy="1080258"/>
          </a:xfrm>
          <a:prstGeom prst="wedgeRoundRectCallout">
            <a:avLst>
              <a:gd name="adj1" fmla="val -74183"/>
              <a:gd name="adj2" fmla="val -860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>
                <a:solidFill>
                  <a:srgbClr val="000000"/>
                </a:solidFill>
              </a:rPr>
              <a:t>Atribut “age” cocok sebagai pemisah, karena dapat memisahkan label dengan baik</a:t>
            </a:r>
          </a:p>
        </p:txBody>
      </p:sp>
    </p:spTree>
    <p:extLst>
      <p:ext uri="{BB962C8B-B14F-4D97-AF65-F5344CB8AC3E}">
        <p14:creationId xmlns:p14="http://schemas.microsoft.com/office/powerpoint/2010/main" val="17876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agonal Stripe 58"/>
          <p:cNvSpPr/>
          <p:nvPr/>
        </p:nvSpPr>
        <p:spPr>
          <a:xfrm rot="13500000">
            <a:off x="6338153" y="4624682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Memilih Atribut Terbaik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5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agonal Stripe 5"/>
          <p:cNvSpPr/>
          <p:nvPr/>
        </p:nvSpPr>
        <p:spPr>
          <a:xfrm rot="13500000">
            <a:off x="6021054" y="1810092"/>
            <a:ext cx="2142651" cy="2160622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12892" y="255756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/>
          <p:cNvSpPr/>
          <p:nvPr/>
        </p:nvSpPr>
        <p:spPr>
          <a:xfrm>
            <a:off x="6890386" y="2857686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/>
          <p:cNvSpPr/>
          <p:nvPr/>
        </p:nvSpPr>
        <p:spPr>
          <a:xfrm>
            <a:off x="6508402" y="231547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/>
          <p:cNvSpPr/>
          <p:nvPr/>
        </p:nvSpPr>
        <p:spPr>
          <a:xfrm>
            <a:off x="6446217" y="276752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/>
          <p:cNvSpPr/>
          <p:nvPr/>
        </p:nvSpPr>
        <p:spPr>
          <a:xfrm>
            <a:off x="6014169" y="259334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/>
          <p:cNvSpPr/>
          <p:nvPr/>
        </p:nvSpPr>
        <p:spPr>
          <a:xfrm>
            <a:off x="8083899" y="2370555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/>
          <p:cNvSpPr/>
          <p:nvPr/>
        </p:nvSpPr>
        <p:spPr>
          <a:xfrm>
            <a:off x="7475103" y="221785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Oval 18"/>
          <p:cNvSpPr/>
          <p:nvPr/>
        </p:nvSpPr>
        <p:spPr>
          <a:xfrm>
            <a:off x="5657424" y="252086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/>
          <p:cNvSpPr/>
          <p:nvPr/>
        </p:nvSpPr>
        <p:spPr>
          <a:xfrm>
            <a:off x="6876356" y="222969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/>
          <p:cNvSpPr/>
          <p:nvPr/>
        </p:nvSpPr>
        <p:spPr>
          <a:xfrm>
            <a:off x="7218659" y="255150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/>
          <p:cNvSpPr/>
          <p:nvPr/>
        </p:nvSpPr>
        <p:spPr>
          <a:xfrm>
            <a:off x="6753847" y="258657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/>
          <p:cNvSpPr/>
          <p:nvPr/>
        </p:nvSpPr>
        <p:spPr>
          <a:xfrm>
            <a:off x="6105775" y="227239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/>
          <p:cNvSpPr/>
          <p:nvPr/>
        </p:nvSpPr>
        <p:spPr>
          <a:xfrm>
            <a:off x="6126418" y="294170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/>
          <p:cNvSpPr/>
          <p:nvPr/>
        </p:nvSpPr>
        <p:spPr>
          <a:xfrm>
            <a:off x="7434683" y="289991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707058" y="3825467"/>
            <a:ext cx="778932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</a:p>
        </p:txBody>
      </p:sp>
      <p:sp>
        <p:nvSpPr>
          <p:cNvPr id="27" name="Oval 26"/>
          <p:cNvSpPr/>
          <p:nvPr/>
        </p:nvSpPr>
        <p:spPr>
          <a:xfrm>
            <a:off x="9595288" y="248842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/>
          <p:cNvSpPr txBox="1"/>
          <p:nvPr/>
        </p:nvSpPr>
        <p:spPr>
          <a:xfrm>
            <a:off x="10032460" y="252003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9" name="Oval 28"/>
          <p:cNvSpPr/>
          <p:nvPr/>
        </p:nvSpPr>
        <p:spPr>
          <a:xfrm>
            <a:off x="9595288" y="295207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/>
          <p:cNvSpPr txBox="1"/>
          <p:nvPr/>
        </p:nvSpPr>
        <p:spPr>
          <a:xfrm>
            <a:off x="10032460" y="29836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cxnSp>
        <p:nvCxnSpPr>
          <p:cNvPr id="32" name="Straight Connector 31"/>
          <p:cNvCxnSpPr>
            <a:stCxn id="6" idx="2"/>
            <a:endCxn id="26" idx="0"/>
          </p:cNvCxnSpPr>
          <p:nvPr/>
        </p:nvCxnSpPr>
        <p:spPr>
          <a:xfrm>
            <a:off x="7090082" y="3440311"/>
            <a:ext cx="6442" cy="3851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gonal Stripe 32"/>
          <p:cNvSpPr/>
          <p:nvPr/>
        </p:nvSpPr>
        <p:spPr>
          <a:xfrm rot="13500000">
            <a:off x="4105905" y="4637413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Diagonal Stripe 33"/>
          <p:cNvSpPr/>
          <p:nvPr/>
        </p:nvSpPr>
        <p:spPr>
          <a:xfrm rot="13500000">
            <a:off x="8577989" y="4630645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6" idx="2"/>
            <a:endCxn id="33" idx="0"/>
          </p:cNvCxnSpPr>
          <p:nvPr/>
        </p:nvCxnSpPr>
        <p:spPr>
          <a:xfrm flipH="1">
            <a:off x="4853650" y="4287774"/>
            <a:ext cx="2242874" cy="11036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6" idx="2"/>
            <a:endCxn id="34" idx="0"/>
          </p:cNvCxnSpPr>
          <p:nvPr/>
        </p:nvCxnSpPr>
        <p:spPr>
          <a:xfrm>
            <a:off x="7096524" y="4287774"/>
            <a:ext cx="2229210" cy="109688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730439" y="4411758"/>
            <a:ext cx="70211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752184" y="4384902"/>
            <a:ext cx="57387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</a:p>
        </p:txBody>
      </p:sp>
      <p:sp>
        <p:nvSpPr>
          <p:cNvPr id="43" name="Oval 42"/>
          <p:cNvSpPr/>
          <p:nvPr/>
        </p:nvSpPr>
        <p:spPr>
          <a:xfrm>
            <a:off x="7479332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/>
          <p:cNvSpPr/>
          <p:nvPr/>
        </p:nvSpPr>
        <p:spPr>
          <a:xfrm>
            <a:off x="6264384" y="524884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Oval 44"/>
          <p:cNvSpPr/>
          <p:nvPr/>
        </p:nvSpPr>
        <p:spPr>
          <a:xfrm>
            <a:off x="4123161" y="532640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/>
          <p:cNvSpPr/>
          <p:nvPr/>
        </p:nvSpPr>
        <p:spPr>
          <a:xfrm>
            <a:off x="4833522" y="494665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/>
          <p:cNvSpPr/>
          <p:nvPr/>
        </p:nvSpPr>
        <p:spPr>
          <a:xfrm>
            <a:off x="6681458" y="527132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Oval 47"/>
          <p:cNvSpPr/>
          <p:nvPr/>
        </p:nvSpPr>
        <p:spPr>
          <a:xfrm>
            <a:off x="7096524" y="51041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Oval 48"/>
          <p:cNvSpPr/>
          <p:nvPr/>
        </p:nvSpPr>
        <p:spPr>
          <a:xfrm>
            <a:off x="5071142" y="532640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/>
          <p:cNvSpPr/>
          <p:nvPr/>
        </p:nvSpPr>
        <p:spPr>
          <a:xfrm>
            <a:off x="4543055" y="5267945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/>
          <p:cNvSpPr/>
          <p:nvPr/>
        </p:nvSpPr>
        <p:spPr>
          <a:xfrm>
            <a:off x="9009574" y="494757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Oval 51"/>
          <p:cNvSpPr/>
          <p:nvPr/>
        </p:nvSpPr>
        <p:spPr>
          <a:xfrm>
            <a:off x="4125124" y="495919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/>
          <p:cNvSpPr/>
          <p:nvPr/>
        </p:nvSpPr>
        <p:spPr>
          <a:xfrm>
            <a:off x="9775323" y="497303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/>
          <p:cNvSpPr/>
          <p:nvPr/>
        </p:nvSpPr>
        <p:spPr>
          <a:xfrm>
            <a:off x="9441127" y="52429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/>
          <p:cNvSpPr/>
          <p:nvPr/>
        </p:nvSpPr>
        <p:spPr>
          <a:xfrm>
            <a:off x="9006037" y="533232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/>
          <p:cNvSpPr/>
          <p:nvPr/>
        </p:nvSpPr>
        <p:spPr>
          <a:xfrm>
            <a:off x="8465720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/>
          <p:cNvSpPr txBox="1"/>
          <p:nvPr/>
        </p:nvSpPr>
        <p:spPr>
          <a:xfrm>
            <a:off x="4510850" y="148299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</a:rPr>
              <a:t>Kita coba atribut yang lain: “age”</a:t>
            </a:r>
          </a:p>
        </p:txBody>
      </p:sp>
      <p:cxnSp>
        <p:nvCxnSpPr>
          <p:cNvPr id="60" name="Straight Connector 59"/>
          <p:cNvCxnSpPr>
            <a:stCxn id="26" idx="2"/>
            <a:endCxn id="59" idx="0"/>
          </p:cNvCxnSpPr>
          <p:nvPr/>
        </p:nvCxnSpPr>
        <p:spPr>
          <a:xfrm flipH="1">
            <a:off x="7085898" y="4287774"/>
            <a:ext cx="10626" cy="10909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6669118" y="4641804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30..40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7728" y="3694500"/>
            <a:ext cx="6870250" cy="2326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/>
          <p:cNvSpPr txBox="1"/>
          <p:nvPr/>
        </p:nvSpPr>
        <p:spPr>
          <a:xfrm>
            <a:off x="427838" y="4804916"/>
            <a:ext cx="307066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Predictiveness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Impurity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ID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  <a:endParaRPr lang="en-GB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agonal Stripe 58"/>
          <p:cNvSpPr/>
          <p:nvPr/>
        </p:nvSpPr>
        <p:spPr>
          <a:xfrm rot="13500000">
            <a:off x="6338153" y="4624682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Memilih Atribut Terbaik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3433762" cy="23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7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3433762" cy="2309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agonal Stripe 5"/>
          <p:cNvSpPr/>
          <p:nvPr/>
        </p:nvSpPr>
        <p:spPr>
          <a:xfrm rot="13500000">
            <a:off x="6021054" y="1810092"/>
            <a:ext cx="2142651" cy="2160622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12892" y="255756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/>
          <p:cNvSpPr/>
          <p:nvPr/>
        </p:nvSpPr>
        <p:spPr>
          <a:xfrm>
            <a:off x="6890386" y="2857686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/>
          <p:cNvSpPr/>
          <p:nvPr/>
        </p:nvSpPr>
        <p:spPr>
          <a:xfrm>
            <a:off x="6508402" y="231547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/>
          <p:cNvSpPr/>
          <p:nvPr/>
        </p:nvSpPr>
        <p:spPr>
          <a:xfrm>
            <a:off x="6446217" y="276752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/>
          <p:cNvSpPr/>
          <p:nvPr/>
        </p:nvSpPr>
        <p:spPr>
          <a:xfrm>
            <a:off x="6014169" y="2593347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/>
          <p:cNvSpPr/>
          <p:nvPr/>
        </p:nvSpPr>
        <p:spPr>
          <a:xfrm>
            <a:off x="8083899" y="2370555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7"/>
          <p:cNvSpPr/>
          <p:nvPr/>
        </p:nvSpPr>
        <p:spPr>
          <a:xfrm>
            <a:off x="7475103" y="221785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Oval 18"/>
          <p:cNvSpPr/>
          <p:nvPr/>
        </p:nvSpPr>
        <p:spPr>
          <a:xfrm>
            <a:off x="5657424" y="2520862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/>
          <p:cNvSpPr/>
          <p:nvPr/>
        </p:nvSpPr>
        <p:spPr>
          <a:xfrm>
            <a:off x="6876356" y="222969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/>
          <p:cNvSpPr/>
          <p:nvPr/>
        </p:nvSpPr>
        <p:spPr>
          <a:xfrm>
            <a:off x="7218659" y="255150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/>
          <p:cNvSpPr/>
          <p:nvPr/>
        </p:nvSpPr>
        <p:spPr>
          <a:xfrm>
            <a:off x="6753847" y="258657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/>
          <p:cNvSpPr/>
          <p:nvPr/>
        </p:nvSpPr>
        <p:spPr>
          <a:xfrm>
            <a:off x="6105775" y="227239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/>
          <p:cNvSpPr/>
          <p:nvPr/>
        </p:nvSpPr>
        <p:spPr>
          <a:xfrm>
            <a:off x="6126418" y="294170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/>
          <p:cNvSpPr/>
          <p:nvPr/>
        </p:nvSpPr>
        <p:spPr>
          <a:xfrm>
            <a:off x="7434683" y="289991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707058" y="3825467"/>
            <a:ext cx="778932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</a:p>
        </p:txBody>
      </p:sp>
      <p:sp>
        <p:nvSpPr>
          <p:cNvPr id="27" name="Oval 26"/>
          <p:cNvSpPr/>
          <p:nvPr/>
        </p:nvSpPr>
        <p:spPr>
          <a:xfrm>
            <a:off x="9595288" y="2488423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/>
          <p:cNvSpPr txBox="1"/>
          <p:nvPr/>
        </p:nvSpPr>
        <p:spPr>
          <a:xfrm>
            <a:off x="10032460" y="252003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9" name="Oval 28"/>
          <p:cNvSpPr/>
          <p:nvPr/>
        </p:nvSpPr>
        <p:spPr>
          <a:xfrm>
            <a:off x="9595288" y="295207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/>
          <p:cNvSpPr txBox="1"/>
          <p:nvPr/>
        </p:nvSpPr>
        <p:spPr>
          <a:xfrm>
            <a:off x="10032460" y="298368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cxnSp>
        <p:nvCxnSpPr>
          <p:cNvPr id="32" name="Straight Connector 31"/>
          <p:cNvCxnSpPr>
            <a:stCxn id="6" idx="2"/>
            <a:endCxn id="26" idx="0"/>
          </p:cNvCxnSpPr>
          <p:nvPr/>
        </p:nvCxnSpPr>
        <p:spPr>
          <a:xfrm>
            <a:off x="7090082" y="3440311"/>
            <a:ext cx="6442" cy="3851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gonal Stripe 32"/>
          <p:cNvSpPr/>
          <p:nvPr/>
        </p:nvSpPr>
        <p:spPr>
          <a:xfrm rot="13500000">
            <a:off x="4105905" y="4637413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Diagonal Stripe 33"/>
          <p:cNvSpPr/>
          <p:nvPr/>
        </p:nvSpPr>
        <p:spPr>
          <a:xfrm rot="13500000">
            <a:off x="8577989" y="4630645"/>
            <a:ext cx="1495490" cy="1508033"/>
          </a:xfrm>
          <a:prstGeom prst="diagStripe">
            <a:avLst>
              <a:gd name="adj" fmla="val 63856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6" idx="2"/>
            <a:endCxn id="33" idx="0"/>
          </p:cNvCxnSpPr>
          <p:nvPr/>
        </p:nvCxnSpPr>
        <p:spPr>
          <a:xfrm flipH="1">
            <a:off x="4853650" y="4287774"/>
            <a:ext cx="2242874" cy="11036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6" idx="2"/>
            <a:endCxn id="34" idx="0"/>
          </p:cNvCxnSpPr>
          <p:nvPr/>
        </p:nvCxnSpPr>
        <p:spPr>
          <a:xfrm>
            <a:off x="7096524" y="4287774"/>
            <a:ext cx="2229210" cy="109688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730439" y="4411758"/>
            <a:ext cx="70211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752184" y="4384902"/>
            <a:ext cx="573876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</a:p>
        </p:txBody>
      </p:sp>
      <p:sp>
        <p:nvSpPr>
          <p:cNvPr id="43" name="Oval 42"/>
          <p:cNvSpPr/>
          <p:nvPr/>
        </p:nvSpPr>
        <p:spPr>
          <a:xfrm>
            <a:off x="7479332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Oval 43"/>
          <p:cNvSpPr/>
          <p:nvPr/>
        </p:nvSpPr>
        <p:spPr>
          <a:xfrm>
            <a:off x="6264384" y="524884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Oval 44"/>
          <p:cNvSpPr/>
          <p:nvPr/>
        </p:nvSpPr>
        <p:spPr>
          <a:xfrm>
            <a:off x="4123161" y="532640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Oval 45"/>
          <p:cNvSpPr/>
          <p:nvPr/>
        </p:nvSpPr>
        <p:spPr>
          <a:xfrm>
            <a:off x="4833522" y="4946650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/>
          <p:cNvSpPr/>
          <p:nvPr/>
        </p:nvSpPr>
        <p:spPr>
          <a:xfrm>
            <a:off x="6681458" y="5271329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Oval 47"/>
          <p:cNvSpPr/>
          <p:nvPr/>
        </p:nvSpPr>
        <p:spPr>
          <a:xfrm>
            <a:off x="7096524" y="51041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Oval 48"/>
          <p:cNvSpPr/>
          <p:nvPr/>
        </p:nvSpPr>
        <p:spPr>
          <a:xfrm>
            <a:off x="5071142" y="5326401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/>
          <p:cNvSpPr/>
          <p:nvPr/>
        </p:nvSpPr>
        <p:spPr>
          <a:xfrm>
            <a:off x="4543055" y="5267945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/>
          <p:cNvSpPr/>
          <p:nvPr/>
        </p:nvSpPr>
        <p:spPr>
          <a:xfrm>
            <a:off x="9009574" y="494757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Oval 51"/>
          <p:cNvSpPr/>
          <p:nvPr/>
        </p:nvSpPr>
        <p:spPr>
          <a:xfrm>
            <a:off x="4125124" y="4959199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Oval 52"/>
          <p:cNvSpPr/>
          <p:nvPr/>
        </p:nvSpPr>
        <p:spPr>
          <a:xfrm>
            <a:off x="9775323" y="4973033"/>
            <a:ext cx="432048" cy="432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/>
          <p:cNvSpPr/>
          <p:nvPr/>
        </p:nvSpPr>
        <p:spPr>
          <a:xfrm>
            <a:off x="9441127" y="5242911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/>
          <p:cNvSpPr/>
          <p:nvPr/>
        </p:nvSpPr>
        <p:spPr>
          <a:xfrm>
            <a:off x="9006037" y="5332327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Oval 55"/>
          <p:cNvSpPr/>
          <p:nvPr/>
        </p:nvSpPr>
        <p:spPr>
          <a:xfrm>
            <a:off x="8465720" y="5295038"/>
            <a:ext cx="432048" cy="43204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/>
          <p:cNvSpPr txBox="1"/>
          <p:nvPr/>
        </p:nvSpPr>
        <p:spPr>
          <a:xfrm>
            <a:off x="4510850" y="148299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</a:rPr>
              <a:t>Kita coba atribut yang lain: “age”</a:t>
            </a:r>
          </a:p>
        </p:txBody>
      </p:sp>
      <p:cxnSp>
        <p:nvCxnSpPr>
          <p:cNvPr id="60" name="Straight Connector 59"/>
          <p:cNvCxnSpPr>
            <a:stCxn id="26" idx="2"/>
            <a:endCxn id="59" idx="0"/>
          </p:cNvCxnSpPr>
          <p:nvPr/>
        </p:nvCxnSpPr>
        <p:spPr>
          <a:xfrm flipH="1">
            <a:off x="7085898" y="4287774"/>
            <a:ext cx="10626" cy="109092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6669118" y="4641804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30..40</a:t>
            </a:r>
          </a:p>
        </p:txBody>
      </p:sp>
      <p:sp>
        <p:nvSpPr>
          <p:cNvPr id="3" name="Rectangle 2"/>
          <p:cNvSpPr/>
          <p:nvPr/>
        </p:nvSpPr>
        <p:spPr>
          <a:xfrm>
            <a:off x="3647728" y="3694500"/>
            <a:ext cx="6870250" cy="2326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/>
          <p:cNvSpPr txBox="1"/>
          <p:nvPr/>
        </p:nvSpPr>
        <p:spPr>
          <a:xfrm>
            <a:off x="7475103" y="6195220"/>
            <a:ext cx="19237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ID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 node</a:t>
            </a:r>
            <a:endParaRPr lang="en-ID" sz="2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Elbow Connector 12"/>
          <p:cNvCxnSpPr>
            <a:stCxn id="59" idx="2"/>
            <a:endCxn id="57" idx="1"/>
          </p:cNvCxnSpPr>
          <p:nvPr/>
        </p:nvCxnSpPr>
        <p:spPr>
          <a:xfrm rot="16200000" flipH="1">
            <a:off x="6947930" y="5898879"/>
            <a:ext cx="663539" cy="390808"/>
          </a:xfrm>
          <a:prstGeom prst="bentConnector2">
            <a:avLst/>
          </a:prstGeom>
          <a:ln w="19050">
            <a:solidFill>
              <a:srgbClr val="0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99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4766320" cy="4695800"/>
          </a:xfrm>
        </p:spPr>
        <p:txBody>
          <a:bodyPr/>
          <a:lstStyle/>
          <a:p>
            <a:r>
              <a:rPr lang="en-ID"/>
              <a:t>Ukuran kemurnian, keberagaman, randomness atau uncertainty</a:t>
            </a:r>
          </a:p>
          <a:p>
            <a:r>
              <a:rPr lang="en-ID"/>
              <a:t>Nilai entropy semakin kecil, distribusi semakin homogen, node semakin murni (pure)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61420" y="1700808"/>
            <a:ext cx="1797352" cy="1624246"/>
            <a:chOff x="6061420" y="1700808"/>
            <a:chExt cx="1797352" cy="1624246"/>
          </a:xfrm>
        </p:grpSpPr>
        <p:sp>
          <p:nvSpPr>
            <p:cNvPr id="4" name="Oval 3"/>
            <p:cNvSpPr/>
            <p:nvPr/>
          </p:nvSpPr>
          <p:spPr>
            <a:xfrm>
              <a:off x="6168008" y="1700808"/>
              <a:ext cx="1584176" cy="10801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000000"/>
                  </a:solidFill>
                </a:rPr>
                <a:t>1 yes</a:t>
              </a:r>
            </a:p>
            <a:p>
              <a:pPr algn="ctr"/>
              <a:r>
                <a:rPr lang="en-ID">
                  <a:solidFill>
                    <a:srgbClr val="000000"/>
                  </a:solidFill>
                </a:rPr>
                <a:t>7 no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61420" y="2924944"/>
              <a:ext cx="1797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rendah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49401" y="1700808"/>
            <a:ext cx="1638014" cy="1624246"/>
            <a:chOff x="8949401" y="1700808"/>
            <a:chExt cx="1638014" cy="1624246"/>
          </a:xfrm>
        </p:grpSpPr>
        <p:sp>
          <p:nvSpPr>
            <p:cNvPr id="6" name="Oval 5"/>
            <p:cNvSpPr/>
            <p:nvPr/>
          </p:nvSpPr>
          <p:spPr>
            <a:xfrm>
              <a:off x="8976320" y="1700808"/>
              <a:ext cx="1584176" cy="10801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000000"/>
                  </a:solidFill>
                </a:rPr>
                <a:t>3 yes</a:t>
              </a:r>
            </a:p>
            <a:p>
              <a:pPr algn="ctr"/>
              <a:r>
                <a:rPr lang="en-ID">
                  <a:solidFill>
                    <a:srgbClr val="000000"/>
                  </a:solidFill>
                </a:rPr>
                <a:t>5 no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49401" y="2924944"/>
              <a:ext cx="1638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tinggi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8008" y="3730462"/>
            <a:ext cx="1584176" cy="1624246"/>
            <a:chOff x="6168008" y="3730462"/>
            <a:chExt cx="1584176" cy="1624246"/>
          </a:xfrm>
        </p:grpSpPr>
        <p:sp>
          <p:nvSpPr>
            <p:cNvPr id="9" name="Oval 8"/>
            <p:cNvSpPr/>
            <p:nvPr/>
          </p:nvSpPr>
          <p:spPr>
            <a:xfrm>
              <a:off x="6168008" y="3730462"/>
              <a:ext cx="1584176" cy="10801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000000"/>
                  </a:solidFill>
                </a:rPr>
                <a:t>0 yes</a:t>
              </a:r>
            </a:p>
            <a:p>
              <a:pPr algn="ctr"/>
              <a:r>
                <a:rPr lang="en-ID">
                  <a:solidFill>
                    <a:srgbClr val="000000"/>
                  </a:solidFill>
                </a:rPr>
                <a:t>8 no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4523" y="4954598"/>
              <a:ext cx="137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=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76320" y="3730462"/>
            <a:ext cx="1584176" cy="1624246"/>
            <a:chOff x="8976320" y="3730462"/>
            <a:chExt cx="1584176" cy="1624246"/>
          </a:xfrm>
        </p:grpSpPr>
        <p:sp>
          <p:nvSpPr>
            <p:cNvPr id="10" name="Oval 9"/>
            <p:cNvSpPr/>
            <p:nvPr/>
          </p:nvSpPr>
          <p:spPr>
            <a:xfrm>
              <a:off x="8976320" y="3730462"/>
              <a:ext cx="1584176" cy="10801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000000"/>
                  </a:solidFill>
                </a:rPr>
                <a:t>4 yes</a:t>
              </a:r>
            </a:p>
            <a:p>
              <a:pPr algn="ctr"/>
              <a:r>
                <a:rPr lang="en-ID">
                  <a:solidFill>
                    <a:srgbClr val="000000"/>
                  </a:solidFill>
                </a:rPr>
                <a:t>4 no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82835" y="4954598"/>
              <a:ext cx="137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2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Entropy = 1</a:t>
              </a:r>
            </a:p>
          </p:txBody>
        </p:sp>
      </p:grp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33068"/>
              </p:ext>
            </p:extLst>
          </p:nvPr>
        </p:nvGraphicFramePr>
        <p:xfrm>
          <a:off x="945651" y="4589214"/>
          <a:ext cx="4224518" cy="113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51" y="4589214"/>
                        <a:ext cx="4224518" cy="113087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" y="5857449"/>
            <a:ext cx="246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*Info(D) = Entropy (D)</a:t>
            </a:r>
          </a:p>
        </p:txBody>
      </p:sp>
    </p:spTree>
    <p:extLst>
      <p:ext uri="{BB962C8B-B14F-4D97-AF65-F5344CB8AC3E}">
        <p14:creationId xmlns:p14="http://schemas.microsoft.com/office/powerpoint/2010/main" val="14822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Perhitungan Entropy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953267"/>
              </p:ext>
            </p:extLst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2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339943"/>
              </p:ext>
            </p:extLst>
          </p:nvPr>
        </p:nvGraphicFramePr>
        <p:xfrm>
          <a:off x="6240016" y="3761567"/>
          <a:ext cx="5530594" cy="6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3" name="Equation" r:id="rId5" imgW="3314520" imgH="393480" progId="Equation.3">
                  <p:embed/>
                </p:oleObj>
              </mc:Choice>
              <mc:Fallback>
                <p:oleObj name="Equation" r:id="rId5" imgW="3314520" imgH="393480" progId="Equation.3">
                  <p:embed/>
                  <p:pic>
                    <p:nvPicPr>
                      <p:cNvPr id="615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3761567"/>
                        <a:ext cx="5530594" cy="60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0910"/>
            <a:ext cx="555279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class / label “</a:t>
            </a:r>
            <a:r>
              <a:rPr lang="en-ID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buys_computer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(entropy data)</a:t>
            </a:r>
          </a:p>
        </p:txBody>
      </p:sp>
      <p:sp>
        <p:nvSpPr>
          <p:cNvPr id="11" name="Oval 10"/>
          <p:cNvSpPr/>
          <p:nvPr/>
        </p:nvSpPr>
        <p:spPr>
          <a:xfrm>
            <a:off x="5849488" y="166533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016" y="2505090"/>
            <a:ext cx="3953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buys_computer = “yes” 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ID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buys_computer = “no” 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ID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ID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ID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79483"/>
              </p:ext>
            </p:extLst>
          </p:nvPr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4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54253"/>
              </p:ext>
            </p:extLst>
          </p:nvPr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5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1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Perhitungan Entropy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8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18603"/>
              </p:ext>
            </p:extLst>
          </p:nvPr>
        </p:nvGraphicFramePr>
        <p:xfrm>
          <a:off x="6347237" y="5354216"/>
          <a:ext cx="5278883" cy="59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9" name="Equation" r:id="rId5" imgW="3213000" imgH="393480" progId="Equation.3">
                  <p:embed/>
                </p:oleObj>
              </mc:Choice>
              <mc:Fallback>
                <p:oleObj name="Equation" r:id="rId5" imgW="321300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237" y="5354216"/>
                        <a:ext cx="5278883" cy="595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FF0000"/>
                </a:solidFill>
              </a:rPr>
              <a:t>Atribut “age”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76226"/>
              </p:ext>
            </p:extLst>
          </p:nvPr>
        </p:nvGraphicFramePr>
        <p:xfrm>
          <a:off x="6347237" y="2674514"/>
          <a:ext cx="45680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14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&lt;=30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2845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3392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88349"/>
              </p:ext>
            </p:extLst>
          </p:nvPr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0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34110"/>
              </p:ext>
            </p:extLst>
          </p:nvPr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37200"/>
              </p:ext>
            </p:extLst>
          </p:nvPr>
        </p:nvGraphicFramePr>
        <p:xfrm>
          <a:off x="6347237" y="4454420"/>
          <a:ext cx="5192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2" name="Equation" r:id="rId11" imgW="3111480" imgH="393480" progId="Equation.3">
                  <p:embed/>
                </p:oleObj>
              </mc:Choice>
              <mc:Fallback>
                <p:oleObj name="Equation" r:id="rId11" imgW="3111480" imgH="393480" progId="Equation.3">
                  <p:embed/>
                  <p:pic>
                    <p:nvPicPr>
                      <p:cNvPr id="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237" y="4454420"/>
                        <a:ext cx="5192712" cy="6032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2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/>
              <a:t>Topik Pembahasan</a:t>
            </a:r>
            <a:endParaRPr lang="id-ID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z="2800" dirty="0" err="1"/>
              <a:t>Pengantar</a:t>
            </a:r>
            <a:endParaRPr lang="en-ID" sz="2800" dirty="0"/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z="2800" dirty="0"/>
              <a:t>Supervised vs Unsupervised Learning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dirty="0"/>
              <a:t>Decision Tree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ID" sz="2800" dirty="0" err="1"/>
              <a:t>Pembentukan</a:t>
            </a:r>
            <a:r>
              <a:rPr lang="en-ID" sz="2800" dirty="0"/>
              <a:t> Tree </a:t>
            </a:r>
            <a:r>
              <a:rPr lang="en-ID" sz="2800" dirty="0" err="1"/>
              <a:t>dalam</a:t>
            </a:r>
            <a:r>
              <a:rPr lang="en-ID" sz="2800" dirty="0"/>
              <a:t> Decision Tree</a:t>
            </a:r>
          </a:p>
        </p:txBody>
      </p:sp>
    </p:spTree>
    <p:extLst>
      <p:ext uri="{BB962C8B-B14F-4D97-AF65-F5344CB8AC3E}">
        <p14:creationId xmlns:p14="http://schemas.microsoft.com/office/powerpoint/2010/main" val="59057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Perhitungan Entropy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0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43843"/>
              </p:ext>
            </p:extLst>
          </p:nvPr>
        </p:nvGraphicFramePr>
        <p:xfrm>
          <a:off x="6327803" y="4360800"/>
          <a:ext cx="5288408" cy="58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1" name="Equation" r:id="rId5" imgW="3301920" imgH="393480" progId="Equation.3">
                  <p:embed/>
                </p:oleObj>
              </mc:Choice>
              <mc:Fallback>
                <p:oleObj name="Equation" r:id="rId5" imgW="330192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803" y="4360800"/>
                        <a:ext cx="5288408" cy="58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FF0000"/>
                </a:solidFill>
              </a:rPr>
              <a:t>Atribut “income”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20497"/>
              </p:ext>
            </p:extLst>
          </p:nvPr>
        </p:nvGraphicFramePr>
        <p:xfrm>
          <a:off x="6347237" y="2674514"/>
          <a:ext cx="45680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14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28459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415480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79483"/>
              </p:ext>
            </p:extLst>
          </p:nvPr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2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54253"/>
              </p:ext>
            </p:extLst>
          </p:nvPr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3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4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Perhitungan Entropy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2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84463"/>
              </p:ext>
            </p:extLst>
          </p:nvPr>
        </p:nvGraphicFramePr>
        <p:xfrm>
          <a:off x="6369475" y="4077072"/>
          <a:ext cx="521762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3" name="Equation" r:id="rId5" imgW="2628720" imgH="393480" progId="Equation.3">
                  <p:embed/>
                </p:oleObj>
              </mc:Choice>
              <mc:Fallback>
                <p:oleObj name="Equation" r:id="rId5" imgW="262872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475" y="4077072"/>
                        <a:ext cx="521762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FF0000"/>
                </a:solidFill>
              </a:rPr>
              <a:t>Atribut “student”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15466"/>
              </p:ext>
            </p:extLst>
          </p:nvPr>
        </p:nvGraphicFramePr>
        <p:xfrm>
          <a:off x="6347237" y="2674514"/>
          <a:ext cx="45680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14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142014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35560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4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5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93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Perhitungan Entropy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ph idx="1"/>
          </p:nvPr>
        </p:nvGraphicFramePr>
        <p:xfrm>
          <a:off x="767408" y="1556792"/>
          <a:ext cx="5031638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2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1556792"/>
                        <a:ext cx="5031638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7803" y="1556792"/>
            <a:ext cx="55527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D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entropy dari setiap atribut</a:t>
            </a:r>
          </a:p>
        </p:txBody>
      </p:sp>
      <p:graphicFrame>
        <p:nvGraphicFramePr>
          <p:cNvPr id="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0062"/>
              </p:ext>
            </p:extLst>
          </p:nvPr>
        </p:nvGraphicFramePr>
        <p:xfrm>
          <a:off x="6312024" y="4076700"/>
          <a:ext cx="5450383" cy="68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3" name="Equation" r:id="rId5" imgW="2882880" imgH="393480" progId="Equation.3">
                  <p:embed/>
                </p:oleObj>
              </mc:Choice>
              <mc:Fallback>
                <p:oleObj name="Equation" r:id="rId5" imgW="2882880" imgH="393480" progId="Equation.3">
                  <p:embed/>
                  <p:pic>
                    <p:nvPicPr>
                      <p:cNvPr id="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4076700"/>
                        <a:ext cx="5450383" cy="68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807968" y="155679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0016" y="227984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FF0000"/>
                </a:solidFill>
              </a:rPr>
              <a:t>Atribut “credit_rating”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87343"/>
              </p:ext>
            </p:extLst>
          </p:nvPr>
        </p:nvGraphicFramePr>
        <p:xfrm>
          <a:off x="6347235" y="2674514"/>
          <a:ext cx="50053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965">
                  <a:extLst>
                    <a:ext uri="{9D8B030D-6E8A-4147-A177-3AD203B41FA5}">
                      <a16:colId xmlns:a16="http://schemas.microsoft.com/office/drawing/2014/main" val="3074669959"/>
                    </a:ext>
                  </a:extLst>
                </a:gridCol>
                <a:gridCol w="953709">
                  <a:extLst>
                    <a:ext uri="{9D8B030D-6E8A-4147-A177-3AD203B41FA5}">
                      <a16:colId xmlns:a16="http://schemas.microsoft.com/office/drawing/2014/main" val="1029274460"/>
                    </a:ext>
                  </a:extLst>
                </a:gridCol>
                <a:gridCol w="1251337">
                  <a:extLst>
                    <a:ext uri="{9D8B030D-6E8A-4147-A177-3AD203B41FA5}">
                      <a16:colId xmlns:a16="http://schemas.microsoft.com/office/drawing/2014/main" val="1899138713"/>
                    </a:ext>
                  </a:extLst>
                </a:gridCol>
                <a:gridCol w="1251337">
                  <a:extLst>
                    <a:ext uri="{9D8B030D-6E8A-4147-A177-3AD203B41FA5}">
                      <a16:colId xmlns:a16="http://schemas.microsoft.com/office/drawing/2014/main" val="421784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credit_rating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“yes”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“no”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I(yes,no)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3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4213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927648" y="1412776"/>
            <a:ext cx="100811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4232136" y="1412776"/>
            <a:ext cx="1710925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63352" y="5365874"/>
          <a:ext cx="2986360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4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365874"/>
                        <a:ext cx="2986360" cy="79943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347640" y="5365874"/>
          <a:ext cx="2676352" cy="7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5" name="Equation" r:id="rId9" imgW="1714320" imgH="457200" progId="Equation.3">
                  <p:embed/>
                </p:oleObj>
              </mc:Choice>
              <mc:Fallback>
                <p:oleObj name="Equation" r:id="rId9" imgW="1714320" imgH="457200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640" y="5365874"/>
                        <a:ext cx="2676352" cy="799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78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Information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767543" cy="4953000"/>
          </a:xfrm>
        </p:spPr>
        <p:txBody>
          <a:bodyPr/>
          <a:lstStyle/>
          <a:p>
            <a:r>
              <a:rPr lang="en-ID"/>
              <a:t>Information gain (sering disebut “gain” saja) merupakan informasi / nilai peningkatan derajat kepastian dari suatu atribut setelah dipecah (split)</a:t>
            </a:r>
          </a:p>
          <a:p>
            <a:r>
              <a:rPr lang="en-ID"/>
              <a:t>Gain(A) menggambarkan seberapa besar entropy berkurang akibat atribut A. Semakin besar, semakin bagus.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7226232" y="1916832"/>
            <a:ext cx="4559368" cy="4163324"/>
            <a:chOff x="4532624" y="1819077"/>
            <a:chExt cx="4731055" cy="4320098"/>
          </a:xfrm>
        </p:grpSpPr>
        <p:sp>
          <p:nvSpPr>
            <p:cNvPr id="79" name="Diagonal Stripe 78"/>
            <p:cNvSpPr/>
            <p:nvPr/>
          </p:nvSpPr>
          <p:spPr>
            <a:xfrm rot="13500000">
              <a:off x="6021054" y="1810092"/>
              <a:ext cx="2142651" cy="2160622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712892" y="255756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1" name="Oval 80"/>
            <p:cNvSpPr/>
            <p:nvPr/>
          </p:nvSpPr>
          <p:spPr>
            <a:xfrm>
              <a:off x="6890386" y="2857686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2" name="Oval 81"/>
            <p:cNvSpPr/>
            <p:nvPr/>
          </p:nvSpPr>
          <p:spPr>
            <a:xfrm>
              <a:off x="6508402" y="2315471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3" name="Oval 82"/>
            <p:cNvSpPr/>
            <p:nvPr/>
          </p:nvSpPr>
          <p:spPr>
            <a:xfrm>
              <a:off x="6446217" y="276752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4" name="Oval 83"/>
            <p:cNvSpPr/>
            <p:nvPr/>
          </p:nvSpPr>
          <p:spPr>
            <a:xfrm>
              <a:off x="6014169" y="2593347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5" name="Oval 84"/>
            <p:cNvSpPr/>
            <p:nvPr/>
          </p:nvSpPr>
          <p:spPr>
            <a:xfrm>
              <a:off x="8083899" y="2370555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Oval 85"/>
            <p:cNvSpPr/>
            <p:nvPr/>
          </p:nvSpPr>
          <p:spPr>
            <a:xfrm>
              <a:off x="7475103" y="221785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7" name="Oval 86"/>
            <p:cNvSpPr/>
            <p:nvPr/>
          </p:nvSpPr>
          <p:spPr>
            <a:xfrm>
              <a:off x="5657424" y="2520862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8" name="Oval 87"/>
            <p:cNvSpPr/>
            <p:nvPr/>
          </p:nvSpPr>
          <p:spPr>
            <a:xfrm>
              <a:off x="6876356" y="222969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9" name="Oval 88"/>
            <p:cNvSpPr/>
            <p:nvPr/>
          </p:nvSpPr>
          <p:spPr>
            <a:xfrm>
              <a:off x="7218659" y="255150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0" name="Oval 89"/>
            <p:cNvSpPr/>
            <p:nvPr/>
          </p:nvSpPr>
          <p:spPr>
            <a:xfrm>
              <a:off x="6753847" y="258657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1" name="Oval 90"/>
            <p:cNvSpPr/>
            <p:nvPr/>
          </p:nvSpPr>
          <p:spPr>
            <a:xfrm>
              <a:off x="6105775" y="227239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2" name="Oval 91"/>
            <p:cNvSpPr/>
            <p:nvPr/>
          </p:nvSpPr>
          <p:spPr>
            <a:xfrm>
              <a:off x="6126418" y="294170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3" name="Oval 92"/>
            <p:cNvSpPr/>
            <p:nvPr/>
          </p:nvSpPr>
          <p:spPr>
            <a:xfrm>
              <a:off x="7434683" y="2899919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4" name="Rectangle 7"/>
            <p:cNvSpPr>
              <a:spLocks noChangeArrowheads="1"/>
            </p:cNvSpPr>
            <p:nvPr/>
          </p:nvSpPr>
          <p:spPr bwMode="auto">
            <a:xfrm>
              <a:off x="6440863" y="3825467"/>
              <a:ext cx="1311321" cy="462307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Calibri" panose="020F0502020204030204" pitchFamily="34" charset="0"/>
                  <a:cs typeface="Calibri" panose="020F0502020204030204" pitchFamily="34" charset="0"/>
                </a:rPr>
                <a:t>student?</a:t>
              </a:r>
            </a:p>
          </p:txBody>
        </p:sp>
        <p:cxnSp>
          <p:nvCxnSpPr>
            <p:cNvPr id="95" name="Straight Connector 94"/>
            <p:cNvCxnSpPr>
              <a:stCxn id="79" idx="2"/>
              <a:endCxn id="94" idx="0"/>
            </p:cNvCxnSpPr>
            <p:nvPr/>
          </p:nvCxnSpPr>
          <p:spPr>
            <a:xfrm>
              <a:off x="7090082" y="3440311"/>
              <a:ext cx="6442" cy="38515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Diagonal Stripe 95"/>
            <p:cNvSpPr/>
            <p:nvPr/>
          </p:nvSpPr>
          <p:spPr>
            <a:xfrm rot="13500000">
              <a:off x="4903631" y="4637413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97" name="Diagonal Stripe 96"/>
            <p:cNvSpPr/>
            <p:nvPr/>
          </p:nvSpPr>
          <p:spPr>
            <a:xfrm rot="13500000">
              <a:off x="7634297" y="4630645"/>
              <a:ext cx="1495490" cy="1508033"/>
            </a:xfrm>
            <a:prstGeom prst="diagStripe">
              <a:avLst>
                <a:gd name="adj" fmla="val 6385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Connector 97"/>
            <p:cNvCxnSpPr>
              <a:stCxn id="94" idx="2"/>
              <a:endCxn id="96" idx="0"/>
            </p:cNvCxnSpPr>
            <p:nvPr/>
          </p:nvCxnSpPr>
          <p:spPr>
            <a:xfrm flipH="1">
              <a:off x="5651376" y="4287774"/>
              <a:ext cx="1445148" cy="11036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4" idx="2"/>
              <a:endCxn id="97" idx="0"/>
            </p:cNvCxnSpPr>
            <p:nvPr/>
          </p:nvCxnSpPr>
          <p:spPr>
            <a:xfrm>
              <a:off x="7096524" y="4287774"/>
              <a:ext cx="1285518" cy="109688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7"/>
            <p:cNvSpPr>
              <a:spLocks noChangeArrowheads="1"/>
            </p:cNvSpPr>
            <p:nvPr/>
          </p:nvSpPr>
          <p:spPr bwMode="auto">
            <a:xfrm>
              <a:off x="5966467" y="4484325"/>
              <a:ext cx="527452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7592546" y="4475371"/>
              <a:ext cx="455254" cy="40075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4532624" y="4997156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3" name="Oval 102"/>
            <p:cNvSpPr/>
            <p:nvPr/>
          </p:nvSpPr>
          <p:spPr>
            <a:xfrm>
              <a:off x="5534419" y="5309123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4" name="Oval 103"/>
            <p:cNvSpPr/>
            <p:nvPr/>
          </p:nvSpPr>
          <p:spPr>
            <a:xfrm>
              <a:off x="5953145" y="521318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5" name="Oval 104"/>
            <p:cNvSpPr/>
            <p:nvPr/>
          </p:nvSpPr>
          <p:spPr>
            <a:xfrm>
              <a:off x="5239983" y="502688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54214" y="4782400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7" name="Oval 106"/>
            <p:cNvSpPr/>
            <p:nvPr/>
          </p:nvSpPr>
          <p:spPr>
            <a:xfrm>
              <a:off x="4891239" y="5281954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21233" y="4821425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9" name="Oval 108"/>
            <p:cNvSpPr/>
            <p:nvPr/>
          </p:nvSpPr>
          <p:spPr>
            <a:xfrm>
              <a:off x="7617247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0" name="Oval 109"/>
            <p:cNvSpPr/>
            <p:nvPr/>
          </p:nvSpPr>
          <p:spPr>
            <a:xfrm>
              <a:off x="8065882" y="49475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1" name="Oval 110"/>
            <p:cNvSpPr/>
            <p:nvPr/>
          </p:nvSpPr>
          <p:spPr>
            <a:xfrm>
              <a:off x="8448509" y="479337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2" name="Oval 111"/>
            <p:cNvSpPr/>
            <p:nvPr/>
          </p:nvSpPr>
          <p:spPr>
            <a:xfrm>
              <a:off x="8831631" y="4973033"/>
              <a:ext cx="432048" cy="4320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3" name="Oval 112"/>
            <p:cNvSpPr/>
            <p:nvPr/>
          </p:nvSpPr>
          <p:spPr>
            <a:xfrm>
              <a:off x="8497435" y="5242911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4" name="Oval 113"/>
            <p:cNvSpPr/>
            <p:nvPr/>
          </p:nvSpPr>
          <p:spPr>
            <a:xfrm>
              <a:off x="8062345" y="5332327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5" name="Oval 114"/>
            <p:cNvSpPr/>
            <p:nvPr/>
          </p:nvSpPr>
          <p:spPr>
            <a:xfrm>
              <a:off x="7522028" y="5295038"/>
              <a:ext cx="432048" cy="43204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9031828" y="183644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0,940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729838" y="5805075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0,592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0390146" y="580526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= 0,985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369597" y="1416185"/>
            <a:ext cx="2549224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Entropi sebelum dipecah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492755" y="6320492"/>
            <a:ext cx="2427781" cy="369332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D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Entropi setelah dipecah</a:t>
            </a:r>
          </a:p>
        </p:txBody>
      </p:sp>
      <p:graphicFrame>
        <p:nvGraphicFramePr>
          <p:cNvPr id="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99922"/>
              </p:ext>
            </p:extLst>
          </p:nvPr>
        </p:nvGraphicFramePr>
        <p:xfrm>
          <a:off x="972431" y="5066673"/>
          <a:ext cx="5031077" cy="65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Equation" r:id="rId3" imgW="1790640" imgH="215640" progId="Equation.3">
                  <p:embed/>
                </p:oleObj>
              </mc:Choice>
              <mc:Fallback>
                <p:oleObj name="Equation" r:id="rId3" imgW="1790640" imgH="215640" progId="Equation.3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31" y="5066673"/>
                        <a:ext cx="5031077" cy="6522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26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Hitung Information Gain Setiap Atribut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831704"/>
          </a:xfrm>
        </p:spPr>
        <p:txBody>
          <a:bodyPr/>
          <a:lstStyle/>
          <a:p>
            <a:endParaRPr lang="en-ID"/>
          </a:p>
          <a:p>
            <a:endParaRPr lang="en-ID"/>
          </a:p>
          <a:p>
            <a:pPr marL="0" indent="0">
              <a:buNone/>
            </a:pPr>
            <a:endParaRPr lang="en-ID"/>
          </a:p>
          <a:p>
            <a:r>
              <a:rPr lang="en-ID"/>
              <a:t>Gain (age) = 0,940 – 0,694 = </a:t>
            </a:r>
            <a:r>
              <a:rPr lang="en-ID" b="1">
                <a:solidFill>
                  <a:srgbClr val="FF0000"/>
                </a:solidFill>
              </a:rPr>
              <a:t>0,246</a:t>
            </a:r>
          </a:p>
          <a:p>
            <a:r>
              <a:rPr lang="en-ID"/>
              <a:t>Gain (income) = 0,940 – 0,911 = </a:t>
            </a:r>
            <a:r>
              <a:rPr lang="en-ID" b="1"/>
              <a:t>0,029</a:t>
            </a:r>
          </a:p>
          <a:p>
            <a:r>
              <a:rPr lang="en-ID"/>
              <a:t>Gain (student) = 0,940 – 0,788 = </a:t>
            </a:r>
            <a:r>
              <a:rPr lang="en-ID" b="1"/>
              <a:t>0,152</a:t>
            </a:r>
          </a:p>
          <a:p>
            <a:r>
              <a:rPr lang="en-ID"/>
              <a:t>Gain (credit_rating) = 0,940 – 0,892 = </a:t>
            </a:r>
            <a:r>
              <a:rPr lang="en-ID" b="1"/>
              <a:t>0,048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68246"/>
              </p:ext>
            </p:extLst>
          </p:nvPr>
        </p:nvGraphicFramePr>
        <p:xfrm>
          <a:off x="695400" y="1556792"/>
          <a:ext cx="4475497" cy="58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Equation" r:id="rId3" imgW="1790640" imgH="215640" progId="Equation.3">
                  <p:embed/>
                </p:oleObj>
              </mc:Choice>
              <mc:Fallback>
                <p:oleObj name="Equation" r:id="rId3" imgW="1790640" imgH="215640" progId="Equation.3">
                  <p:embed/>
                  <p:pic>
                    <p:nvPicPr>
                      <p:cNvPr id="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1556792"/>
                        <a:ext cx="4475497" cy="58025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79376" y="4061390"/>
            <a:ext cx="11449272" cy="1815882"/>
            <a:chOff x="479376" y="2924944"/>
            <a:chExt cx="11449272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7824192" y="2924944"/>
              <a:ext cx="4104456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D"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Atribut “</a:t>
              </a:r>
              <a:r>
                <a:rPr lang="en-ID" sz="28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  <a:r>
                <a:rPr lang="en-ID" sz="28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 memiliki nilai information gain yang tertinggi, sehingga dipilih sebagai node awal (root)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376" y="2924944"/>
              <a:ext cx="7200800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88114"/>
              </p:ext>
            </p:extLst>
          </p:nvPr>
        </p:nvGraphicFramePr>
        <p:xfrm>
          <a:off x="5417619" y="1547543"/>
          <a:ext cx="45251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557">
                  <a:extLst>
                    <a:ext uri="{9D8B030D-6E8A-4147-A177-3AD203B41FA5}">
                      <a16:colId xmlns:a16="http://schemas.microsoft.com/office/drawing/2014/main" val="3069250394"/>
                    </a:ext>
                  </a:extLst>
                </a:gridCol>
                <a:gridCol w="2262557">
                  <a:extLst>
                    <a:ext uri="{9D8B030D-6E8A-4147-A177-3AD203B41FA5}">
                      <a16:colId xmlns:a16="http://schemas.microsoft.com/office/drawing/2014/main" val="3702283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/>
                        <a:t>Atribut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/>
                        <a:t>Entropi</a:t>
                      </a:r>
                      <a:r>
                        <a:rPr lang="en-ID" baseline="0"/>
                        <a:t> Atribut</a:t>
                      </a:r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91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>
                          <a:solidFill>
                            <a:srgbClr val="000000"/>
                          </a:solidFill>
                        </a:rPr>
                        <a:t>buys_computer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/>
                        <a:t>0,904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4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>
                          <a:solidFill>
                            <a:srgbClr val="000000"/>
                          </a:solidFill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/>
                        <a:t>0,694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1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>
                          <a:solidFill>
                            <a:srgbClr val="000000"/>
                          </a:solidFill>
                        </a:rPr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/>
                        <a:t>0,911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42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>
                          <a:solidFill>
                            <a:srgbClr val="000000"/>
                          </a:solidFill>
                        </a:rPr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/>
                        <a:t>0,788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8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>
                          <a:solidFill>
                            <a:srgbClr val="000000"/>
                          </a:solidFill>
                        </a:rPr>
                        <a:t>credit_rating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/>
                        <a:t>0,892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4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Membentuk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48" y="1371600"/>
            <a:ext cx="5054352" cy="4953000"/>
          </a:xfrm>
        </p:spPr>
        <p:txBody>
          <a:bodyPr/>
          <a:lstStyle/>
          <a:p>
            <a:r>
              <a:rPr lang="en-ID"/>
              <a:t>Setelah atribut “age”, atribut apa selanjutnya?</a:t>
            </a:r>
          </a:p>
          <a:p>
            <a:r>
              <a:rPr lang="en-ID"/>
              <a:t>Diproses untuk setiap cabang selama masih ada &gt; 1 kelas</a:t>
            </a:r>
          </a:p>
          <a:p>
            <a:endParaRPr lang="en-ID"/>
          </a:p>
        </p:txBody>
      </p:sp>
      <p:cxnSp>
        <p:nvCxnSpPr>
          <p:cNvPr id="9" name="Straight Connector 8"/>
          <p:cNvCxnSpPr>
            <a:stCxn id="12" idx="3"/>
            <a:endCxn id="14" idx="0"/>
          </p:cNvCxnSpPr>
          <p:nvPr/>
        </p:nvCxnSpPr>
        <p:spPr>
          <a:xfrm>
            <a:off x="3345638" y="1734467"/>
            <a:ext cx="1386139" cy="16655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2"/>
          </p:cNvCxnSpPr>
          <p:nvPr/>
        </p:nvCxnSpPr>
        <p:spPr>
          <a:xfrm flipH="1">
            <a:off x="2957416" y="1965620"/>
            <a:ext cx="2379" cy="1429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1"/>
            <a:endCxn id="13" idx="0"/>
          </p:cNvCxnSpPr>
          <p:nvPr/>
        </p:nvCxnSpPr>
        <p:spPr>
          <a:xfrm flipH="1">
            <a:off x="1350070" y="1734467"/>
            <a:ext cx="1223882" cy="16579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73952" y="1503313"/>
            <a:ext cx="771686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185762" y="3392438"/>
            <a:ext cx="328616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67469" y="3400046"/>
            <a:ext cx="328615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268095" y="2420888"/>
            <a:ext cx="702115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991741" y="2420888"/>
            <a:ext cx="736107" cy="4007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538554" y="3395614"/>
            <a:ext cx="837724" cy="65009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567608" y="2420888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31..40</a:t>
            </a:r>
          </a:p>
        </p:txBody>
      </p:sp>
      <p:graphicFrame>
        <p:nvGraphicFramePr>
          <p:cNvPr id="2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26416"/>
              </p:ext>
            </p:extLst>
          </p:nvPr>
        </p:nvGraphicFramePr>
        <p:xfrm>
          <a:off x="6692355" y="3392438"/>
          <a:ext cx="4831083" cy="324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Worksheet" r:id="rId3" imgW="6400800" imgH="4305476" progId="Excel.Sheet.8">
                  <p:embed/>
                </p:oleObj>
              </mc:Choice>
              <mc:Fallback>
                <p:oleObj name="Worksheet" r:id="rId3" imgW="6400800" imgH="4305476" progId="Excel.Sheet.8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355" y="3392438"/>
                        <a:ext cx="4831083" cy="3249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135560" y="4308353"/>
            <a:ext cx="2962656" cy="655987"/>
          </a:xfrm>
          <a:prstGeom prst="wedgeRectCallout">
            <a:avLst>
              <a:gd name="adj1" fmla="val -22545"/>
              <a:gd name="adj2" fmla="val -74225"/>
            </a:avLst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D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 perlu diproses, karena hanya 1 kemungkinan kelas</a:t>
            </a:r>
          </a:p>
        </p:txBody>
      </p:sp>
    </p:spTree>
    <p:extLst>
      <p:ext uri="{BB962C8B-B14F-4D97-AF65-F5344CB8AC3E}">
        <p14:creationId xmlns:p14="http://schemas.microsoft.com/office/powerpoint/2010/main" val="15647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Membentuk Decision Tree</a:t>
            </a:r>
            <a:endParaRPr lang="id-ID" altLang="en-US"/>
          </a:p>
        </p:txBody>
      </p:sp>
      <p:graphicFrame>
        <p:nvGraphicFramePr>
          <p:cNvPr id="717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492719"/>
              </p:ext>
            </p:extLst>
          </p:nvPr>
        </p:nvGraphicFramePr>
        <p:xfrm>
          <a:off x="914400" y="2123213"/>
          <a:ext cx="441166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5" name="Worksheet" r:id="rId3" imgW="6114999" imgH="1790640" progId="Excel.Sheet.8">
                  <p:embed/>
                </p:oleObj>
              </mc:Choice>
              <mc:Fallback>
                <p:oleObj name="Worksheet" r:id="rId3" imgW="6114999" imgH="1790640" progId="Excel.Sheet.8">
                  <p:embed/>
                  <p:pic>
                    <p:nvPicPr>
                      <p:cNvPr id="717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23213"/>
                        <a:ext cx="4411663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914400" y="1478474"/>
            <a:ext cx="5943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Selanjutnya... proses data age&lt;=30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5735960" y="2788352"/>
            <a:ext cx="5472608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Hitung Gain atribut: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Gain(Age): </a:t>
            </a:r>
            <a:r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 perlu dihitung lagi</a:t>
            </a:r>
            <a:endParaRPr lang="en-ID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Gain(income)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ain(student)</a:t>
            </a:r>
            <a:endParaRPr lang="en-ID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id-ID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ain(credit_rating)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347370"/>
              </p:ext>
            </p:extLst>
          </p:nvPr>
        </p:nvGraphicFramePr>
        <p:xfrm>
          <a:off x="5735960" y="2001504"/>
          <a:ext cx="5241153" cy="63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6" name="Equation" r:id="rId5" imgW="2984400" imgH="393480" progId="Equation.3">
                  <p:embed/>
                </p:oleObj>
              </mc:Choice>
              <mc:Fallback>
                <p:oleObj name="Equation" r:id="rId5" imgW="2984400" imgH="39348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960" y="2001504"/>
                        <a:ext cx="5241153" cy="635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7368" y="5295307"/>
            <a:ext cx="10535404" cy="665163"/>
            <a:chOff x="407368" y="5295307"/>
            <a:chExt cx="10535404" cy="665163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4646612"/>
                </p:ext>
              </p:extLst>
            </p:nvPr>
          </p:nvGraphicFramePr>
          <p:xfrm>
            <a:off x="407368" y="5295307"/>
            <a:ext cx="4198938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7" name="Equation" r:id="rId7" imgW="2286000" imgH="393480" progId="Equation.3">
                    <p:embed/>
                  </p:oleObj>
                </mc:Choice>
                <mc:Fallback>
                  <p:oleObj name="Equation" r:id="rId7" imgW="2286000" imgH="393480" progId="Equation.3">
                    <p:embed/>
                    <p:pic>
                      <p:nvPicPr>
                        <p:cNvPr id="717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68" y="5295307"/>
                          <a:ext cx="4198938" cy="665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34"/>
            <p:cNvSpPr txBox="1">
              <a:spLocks noChangeArrowheads="1"/>
            </p:cNvSpPr>
            <p:nvPr/>
          </p:nvSpPr>
          <p:spPr bwMode="auto">
            <a:xfrm>
              <a:off x="5398156" y="5443222"/>
              <a:ext cx="554461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(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student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= Info(D) – Info</a:t>
              </a:r>
              <a:r>
                <a:rPr lang="id-ID" altLang="en-US" sz="1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student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(D) = 0.9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0 = </a:t>
              </a:r>
              <a:r>
                <a:rPr lang="en-US" altLang="en-US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r>
                <a:rPr lang="id-ID" altLang="en-US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97</a:t>
              </a:r>
              <a:endParaRPr lang="en-US" alt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7368" y="6004197"/>
            <a:ext cx="11665296" cy="665163"/>
            <a:chOff x="407368" y="6004197"/>
            <a:chExt cx="11665296" cy="665163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4814489"/>
                </p:ext>
              </p:extLst>
            </p:nvPr>
          </p:nvGraphicFramePr>
          <p:xfrm>
            <a:off x="407368" y="6004197"/>
            <a:ext cx="4851400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8" name="Equation" r:id="rId9" imgW="2641320" imgH="393480" progId="Equation.3">
                    <p:embed/>
                  </p:oleObj>
                </mc:Choice>
                <mc:Fallback>
                  <p:oleObj name="Equation" r:id="rId9" imgW="2641320" imgH="393480" progId="Equation.3">
                    <p:embed/>
                    <p:pic>
                      <p:nvPicPr>
                        <p:cNvPr id="819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68" y="6004197"/>
                          <a:ext cx="4851400" cy="665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5398156" y="6152112"/>
              <a:ext cx="667450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(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credit_rating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= Info(D) – Info</a:t>
              </a:r>
              <a:r>
                <a:rPr lang="en-ID" altLang="en-US" sz="1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credit_rating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(D)  = 0.9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0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.95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243" y="4550358"/>
            <a:ext cx="10516529" cy="596591"/>
            <a:chOff x="426243" y="4550358"/>
            <a:chExt cx="10516529" cy="596591"/>
          </a:xfrm>
        </p:grpSpPr>
        <p:graphicFrame>
          <p:nvGraphicFramePr>
            <p:cNvPr id="1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453367"/>
                </p:ext>
              </p:extLst>
            </p:nvPr>
          </p:nvGraphicFramePr>
          <p:xfrm>
            <a:off x="426243" y="4550358"/>
            <a:ext cx="4832525" cy="596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9" name="Equation" r:id="rId11" imgW="2933640" imgH="393480" progId="Equation.3">
                    <p:embed/>
                  </p:oleObj>
                </mc:Choice>
                <mc:Fallback>
                  <p:oleObj name="Equation" r:id="rId11" imgW="2933640" imgH="393480" progId="Equation.3">
                    <p:embed/>
                    <p:pic>
                      <p:nvPicPr>
                        <p:cNvPr id="819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243" y="4550358"/>
                          <a:ext cx="4832525" cy="5965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5398156" y="4650882"/>
              <a:ext cx="554461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Gain (</a:t>
              </a:r>
              <a:r>
                <a:rPr lang="en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income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= Info(D) – Info</a:t>
              </a:r>
              <a:r>
                <a:rPr lang="en-ID" altLang="en-US" sz="1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income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(D) = 0.9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0.4 = 0.</a:t>
              </a:r>
              <a:r>
                <a:rPr lang="en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id-ID" alt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9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Membentuk Decision Tree</a:t>
            </a:r>
            <a:endParaRPr lang="id-ID" altLang="en-US"/>
          </a:p>
        </p:txBody>
      </p:sp>
      <p:cxnSp>
        <p:nvCxnSpPr>
          <p:cNvPr id="23" name="Straight Connector 22"/>
          <p:cNvCxnSpPr>
            <a:stCxn id="26" idx="3"/>
            <a:endCxn id="28" idx="0"/>
          </p:cNvCxnSpPr>
          <p:nvPr/>
        </p:nvCxnSpPr>
        <p:spPr>
          <a:xfrm>
            <a:off x="4995478" y="1931962"/>
            <a:ext cx="1386139" cy="166557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6" idx="2"/>
          </p:cNvCxnSpPr>
          <p:nvPr/>
        </p:nvCxnSpPr>
        <p:spPr>
          <a:xfrm flipH="1">
            <a:off x="4607256" y="2163115"/>
            <a:ext cx="2379" cy="14299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6" idx="1"/>
            <a:endCxn id="27" idx="0"/>
          </p:cNvCxnSpPr>
          <p:nvPr/>
        </p:nvCxnSpPr>
        <p:spPr>
          <a:xfrm flipH="1">
            <a:off x="2999911" y="1931962"/>
            <a:ext cx="1223881" cy="16579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223792" y="1700808"/>
            <a:ext cx="771686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age?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344251" y="3589933"/>
            <a:ext cx="1311320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student?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17309" y="3597541"/>
            <a:ext cx="328615" cy="46230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17935" y="2618383"/>
            <a:ext cx="702115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&lt;=30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5641581" y="2618383"/>
            <a:ext cx="736107" cy="40075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188394" y="3593109"/>
            <a:ext cx="837724" cy="65009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4217448" y="2618383"/>
            <a:ext cx="833562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31..40</a:t>
            </a:r>
          </a:p>
        </p:txBody>
      </p:sp>
      <p:cxnSp>
        <p:nvCxnSpPr>
          <p:cNvPr id="34" name="Straight Connector 33"/>
          <p:cNvCxnSpPr>
            <a:stCxn id="27" idx="2"/>
            <a:endCxn id="42" idx="0"/>
          </p:cNvCxnSpPr>
          <p:nvPr/>
        </p:nvCxnSpPr>
        <p:spPr>
          <a:xfrm flipH="1">
            <a:off x="2159641" y="4052240"/>
            <a:ext cx="840270" cy="8706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43" idx="0"/>
          </p:cNvCxnSpPr>
          <p:nvPr/>
        </p:nvCxnSpPr>
        <p:spPr>
          <a:xfrm>
            <a:off x="2999911" y="4052240"/>
            <a:ext cx="657078" cy="8706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3218048" y="4287173"/>
            <a:ext cx="527453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2240879" y="4287173"/>
            <a:ext cx="455254" cy="4007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801234" y="4922858"/>
            <a:ext cx="716813" cy="650091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238127" y="4922858"/>
            <a:ext cx="837724" cy="65009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9" name="Oval 8"/>
          <p:cNvSpPr/>
          <p:nvPr/>
        </p:nvSpPr>
        <p:spPr>
          <a:xfrm>
            <a:off x="1271464" y="2878112"/>
            <a:ext cx="3096344" cy="3575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Oval 46"/>
          <p:cNvSpPr/>
          <p:nvPr/>
        </p:nvSpPr>
        <p:spPr>
          <a:xfrm>
            <a:off x="5713735" y="3346591"/>
            <a:ext cx="3096344" cy="1775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>
                <a:solidFill>
                  <a:srgbClr val="FF0000"/>
                </a:solidFill>
              </a:rPr>
              <a:t>LANJUTKAN…</a:t>
            </a:r>
          </a:p>
        </p:txBody>
      </p:sp>
    </p:spTree>
    <p:extLst>
      <p:ext uri="{BB962C8B-B14F-4D97-AF65-F5344CB8AC3E}">
        <p14:creationId xmlns:p14="http://schemas.microsoft.com/office/powerpoint/2010/main" val="64274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Cara lain dalam membentuk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90656" cy="4953000"/>
          </a:xfrm>
        </p:spPr>
        <p:txBody>
          <a:bodyPr/>
          <a:lstStyle/>
          <a:p>
            <a:r>
              <a:rPr lang="en-ID"/>
              <a:t>Menggunakan Gini Index (GI) atau Impurity</a:t>
            </a:r>
          </a:p>
          <a:p>
            <a:r>
              <a:rPr lang="en-ID"/>
              <a:t>Langkah:</a:t>
            </a:r>
          </a:p>
          <a:p>
            <a:pPr lvl="1"/>
            <a:r>
              <a:rPr lang="en-ID"/>
              <a:t>Menghitung Gini Index (GI) untuk setiap atribut</a:t>
            </a:r>
          </a:p>
          <a:p>
            <a:pPr lvl="1"/>
            <a:r>
              <a:rPr lang="en-ID"/>
              <a:t>Menentukan root berdasarkan nilai GI. Root adalah atribut dengan nilai GI terkecil.</a:t>
            </a:r>
          </a:p>
          <a:p>
            <a:pPr lvl="1"/>
            <a:r>
              <a:rPr lang="en-ID"/>
              <a:t>Ulangi langkah 1 dan 2 untuk level berikutnya pada tree hingga nilai GI = 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55259-9546-4EBC-80B3-7986A05D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556792"/>
            <a:ext cx="315395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03494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Kapan Menggunakan Decision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Data dalam bentuk atribut-nilai. Kondisi ideal adalah jika isi nilai jumlahnya sedikit. Misalnya: “panas”, “sedang”, “dingin”.</a:t>
            </a:r>
          </a:p>
          <a:p>
            <a:r>
              <a:rPr lang="en-ID"/>
              <a:t>Output diskrit.</a:t>
            </a:r>
          </a:p>
          <a:p>
            <a:r>
              <a:rPr lang="en-ID"/>
              <a:t>Training data dapat tidak lengkap</a:t>
            </a:r>
          </a:p>
        </p:txBody>
      </p:sp>
    </p:spTree>
    <p:extLst>
      <p:ext uri="{BB962C8B-B14F-4D97-AF65-F5344CB8AC3E}">
        <p14:creationId xmlns:p14="http://schemas.microsoft.com/office/powerpoint/2010/main" val="1305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Pengantar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742984" cy="4953000"/>
          </a:xfrm>
        </p:spPr>
        <p:txBody>
          <a:bodyPr/>
          <a:lstStyle/>
          <a:p>
            <a:r>
              <a:rPr lang="en-ID" b="1"/>
              <a:t>Learning: </a:t>
            </a:r>
            <a:r>
              <a:rPr lang="en-ID"/>
              <a:t>Kemampuan AI untuk </a:t>
            </a:r>
            <a:r>
              <a:rPr lang="en-ID">
                <a:solidFill>
                  <a:srgbClr val="FF0000"/>
                </a:solidFill>
              </a:rPr>
              <a:t>belajar dari pengetahuan </a:t>
            </a:r>
            <a:r>
              <a:rPr lang="en-ID"/>
              <a:t>(fakta, data, informasi) yang telah terjadi sebelumnya untuk menyelesaikan suatu permasalahan baru.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6742" y="2731474"/>
            <a:ext cx="7128700" cy="400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722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Kelebihan dan Kekurangan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Kelebihan:</a:t>
            </a:r>
          </a:p>
          <a:p>
            <a:pPr lvl="1"/>
            <a:r>
              <a:rPr lang="en-ID"/>
              <a:t>Mudah diimplementasikan</a:t>
            </a:r>
          </a:p>
          <a:p>
            <a:pPr lvl="1"/>
            <a:r>
              <a:rPr lang="en-ID"/>
              <a:t>Hipotesis yang dihasilkan mudah dipahami</a:t>
            </a:r>
          </a:p>
          <a:p>
            <a:pPr lvl="1"/>
            <a:r>
              <a:rPr lang="en-ID"/>
              <a:t>Efisien</a:t>
            </a:r>
          </a:p>
          <a:p>
            <a:r>
              <a:rPr lang="en-ID"/>
              <a:t>Kekurangan:</a:t>
            </a:r>
          </a:p>
          <a:p>
            <a:pPr lvl="1"/>
            <a:r>
              <a:rPr lang="en-ID"/>
              <a:t>Overfitting:  terlalu mengikuti training data </a:t>
            </a:r>
          </a:p>
          <a:p>
            <a:pPr lvl="2"/>
            <a:r>
              <a:rPr lang="en-ID"/>
              <a:t>Terlalu banyak cabang, merefleksikan anomali akibat noise atau outlier.</a:t>
            </a:r>
          </a:p>
          <a:p>
            <a:pPr lvl="2"/>
            <a:r>
              <a:rPr lang="en-ID"/>
              <a:t>Akurasi rendah untuk data baru</a:t>
            </a:r>
          </a:p>
          <a:p>
            <a:pPr lvl="1"/>
            <a:r>
              <a:rPr lang="en-ID"/>
              <a:t>Proses pembangunan pohon keputusan pada data numerik menjadi lebih rumit  dan memungkinkan terdapat informasi yang hilang</a:t>
            </a:r>
          </a:p>
          <a:p>
            <a:pPr lvl="1"/>
            <a:r>
              <a:rPr lang="en-ID"/>
              <a:t>Pohon keputusan dapat tumbuh menjadi sangat kompleks pada data yang rumit.</a:t>
            </a:r>
          </a:p>
        </p:txBody>
      </p:sp>
    </p:spTree>
    <p:extLst>
      <p:ext uri="{BB962C8B-B14F-4D97-AF65-F5344CB8AC3E}">
        <p14:creationId xmlns:p14="http://schemas.microsoft.com/office/powerpoint/2010/main" val="16562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Pengembangan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Mengatasi overfitting</a:t>
            </a:r>
          </a:p>
          <a:p>
            <a:pPr lvl="1"/>
            <a:r>
              <a:rPr lang="en-ID" b="1"/>
              <a:t>Pre-pruning: </a:t>
            </a:r>
            <a:r>
              <a:rPr lang="en-ID"/>
              <a:t>Hentikan pembuatan tree di awal. Tidak mensplit node jika goodness measure dibawah threshold.</a:t>
            </a:r>
          </a:p>
          <a:p>
            <a:pPr lvl="1"/>
            <a:r>
              <a:rPr lang="en-ID" b="1"/>
              <a:t>Post-pruning: </a:t>
            </a:r>
            <a:r>
              <a:rPr lang="en-ID"/>
              <a:t>Buang cabang setelah tree jadi</a:t>
            </a:r>
          </a:p>
          <a:p>
            <a:r>
              <a:rPr lang="en-ID"/>
              <a:t>Pengembangan Metode:</a:t>
            </a:r>
          </a:p>
          <a:p>
            <a:pPr lvl="1"/>
            <a:r>
              <a:rPr lang="en-GB"/>
              <a:t>C4.5, C5.0</a:t>
            </a:r>
          </a:p>
          <a:p>
            <a:pPr lvl="1"/>
            <a:r>
              <a:rPr lang="en-GB"/>
              <a:t>Conditional Decision Tree</a:t>
            </a:r>
          </a:p>
          <a:p>
            <a:pPr lvl="1"/>
            <a:r>
              <a:rPr lang="en-GB"/>
              <a:t>Gradient-boosted Trees</a:t>
            </a:r>
          </a:p>
          <a:p>
            <a:pPr lvl="1"/>
            <a:r>
              <a:rPr lang="en-GB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1928688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Russel, S., &amp; Norvig, P. (2003). Artificial Intelligence A Modern Approach . New Jersey : Pearson Education, Inc.</a:t>
            </a:r>
          </a:p>
          <a:p>
            <a:r>
              <a:rPr lang="en-ID"/>
              <a:t>Slide Jiawei Han </a:t>
            </a:r>
            <a:r>
              <a:rPr lang="en-ID">
                <a:hlinkClick r:id="rId2"/>
              </a:rPr>
              <a:t>http://www.cs.uiuc.edu/~hanj/bk2/</a:t>
            </a:r>
            <a:endParaRPr lang="en-ID"/>
          </a:p>
          <a:p>
            <a:r>
              <a:rPr lang="en-ID"/>
              <a:t>Course “Machine Learning with Python” dari CognitiveClass.Ai</a:t>
            </a:r>
          </a:p>
          <a:p>
            <a:r>
              <a:rPr lang="en-ID"/>
              <a:t>Slide Materi Pelatihan Digital Talent Academy – Kominfo.</a:t>
            </a:r>
          </a:p>
          <a:p>
            <a:r>
              <a:rPr lang="en-ID">
                <a:hlinkClick r:id="rId3"/>
              </a:rPr>
              <a:t>https://towardsdatascience.com/supervised-vs-unsupervised-learning-in-2-minutes-72dad148f242</a:t>
            </a:r>
            <a:r>
              <a:rPr lang="en-ID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02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Kesimpulan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/>
              <a:t>SELESAI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Pengantar</a:t>
            </a:r>
          </a:p>
        </p:txBody>
      </p:sp>
      <p:pic>
        <p:nvPicPr>
          <p:cNvPr id="4" name="Picture 4" descr="AI Weath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/>
          <a:stretch/>
        </p:blipFill>
        <p:spPr bwMode="auto">
          <a:xfrm>
            <a:off x="839416" y="2557752"/>
            <a:ext cx="10153128" cy="38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400" y="1628800"/>
            <a:ext cx="108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Algoritma pembelajaran mesin mampu menginterpretasikan dan mengolah data terdahulu untuk menyelesaikan permasalahan baru</a:t>
            </a:r>
          </a:p>
        </p:txBody>
      </p:sp>
    </p:spTree>
    <p:extLst>
      <p:ext uri="{BB962C8B-B14F-4D97-AF65-F5344CB8AC3E}">
        <p14:creationId xmlns:p14="http://schemas.microsoft.com/office/powerpoint/2010/main" val="7608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Supervised vs Unsupervised Learning</a:t>
            </a:r>
          </a:p>
        </p:txBody>
      </p:sp>
      <p:pic>
        <p:nvPicPr>
          <p:cNvPr id="31746" name="Picture 2" descr="https://miro.medium.com/max/1050/0*BxXP6WPtwl8sgA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48195"/>
            <a:ext cx="6549752" cy="44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6240" y="3195782"/>
            <a:ext cx="3096344" cy="2123658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 “</a:t>
            </a:r>
            <a:r>
              <a:rPr lang="en-ID" sz="2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melatih model</a:t>
            </a:r>
            <a:r>
              <a:rPr lang="en-ID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lalu dengan pengetahuan tersebut, si model dapat memprediksikan data yang baru atau belum diketahui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6240" y="2708920"/>
            <a:ext cx="3096344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336232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Supervised vs Unsupervised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240" y="3195782"/>
            <a:ext cx="3096344" cy="212365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/ algoritma berusaha untuk menemukan pengetahuan (pola, informasi, dll) dari sekumpulan data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6240" y="2708920"/>
            <a:ext cx="3096344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</p:txBody>
      </p:sp>
      <p:pic>
        <p:nvPicPr>
          <p:cNvPr id="32770" name="Picture 2" descr="https://miro.medium.com/max/1050/0*tamvSiqDneDfw2V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76872"/>
            <a:ext cx="7128792" cy="29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5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Supervised vs Unsupervised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/>
              <a:t>Supervised</a:t>
            </a:r>
          </a:p>
          <a:p>
            <a:pPr lvl="1"/>
            <a:r>
              <a:rPr lang="en-ID"/>
              <a:t>Classification</a:t>
            </a:r>
          </a:p>
          <a:p>
            <a:pPr lvl="1"/>
            <a:r>
              <a:rPr lang="en-ID"/>
              <a:t>Regression</a:t>
            </a:r>
          </a:p>
          <a:p>
            <a:r>
              <a:rPr lang="en-ID"/>
              <a:t>Unsupervised</a:t>
            </a:r>
          </a:p>
          <a:p>
            <a:pPr lvl="1"/>
            <a:r>
              <a:rPr lang="en-ID"/>
              <a:t>Clustering</a:t>
            </a:r>
          </a:p>
          <a:p>
            <a:pPr lvl="1"/>
            <a:r>
              <a:rPr lang="en-ID"/>
              <a:t>Association</a:t>
            </a:r>
          </a:p>
          <a:p>
            <a:pPr lvl="1"/>
            <a:r>
              <a:rPr lang="en-ID"/>
              <a:t>Dimension Reduction</a:t>
            </a:r>
          </a:p>
        </p:txBody>
      </p:sp>
      <p:pic>
        <p:nvPicPr>
          <p:cNvPr id="6" name="Picture 2" descr="https://camo.githubusercontent.com/a537edffaf330adda5e556ddd87e5a61bd78914fac9120ada446594abae696a7/68747470733a2f2f692e766173336b2e72752f377731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628800"/>
            <a:ext cx="70217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2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Classification vs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5232"/>
          </a:xfrm>
        </p:spPr>
        <p:txBody>
          <a:bodyPr/>
          <a:lstStyle/>
          <a:p>
            <a:r>
              <a:rPr lang="en-ID" sz="2400" b="1"/>
              <a:t>Klasifikasi</a:t>
            </a:r>
            <a:r>
              <a:rPr lang="en-ID" sz="2400"/>
              <a:t> berusaha memprediksi label atau kelas yang bersifat diskret / kategorikal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16832"/>
            <a:ext cx="8277944" cy="20694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885" y="4067723"/>
            <a:ext cx="10972800" cy="5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  <a:defRPr sz="28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  <a:defRPr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 sz="2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D" sz="2400" b="1" kern="0"/>
              <a:t>Regresi</a:t>
            </a:r>
            <a:r>
              <a:rPr lang="en-ID" sz="2400" kern="0"/>
              <a:t> berusaha memprediksi label atau kelas yang bersifat kontinu / numerik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61" y="4581128"/>
            <a:ext cx="5747045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5400"/>
              <a:t>ALGORITMA DECISION 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7093602" y="1419225"/>
            <a:ext cx="5112568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4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11449</TotalTime>
  <Words>1313</Words>
  <Application>Microsoft Office PowerPoint</Application>
  <PresentationFormat>Widescreen</PresentationFormat>
  <Paragraphs>318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Bebas Neue</vt:lpstr>
      <vt:lpstr>Calibri</vt:lpstr>
      <vt:lpstr>Calibri Light</vt:lpstr>
      <vt:lpstr>Courier New</vt:lpstr>
      <vt:lpstr>Lato</vt:lpstr>
      <vt:lpstr>Verdana</vt:lpstr>
      <vt:lpstr>Wingdings</vt:lpstr>
      <vt:lpstr>powerpoint-template-apr7</vt:lpstr>
      <vt:lpstr>3_Custom Design</vt:lpstr>
      <vt:lpstr>Worksheet</vt:lpstr>
      <vt:lpstr>Equation</vt:lpstr>
      <vt:lpstr>SUPERVISED LEARNING: DECISION TREE</vt:lpstr>
      <vt:lpstr>Topik Pembahasan</vt:lpstr>
      <vt:lpstr>Pengantar</vt:lpstr>
      <vt:lpstr>Pengantar</vt:lpstr>
      <vt:lpstr>Supervised vs Unsupervised Learning</vt:lpstr>
      <vt:lpstr>Supervised vs Unsupervised Learning</vt:lpstr>
      <vt:lpstr>Supervised vs Unsupervised Learning</vt:lpstr>
      <vt:lpstr>Classification vs Regression</vt:lpstr>
      <vt:lpstr>PowerPoint Presentation</vt:lpstr>
      <vt:lpstr>Membentuk Decision Tree Dari Data Latih</vt:lpstr>
      <vt:lpstr>Membangun Decision Tree Dari Data Latih</vt:lpstr>
      <vt:lpstr>Membangun Decision Tree Dari Data Latih</vt:lpstr>
      <vt:lpstr>Memilih Atribut Terbaik</vt:lpstr>
      <vt:lpstr>Memilih Atribut Terbaik</vt:lpstr>
      <vt:lpstr>Memilih Atribut Terbaik</vt:lpstr>
      <vt:lpstr>Memilih Atribut Terbaik</vt:lpstr>
      <vt:lpstr>Entropy</vt:lpstr>
      <vt:lpstr>Perhitungan Entropy</vt:lpstr>
      <vt:lpstr>Perhitungan Entropy</vt:lpstr>
      <vt:lpstr>Perhitungan Entropy</vt:lpstr>
      <vt:lpstr>Perhitungan Entropy</vt:lpstr>
      <vt:lpstr>Perhitungan Entropy</vt:lpstr>
      <vt:lpstr>Information Gain</vt:lpstr>
      <vt:lpstr>Hitung Information Gain Setiap Atribut</vt:lpstr>
      <vt:lpstr>Membentuk Decision Tree</vt:lpstr>
      <vt:lpstr>Membentuk Decision Tree</vt:lpstr>
      <vt:lpstr>Membentuk Decision Tree</vt:lpstr>
      <vt:lpstr>Cara lain dalam membentuk Decision Tree</vt:lpstr>
      <vt:lpstr>Kapan Menggunakan Decision Tree?</vt:lpstr>
      <vt:lpstr>Kelebihan dan Kekurangan Decision Tree</vt:lpstr>
      <vt:lpstr>Pengembangan Decision Tree</vt:lpstr>
      <vt:lpstr>REFERENSI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laptop acer</cp:lastModifiedBy>
  <cp:revision>624</cp:revision>
  <dcterms:created xsi:type="dcterms:W3CDTF">2011-05-21T14:11:58Z</dcterms:created>
  <dcterms:modified xsi:type="dcterms:W3CDTF">2026-03-28T15:33:39Z</dcterms:modified>
</cp:coreProperties>
</file>