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61" r:id="rId2"/>
    <p:sldId id="275" r:id="rId3"/>
    <p:sldId id="277" r:id="rId4"/>
    <p:sldId id="290" r:id="rId5"/>
    <p:sldId id="291" r:id="rId6"/>
    <p:sldId id="298" r:id="rId7"/>
    <p:sldId id="299" r:id="rId8"/>
    <p:sldId id="300" r:id="rId9"/>
    <p:sldId id="301" r:id="rId10"/>
    <p:sldId id="292" r:id="rId11"/>
    <p:sldId id="293" r:id="rId12"/>
    <p:sldId id="294" r:id="rId13"/>
    <p:sldId id="302" r:id="rId14"/>
    <p:sldId id="303" r:id="rId15"/>
    <p:sldId id="304" r:id="rId16"/>
    <p:sldId id="295" r:id="rId17"/>
    <p:sldId id="296" r:id="rId18"/>
    <p:sldId id="305" r:id="rId19"/>
    <p:sldId id="297" r:id="rId20"/>
    <p:sldId id="28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19" autoAdjust="0"/>
    <p:restoredTop sz="94855"/>
  </p:normalViewPr>
  <p:slideViewPr>
    <p:cSldViewPr snapToGrid="0">
      <p:cViewPr varScale="1">
        <p:scale>
          <a:sx n="91" d="100"/>
          <a:sy n="91" d="100"/>
        </p:scale>
        <p:origin x="378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FC9377-9EE6-4C47-A651-4E358EA77312}" type="doc">
      <dgm:prSet loTypeId="urn:microsoft.com/office/officeart/2005/8/layout/chevronAccent+Icon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756527-2110-4E31-9CBA-7C6486B28DF2}">
      <dgm:prSet/>
      <dgm:spPr/>
      <dgm:t>
        <a:bodyPr/>
        <a:lstStyle/>
        <a:p>
          <a:r>
            <a:rPr lang="en-US" dirty="0" smtClean="0"/>
            <a:t>Software Development Process</a:t>
          </a:r>
          <a:endParaRPr lang="en-US" dirty="0"/>
        </a:p>
      </dgm:t>
    </dgm:pt>
    <dgm:pt modelId="{B4891685-FC22-481F-9802-D00489DC19FF}" type="parTrans" cxnId="{B3C752E7-2F67-43E6-92CB-47B772E6AA40}">
      <dgm:prSet/>
      <dgm:spPr/>
      <dgm:t>
        <a:bodyPr/>
        <a:lstStyle/>
        <a:p>
          <a:endParaRPr lang="en-US"/>
        </a:p>
      </dgm:t>
    </dgm:pt>
    <dgm:pt modelId="{AD3A097A-9389-4ACA-B189-FB9DFC89243F}" type="sibTrans" cxnId="{B3C752E7-2F67-43E6-92CB-47B772E6AA40}">
      <dgm:prSet/>
      <dgm:spPr/>
      <dgm:t>
        <a:bodyPr/>
        <a:lstStyle/>
        <a:p>
          <a:endParaRPr lang="en-US"/>
        </a:p>
      </dgm:t>
    </dgm:pt>
    <dgm:pt modelId="{40C57CC5-5710-46E3-AED0-7453B989A3C1}">
      <dgm:prSet/>
      <dgm:spPr/>
      <dgm:t>
        <a:bodyPr/>
        <a:lstStyle/>
        <a:p>
          <a:r>
            <a:rPr lang="en-US" dirty="0" smtClean="0"/>
            <a:t>SDLC (Lifecycle)</a:t>
          </a:r>
          <a:endParaRPr lang="en-US" dirty="0"/>
        </a:p>
      </dgm:t>
    </dgm:pt>
    <dgm:pt modelId="{A8B6CC4A-4EE1-4C1B-87FA-C3F02E5FE96D}" type="parTrans" cxnId="{2C74853B-9F0B-4882-B433-9086FBDFD383}">
      <dgm:prSet/>
      <dgm:spPr/>
      <dgm:t>
        <a:bodyPr/>
        <a:lstStyle/>
        <a:p>
          <a:endParaRPr lang="en-US"/>
        </a:p>
      </dgm:t>
    </dgm:pt>
    <dgm:pt modelId="{BD2546F8-69ED-45AB-87BF-F09515CEB057}" type="sibTrans" cxnId="{2C74853B-9F0B-4882-B433-9086FBDFD383}">
      <dgm:prSet/>
      <dgm:spPr/>
      <dgm:t>
        <a:bodyPr/>
        <a:lstStyle/>
        <a:p>
          <a:endParaRPr lang="en-US"/>
        </a:p>
      </dgm:t>
    </dgm:pt>
    <dgm:pt modelId="{EA148B5B-7680-4975-93E7-974E0919C3CA}">
      <dgm:prSet/>
      <dgm:spPr/>
      <dgm:t>
        <a:bodyPr/>
        <a:lstStyle/>
        <a:p>
          <a:r>
            <a:rPr lang="en-US" dirty="0" smtClean="0"/>
            <a:t>Model Pengembangan
(Waterfall | Agile | Spiral)</a:t>
          </a:r>
        </a:p>
      </dgm:t>
    </dgm:pt>
    <dgm:pt modelId="{C49118E0-4CD0-44E8-B6E1-9B2859C869F4}" type="parTrans" cxnId="{E9C57A50-7D6D-4A4A-9EE1-D0505778EB57}">
      <dgm:prSet/>
      <dgm:spPr/>
      <dgm:t>
        <a:bodyPr/>
        <a:lstStyle/>
        <a:p>
          <a:endParaRPr lang="en-US"/>
        </a:p>
      </dgm:t>
    </dgm:pt>
    <dgm:pt modelId="{4A0AAF7E-C556-414C-91AE-B1425A3059ED}" type="sibTrans" cxnId="{E9C57A50-7D6D-4A4A-9EE1-D0505778EB57}">
      <dgm:prSet/>
      <dgm:spPr/>
      <dgm:t>
        <a:bodyPr/>
        <a:lstStyle/>
        <a:p>
          <a:endParaRPr lang="en-US"/>
        </a:p>
      </dgm:t>
    </dgm:pt>
    <dgm:pt modelId="{2545A434-FAA1-4091-AA14-54F3B500A663}">
      <dgm:prSet/>
      <dgm:spPr/>
      <dgm:t>
        <a:bodyPr/>
        <a:lstStyle/>
        <a:p>
          <a:r>
            <a:rPr lang="en-US" smtClean="0"/>
            <a:t>Software Engineering</a:t>
          </a:r>
          <a:endParaRPr lang="en-US"/>
        </a:p>
      </dgm:t>
    </dgm:pt>
    <dgm:pt modelId="{0587E636-730F-4ACF-8175-DD02DECCA9BB}" type="sibTrans" cxnId="{C892C4EA-D633-434F-B652-A96375F540E1}">
      <dgm:prSet/>
      <dgm:spPr/>
      <dgm:t>
        <a:bodyPr/>
        <a:lstStyle/>
        <a:p>
          <a:endParaRPr lang="en-US"/>
        </a:p>
      </dgm:t>
    </dgm:pt>
    <dgm:pt modelId="{0597997E-4345-4CDD-BCA8-9838FB5C73C0}" type="parTrans" cxnId="{C892C4EA-D633-434F-B652-A96375F540E1}">
      <dgm:prSet/>
      <dgm:spPr/>
      <dgm:t>
        <a:bodyPr/>
        <a:lstStyle/>
        <a:p>
          <a:endParaRPr lang="en-US"/>
        </a:p>
      </dgm:t>
    </dgm:pt>
    <dgm:pt modelId="{244EEC75-61F1-4426-ABE4-87AF8C2052E4}">
      <dgm:prSet/>
      <dgm:spPr/>
      <dgm:t>
        <a:bodyPr/>
        <a:lstStyle/>
        <a:p>
          <a:r>
            <a:rPr lang="en-US" dirty="0" smtClean="0"/>
            <a:t>Pemilihan Model
(Berdasarkan Kasus)</a:t>
          </a:r>
        </a:p>
      </dgm:t>
    </dgm:pt>
    <dgm:pt modelId="{BB1CA278-8B43-4315-81F2-96C7F3C8A2A9}" type="parTrans" cxnId="{E995F2BE-F609-46D4-8AF6-2878907FC9E9}">
      <dgm:prSet/>
      <dgm:spPr/>
      <dgm:t>
        <a:bodyPr/>
        <a:lstStyle/>
        <a:p>
          <a:endParaRPr lang="en-US"/>
        </a:p>
      </dgm:t>
    </dgm:pt>
    <dgm:pt modelId="{E62F8154-859E-44CD-B6DE-6D9AA03D94E0}" type="sibTrans" cxnId="{E995F2BE-F609-46D4-8AF6-2878907FC9E9}">
      <dgm:prSet/>
      <dgm:spPr/>
      <dgm:t>
        <a:bodyPr/>
        <a:lstStyle/>
        <a:p>
          <a:endParaRPr lang="en-US"/>
        </a:p>
      </dgm:t>
    </dgm:pt>
    <dgm:pt modelId="{71CC9F9A-2F06-48E7-890E-7047E98BEC5B}" type="pres">
      <dgm:prSet presAssocID="{9CFC9377-9EE6-4C47-A651-4E358EA77312}" presName="Name0" presStyleCnt="0">
        <dgm:presLayoutVars>
          <dgm:dir/>
          <dgm:resizeHandles val="exact"/>
        </dgm:presLayoutVars>
      </dgm:prSet>
      <dgm:spPr/>
    </dgm:pt>
    <dgm:pt modelId="{684AB3B6-3C91-45A9-9BC7-44DF8EA30EF7}" type="pres">
      <dgm:prSet presAssocID="{2545A434-FAA1-4091-AA14-54F3B500A663}" presName="composite" presStyleCnt="0"/>
      <dgm:spPr/>
    </dgm:pt>
    <dgm:pt modelId="{DDE26C00-EE1F-45EA-BD80-921A30DCE5AD}" type="pres">
      <dgm:prSet presAssocID="{2545A434-FAA1-4091-AA14-54F3B500A663}" presName="bgChev" presStyleLbl="node1" presStyleIdx="0" presStyleCnt="5"/>
      <dgm:spPr/>
    </dgm:pt>
    <dgm:pt modelId="{295F7A56-27CE-4EC7-956F-9ED988F4983F}" type="pres">
      <dgm:prSet presAssocID="{2545A434-FAA1-4091-AA14-54F3B500A663}" presName="tx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15C5AC-FDE9-414E-887B-BB20205CD93B}" type="pres">
      <dgm:prSet presAssocID="{0587E636-730F-4ACF-8175-DD02DECCA9BB}" presName="compositeSpace" presStyleCnt="0"/>
      <dgm:spPr/>
    </dgm:pt>
    <dgm:pt modelId="{B98AF0A0-7970-4937-BC55-14C34F0D7110}" type="pres">
      <dgm:prSet presAssocID="{73756527-2110-4E31-9CBA-7C6486B28DF2}" presName="composite" presStyleCnt="0"/>
      <dgm:spPr/>
    </dgm:pt>
    <dgm:pt modelId="{CF49BA75-41E7-4B95-8D5C-C2B6A8700489}" type="pres">
      <dgm:prSet presAssocID="{73756527-2110-4E31-9CBA-7C6486B28DF2}" presName="bgChev" presStyleLbl="node1" presStyleIdx="1" presStyleCnt="5"/>
      <dgm:spPr/>
    </dgm:pt>
    <dgm:pt modelId="{48FBBE59-CA09-421C-B414-348481F00878}" type="pres">
      <dgm:prSet presAssocID="{73756527-2110-4E31-9CBA-7C6486B28DF2}" presName="txNode" presStyleLbl="fgAcc1" presStyleIdx="1" presStyleCnt="5">
        <dgm:presLayoutVars>
          <dgm:bulletEnabled val="1"/>
        </dgm:presLayoutVars>
      </dgm:prSet>
      <dgm:spPr/>
    </dgm:pt>
    <dgm:pt modelId="{18B32D8B-EF7C-42E6-9E71-D39298C7D0CB}" type="pres">
      <dgm:prSet presAssocID="{AD3A097A-9389-4ACA-B189-FB9DFC89243F}" presName="compositeSpace" presStyleCnt="0"/>
      <dgm:spPr/>
    </dgm:pt>
    <dgm:pt modelId="{4B0F4623-4ED2-4E6B-A70D-414B23FA1A5D}" type="pres">
      <dgm:prSet presAssocID="{40C57CC5-5710-46E3-AED0-7453B989A3C1}" presName="composite" presStyleCnt="0"/>
      <dgm:spPr/>
    </dgm:pt>
    <dgm:pt modelId="{10CAF37C-280D-4BD7-AC1B-2AF4D1266087}" type="pres">
      <dgm:prSet presAssocID="{40C57CC5-5710-46E3-AED0-7453B989A3C1}" presName="bgChev" presStyleLbl="node1" presStyleIdx="2" presStyleCnt="5" custLinFactNeighborX="-1362" custLinFactNeighborY="872"/>
      <dgm:spPr/>
    </dgm:pt>
    <dgm:pt modelId="{A6BD11CC-92CD-467F-AA78-8AD7B25424DC}" type="pres">
      <dgm:prSet presAssocID="{40C57CC5-5710-46E3-AED0-7453B989A3C1}" presName="txNode" presStyleLbl="fgAcc1" presStyleIdx="2" presStyleCnt="5" custLinFactNeighborX="6460" custLinFactNeighborY="-6008">
        <dgm:presLayoutVars>
          <dgm:bulletEnabled val="1"/>
        </dgm:presLayoutVars>
      </dgm:prSet>
      <dgm:spPr/>
    </dgm:pt>
    <dgm:pt modelId="{7A6D711A-D364-4486-968D-EC510BBCFC94}" type="pres">
      <dgm:prSet presAssocID="{BD2546F8-69ED-45AB-87BF-F09515CEB057}" presName="compositeSpace" presStyleCnt="0"/>
      <dgm:spPr/>
    </dgm:pt>
    <dgm:pt modelId="{3FE46D8D-DF97-4EDA-9502-1481612AA8DA}" type="pres">
      <dgm:prSet presAssocID="{EA148B5B-7680-4975-93E7-974E0919C3CA}" presName="composite" presStyleCnt="0"/>
      <dgm:spPr/>
    </dgm:pt>
    <dgm:pt modelId="{649663A5-0854-48C5-8F1F-8970258448B5}" type="pres">
      <dgm:prSet presAssocID="{EA148B5B-7680-4975-93E7-974E0919C3CA}" presName="bgChev" presStyleLbl="node1" presStyleIdx="3" presStyleCnt="5"/>
      <dgm:spPr/>
    </dgm:pt>
    <dgm:pt modelId="{B9A8107E-369A-4A53-A31D-977197D0B0D1}" type="pres">
      <dgm:prSet presAssocID="{EA148B5B-7680-4975-93E7-974E0919C3CA}" presName="txNode" presStyleLbl="fgAcc1" presStyleIdx="3" presStyleCnt="5">
        <dgm:presLayoutVars>
          <dgm:bulletEnabled val="1"/>
        </dgm:presLayoutVars>
      </dgm:prSet>
      <dgm:spPr/>
    </dgm:pt>
    <dgm:pt modelId="{E5F77F14-5F00-48EE-A446-7CF759900C32}" type="pres">
      <dgm:prSet presAssocID="{4A0AAF7E-C556-414C-91AE-B1425A3059ED}" presName="compositeSpace" presStyleCnt="0"/>
      <dgm:spPr/>
    </dgm:pt>
    <dgm:pt modelId="{E404292F-CE94-4CC6-A973-AFC37EF464F8}" type="pres">
      <dgm:prSet presAssocID="{244EEC75-61F1-4426-ABE4-87AF8C2052E4}" presName="composite" presStyleCnt="0"/>
      <dgm:spPr/>
    </dgm:pt>
    <dgm:pt modelId="{96138623-0F97-49C7-9DBC-1B6FBF306A9A}" type="pres">
      <dgm:prSet presAssocID="{244EEC75-61F1-4426-ABE4-87AF8C2052E4}" presName="bgChev" presStyleLbl="node1" presStyleIdx="4" presStyleCnt="5"/>
      <dgm:spPr/>
    </dgm:pt>
    <dgm:pt modelId="{1BF4F111-A723-4C7B-A018-F4D4E8135B2A}" type="pres">
      <dgm:prSet presAssocID="{244EEC75-61F1-4426-ABE4-87AF8C2052E4}" presName="txNode" presStyleLbl="fgAcc1" presStyleIdx="4" presStyleCnt="5">
        <dgm:presLayoutVars>
          <dgm:bulletEnabled val="1"/>
        </dgm:presLayoutVars>
      </dgm:prSet>
      <dgm:spPr/>
    </dgm:pt>
  </dgm:ptLst>
  <dgm:cxnLst>
    <dgm:cxn modelId="{E995F2BE-F609-46D4-8AF6-2878907FC9E9}" srcId="{9CFC9377-9EE6-4C47-A651-4E358EA77312}" destId="{244EEC75-61F1-4426-ABE4-87AF8C2052E4}" srcOrd="4" destOrd="0" parTransId="{BB1CA278-8B43-4315-81F2-96C7F3C8A2A9}" sibTransId="{E62F8154-859E-44CD-B6DE-6D9AA03D94E0}"/>
    <dgm:cxn modelId="{B3C752E7-2F67-43E6-92CB-47B772E6AA40}" srcId="{9CFC9377-9EE6-4C47-A651-4E358EA77312}" destId="{73756527-2110-4E31-9CBA-7C6486B28DF2}" srcOrd="1" destOrd="0" parTransId="{B4891685-FC22-481F-9802-D00489DC19FF}" sibTransId="{AD3A097A-9389-4ACA-B189-FB9DFC89243F}"/>
    <dgm:cxn modelId="{35C93722-EC29-45A9-A620-8C704BF9BE0E}" type="presOf" srcId="{EA148B5B-7680-4975-93E7-974E0919C3CA}" destId="{B9A8107E-369A-4A53-A31D-977197D0B0D1}" srcOrd="0" destOrd="0" presId="urn:microsoft.com/office/officeart/2005/8/layout/chevronAccent+Icon"/>
    <dgm:cxn modelId="{9B66DB02-EDDC-4E84-81A0-961A8790452D}" type="presOf" srcId="{73756527-2110-4E31-9CBA-7C6486B28DF2}" destId="{48FBBE59-CA09-421C-B414-348481F00878}" srcOrd="0" destOrd="0" presId="urn:microsoft.com/office/officeart/2005/8/layout/chevronAccent+Icon"/>
    <dgm:cxn modelId="{E9C57A50-7D6D-4A4A-9EE1-D0505778EB57}" srcId="{9CFC9377-9EE6-4C47-A651-4E358EA77312}" destId="{EA148B5B-7680-4975-93E7-974E0919C3CA}" srcOrd="3" destOrd="0" parTransId="{C49118E0-4CD0-44E8-B6E1-9B2859C869F4}" sibTransId="{4A0AAF7E-C556-414C-91AE-B1425A3059ED}"/>
    <dgm:cxn modelId="{41DC1B4F-E133-409F-9383-2BC0B8B954E3}" type="presOf" srcId="{2545A434-FAA1-4091-AA14-54F3B500A663}" destId="{295F7A56-27CE-4EC7-956F-9ED988F4983F}" srcOrd="0" destOrd="0" presId="urn:microsoft.com/office/officeart/2005/8/layout/chevronAccent+Icon"/>
    <dgm:cxn modelId="{8BB65A8D-ACC6-4E3F-AC09-1A2803581901}" type="presOf" srcId="{40C57CC5-5710-46E3-AED0-7453B989A3C1}" destId="{A6BD11CC-92CD-467F-AA78-8AD7B25424DC}" srcOrd="0" destOrd="0" presId="urn:microsoft.com/office/officeart/2005/8/layout/chevronAccent+Icon"/>
    <dgm:cxn modelId="{2CE28A87-9D5F-48E8-A15B-7E9E02D38A81}" type="presOf" srcId="{9CFC9377-9EE6-4C47-A651-4E358EA77312}" destId="{71CC9F9A-2F06-48E7-890E-7047E98BEC5B}" srcOrd="0" destOrd="0" presId="urn:microsoft.com/office/officeart/2005/8/layout/chevronAccent+Icon"/>
    <dgm:cxn modelId="{0C51B8C6-F27B-4B9D-BD7B-51EA91C16276}" type="presOf" srcId="{244EEC75-61F1-4426-ABE4-87AF8C2052E4}" destId="{1BF4F111-A723-4C7B-A018-F4D4E8135B2A}" srcOrd="0" destOrd="0" presId="urn:microsoft.com/office/officeart/2005/8/layout/chevronAccent+Icon"/>
    <dgm:cxn modelId="{C892C4EA-D633-434F-B652-A96375F540E1}" srcId="{9CFC9377-9EE6-4C47-A651-4E358EA77312}" destId="{2545A434-FAA1-4091-AA14-54F3B500A663}" srcOrd="0" destOrd="0" parTransId="{0597997E-4345-4CDD-BCA8-9838FB5C73C0}" sibTransId="{0587E636-730F-4ACF-8175-DD02DECCA9BB}"/>
    <dgm:cxn modelId="{2C74853B-9F0B-4882-B433-9086FBDFD383}" srcId="{9CFC9377-9EE6-4C47-A651-4E358EA77312}" destId="{40C57CC5-5710-46E3-AED0-7453B989A3C1}" srcOrd="2" destOrd="0" parTransId="{A8B6CC4A-4EE1-4C1B-87FA-C3F02E5FE96D}" sibTransId="{BD2546F8-69ED-45AB-87BF-F09515CEB057}"/>
    <dgm:cxn modelId="{72540C58-C131-466E-888C-9235586102BC}" type="presParOf" srcId="{71CC9F9A-2F06-48E7-890E-7047E98BEC5B}" destId="{684AB3B6-3C91-45A9-9BC7-44DF8EA30EF7}" srcOrd="0" destOrd="0" presId="urn:microsoft.com/office/officeart/2005/8/layout/chevronAccent+Icon"/>
    <dgm:cxn modelId="{91931F5B-A417-4BA4-8BB6-4D7BB20D5601}" type="presParOf" srcId="{684AB3B6-3C91-45A9-9BC7-44DF8EA30EF7}" destId="{DDE26C00-EE1F-45EA-BD80-921A30DCE5AD}" srcOrd="0" destOrd="0" presId="urn:microsoft.com/office/officeart/2005/8/layout/chevronAccent+Icon"/>
    <dgm:cxn modelId="{D056988A-7DC1-41EA-9581-C64F4DBC44CE}" type="presParOf" srcId="{684AB3B6-3C91-45A9-9BC7-44DF8EA30EF7}" destId="{295F7A56-27CE-4EC7-956F-9ED988F4983F}" srcOrd="1" destOrd="0" presId="urn:microsoft.com/office/officeart/2005/8/layout/chevronAccent+Icon"/>
    <dgm:cxn modelId="{C69F2034-E53F-410B-9CBF-CDB45B161924}" type="presParOf" srcId="{71CC9F9A-2F06-48E7-890E-7047E98BEC5B}" destId="{4A15C5AC-FDE9-414E-887B-BB20205CD93B}" srcOrd="1" destOrd="0" presId="urn:microsoft.com/office/officeart/2005/8/layout/chevronAccent+Icon"/>
    <dgm:cxn modelId="{33B28BF5-81FD-48C3-A28C-58DE3D3F8C85}" type="presParOf" srcId="{71CC9F9A-2F06-48E7-890E-7047E98BEC5B}" destId="{B98AF0A0-7970-4937-BC55-14C34F0D7110}" srcOrd="2" destOrd="0" presId="urn:microsoft.com/office/officeart/2005/8/layout/chevronAccent+Icon"/>
    <dgm:cxn modelId="{6DC2E03B-4D1F-42D1-A0F9-8DFFA91A77D4}" type="presParOf" srcId="{B98AF0A0-7970-4937-BC55-14C34F0D7110}" destId="{CF49BA75-41E7-4B95-8D5C-C2B6A8700489}" srcOrd="0" destOrd="0" presId="urn:microsoft.com/office/officeart/2005/8/layout/chevronAccent+Icon"/>
    <dgm:cxn modelId="{9DC1863B-168D-45F9-BFC6-75902597E5A0}" type="presParOf" srcId="{B98AF0A0-7970-4937-BC55-14C34F0D7110}" destId="{48FBBE59-CA09-421C-B414-348481F00878}" srcOrd="1" destOrd="0" presId="urn:microsoft.com/office/officeart/2005/8/layout/chevronAccent+Icon"/>
    <dgm:cxn modelId="{8E83176D-0205-49F2-A24E-322B1ED78602}" type="presParOf" srcId="{71CC9F9A-2F06-48E7-890E-7047E98BEC5B}" destId="{18B32D8B-EF7C-42E6-9E71-D39298C7D0CB}" srcOrd="3" destOrd="0" presId="urn:microsoft.com/office/officeart/2005/8/layout/chevronAccent+Icon"/>
    <dgm:cxn modelId="{A5A184A5-4C2A-4677-8762-6F33766008D2}" type="presParOf" srcId="{71CC9F9A-2F06-48E7-890E-7047E98BEC5B}" destId="{4B0F4623-4ED2-4E6B-A70D-414B23FA1A5D}" srcOrd="4" destOrd="0" presId="urn:microsoft.com/office/officeart/2005/8/layout/chevronAccent+Icon"/>
    <dgm:cxn modelId="{CE688E98-142C-494A-85E5-0DEB73BE839A}" type="presParOf" srcId="{4B0F4623-4ED2-4E6B-A70D-414B23FA1A5D}" destId="{10CAF37C-280D-4BD7-AC1B-2AF4D1266087}" srcOrd="0" destOrd="0" presId="urn:microsoft.com/office/officeart/2005/8/layout/chevronAccent+Icon"/>
    <dgm:cxn modelId="{AC3B187F-F32A-4575-B29D-E3B3380446AA}" type="presParOf" srcId="{4B0F4623-4ED2-4E6B-A70D-414B23FA1A5D}" destId="{A6BD11CC-92CD-467F-AA78-8AD7B25424DC}" srcOrd="1" destOrd="0" presId="urn:microsoft.com/office/officeart/2005/8/layout/chevronAccent+Icon"/>
    <dgm:cxn modelId="{4F92CF31-06BF-47F7-9D38-739C8C7A6691}" type="presParOf" srcId="{71CC9F9A-2F06-48E7-890E-7047E98BEC5B}" destId="{7A6D711A-D364-4486-968D-EC510BBCFC94}" srcOrd="5" destOrd="0" presId="urn:microsoft.com/office/officeart/2005/8/layout/chevronAccent+Icon"/>
    <dgm:cxn modelId="{D8C15E1D-A40A-47E4-A8EC-41878CDD204C}" type="presParOf" srcId="{71CC9F9A-2F06-48E7-890E-7047E98BEC5B}" destId="{3FE46D8D-DF97-4EDA-9502-1481612AA8DA}" srcOrd="6" destOrd="0" presId="urn:microsoft.com/office/officeart/2005/8/layout/chevronAccent+Icon"/>
    <dgm:cxn modelId="{0CA7C777-C6F1-40E2-807C-33293C5F7BAA}" type="presParOf" srcId="{3FE46D8D-DF97-4EDA-9502-1481612AA8DA}" destId="{649663A5-0854-48C5-8F1F-8970258448B5}" srcOrd="0" destOrd="0" presId="urn:microsoft.com/office/officeart/2005/8/layout/chevronAccent+Icon"/>
    <dgm:cxn modelId="{731C3910-EEF1-4441-835B-5078BD2A4C12}" type="presParOf" srcId="{3FE46D8D-DF97-4EDA-9502-1481612AA8DA}" destId="{B9A8107E-369A-4A53-A31D-977197D0B0D1}" srcOrd="1" destOrd="0" presId="urn:microsoft.com/office/officeart/2005/8/layout/chevronAccent+Icon"/>
    <dgm:cxn modelId="{763FCC81-02C4-4146-AD26-27DD9663EB32}" type="presParOf" srcId="{71CC9F9A-2F06-48E7-890E-7047E98BEC5B}" destId="{E5F77F14-5F00-48EE-A446-7CF759900C32}" srcOrd="7" destOrd="0" presId="urn:microsoft.com/office/officeart/2005/8/layout/chevronAccent+Icon"/>
    <dgm:cxn modelId="{06817E7B-3206-4BFE-9DC9-56989AA7D399}" type="presParOf" srcId="{71CC9F9A-2F06-48E7-890E-7047E98BEC5B}" destId="{E404292F-CE94-4CC6-A973-AFC37EF464F8}" srcOrd="8" destOrd="0" presId="urn:microsoft.com/office/officeart/2005/8/layout/chevronAccent+Icon"/>
    <dgm:cxn modelId="{5000AC71-B95B-457C-A145-60E09874DD92}" type="presParOf" srcId="{E404292F-CE94-4CC6-A973-AFC37EF464F8}" destId="{96138623-0F97-49C7-9DBC-1B6FBF306A9A}" srcOrd="0" destOrd="0" presId="urn:microsoft.com/office/officeart/2005/8/layout/chevronAccent+Icon"/>
    <dgm:cxn modelId="{CBB765B2-56CE-4E90-9CB1-DF9109A815B5}" type="presParOf" srcId="{E404292F-CE94-4CC6-A973-AFC37EF464F8}" destId="{1BF4F111-A723-4C7B-A018-F4D4E8135B2A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E26C00-EE1F-45EA-BD80-921A30DCE5AD}">
      <dsp:nvSpPr>
        <dsp:cNvPr id="0" name=""/>
        <dsp:cNvSpPr/>
      </dsp:nvSpPr>
      <dsp:spPr>
        <a:xfrm>
          <a:off x="1653" y="1376748"/>
          <a:ext cx="1850755" cy="714391"/>
        </a:xfrm>
        <a:prstGeom prst="chevron">
          <a:avLst>
            <a:gd name="adj" fmla="val 4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5F7A56-27CE-4EC7-956F-9ED988F4983F}">
      <dsp:nvSpPr>
        <dsp:cNvPr id="0" name=""/>
        <dsp:cNvSpPr/>
      </dsp:nvSpPr>
      <dsp:spPr>
        <a:xfrm>
          <a:off x="495188" y="1555346"/>
          <a:ext cx="1562860" cy="714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smtClean="0"/>
            <a:t>Software Engineering</a:t>
          </a:r>
          <a:endParaRPr lang="en-US" sz="1000" kern="1200"/>
        </a:p>
      </dsp:txBody>
      <dsp:txXfrm>
        <a:off x="516112" y="1576270"/>
        <a:ext cx="1521012" cy="672543"/>
      </dsp:txXfrm>
    </dsp:sp>
    <dsp:sp modelId="{CF49BA75-41E7-4B95-8D5C-C2B6A8700489}">
      <dsp:nvSpPr>
        <dsp:cNvPr id="0" name=""/>
        <dsp:cNvSpPr/>
      </dsp:nvSpPr>
      <dsp:spPr>
        <a:xfrm>
          <a:off x="2115627" y="1376748"/>
          <a:ext cx="1850755" cy="714391"/>
        </a:xfrm>
        <a:prstGeom prst="chevron">
          <a:avLst>
            <a:gd name="adj" fmla="val 40000"/>
          </a:avLst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FBBE59-CA09-421C-B414-348481F00878}">
      <dsp:nvSpPr>
        <dsp:cNvPr id="0" name=""/>
        <dsp:cNvSpPr/>
      </dsp:nvSpPr>
      <dsp:spPr>
        <a:xfrm>
          <a:off x="2609162" y="1555346"/>
          <a:ext cx="1562860" cy="714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1610903"/>
              <a:satOff val="-4623"/>
              <a:lumOff val="-74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Software Development Process</a:t>
          </a:r>
          <a:endParaRPr lang="en-US" sz="1000" kern="1200" dirty="0"/>
        </a:p>
      </dsp:txBody>
      <dsp:txXfrm>
        <a:off x="2630086" y="1576270"/>
        <a:ext cx="1521012" cy="672543"/>
      </dsp:txXfrm>
    </dsp:sp>
    <dsp:sp modelId="{10CAF37C-280D-4BD7-AC1B-2AF4D1266087}">
      <dsp:nvSpPr>
        <dsp:cNvPr id="0" name=""/>
        <dsp:cNvSpPr/>
      </dsp:nvSpPr>
      <dsp:spPr>
        <a:xfrm>
          <a:off x="4204394" y="1382978"/>
          <a:ext cx="1850755" cy="714391"/>
        </a:xfrm>
        <a:prstGeom prst="chevron">
          <a:avLst>
            <a:gd name="adj" fmla="val 40000"/>
          </a:avLst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BD11CC-92CD-467F-AA78-8AD7B25424DC}">
      <dsp:nvSpPr>
        <dsp:cNvPr id="0" name=""/>
        <dsp:cNvSpPr/>
      </dsp:nvSpPr>
      <dsp:spPr>
        <a:xfrm>
          <a:off x="4824097" y="1512425"/>
          <a:ext cx="1562860" cy="714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SDLC (Lifecycle)</a:t>
          </a:r>
          <a:endParaRPr lang="en-US" sz="1000" kern="1200" dirty="0"/>
        </a:p>
      </dsp:txBody>
      <dsp:txXfrm>
        <a:off x="4845021" y="1533349"/>
        <a:ext cx="1521012" cy="672543"/>
      </dsp:txXfrm>
    </dsp:sp>
    <dsp:sp modelId="{649663A5-0854-48C5-8F1F-8970258448B5}">
      <dsp:nvSpPr>
        <dsp:cNvPr id="0" name=""/>
        <dsp:cNvSpPr/>
      </dsp:nvSpPr>
      <dsp:spPr>
        <a:xfrm>
          <a:off x="6343576" y="1376748"/>
          <a:ext cx="1850755" cy="714391"/>
        </a:xfrm>
        <a:prstGeom prst="chevron">
          <a:avLst>
            <a:gd name="adj" fmla="val 40000"/>
          </a:avLst>
        </a:prstGeom>
        <a:solidFill>
          <a:schemeClr val="accent2">
            <a:hueOff val="4832710"/>
            <a:satOff val="-13870"/>
            <a:lumOff val="-222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8107E-369A-4A53-A31D-977197D0B0D1}">
      <dsp:nvSpPr>
        <dsp:cNvPr id="0" name=""/>
        <dsp:cNvSpPr/>
      </dsp:nvSpPr>
      <dsp:spPr>
        <a:xfrm>
          <a:off x="6837111" y="1555346"/>
          <a:ext cx="1562860" cy="714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4832710"/>
              <a:satOff val="-13870"/>
              <a:lumOff val="-222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Model Pengembangan
(Waterfall | Agile | Spiral)</a:t>
          </a:r>
        </a:p>
      </dsp:txBody>
      <dsp:txXfrm>
        <a:off x="6858035" y="1576270"/>
        <a:ext cx="1521012" cy="672543"/>
      </dsp:txXfrm>
    </dsp:sp>
    <dsp:sp modelId="{96138623-0F97-49C7-9DBC-1B6FBF306A9A}">
      <dsp:nvSpPr>
        <dsp:cNvPr id="0" name=""/>
        <dsp:cNvSpPr/>
      </dsp:nvSpPr>
      <dsp:spPr>
        <a:xfrm>
          <a:off x="8457551" y="1376748"/>
          <a:ext cx="1850755" cy="714391"/>
        </a:xfrm>
        <a:prstGeom prst="chevron">
          <a:avLst>
            <a:gd name="adj" fmla="val 40000"/>
          </a:avLst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F4F111-A723-4C7B-A018-F4D4E8135B2A}">
      <dsp:nvSpPr>
        <dsp:cNvPr id="0" name=""/>
        <dsp:cNvSpPr/>
      </dsp:nvSpPr>
      <dsp:spPr>
        <a:xfrm>
          <a:off x="8951086" y="1555346"/>
          <a:ext cx="1562860" cy="7143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Pemilihan Model
(Berdasarkan Kasus)</a:t>
          </a:r>
        </a:p>
      </dsp:txBody>
      <dsp:txXfrm>
        <a:off x="8972010" y="1576270"/>
        <a:ext cx="1521012" cy="6725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147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02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127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181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5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6198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7981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6049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230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039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77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44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31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891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9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4835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8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95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4/1/2026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377440"/>
            <a:ext cx="11519209" cy="2854588"/>
          </a:xfrm>
        </p:spPr>
        <p:txBody>
          <a:bodyPr>
            <a:normAutofit fontScale="90000"/>
          </a:bodyPr>
          <a:lstStyle/>
          <a:p>
            <a:r>
              <a:rPr lang="id-ID" sz="3200" dirty="0" smtClean="0"/>
              <a:t>Rekayasa Perangkat </a:t>
            </a:r>
            <a:r>
              <a:rPr lang="id-ID" sz="3200" dirty="0"/>
              <a:t>Lunak</a:t>
            </a:r>
            <a:r>
              <a:rPr lang="en-US" sz="3100" b="1" i="1" dirty="0"/>
              <a:t/>
            </a:r>
            <a:br>
              <a:rPr lang="en-US" sz="3100" b="1" i="1" dirty="0"/>
            </a:br>
            <a:r>
              <a:rPr lang="id-ID" sz="3100" b="1" i="1" dirty="0" smtClean="0"/>
              <a:t/>
            </a:r>
            <a:br>
              <a:rPr lang="id-ID" sz="3100" b="1" i="1" dirty="0" smtClean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/>
              <a:t>4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id-ID" sz="3200" dirty="0"/>
              <a:t>Konsep Dasar Proses Pengembangan Perangkat Lunak</a:t>
            </a:r>
            <a:r>
              <a:rPr lang="id-ID" dirty="0"/>
              <a:t/>
            </a:r>
            <a:br>
              <a:rPr lang="id-ID" dirty="0"/>
            </a:b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41852" y="5699786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3. Model Pengembangan Perangkat Lunak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457347"/>
            <a:ext cx="11248697" cy="364633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UcPeriod"/>
            </a:pPr>
            <a:r>
              <a:rPr lang="id-ID" sz="2400" b="1" dirty="0" smtClean="0"/>
              <a:t>Model Waterfall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 </a:t>
            </a:r>
            <a:r>
              <a:rPr lang="id-ID" sz="2400" dirty="0" smtClean="0"/>
              <a:t>Konsep:</a:t>
            </a:r>
          </a:p>
          <a:p>
            <a:pPr marL="0" indent="0">
              <a:buNone/>
            </a:pPr>
            <a:r>
              <a:rPr lang="id-ID" sz="2400" dirty="0" smtClean="0"/>
              <a:t>	Model </a:t>
            </a:r>
            <a:r>
              <a:rPr lang="id-ID" sz="2400" dirty="0"/>
              <a:t>linear berurutan, setiap tahap harus selesai </a:t>
            </a:r>
            <a:r>
              <a:rPr lang="id-ID" sz="2400" dirty="0" smtClean="0"/>
              <a:t>	sebelum </a:t>
            </a:r>
            <a:r>
              <a:rPr lang="id-ID" sz="2400" dirty="0"/>
              <a:t>tahap berikutnya dimulai.</a:t>
            </a:r>
          </a:p>
          <a:p>
            <a:pPr marL="0" indent="0">
              <a:buNone/>
            </a:pPr>
            <a:r>
              <a:rPr lang="id-ID" sz="2400" b="1" dirty="0" smtClean="0"/>
              <a:t>	🔹 </a:t>
            </a:r>
            <a:r>
              <a:rPr lang="id-ID" sz="2400" b="1" dirty="0"/>
              <a:t>Ilustrasi </a:t>
            </a:r>
            <a:r>
              <a:rPr lang="id-ID" sz="2400" b="1" dirty="0" smtClean="0"/>
              <a:t>Alur</a:t>
            </a:r>
          </a:p>
          <a:p>
            <a:pPr marL="0" indent="0">
              <a:buNone/>
            </a:pPr>
            <a:r>
              <a:rPr lang="id-ID" sz="2400" b="1" dirty="0"/>
              <a:t>	</a:t>
            </a:r>
            <a:r>
              <a:rPr lang="id-ID" sz="2400" b="1" dirty="0"/>
              <a:t>Requirement → Design → Coding → Testing → Maintenance</a:t>
            </a:r>
            <a:r>
              <a:rPr lang="id-ID" sz="2400" dirty="0"/>
              <a:t>	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348261055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89667"/>
            <a:ext cx="10515600" cy="41140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Kelebihan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Struktur jelas dan </a:t>
            </a:r>
            <a:r>
              <a:rPr lang="id-ID" sz="2400" dirty="0" smtClean="0"/>
              <a:t>sistematis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Dokumentasi </a:t>
            </a:r>
            <a:r>
              <a:rPr lang="id-ID" sz="2400" dirty="0" smtClean="0"/>
              <a:t>lengkap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Mudah </a:t>
            </a:r>
            <a:r>
              <a:rPr lang="id-ID" sz="2400" dirty="0" smtClean="0"/>
              <a:t>dikelola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Kekurangan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Tidak </a:t>
            </a:r>
            <a:r>
              <a:rPr lang="id-ID" sz="2400" dirty="0"/>
              <a:t>fleksibel terhadap </a:t>
            </a:r>
            <a:r>
              <a:rPr lang="id-ID" sz="2400" dirty="0" smtClean="0"/>
              <a:t>perubahan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Risiko tinggi jika requirement </a:t>
            </a:r>
            <a:r>
              <a:rPr lang="id-ID" sz="2400" dirty="0" smtClean="0"/>
              <a:t>salah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Cocok 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Sistem </a:t>
            </a:r>
            <a:r>
              <a:rPr lang="id-ID" sz="2400" dirty="0"/>
              <a:t>akademik </a:t>
            </a:r>
            <a:r>
              <a:rPr lang="id-ID" sz="2400" dirty="0" smtClean="0"/>
              <a:t>sekolah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Sistem administrasi yang stabil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684491619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4324" y="2072069"/>
            <a:ext cx="10515600" cy="395035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B. Model </a:t>
            </a:r>
            <a:r>
              <a:rPr lang="id-ID" sz="2400" b="1" dirty="0" smtClean="0"/>
              <a:t>Agile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Konsep :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Pendekatan iteratif dan inkremental dengan siklus pengembangan cepat (sprint</a:t>
            </a:r>
            <a:r>
              <a:rPr lang="id-ID" sz="2400" dirty="0" smtClean="0"/>
              <a:t>).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Karakteristik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Iterasi </a:t>
            </a:r>
            <a:r>
              <a:rPr lang="id-ID" sz="2400" dirty="0"/>
              <a:t>pendek (1–4 minggu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Kolaborasi </a:t>
            </a:r>
            <a:r>
              <a:rPr lang="id-ID" sz="2400" dirty="0" smtClean="0"/>
              <a:t>intensif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Adaptif terhadap </a:t>
            </a:r>
            <a:r>
              <a:rPr lang="id-ID" sz="2400" dirty="0" smtClean="0"/>
              <a:t>perubahan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Framework populer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Scrum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Kanban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Extreme Programming (XP)</a:t>
            </a: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463875248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Kelebihan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Fleksibel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Respons cepat terhadap </a:t>
            </a:r>
            <a:r>
              <a:rPr lang="id-ID" sz="2400" dirty="0" smtClean="0"/>
              <a:t>perubahan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User involvement </a:t>
            </a:r>
            <a:r>
              <a:rPr lang="id-ID" sz="2400" dirty="0" smtClean="0"/>
              <a:t>tinggi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Kekurangan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Dokumentasi kurang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Bergantung pada komunikasi </a:t>
            </a:r>
            <a:r>
              <a:rPr lang="id-ID" sz="2400" dirty="0" smtClean="0"/>
              <a:t>tim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Cocok 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Aplikasi startup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Sistem berbasis kebutuhan dinamis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219527434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41" y="2154470"/>
            <a:ext cx="10515600" cy="3646335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C. </a:t>
            </a:r>
            <a:r>
              <a:rPr lang="id-ID" sz="2400" b="1" dirty="0"/>
              <a:t>Model </a:t>
            </a:r>
            <a:r>
              <a:rPr lang="id-ID" sz="2400" b="1" dirty="0" smtClean="0"/>
              <a:t>Spiral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Konsep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Model berbasis iterasi dengan fokus pada </a:t>
            </a:r>
            <a:r>
              <a:rPr lang="id-ID" sz="2400" b="1" dirty="0"/>
              <a:t>analisis </a:t>
            </a:r>
            <a:r>
              <a:rPr lang="id-ID" sz="2400" b="1" dirty="0" smtClean="0"/>
              <a:t>risiko</a:t>
            </a: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Siklus Spiral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Planning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Risk </a:t>
            </a:r>
            <a:r>
              <a:rPr lang="id-ID" sz="2400" dirty="0" smtClean="0"/>
              <a:t>Analysis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Engineering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Evaluation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666744887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0241" y="2154470"/>
            <a:ext cx="10515600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Kelebihan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Mengelola </a:t>
            </a:r>
            <a:r>
              <a:rPr lang="id-ID" sz="2400" dirty="0"/>
              <a:t>risiko dengan </a:t>
            </a:r>
            <a:r>
              <a:rPr lang="id-ID" sz="2400" dirty="0" smtClean="0"/>
              <a:t>baik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Cocok untuk sistem </a:t>
            </a:r>
            <a:r>
              <a:rPr lang="id-ID" sz="2400" dirty="0" smtClean="0"/>
              <a:t>kompleks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Kekurangan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Biaya tinggi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Kompleks dalam </a:t>
            </a:r>
            <a:r>
              <a:rPr lang="id-ID" sz="2400" dirty="0" smtClean="0"/>
              <a:t>implementasi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Cocok untuk</a:t>
            </a:r>
            <a:r>
              <a:rPr lang="id-ID" sz="2400" dirty="0" smtClean="0"/>
              <a:t>: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 smtClean="0"/>
              <a:t>Sistem </a:t>
            </a:r>
            <a:r>
              <a:rPr lang="id-ID" sz="2400" dirty="0"/>
              <a:t>skala </a:t>
            </a:r>
            <a:r>
              <a:rPr lang="id-ID" sz="2400" dirty="0" smtClean="0"/>
              <a:t>besar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dirty="0"/>
              <a:t>Sistem kritis (misal: medis, militer)</a:t>
            </a: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35053045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4. Perbandingan Model</a:t>
            </a:r>
            <a:endParaRPr lang="id-ID" b="1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225892"/>
              </p:ext>
            </p:extLst>
          </p:nvPr>
        </p:nvGraphicFramePr>
        <p:xfrm>
          <a:off x="838200" y="2457450"/>
          <a:ext cx="105156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351405515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01387996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99611213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9575163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Kriteria			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Waterfall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Agile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Spiral</a:t>
                      </a:r>
                    </a:p>
                    <a:p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472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/>
                        <a:t>Fleksibilitas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Rendah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Tinggi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Sedang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491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Dokumentasi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Lengkap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Minimal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Sedang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7081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Risiko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Tinggi di awal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Dinamis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Terkontrol</a:t>
                      </a:r>
                      <a:endParaRPr lang="id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92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Keterlibatan</a:t>
                      </a:r>
                      <a:r>
                        <a:rPr lang="id-ID" baseline="0" dirty="0" smtClean="0"/>
                        <a:t> user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Rendah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Tinggi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Sedang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178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d-ID" dirty="0" smtClean="0"/>
                        <a:t>Kompleksitas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Rendah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Sedang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/>
                        <a:t>Tinggi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7782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194490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5. Studi Kasus Analisis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🎯 Kasus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Pengembangan </a:t>
            </a:r>
            <a:r>
              <a:rPr lang="id-ID" sz="2400" b="1" dirty="0"/>
              <a:t>Aplikasi E-Learning </a:t>
            </a:r>
            <a:r>
              <a:rPr lang="id-ID" sz="2400" b="1" dirty="0" smtClean="0"/>
              <a:t>Sekolah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Analisis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/>
              <a:t>Kebutuhan </a:t>
            </a:r>
            <a:r>
              <a:rPr lang="id-ID" sz="2400" dirty="0"/>
              <a:t>sering </a:t>
            </a:r>
            <a:r>
              <a:rPr lang="id-ID" sz="2400" dirty="0" smtClean="0"/>
              <a:t>berubah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/>
              <a:t>Banyak interaksi user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👉 Model yang cocok: </a:t>
            </a:r>
            <a:r>
              <a:rPr lang="id-ID" sz="2400" b="1" dirty="0"/>
              <a:t>Agile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592575551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🎯 Kasus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Sistem Administrasi </a:t>
            </a:r>
            <a:r>
              <a:rPr lang="id-ID" sz="2400" dirty="0" smtClean="0"/>
              <a:t>Sekolah</a:t>
            </a:r>
            <a:endParaRPr lang="id-ID" sz="24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👉 Model yang cocok: </a:t>
            </a:r>
            <a:r>
              <a:rPr lang="id-ID" sz="2400" b="1" dirty="0" smtClean="0"/>
              <a:t>Waterfall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🎯 Kasus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Sistem Diagnosa Medis Berbasis </a:t>
            </a:r>
            <a:r>
              <a:rPr lang="id-ID" sz="2400" dirty="0" smtClean="0"/>
              <a:t>AI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👉 Model yang cocok: </a:t>
            </a:r>
            <a:r>
              <a:rPr lang="id-ID" sz="2400" b="1" dirty="0"/>
              <a:t>Spiral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927067305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6. Insight Konseptual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 smtClean="0"/>
              <a:t>Tidak </a:t>
            </a:r>
            <a:r>
              <a:rPr lang="id-ID" sz="2400" dirty="0"/>
              <a:t>ada model terbaik secara </a:t>
            </a:r>
            <a:r>
              <a:rPr lang="id-ID" sz="2400" dirty="0" smtClean="0"/>
              <a:t>absolut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LcPeriod"/>
            </a:pPr>
            <a:r>
              <a:rPr lang="id-ID" sz="2400" dirty="0"/>
              <a:t>Pemilihan model dipengaruhi oleh</a:t>
            </a:r>
            <a:r>
              <a:rPr lang="id-ID" sz="2400" dirty="0" smtClean="0"/>
              <a:t>: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 smtClean="0"/>
              <a:t>Kompleksitas sistem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/>
              <a:t>Stabilitas </a:t>
            </a:r>
            <a:r>
              <a:rPr lang="id-ID" sz="2400" dirty="0" smtClean="0"/>
              <a:t>kebutuhan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/>
              <a:t>Skala </a:t>
            </a:r>
            <a:r>
              <a:rPr lang="id-ID" sz="2400" dirty="0" smtClean="0"/>
              <a:t>proyek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400" dirty="0"/>
              <a:t>Risiko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524290023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 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Peta Konsep Materi</a:t>
            </a:r>
            <a:endParaRPr lang="en-US" dirty="0"/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497211"/>
              </p:ext>
            </p:extLst>
          </p:nvPr>
        </p:nvGraphicFramePr>
        <p:xfrm>
          <a:off x="719668" y="1726081"/>
          <a:ext cx="10515600" cy="36464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70448692"/>
      </p:ext>
    </p:extLst>
  </p:cSld>
  <p:clrMapOvr>
    <a:masterClrMapping/>
  </p:clrMapOvr>
  <p:transition spd="slow">
    <p:push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/>
              <a:t>1. Konsep Dasar Proses Pengembangan Perangkat Lunak</a:t>
            </a:r>
            <a:endParaRPr lang="en-US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Definisi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Proses pengembangan perangkat lunak adalah:Serangkaian aktivitas terstruktur dan terorganisir yang dilakukan untuk menghasilkan perangkat lunak berkualitas, mulai dari identifikasi kebutuhan hingga pemeliharaan sistem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Tujuan </a:t>
            </a:r>
            <a:r>
              <a:rPr lang="id-ID" sz="2400" b="1" dirty="0" smtClean="0"/>
              <a:t>Utama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sv-SE" sz="2400" dirty="0"/>
              <a:t>Menghasilkan software sesuai kebutuhan </a:t>
            </a:r>
            <a:r>
              <a:rPr lang="sv-SE" sz="2400" dirty="0" smtClean="0"/>
              <a:t>pengguna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Meminimalkan kesalahan (error &amp; bug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Menjamin kualitas dan </a:t>
            </a:r>
            <a:r>
              <a:rPr lang="id-ID" sz="2400" dirty="0" smtClean="0"/>
              <a:t>maintainability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Mengelola waktu dan biaya proyek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378794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Karakteristik Proses yang </a:t>
            </a:r>
            <a:r>
              <a:rPr lang="id-ID" sz="2400" b="1" dirty="0" smtClean="0"/>
              <a:t>Baik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Terstruktur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Terukur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Dapat diulang (repeatable</a:t>
            </a:r>
            <a:r>
              <a:rPr lang="id-ID" sz="2400" dirty="0" smtClean="0"/>
              <a:t>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Dapat dikontrol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94212911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id-ID" dirty="0" smtClean="0"/>
              <a:t>2. </a:t>
            </a:r>
            <a:r>
              <a:rPr lang="en-US" dirty="0" smtClean="0"/>
              <a:t>Software </a:t>
            </a:r>
            <a:r>
              <a:rPr lang="en-US" dirty="0"/>
              <a:t>Development Life Cycle (SDLC)</a:t>
            </a:r>
            <a:endParaRPr lang="id-ID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🔹 </a:t>
            </a:r>
            <a:r>
              <a:rPr lang="id-ID" sz="2400" dirty="0" smtClean="0"/>
              <a:t>Pengertian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SDLC adalah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Kerangka kerja (framework) yang menggambarkan tahapan dalam pengembangan perangkat lunak secara sistematis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629337224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5993"/>
            <a:ext cx="10515600" cy="40876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Tahapan SDLC </a:t>
            </a:r>
            <a:endParaRPr lang="id-ID" sz="2400" b="1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id-ID" sz="2400" b="1" dirty="0" smtClean="0"/>
              <a:t>Planning </a:t>
            </a:r>
            <a:r>
              <a:rPr lang="id-ID" sz="2400" b="1" dirty="0"/>
              <a:t>(Perencanaan</a:t>
            </a:r>
            <a:r>
              <a:rPr lang="id-ID" sz="2400" b="1" dirty="0" smtClean="0"/>
              <a:t>)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 smtClean="0"/>
              <a:t>Identifikasi masalah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/>
              <a:t>Studi kelayakan (feasibility study</a:t>
            </a:r>
            <a:r>
              <a:rPr lang="id-ID" sz="2000" dirty="0" smtClean="0"/>
              <a:t>)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/>
              <a:t>Penentuan scope </a:t>
            </a:r>
            <a:r>
              <a:rPr lang="id-ID" sz="2000" dirty="0" smtClean="0"/>
              <a:t>proyek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000" dirty="0"/>
              <a:t>Output: Dokumen rencana proyek</a:t>
            </a:r>
            <a:endParaRPr lang="id-ID" sz="20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15008022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2579"/>
            <a:ext cx="10515600" cy="39911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  2</a:t>
            </a:r>
            <a:r>
              <a:rPr lang="id-ID" sz="2400" dirty="0"/>
              <a:t>. </a:t>
            </a:r>
            <a:r>
              <a:rPr lang="id-ID" sz="2400" b="1" dirty="0"/>
              <a:t>Analysis (Analisis Kebutuhan)</a:t>
            </a:r>
            <a:r>
              <a:rPr lang="id-ID" sz="2000" dirty="0" smtClean="0"/>
              <a:t>Identifikasi masalah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/>
              <a:t>Mengidentifikasi kebutuhan </a:t>
            </a:r>
            <a:r>
              <a:rPr lang="id-ID" sz="2000" dirty="0" smtClean="0"/>
              <a:t>pengguna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sz="2000" dirty="0"/>
              <a:t>Requirement fungsional &amp; </a:t>
            </a:r>
            <a:r>
              <a:rPr lang="id-ID" sz="2000" dirty="0" smtClean="0"/>
              <a:t>non-fungsional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000" dirty="0"/>
              <a:t>Output: Software Requirement Specification (SRS</a:t>
            </a:r>
            <a:r>
              <a:rPr lang="en-US" sz="2000" dirty="0" smtClean="0"/>
              <a:t>)</a:t>
            </a:r>
            <a:endParaRPr lang="id-ID" sz="2000" dirty="0" smtClean="0"/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000" b="1" dirty="0"/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dirty="0" smtClean="0"/>
              <a:t>3</a:t>
            </a:r>
            <a:r>
              <a:rPr lang="id-ID" dirty="0"/>
              <a:t>. </a:t>
            </a:r>
            <a:r>
              <a:rPr lang="id-ID" b="1" dirty="0"/>
              <a:t>Design (Perancangan Sistem</a:t>
            </a:r>
            <a:r>
              <a:rPr lang="id-ID" b="1" dirty="0" smtClean="0"/>
              <a:t>)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dirty="0" smtClean="0"/>
              <a:t>Desain arsitektur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dirty="0"/>
              <a:t>Desain </a:t>
            </a:r>
            <a:r>
              <a:rPr lang="id-ID" dirty="0" smtClean="0"/>
              <a:t>database</a:t>
            </a:r>
          </a:p>
          <a:p>
            <a:pPr lvl="1" algn="just">
              <a:lnSpc>
                <a:spcPct val="110000"/>
              </a:lnSpc>
              <a:spcBef>
                <a:spcPct val="0"/>
              </a:spcBef>
              <a:buFontTx/>
              <a:buChar char="-"/>
            </a:pPr>
            <a:r>
              <a:rPr lang="id-ID" dirty="0"/>
              <a:t>Desain </a:t>
            </a:r>
            <a:r>
              <a:rPr lang="id-ID" dirty="0" smtClean="0"/>
              <a:t>antarmuka</a:t>
            </a:r>
          </a:p>
          <a:p>
            <a:pPr marL="457200" lvl="1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dirty="0"/>
              <a:t>Output: Dokumen desain sistem</a:t>
            </a: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290346951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2579"/>
            <a:ext cx="10515600" cy="39911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4. </a:t>
            </a:r>
            <a:r>
              <a:rPr lang="id-ID" sz="2400" b="1" dirty="0"/>
              <a:t>Implementation (Pengkodean</a:t>
            </a:r>
            <a:r>
              <a:rPr lang="id-ID" sz="2400" b="1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   - </a:t>
            </a:r>
            <a:r>
              <a:rPr lang="id-ID" sz="2400" dirty="0"/>
              <a:t>Translasi desain menjadi kode </a:t>
            </a:r>
            <a:r>
              <a:rPr lang="id-ID" sz="2400" dirty="0" smtClean="0"/>
              <a:t>program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   - </a:t>
            </a:r>
            <a:r>
              <a:rPr lang="id-ID" sz="2400" dirty="0"/>
              <a:t>Penggunaan bahasa </a:t>
            </a:r>
            <a:r>
              <a:rPr lang="id-ID" sz="2400" dirty="0" smtClean="0"/>
              <a:t>pemrograman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   </a:t>
            </a:r>
            <a:r>
              <a:rPr lang="id-ID" sz="2400" dirty="0"/>
              <a:t>Output: Source </a:t>
            </a:r>
            <a:r>
              <a:rPr lang="id-ID" sz="2400" dirty="0" smtClean="0"/>
              <a:t>code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b="1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5. </a:t>
            </a:r>
            <a:r>
              <a:rPr lang="id-ID" sz="2400" b="1" dirty="0"/>
              <a:t>Testing (Pengujian</a:t>
            </a:r>
            <a:r>
              <a:rPr lang="id-ID" sz="2400" b="1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  - </a:t>
            </a:r>
            <a:r>
              <a:rPr lang="id-ID" sz="2400" dirty="0"/>
              <a:t>Menguji fungsi </a:t>
            </a:r>
            <a:r>
              <a:rPr lang="id-ID" sz="2400" dirty="0" smtClean="0"/>
              <a:t>sistem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  - </a:t>
            </a:r>
            <a:r>
              <a:rPr lang="id-ID" sz="2400" dirty="0"/>
              <a:t>Validasi terhadap </a:t>
            </a:r>
            <a:r>
              <a:rPr lang="id-ID" sz="2400" dirty="0" smtClean="0"/>
              <a:t>kebutuhan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  </a:t>
            </a:r>
            <a:r>
              <a:rPr lang="id-ID" sz="2400" dirty="0"/>
              <a:t>Output: Laporan pengujian</a:t>
            </a: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298905194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133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Ilmu Komputer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12579"/>
            <a:ext cx="10515600" cy="39911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6. </a:t>
            </a:r>
            <a:r>
              <a:rPr lang="id-ID" sz="2400" b="1" dirty="0"/>
              <a:t>Maintenance (Pemeliharaan</a:t>
            </a:r>
            <a:r>
              <a:rPr lang="id-ID" sz="2400" b="1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- </a:t>
            </a:r>
            <a:r>
              <a:rPr lang="id-ID" sz="2400" dirty="0"/>
              <a:t>Perbaikan </a:t>
            </a:r>
            <a:r>
              <a:rPr lang="id-ID" sz="2400" dirty="0" smtClean="0"/>
              <a:t>bug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- </a:t>
            </a:r>
            <a:r>
              <a:rPr lang="id-ID" sz="2400" dirty="0"/>
              <a:t>Update </a:t>
            </a:r>
            <a:r>
              <a:rPr lang="id-ID" sz="2400" dirty="0" smtClean="0"/>
              <a:t>fitur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b="1" dirty="0" smtClean="0"/>
              <a:t>- </a:t>
            </a:r>
            <a:r>
              <a:rPr lang="id-ID" sz="2400" dirty="0"/>
              <a:t>Adaptasi kebutuhan </a:t>
            </a:r>
            <a:r>
              <a:rPr lang="id-ID" sz="2400" dirty="0" smtClean="0"/>
              <a:t>baru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/>
              <a:t> </a:t>
            </a:r>
            <a:r>
              <a:rPr lang="id-ID" sz="2400" dirty="0"/>
              <a:t>Output: Versi sistem yang diperbarui</a:t>
            </a:r>
            <a:endParaRPr lang="id-ID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301673654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</TotalTime>
  <Words>710</Words>
  <Application>Microsoft Office PowerPoint</Application>
  <PresentationFormat>Widescreen</PresentationFormat>
  <Paragraphs>229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Office Theme</vt:lpstr>
      <vt:lpstr>Rekayasa Perangkat Lunak   PERTEMUAN 4 Konsep Dasar Proses Pengembangan Perangkat Lunak </vt:lpstr>
      <vt:lpstr>Peta Konsep Materi</vt:lpstr>
      <vt:lpstr>1. Konsep Dasar Proses Pengembangan Perangkat Lunak</vt:lpstr>
      <vt:lpstr>PowerPoint Presentation</vt:lpstr>
      <vt:lpstr>2. Software Development Life Cycle (SDLC)</vt:lpstr>
      <vt:lpstr>PowerPoint Presentation</vt:lpstr>
      <vt:lpstr>PowerPoint Presentation</vt:lpstr>
      <vt:lpstr>PowerPoint Presentation</vt:lpstr>
      <vt:lpstr>PowerPoint Presentation</vt:lpstr>
      <vt:lpstr>3. Model Pengembangan Perangkat Lunak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Perbandingan Model</vt:lpstr>
      <vt:lpstr>5. Studi Kasus Analisis</vt:lpstr>
      <vt:lpstr>PowerPoint Presentation</vt:lpstr>
      <vt:lpstr>6. Insight Konseptual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43</cp:revision>
  <dcterms:created xsi:type="dcterms:W3CDTF">2025-03-16T09:42:29Z</dcterms:created>
  <dcterms:modified xsi:type="dcterms:W3CDTF">2026-04-01T02:12:10Z</dcterms:modified>
</cp:coreProperties>
</file>